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8" r:id="rId3"/>
    <p:sldId id="259" r:id="rId4"/>
    <p:sldId id="281" r:id="rId5"/>
    <p:sldId id="260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FD089D-ADFB-4F43-8907-20D0D22E0C83}">
          <p14:sldIdLst>
            <p14:sldId id="257"/>
            <p14:sldId id="258"/>
            <p14:sldId id="259"/>
            <p14:sldId id="281"/>
            <p14:sldId id="260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Untitled Section" id="{1E42D361-1EAA-4579-8359-DF4AF4541E3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4E4D-0E12-4421-A3E1-1B7E5918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DB01B-674E-4638-B97B-D225514C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5E3F-B9A5-4457-943D-67B4222F59F8}" type="datetime1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1AC31-D510-45E3-86D6-51B3168C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8BA07-3AA0-4671-A7E6-96E7031A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75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Ritesh@Computer Point Nepal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1064525"/>
            <a:ext cx="12192000" cy="52918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1178"/>
            <a:ext cx="10515600" cy="530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Ritesh@Computer</a:t>
            </a:r>
            <a:r>
              <a:rPr lang="en-US" dirty="0"/>
              <a:t> Point Nepal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4D76F0-6667-480A-946C-62E18FF69B14}"/>
              </a:ext>
            </a:extLst>
          </p:cNvPr>
          <p:cNvCxnSpPr>
            <a:cxnSpLocks/>
          </p:cNvCxnSpPr>
          <p:nvPr userDrawn="1"/>
        </p:nvCxnSpPr>
        <p:spPr>
          <a:xfrm>
            <a:off x="9564914" y="1721754"/>
            <a:ext cx="2627086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44F931-5A6D-4598-A4A0-0D5EBC2C94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7" y="0"/>
            <a:ext cx="1815152" cy="101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7" r:id="rId11"/>
    <p:sldLayoutId id="214748395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AFE7-378B-4F0D-A3A4-CE2A596E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F3F3-D5B4-41E3-AE45-E674FFAC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Certified Database Administrator</a:t>
            </a:r>
          </a:p>
          <a:p>
            <a:r>
              <a:rPr lang="en-US" dirty="0"/>
              <a:t>Sun Certified Java Programmer</a:t>
            </a:r>
          </a:p>
          <a:p>
            <a:r>
              <a:rPr lang="en-US" dirty="0"/>
              <a:t>Certified Ethical Hacker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2735B-5FBD-4A5E-9D99-03AA8A2F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Ritesh@Computer Point Nepal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9932C-5ADB-4637-BB32-0397C395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47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2BF5-2EFB-DFC3-5D17-A0538A13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692A70F-9487-E7F6-290A-7E5A6B908F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601267"/>
              </p:ext>
            </p:extLst>
          </p:nvPr>
        </p:nvGraphicFramePr>
        <p:xfrm>
          <a:off x="828822" y="1939217"/>
          <a:ext cx="10331547" cy="4351338"/>
        </p:xfrm>
        <a:graphic>
          <a:graphicData uri="http://schemas.openxmlformats.org/drawingml/2006/table">
            <a:tbl>
              <a:tblPr/>
              <a:tblGrid>
                <a:gridCol w="3443849">
                  <a:extLst>
                    <a:ext uri="{9D8B030D-6E8A-4147-A177-3AD203B41FA5}">
                      <a16:colId xmlns:a16="http://schemas.microsoft.com/office/drawing/2014/main" val="2989115555"/>
                    </a:ext>
                  </a:extLst>
                </a:gridCol>
                <a:gridCol w="3443849">
                  <a:extLst>
                    <a:ext uri="{9D8B030D-6E8A-4147-A177-3AD203B41FA5}">
                      <a16:colId xmlns:a16="http://schemas.microsoft.com/office/drawing/2014/main" val="3716035546"/>
                    </a:ext>
                  </a:extLst>
                </a:gridCol>
                <a:gridCol w="3443849">
                  <a:extLst>
                    <a:ext uri="{9D8B030D-6E8A-4147-A177-3AD203B41FA5}">
                      <a16:colId xmlns:a16="http://schemas.microsoft.com/office/drawing/2014/main" val="1217088173"/>
                    </a:ext>
                  </a:extLst>
                </a:gridCol>
              </a:tblGrid>
              <a:tr h="140365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DecimalField</a:t>
                      </a:r>
                    </a:p>
                  </a:txBody>
                  <a:tcPr marL="70183" marR="70183" marT="70183" marB="701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class </a:t>
                      </a:r>
                      <a:r>
                        <a:rPr lang="en-US" sz="17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DecimalField</a:t>
                      </a:r>
                      <a:r>
                        <a:rPr lang="en-US" sz="17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</a:t>
                      </a:r>
                      <a:r>
                        <a:rPr lang="en-US" sz="17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max_digits</a:t>
                      </a:r>
                      <a:r>
                        <a:rPr lang="en-US" sz="17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=None, </a:t>
                      </a:r>
                      <a:r>
                        <a:rPr lang="en-US" sz="17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decimal_places</a:t>
                      </a:r>
                      <a:r>
                        <a:rPr lang="en-US" sz="17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=None, **options)</a:t>
                      </a:r>
                    </a:p>
                  </a:txBody>
                  <a:tcPr marL="70183" marR="70183" marT="70183" marB="701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a fixed-precision decimal number, represented in Python by a Decimal instance.</a:t>
                      </a:r>
                    </a:p>
                  </a:txBody>
                  <a:tcPr marL="70183" marR="70183" marT="70183" marB="701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4701"/>
                  </a:ext>
                </a:extLst>
              </a:tr>
              <a:tr h="89834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DurationField</a:t>
                      </a:r>
                    </a:p>
                  </a:txBody>
                  <a:tcPr marL="70183" marR="70183" marT="70183" marB="701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class DurationField(**options)</a:t>
                      </a:r>
                    </a:p>
                  </a:txBody>
                  <a:tcPr marL="70183" marR="70183" marT="70183" marB="701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 field for storing periods of time.</a:t>
                      </a:r>
                    </a:p>
                  </a:txBody>
                  <a:tcPr marL="70183" marR="70183" marT="70183" marB="701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54802"/>
                  </a:ext>
                </a:extLst>
              </a:tr>
              <a:tr h="89834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EmailField</a:t>
                      </a:r>
                    </a:p>
                  </a:txBody>
                  <a:tcPr marL="70183" marR="70183" marT="70183" marB="701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class EmailField(max_length=254, **options)</a:t>
                      </a:r>
                    </a:p>
                  </a:txBody>
                  <a:tcPr marL="70183" marR="70183" marT="70183" marB="701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a CharField that checks that the value is a valid email address.</a:t>
                      </a:r>
                    </a:p>
                  </a:txBody>
                  <a:tcPr marL="70183" marR="70183" marT="70183" marB="701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518844"/>
                  </a:ext>
                </a:extLst>
              </a:tr>
              <a:tr h="115099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FileField</a:t>
                      </a:r>
                    </a:p>
                  </a:txBody>
                  <a:tcPr marL="70183" marR="70183" marT="70183" marB="701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class FileField(upload_to=None, max_length=100, **options)</a:t>
                      </a:r>
                    </a:p>
                  </a:txBody>
                  <a:tcPr marL="70183" marR="70183" marT="70183" marB="701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a file-upload field.</a:t>
                      </a:r>
                    </a:p>
                  </a:txBody>
                  <a:tcPr marL="70183" marR="70183" marT="70183" marB="701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31437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CA14F-1E67-3E88-CEA8-6800F7A4D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CCCC1-6167-FE4D-7946-9821E0DB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26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5707B-F20A-CFB0-A702-FB4BB692B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81DB37A-CAE4-FD4E-CDD7-692F6B7DCD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100175"/>
              </p:ext>
            </p:extLst>
          </p:nvPr>
        </p:nvGraphicFramePr>
        <p:xfrm>
          <a:off x="675249" y="1825625"/>
          <a:ext cx="10367889" cy="4351338"/>
        </p:xfrm>
        <a:graphic>
          <a:graphicData uri="http://schemas.openxmlformats.org/drawingml/2006/table">
            <a:tbl>
              <a:tblPr/>
              <a:tblGrid>
                <a:gridCol w="3455963">
                  <a:extLst>
                    <a:ext uri="{9D8B030D-6E8A-4147-A177-3AD203B41FA5}">
                      <a16:colId xmlns:a16="http://schemas.microsoft.com/office/drawing/2014/main" val="551457110"/>
                    </a:ext>
                  </a:extLst>
                </a:gridCol>
                <a:gridCol w="3455963">
                  <a:extLst>
                    <a:ext uri="{9D8B030D-6E8A-4147-A177-3AD203B41FA5}">
                      <a16:colId xmlns:a16="http://schemas.microsoft.com/office/drawing/2014/main" val="1931147126"/>
                    </a:ext>
                  </a:extLst>
                </a:gridCol>
                <a:gridCol w="3455963">
                  <a:extLst>
                    <a:ext uri="{9D8B030D-6E8A-4147-A177-3AD203B41FA5}">
                      <a16:colId xmlns:a16="http://schemas.microsoft.com/office/drawing/2014/main" val="3644830329"/>
                    </a:ext>
                  </a:extLst>
                </a:gridCol>
              </a:tblGrid>
              <a:tr h="106193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FloatField</a:t>
                      </a:r>
                    </a:p>
                  </a:txBody>
                  <a:tcPr marL="64752" marR="64752" marT="64752" marB="6475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class FloatField(**options)</a:t>
                      </a:r>
                    </a:p>
                  </a:txBody>
                  <a:tcPr marL="64752" marR="64752" marT="64752" marB="6475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a floating-point number represented in Python by a float instance.</a:t>
                      </a:r>
                    </a:p>
                  </a:txBody>
                  <a:tcPr marL="64752" marR="64752" marT="64752" marB="6475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256909"/>
                  </a:ext>
                </a:extLst>
              </a:tr>
              <a:tr h="176125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ImageField</a:t>
                      </a:r>
                    </a:p>
                  </a:txBody>
                  <a:tcPr marL="64752" marR="64752" marT="64752" marB="6475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class ImageField(upload_to=None, height_field=None, width_field=None, max_length=100, **options)</a:t>
                      </a:r>
                    </a:p>
                  </a:txBody>
                  <a:tcPr marL="64752" marR="64752" marT="64752" marB="6475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inherits all attributes and methods from </a:t>
                      </a:r>
                      <a:r>
                        <a:rPr lang="en-US" sz="15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FileField</a:t>
                      </a:r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, but also validates that the uploaded object is a valid image.</a:t>
                      </a:r>
                    </a:p>
                  </a:txBody>
                  <a:tcPr marL="64752" marR="64752" marT="64752" marB="6475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197261"/>
                  </a:ext>
                </a:extLst>
              </a:tr>
              <a:tr h="152814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IntegerField</a:t>
                      </a:r>
                    </a:p>
                  </a:txBody>
                  <a:tcPr marL="64752" marR="64752" marT="64752" marB="6475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class IntegerField(**options)</a:t>
                      </a:r>
                    </a:p>
                  </a:txBody>
                  <a:tcPr marL="64752" marR="64752" marT="64752" marB="6475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an integer field. Values from -2147483648 to 2147483647 are safe in all databases supported by Django.</a:t>
                      </a:r>
                    </a:p>
                  </a:txBody>
                  <a:tcPr marL="64752" marR="64752" marT="64752" marB="6475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02275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35047-E989-0078-7120-873A617A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3B008-7708-C88D-DDA7-D3A1E29F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54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EAD2-AD9D-6056-4C70-973D052A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1993E47-B430-F580-282C-DE6AAB46AD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134989"/>
              </p:ext>
            </p:extLst>
          </p:nvPr>
        </p:nvGraphicFramePr>
        <p:xfrm>
          <a:off x="696352" y="1825625"/>
          <a:ext cx="11007969" cy="4351338"/>
        </p:xfrm>
        <a:graphic>
          <a:graphicData uri="http://schemas.openxmlformats.org/drawingml/2006/table">
            <a:tbl>
              <a:tblPr/>
              <a:tblGrid>
                <a:gridCol w="3669323">
                  <a:extLst>
                    <a:ext uri="{9D8B030D-6E8A-4147-A177-3AD203B41FA5}">
                      <a16:colId xmlns:a16="http://schemas.microsoft.com/office/drawing/2014/main" val="1463762261"/>
                    </a:ext>
                  </a:extLst>
                </a:gridCol>
                <a:gridCol w="3669323">
                  <a:extLst>
                    <a:ext uri="{9D8B030D-6E8A-4147-A177-3AD203B41FA5}">
                      <a16:colId xmlns:a16="http://schemas.microsoft.com/office/drawing/2014/main" val="2770627722"/>
                    </a:ext>
                  </a:extLst>
                </a:gridCol>
                <a:gridCol w="3669323">
                  <a:extLst>
                    <a:ext uri="{9D8B030D-6E8A-4147-A177-3AD203B41FA5}">
                      <a16:colId xmlns:a16="http://schemas.microsoft.com/office/drawing/2014/main" val="844452425"/>
                    </a:ext>
                  </a:extLst>
                </a:gridCol>
              </a:tblGrid>
              <a:tr h="60018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NullBooleanField</a:t>
                      </a:r>
                    </a:p>
                  </a:txBody>
                  <a:tcPr marL="46889" marR="46889" marT="46889" marB="4688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class NullBooleanField(**options)</a:t>
                      </a:r>
                    </a:p>
                  </a:txBody>
                  <a:tcPr marL="46889" marR="46889" marT="46889" marB="4688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Like a BooleanField, but allows NULL as one of the options.</a:t>
                      </a:r>
                    </a:p>
                  </a:txBody>
                  <a:tcPr marL="46889" marR="46889" marT="46889" marB="4688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443"/>
                  </a:ext>
                </a:extLst>
              </a:tr>
              <a:tr h="127539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PositiveIntegerField</a:t>
                      </a:r>
                    </a:p>
                  </a:txBody>
                  <a:tcPr marL="46889" marR="46889" marT="46889" marB="4688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class PositiveIntegerField(**options)</a:t>
                      </a:r>
                    </a:p>
                  </a:txBody>
                  <a:tcPr marL="46889" marR="46889" marT="46889" marB="4688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Like an IntegerField, but must be either positive or zero (0). Values from 0 to 2147483647 are safe in all databases supported by Django.</a:t>
                      </a:r>
                    </a:p>
                  </a:txBody>
                  <a:tcPr marL="46889" marR="46889" marT="46889" marB="4688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354112"/>
                  </a:ext>
                </a:extLst>
              </a:tr>
              <a:tr h="93778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SmallIntegerField</a:t>
                      </a:r>
                    </a:p>
                  </a:txBody>
                  <a:tcPr marL="46889" marR="46889" marT="46889" marB="4688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class SmallIntegerField(**options)</a:t>
                      </a:r>
                    </a:p>
                  </a:txBody>
                  <a:tcPr marL="46889" marR="46889" marT="46889" marB="4688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like an IntegerField, but only allows values under a certain (database-dependent) point.</a:t>
                      </a:r>
                    </a:p>
                  </a:txBody>
                  <a:tcPr marL="46889" marR="46889" marT="46889" marB="4688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348058"/>
                  </a:ext>
                </a:extLst>
              </a:tr>
              <a:tr h="60018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TextField</a:t>
                      </a:r>
                    </a:p>
                  </a:txBody>
                  <a:tcPr marL="46889" marR="46889" marT="46889" marB="4688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class TextField(**options)</a:t>
                      </a:r>
                    </a:p>
                  </a:txBody>
                  <a:tcPr marL="46889" marR="46889" marT="46889" marB="4688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 large text field. The default form widget for this field is a Textarea.</a:t>
                      </a:r>
                    </a:p>
                  </a:txBody>
                  <a:tcPr marL="46889" marR="46889" marT="46889" marB="4688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2977"/>
                  </a:ext>
                </a:extLst>
              </a:tr>
              <a:tr h="93778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TimeField</a:t>
                      </a:r>
                    </a:p>
                  </a:txBody>
                  <a:tcPr marL="46889" marR="46889" marT="46889" marB="4688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class TimeField(auto_now=False, auto_now_add=False, **options)</a:t>
                      </a:r>
                    </a:p>
                  </a:txBody>
                  <a:tcPr marL="46889" marR="46889" marT="46889" marB="4688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 time, represented in Python by a </a:t>
                      </a:r>
                      <a:r>
                        <a:rPr lang="en-US" sz="11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datetime.time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instance.</a:t>
                      </a:r>
                    </a:p>
                  </a:txBody>
                  <a:tcPr marL="46889" marR="46889" marT="46889" marB="4688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40620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C0FE7-ECF5-E27E-2384-B81E5E1F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AC41C-7D6C-19E9-1CC8-2E844E7D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57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4D338-15D7-39FD-077C-EA173F451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Django Model Fields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EE78A-A682-9D67-C217-0D2ECB322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first_name</a:t>
            </a:r>
            <a:r>
              <a:rPr lang="en-US" dirty="0"/>
              <a:t>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=50) # for creating varchar column  </a:t>
            </a:r>
          </a:p>
          <a:p>
            <a:pPr marL="0" indent="0">
              <a:buNone/>
            </a:pPr>
            <a:r>
              <a:rPr lang="en-US" dirty="0" err="1"/>
              <a:t>release_date</a:t>
            </a:r>
            <a:r>
              <a:rPr lang="en-US" dirty="0"/>
              <a:t> = </a:t>
            </a:r>
            <a:r>
              <a:rPr lang="en-US" dirty="0" err="1"/>
              <a:t>models.DateField</a:t>
            </a:r>
            <a:r>
              <a:rPr lang="en-US" dirty="0"/>
              <a:t>()                        # for creating date column  </a:t>
            </a:r>
          </a:p>
          <a:p>
            <a:pPr marL="0" indent="0">
              <a:buNone/>
            </a:pPr>
            <a:r>
              <a:rPr lang="en-US" dirty="0" err="1"/>
              <a:t>num_stars</a:t>
            </a:r>
            <a:r>
              <a:rPr lang="en-US" dirty="0"/>
              <a:t> = </a:t>
            </a:r>
            <a:r>
              <a:rPr lang="en-US" dirty="0" err="1"/>
              <a:t>models.IntegerField</a:t>
            </a:r>
            <a:r>
              <a:rPr lang="en-US" dirty="0"/>
              <a:t>()                       # for creating integer column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B41C3-F14D-2BA0-96E4-814EC34F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C210C-D5D4-E361-61CE-DF31E427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64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1AC0-E464-4A08-AF51-9B0CE20A1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Field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EA7C7-A5FC-032D-6D45-5154622D2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field requires some arguments that are used to set column attributes. For example, </a:t>
            </a:r>
            <a:r>
              <a:rPr lang="en-US" dirty="0" err="1"/>
              <a:t>CharField</a:t>
            </a:r>
            <a:r>
              <a:rPr lang="en-US" dirty="0"/>
              <a:t> requires </a:t>
            </a:r>
            <a:r>
              <a:rPr lang="en-US" dirty="0" err="1"/>
              <a:t>mac_length</a:t>
            </a:r>
            <a:r>
              <a:rPr lang="en-US" dirty="0"/>
              <a:t> to specify varchar database.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Common arguments available to all field types. All are optional.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68C63-50A8-F547-3F36-E9605FDB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C6DDF-E9A8-BE7A-272A-325DF170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14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2D71-A5E8-7727-E6A9-0A88EB3E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71AE1D1-21C8-553F-DCDC-C60A5F74C9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884216"/>
              </p:ext>
            </p:extLst>
          </p:nvPr>
        </p:nvGraphicFramePr>
        <p:xfrm>
          <a:off x="1364566" y="2210594"/>
          <a:ext cx="8679766" cy="3740041"/>
        </p:xfrm>
        <a:graphic>
          <a:graphicData uri="http://schemas.openxmlformats.org/drawingml/2006/table">
            <a:tbl>
              <a:tblPr/>
              <a:tblGrid>
                <a:gridCol w="4339883">
                  <a:extLst>
                    <a:ext uri="{9D8B030D-6E8A-4147-A177-3AD203B41FA5}">
                      <a16:colId xmlns:a16="http://schemas.microsoft.com/office/drawing/2014/main" val="3970673671"/>
                    </a:ext>
                  </a:extLst>
                </a:gridCol>
                <a:gridCol w="4339883">
                  <a:extLst>
                    <a:ext uri="{9D8B030D-6E8A-4147-A177-3AD203B41FA5}">
                      <a16:colId xmlns:a16="http://schemas.microsoft.com/office/drawing/2014/main" val="1205059802"/>
                    </a:ext>
                  </a:extLst>
                </a:gridCol>
              </a:tblGrid>
              <a:tr h="62020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Field Options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083C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83C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83C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Particulars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083C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83C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83C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436235"/>
                  </a:ext>
                </a:extLst>
              </a:tr>
              <a:tr h="864532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Null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Django will store empty values as NULL in the database.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989693"/>
                  </a:ext>
                </a:extLst>
              </a:tr>
              <a:tr h="526237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Blank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allowed field to be blank.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333355"/>
                  </a:ext>
                </a:extLst>
              </a:tr>
              <a:tr h="864532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Choices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An iterable (e.g., a list or tuple) of 2-tuples to use as choices for this field.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864202"/>
                  </a:ext>
                </a:extLst>
              </a:tr>
              <a:tr h="864532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Default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default value for the field. This can be a value or a callable object.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90484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48774-73AF-39EA-16A5-C72D000C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1FDB3-0C21-C37F-BB8E-C8259D3C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92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C7EE-7275-BF50-50B3-CD513D5E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3C91CC9-AC95-B655-229C-E06071DB34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15207"/>
              </p:ext>
            </p:extLst>
          </p:nvPr>
        </p:nvGraphicFramePr>
        <p:xfrm>
          <a:off x="1378634" y="2377441"/>
          <a:ext cx="8199426" cy="2949735"/>
        </p:xfrm>
        <a:graphic>
          <a:graphicData uri="http://schemas.openxmlformats.org/drawingml/2006/table">
            <a:tbl>
              <a:tblPr/>
              <a:tblGrid>
                <a:gridCol w="4099713">
                  <a:extLst>
                    <a:ext uri="{9D8B030D-6E8A-4147-A177-3AD203B41FA5}">
                      <a16:colId xmlns:a16="http://schemas.microsoft.com/office/drawing/2014/main" val="3829847988"/>
                    </a:ext>
                  </a:extLst>
                </a:gridCol>
                <a:gridCol w="4099713">
                  <a:extLst>
                    <a:ext uri="{9D8B030D-6E8A-4147-A177-3AD203B41FA5}">
                      <a16:colId xmlns:a16="http://schemas.microsoft.com/office/drawing/2014/main" val="2687303354"/>
                    </a:ext>
                  </a:extLst>
                </a:gridCol>
              </a:tblGrid>
              <a:tr h="1390105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help_text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Extra "help" text to be displayed with the form widget. It's useful for documentation even if your field isn't used on a form.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052677"/>
                  </a:ext>
                </a:extLst>
              </a:tr>
              <a:tr h="779815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primary_key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This field is the primary key for the model.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019319"/>
                  </a:ext>
                </a:extLst>
              </a:tr>
              <a:tr h="779815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Unique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This field must be unique throughout the table.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67385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C47AA-594E-482C-2125-983310B9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3F61E-E32C-2783-A7EA-96805EF75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57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994E-F782-319C-B763-7A9DE3C8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Django Model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8E123-4507-E940-96CC-DBBDCD8AC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created a model Student that contains the following code in models.py file.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1ED86B-B3AB-2130-482B-265C6B5A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461B3-48A2-5D49-7364-2CE9A675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41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8DC9A-71CA-4489-FBF4-32D19A2B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//models.py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CBA3E-9DB8-29CE-B2D1-339FDBAA5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Student(</a:t>
            </a:r>
            <a:r>
              <a:rPr lang="en-US" dirty="0" err="1"/>
              <a:t>models.Model</a:t>
            </a:r>
            <a:r>
              <a:rPr lang="en-US" dirty="0"/>
              <a:t>):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first_name</a:t>
            </a:r>
            <a:r>
              <a:rPr lang="en-US" dirty="0"/>
              <a:t>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=20)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last_name</a:t>
            </a:r>
            <a:r>
              <a:rPr lang="en-US" dirty="0"/>
              <a:t> 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=30)  </a:t>
            </a:r>
          </a:p>
          <a:p>
            <a:pPr marL="0" indent="0">
              <a:buNone/>
            </a:pPr>
            <a:r>
              <a:rPr lang="en-US" dirty="0"/>
              <a:t>    contact    = </a:t>
            </a:r>
            <a:r>
              <a:rPr lang="en-US" dirty="0" err="1"/>
              <a:t>models.IntegerField</a:t>
            </a:r>
            <a:r>
              <a:rPr lang="en-US" dirty="0"/>
              <a:t>()  </a:t>
            </a:r>
          </a:p>
          <a:p>
            <a:pPr marL="0" indent="0">
              <a:buNone/>
            </a:pPr>
            <a:r>
              <a:rPr lang="en-US" dirty="0"/>
              <a:t>    email      = </a:t>
            </a:r>
            <a:r>
              <a:rPr lang="en-US" dirty="0" err="1"/>
              <a:t>models.EmailField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=50)  </a:t>
            </a:r>
          </a:p>
          <a:p>
            <a:pPr marL="0" indent="0">
              <a:buNone/>
            </a:pPr>
            <a:r>
              <a:rPr lang="en-US" dirty="0"/>
              <a:t>    age        = </a:t>
            </a:r>
            <a:r>
              <a:rPr lang="en-US" dirty="0" err="1"/>
              <a:t>models.IntegerField</a:t>
            </a:r>
            <a:r>
              <a:rPr lang="en-US" dirty="0"/>
              <a:t>()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E8B9D-4148-E8FC-D839-5DB69FEB0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CFDB9-ABCD-65B4-A08D-B93BEE3E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86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4E17-9F2E-84EF-4C40-A9639C73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A8CB6-8B54-B773-F2A7-880B6BE13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that apply migration by using the following command.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manage.py </a:t>
            </a:r>
            <a:r>
              <a:rPr lang="en-US" dirty="0" err="1"/>
              <a:t>makemigrations</a:t>
            </a:r>
            <a:r>
              <a:rPr lang="en-US" dirty="0"/>
              <a:t> </a:t>
            </a:r>
            <a:r>
              <a:rPr lang="en-US" dirty="0" err="1"/>
              <a:t>myapp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python manage.py migrate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7FDF8-2B76-F75F-7415-D9998E59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0B935-2232-1954-417C-734A1F5F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7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3942-6EE1-4B63-BC6E-34A6146C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Django Model: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9A54B-2C88-4668-9F6F-AB565D0C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8424B-318C-417B-ACD9-985E9AA9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5407DAF-E6C5-8534-2484-FAB125FCC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Django, a model is a class which is used to contain essential fields and methods. Each model class maps to a single table in the database.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Django Model is a subclass of </a:t>
            </a:r>
            <a:r>
              <a:rPr lang="en-US" dirty="0" err="1"/>
              <a:t>django.db.models.Model</a:t>
            </a:r>
            <a:r>
              <a:rPr lang="en-US" dirty="0"/>
              <a:t> and each field of the model class represents a database field (column).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Django provides us a database-abstraction API which allows us to create, retrieve, update and delete a record from the mapped table.</a:t>
            </a:r>
          </a:p>
        </p:txBody>
      </p:sp>
    </p:spTree>
    <p:extLst>
      <p:ext uri="{BB962C8B-B14F-4D97-AF65-F5344CB8AC3E}">
        <p14:creationId xmlns:p14="http://schemas.microsoft.com/office/powerpoint/2010/main" val="2977873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2EAF-BF0A-85FB-8F23-6535C63F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473D3BF-627E-F9FE-D5DB-EB5555A7C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0538"/>
            <a:ext cx="10515600" cy="400151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E2840-4DB7-FC2A-F89B-95C2D66AE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D781D-EBF2-3917-4C70-B9FF26DE3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0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D600-997B-4F3C-92CC-FD4C39C5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Django Model Continue ..: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B10BF-E462-4660-994D-8031DE89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513A6-6FC0-41AC-9258-637121F7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A133-7452-8294-86AF-2426EEBFE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Model is defined in Models.py file. This file can contain multiple models.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Let's see an example here, we are creating a model Employee which has two fields </a:t>
            </a:r>
            <a:r>
              <a:rPr lang="en-US" dirty="0" err="1"/>
              <a:t>first_name</a:t>
            </a:r>
            <a:r>
              <a:rPr lang="en-US" dirty="0"/>
              <a:t> and </a:t>
            </a:r>
            <a:r>
              <a:rPr lang="en-US" dirty="0" err="1"/>
              <a:t>last_name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818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5B2B-DBBD-6AC4-0AA8-4E826137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Django Model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F50B1-7048-F14B-E725-A429630D3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django.db</a:t>
            </a:r>
            <a:r>
              <a:rPr lang="en-US" dirty="0"/>
              <a:t> import models 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class Employee(</a:t>
            </a:r>
            <a:r>
              <a:rPr lang="en-US" dirty="0" err="1"/>
              <a:t>models.Model</a:t>
            </a:r>
            <a:r>
              <a:rPr lang="en-US" dirty="0"/>
              <a:t>):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first_name</a:t>
            </a:r>
            <a:r>
              <a:rPr lang="en-US" dirty="0"/>
              <a:t>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=30)  </a:t>
            </a:r>
          </a:p>
          <a:p>
            <a:pPr marL="0" indent="0">
              <a:buNone/>
            </a:pPr>
            <a:r>
              <a:rPr lang="en-US" dirty="0"/>
              <a:t>    	</a:t>
            </a:r>
            <a:r>
              <a:rPr lang="en-US" dirty="0" err="1"/>
              <a:t>last_name</a:t>
            </a:r>
            <a:r>
              <a:rPr lang="en-US" dirty="0"/>
              <a:t>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=30)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first_name</a:t>
            </a:r>
            <a:r>
              <a:rPr lang="en-US" dirty="0"/>
              <a:t> and </a:t>
            </a:r>
            <a:r>
              <a:rPr lang="en-US" dirty="0" err="1"/>
              <a:t>last_name</a:t>
            </a:r>
            <a:r>
              <a:rPr lang="en-US" dirty="0"/>
              <a:t> fields are specified as class attributes and each attribute maps to a database column.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72D7E-3161-D8AB-BFB0-2038EBF5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A0E83-9C43-AA3C-840C-12BD28B0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2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1D31-C725-42FE-86E5-49ED6464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Django Model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142D5-CC8C-4F68-A536-14112325F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This model will create a table into the database that looks like below.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appname_employee</a:t>
            </a:r>
            <a:r>
              <a:rPr lang="en-US" dirty="0"/>
              <a:t> (  </a:t>
            </a:r>
          </a:p>
          <a:p>
            <a:pPr marL="0" indent="0">
              <a:buNone/>
            </a:pPr>
            <a:r>
              <a:rPr lang="en-US" dirty="0"/>
              <a:t>    "id" INT NOT NULL PRIMARY KEY,  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first_name</a:t>
            </a:r>
            <a:r>
              <a:rPr lang="en-US" dirty="0"/>
              <a:t>" varchar(30) NOT NULL,  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last_name</a:t>
            </a:r>
            <a:r>
              <a:rPr lang="en-US" dirty="0"/>
              <a:t>" varchar(30) NOT NULL  </a:t>
            </a:r>
          </a:p>
          <a:p>
            <a:pPr marL="0" indent="0">
              <a:buNone/>
            </a:pPr>
            <a:r>
              <a:rPr lang="en-US" dirty="0"/>
              <a:t>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created table contains an auto-created id field. The name of the table is a combination of app name and model name that can be changed further.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491E-7257-497F-B433-2078B259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6279B-7B7D-446E-9E0D-44987686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37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FB79-846A-B508-DA56-241365F5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Register / Use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EA77D-79F6-CEE9-565B-9AE98E6EB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After creating a model, register model into the INSTALLED_APPS inside settings.py.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INSTALLED_APPS = [  </a:t>
            </a:r>
          </a:p>
          <a:p>
            <a:pPr marL="0" indent="0">
              <a:buNone/>
            </a:pPr>
            <a:r>
              <a:rPr lang="en-US" dirty="0"/>
              <a:t>    #...  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appname</a:t>
            </a:r>
            <a:r>
              <a:rPr lang="en-US" dirty="0"/>
              <a:t>',  </a:t>
            </a:r>
          </a:p>
          <a:p>
            <a:pPr marL="0" indent="0">
              <a:buNone/>
            </a:pPr>
            <a:r>
              <a:rPr lang="en-US" dirty="0"/>
              <a:t>    #...  </a:t>
            </a:r>
          </a:p>
          <a:p>
            <a:pPr marL="0" indent="0">
              <a:buNone/>
            </a:pPr>
            <a:r>
              <a:rPr lang="en-US" dirty="0"/>
              <a:t>]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3B778-377B-287F-7319-67783BD9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E8230-FC12-7D02-0DEF-ABA958959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83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7BF49-9CBD-EE49-F458-7BB76BCE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Django Model Fields: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9C4F4-215A-43A3-17F1-E7C8A47A7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fields defined inside the Model class are the columns name of the mapped table. The fields name should not be python reserve words like clean, save or delete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Django provides various built-in fields types.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4AEDB-1F10-483E-2439-D78B184B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085CD-38D3-6E90-53FC-4627085F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93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A699D-6FB1-74C7-64AB-C66135D2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Django Model Fields Continue …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ED3FAAF-3F64-1558-3EEC-918E9A4153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715323"/>
              </p:ext>
            </p:extLst>
          </p:nvPr>
        </p:nvGraphicFramePr>
        <p:xfrm>
          <a:off x="838200" y="2075534"/>
          <a:ext cx="11034933" cy="4280815"/>
        </p:xfrm>
        <a:graphic>
          <a:graphicData uri="http://schemas.openxmlformats.org/drawingml/2006/table">
            <a:tbl>
              <a:tblPr/>
              <a:tblGrid>
                <a:gridCol w="3678311">
                  <a:extLst>
                    <a:ext uri="{9D8B030D-6E8A-4147-A177-3AD203B41FA5}">
                      <a16:colId xmlns:a16="http://schemas.microsoft.com/office/drawing/2014/main" val="2386642399"/>
                    </a:ext>
                  </a:extLst>
                </a:gridCol>
                <a:gridCol w="3678311">
                  <a:extLst>
                    <a:ext uri="{9D8B030D-6E8A-4147-A177-3AD203B41FA5}">
                      <a16:colId xmlns:a16="http://schemas.microsoft.com/office/drawing/2014/main" val="4181939297"/>
                    </a:ext>
                  </a:extLst>
                </a:gridCol>
                <a:gridCol w="3678311">
                  <a:extLst>
                    <a:ext uri="{9D8B030D-6E8A-4147-A177-3AD203B41FA5}">
                      <a16:colId xmlns:a16="http://schemas.microsoft.com/office/drawing/2014/main" val="3861420734"/>
                    </a:ext>
                  </a:extLst>
                </a:gridCol>
              </a:tblGrid>
              <a:tr h="39164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Field Name</a:t>
                      </a:r>
                    </a:p>
                  </a:txBody>
                  <a:tcPr marL="80580" marR="80580" marT="80580" marB="80580">
                    <a:lnL w="9525" cap="flat" cmpd="sng" algn="ctr">
                      <a:solidFill>
                        <a:srgbClr val="B8A3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A3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A3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Class</a:t>
                      </a:r>
                    </a:p>
                  </a:txBody>
                  <a:tcPr marL="80580" marR="80580" marT="80580" marB="80580">
                    <a:lnL w="9525" cap="flat" cmpd="sng" algn="ctr">
                      <a:solidFill>
                        <a:srgbClr val="B8A3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A3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A3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Particular</a:t>
                      </a:r>
                    </a:p>
                  </a:txBody>
                  <a:tcPr marL="80580" marR="80580" marT="80580" marB="80580">
                    <a:lnL w="9525" cap="flat" cmpd="sng" algn="ctr">
                      <a:solidFill>
                        <a:srgbClr val="B8A3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A3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A3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725422"/>
                  </a:ext>
                </a:extLst>
              </a:tr>
              <a:tr h="66910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AutoField</a:t>
                      </a:r>
                    </a:p>
                  </a:txBody>
                  <a:tcPr marL="53720" marR="53720" marT="53720" marB="537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class AutoField(**options)</a:t>
                      </a:r>
                    </a:p>
                  </a:txBody>
                  <a:tcPr marL="53720" marR="53720" marT="53720" marB="537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An IntegerField that automatically increments.</a:t>
                      </a:r>
                    </a:p>
                  </a:txBody>
                  <a:tcPr marL="53720" marR="53720" marT="53720" marB="537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679735"/>
                  </a:ext>
                </a:extLst>
              </a:tr>
              <a:tr h="142184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BigAutoField</a:t>
                      </a:r>
                    </a:p>
                  </a:txBody>
                  <a:tcPr marL="53720" marR="53720" marT="53720" marB="537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class BigAutoField(**options)</a:t>
                      </a:r>
                    </a:p>
                  </a:txBody>
                  <a:tcPr marL="53720" marR="53720" marT="53720" marB="537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a 64-bit integer, much like an </a:t>
                      </a:r>
                      <a:r>
                        <a:rPr lang="en-US" sz="13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AutoField</a:t>
                      </a:r>
                      <a:r>
                        <a:rPr lang="en-US" sz="13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except that it is guaranteed to fit numbers from 1 to 9223372036854775807.</a:t>
                      </a:r>
                    </a:p>
                  </a:txBody>
                  <a:tcPr marL="53720" marR="53720" marT="53720" marB="537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18490"/>
                  </a:ext>
                </a:extLst>
              </a:tr>
              <a:tr h="179821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BigIntegerField</a:t>
                      </a:r>
                    </a:p>
                  </a:txBody>
                  <a:tcPr marL="53720" marR="53720" marT="53720" marB="537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class </a:t>
                      </a:r>
                      <a:r>
                        <a:rPr lang="en-US" sz="13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BigIntegerField</a:t>
                      </a:r>
                      <a:r>
                        <a:rPr lang="en-US" sz="13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(**options)</a:t>
                      </a:r>
                    </a:p>
                  </a:txBody>
                  <a:tcPr marL="53720" marR="53720" marT="53720" marB="537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a 64-bit integer, much like an </a:t>
                      </a:r>
                      <a:r>
                        <a:rPr lang="en-US" sz="13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IntegerField</a:t>
                      </a:r>
                      <a:r>
                        <a:rPr lang="en-US" sz="13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except that it is guaranteed to fit numbers from -9223372036854775808 to 9223372036854775807.</a:t>
                      </a:r>
                    </a:p>
                  </a:txBody>
                  <a:tcPr marL="53720" marR="53720" marT="53720" marB="537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2327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6EE4F-A348-386F-72CA-C1C3545F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516CF-EA0C-90E1-E9A4-2A571298A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4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7642-293E-43FB-8AF0-A44C5365E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ACE8AF9-BF75-55D4-0E4E-789D532B1C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046713"/>
              </p:ext>
            </p:extLst>
          </p:nvPr>
        </p:nvGraphicFramePr>
        <p:xfrm>
          <a:off x="576775" y="1825625"/>
          <a:ext cx="10972800" cy="4351339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2680494469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890911023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370379397"/>
                    </a:ext>
                  </a:extLst>
                </a:gridCol>
              </a:tblGrid>
              <a:tr h="46766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BinaryField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class BinaryField(**options)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 field to store raw binary data.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695386"/>
                  </a:ext>
                </a:extLst>
              </a:tr>
              <a:tr h="83366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BooleanField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class BooleanField(**options)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 true/false field. The default form widget for this field is a CheckboxInput.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342086"/>
                  </a:ext>
                </a:extLst>
              </a:tr>
              <a:tr h="101666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CharField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class DateField(auto_now=False, auto_now_add=False, **options)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a date, represented in Python by a datetime.date instance.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162775"/>
                  </a:ext>
                </a:extLst>
              </a:tr>
              <a:tr h="101666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DateTimeField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class DateTimeField(auto_now=False, auto_now_add=False, **options)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a date, represented in Python by a datetime.date instance.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170889"/>
                  </a:ext>
                </a:extLst>
              </a:tr>
              <a:tr h="101666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DateTimeField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class DateTimeField(auto_now=False, auto_now_add=False, **options)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for date and time, represented in Python by a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datetime.datetime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instance.</a:t>
                      </a:r>
                    </a:p>
                  </a:txBody>
                  <a:tcPr marL="50833" marR="50833" marT="50833" marB="5083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38510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8F410-F61C-D88E-60BC-9BAFCF53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1EEC3-175E-98C2-6783-5BD92699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8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3932</TotalTime>
  <Words>1380</Words>
  <Application>Microsoft Office PowerPoint</Application>
  <PresentationFormat>Widescreen</PresentationFormat>
  <Paragraphs>208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inter-regular</vt:lpstr>
      <vt:lpstr>times new roman</vt:lpstr>
      <vt:lpstr>Office Theme</vt:lpstr>
      <vt:lpstr>About Me</vt:lpstr>
      <vt:lpstr>Django Model:</vt:lpstr>
      <vt:lpstr>Django Model Continue ..:</vt:lpstr>
      <vt:lpstr>Django Model …</vt:lpstr>
      <vt:lpstr>Django Model …</vt:lpstr>
      <vt:lpstr>Register / Use Model</vt:lpstr>
      <vt:lpstr>Django Model Fields:</vt:lpstr>
      <vt:lpstr>Django Model Fields Continue … </vt:lpstr>
      <vt:lpstr>PowerPoint Presentation</vt:lpstr>
      <vt:lpstr>PowerPoint Presentation</vt:lpstr>
      <vt:lpstr>PowerPoint Presentation</vt:lpstr>
      <vt:lpstr>PowerPoint Presentation</vt:lpstr>
      <vt:lpstr>Django Model Fields Example</vt:lpstr>
      <vt:lpstr>Field Options</vt:lpstr>
      <vt:lpstr>PowerPoint Presentation</vt:lpstr>
      <vt:lpstr>PowerPoint Presentation</vt:lpstr>
      <vt:lpstr>Django Model Example</vt:lpstr>
      <vt:lpstr>//models.py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Ritesh</cp:lastModifiedBy>
  <cp:revision>471</cp:revision>
  <dcterms:created xsi:type="dcterms:W3CDTF">2019-09-15T04:30:17Z</dcterms:created>
  <dcterms:modified xsi:type="dcterms:W3CDTF">2024-01-24T05:52:53Z</dcterms:modified>
</cp:coreProperties>
</file>