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54"/>
  </p:notesMasterIdLst>
  <p:handoutMasterIdLst>
    <p:handoutMasterId r:id="rId55"/>
  </p:handout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6"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86"/>
            <p14:sldId id="278"/>
            <p14:sldId id="279"/>
            <p14:sldId id="280"/>
            <p14:sldId id="281"/>
            <p14:sldId id="282"/>
            <p14:sldId id="283"/>
            <p14:sldId id="284"/>
            <p14:sldId id="285"/>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1/17/2024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1/17/2024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1/17/2024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1/17/2024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1/17/2024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1/17/2024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1/17/2024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1/17/2024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1/17/2024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1/17/2024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1/17/2024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1/17/2024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1/17/2024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1/17/2024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F088-FDB8-C8B4-6890-0BD6C00FA54F}"/>
              </a:ext>
            </a:extLst>
          </p:cNvPr>
          <p:cNvSpPr>
            <a:spLocks noGrp="1"/>
          </p:cNvSpPr>
          <p:nvPr>
            <p:ph type="title"/>
          </p:nvPr>
        </p:nvSpPr>
        <p:spPr/>
        <p:txBody>
          <a:bodyPr>
            <a:normAutofit fontScale="90000"/>
          </a:bodyPr>
          <a:lstStyle/>
          <a:p>
            <a:r>
              <a:rPr lang="en-US" dirty="0"/>
              <a:t>Working with directories using the </a:t>
            </a:r>
            <a:r>
              <a:rPr lang="en-US" dirty="0" err="1"/>
              <a:t>os</a:t>
            </a:r>
            <a:r>
              <a:rPr lang="en-US" dirty="0"/>
              <a:t> module Continue ..</a:t>
            </a:r>
          </a:p>
        </p:txBody>
      </p:sp>
      <p:sp>
        <p:nvSpPr>
          <p:cNvPr id="3" name="Content Placeholder 2">
            <a:extLst>
              <a:ext uri="{FF2B5EF4-FFF2-40B4-BE49-F238E27FC236}">
                <a16:creationId xmlns:a16="http://schemas.microsoft.com/office/drawing/2014/main" id="{C3A3F63E-9EA0-3C77-D52B-F94EDF59DF51}"/>
              </a:ext>
            </a:extLst>
          </p:cNvPr>
          <p:cNvSpPr>
            <a:spLocks noGrp="1"/>
          </p:cNvSpPr>
          <p:nvPr>
            <p:ph idx="1"/>
          </p:nvPr>
        </p:nvSpPr>
        <p:spPr/>
        <p:txBody>
          <a:bodyPr/>
          <a:lstStyle/>
          <a:p>
            <a:pPr marL="0" indent="0">
              <a:buNone/>
            </a:pPr>
            <a:r>
              <a:rPr lang="en-US" dirty="0"/>
              <a:t># Remove a directory</a:t>
            </a:r>
          </a:p>
          <a:p>
            <a:pPr marL="0" indent="0">
              <a:buNone/>
            </a:pPr>
            <a:r>
              <a:rPr lang="en-US" dirty="0" err="1"/>
              <a:t>directory_to_remove</a:t>
            </a:r>
            <a:r>
              <a:rPr lang="en-US" dirty="0"/>
              <a:t> = "</a:t>
            </a:r>
            <a:r>
              <a:rPr lang="en-US" dirty="0" err="1"/>
              <a:t>directory_to_remove</a:t>
            </a:r>
            <a:r>
              <a:rPr lang="en-US" dirty="0"/>
              <a:t>"</a:t>
            </a:r>
          </a:p>
          <a:p>
            <a:pPr marL="0" indent="0">
              <a:buNone/>
            </a:pPr>
            <a:r>
              <a:rPr lang="en-US" dirty="0" err="1"/>
              <a:t>os.makedirs</a:t>
            </a:r>
            <a:r>
              <a:rPr lang="en-US" dirty="0"/>
              <a:t>(</a:t>
            </a:r>
            <a:r>
              <a:rPr lang="en-US" dirty="0" err="1"/>
              <a:t>directory_to_remove</a:t>
            </a:r>
            <a:r>
              <a:rPr lang="en-US" dirty="0"/>
              <a:t>, </a:t>
            </a:r>
            <a:r>
              <a:rPr lang="en-US" dirty="0" err="1"/>
              <a:t>exist_ok</a:t>
            </a:r>
            <a:r>
              <a:rPr lang="en-US" dirty="0"/>
              <a:t>=True)</a:t>
            </a:r>
          </a:p>
          <a:p>
            <a:pPr marL="0" indent="0">
              <a:buNone/>
            </a:pPr>
            <a:r>
              <a:rPr lang="en-US" dirty="0" err="1"/>
              <a:t>os.rmdir</a:t>
            </a:r>
            <a:r>
              <a:rPr lang="en-US" dirty="0"/>
              <a:t>(</a:t>
            </a:r>
            <a:r>
              <a:rPr lang="en-US" dirty="0" err="1"/>
              <a:t>directory_to_remove</a:t>
            </a:r>
            <a:r>
              <a:rPr lang="en-US" dirty="0"/>
              <a:t>)</a:t>
            </a:r>
          </a:p>
          <a:p>
            <a:pPr marL="0" indent="0">
              <a:buNone/>
            </a:pPr>
            <a:r>
              <a:rPr lang="en-US" dirty="0"/>
              <a:t>print(</a:t>
            </a:r>
            <a:r>
              <a:rPr lang="en-US" dirty="0" err="1"/>
              <a:t>f"Directory</a:t>
            </a:r>
            <a:r>
              <a:rPr lang="en-US" dirty="0"/>
              <a:t> '{</a:t>
            </a:r>
            <a:r>
              <a:rPr lang="en-US" dirty="0" err="1"/>
              <a:t>directory_to_remove</a:t>
            </a:r>
            <a:r>
              <a:rPr lang="en-US" dirty="0"/>
              <a:t>}' removed successfully.")</a:t>
            </a:r>
          </a:p>
          <a:p>
            <a:pPr marL="0" indent="0">
              <a:buNone/>
            </a:pPr>
            <a:endParaRPr lang="en-US" dirty="0"/>
          </a:p>
        </p:txBody>
      </p:sp>
      <p:sp>
        <p:nvSpPr>
          <p:cNvPr id="4" name="Footer Placeholder 3">
            <a:extLst>
              <a:ext uri="{FF2B5EF4-FFF2-40B4-BE49-F238E27FC236}">
                <a16:creationId xmlns:a16="http://schemas.microsoft.com/office/drawing/2014/main" id="{3B8FBB65-7B2E-AA58-0A4F-E43C9285CE6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C3CDD39-3610-E760-E66E-5BE61051B942}"/>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5393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8D56-81AC-561E-E9C2-387A426CB905}"/>
              </a:ext>
            </a:extLst>
          </p:cNvPr>
          <p:cNvSpPr>
            <a:spLocks noGrp="1"/>
          </p:cNvSpPr>
          <p:nvPr>
            <p:ph type="title"/>
          </p:nvPr>
        </p:nvSpPr>
        <p:spPr/>
        <p:txBody>
          <a:bodyPr>
            <a:normAutofit fontScale="90000"/>
          </a:bodyPr>
          <a:lstStyle/>
          <a:p>
            <a:r>
              <a:rPr lang="en-US" dirty="0"/>
              <a:t>Working with directories using the </a:t>
            </a:r>
            <a:r>
              <a:rPr lang="en-US" dirty="0" err="1"/>
              <a:t>os</a:t>
            </a:r>
            <a:r>
              <a:rPr lang="en-US" dirty="0"/>
              <a:t> module Continue ..</a:t>
            </a:r>
          </a:p>
        </p:txBody>
      </p:sp>
      <p:sp>
        <p:nvSpPr>
          <p:cNvPr id="3" name="Content Placeholder 2">
            <a:extLst>
              <a:ext uri="{FF2B5EF4-FFF2-40B4-BE49-F238E27FC236}">
                <a16:creationId xmlns:a16="http://schemas.microsoft.com/office/drawing/2014/main" id="{2073D92B-8878-0374-17C2-0AEE518DE373}"/>
              </a:ext>
            </a:extLst>
          </p:cNvPr>
          <p:cNvSpPr>
            <a:spLocks noGrp="1"/>
          </p:cNvSpPr>
          <p:nvPr>
            <p:ph idx="1"/>
          </p:nvPr>
        </p:nvSpPr>
        <p:spPr/>
        <p:txBody>
          <a:bodyPr>
            <a:normAutofit fontScale="92500"/>
          </a:bodyPr>
          <a:lstStyle/>
          <a:p>
            <a:pPr marL="0" indent="0">
              <a:buNone/>
            </a:pPr>
            <a:r>
              <a:rPr lang="en-US" dirty="0"/>
              <a:t>In this example:</a:t>
            </a:r>
          </a:p>
          <a:p>
            <a:pPr marL="0" indent="0">
              <a:buNone/>
            </a:pPr>
            <a:r>
              <a:rPr lang="en-US" dirty="0"/>
              <a:t>We create a new directory using </a:t>
            </a:r>
            <a:r>
              <a:rPr lang="en-US" dirty="0" err="1"/>
              <a:t>os.makedirs</a:t>
            </a:r>
            <a:r>
              <a:rPr lang="en-US" dirty="0"/>
              <a:t>() with the </a:t>
            </a:r>
            <a:r>
              <a:rPr lang="en-US" dirty="0" err="1"/>
              <a:t>exist_ok</a:t>
            </a:r>
            <a:r>
              <a:rPr lang="en-US" dirty="0"/>
              <a:t>=True parameter, which ensures that the directory is created if it doesn't exist.</a:t>
            </a:r>
          </a:p>
          <a:p>
            <a:pPr marL="0" indent="0">
              <a:buNone/>
            </a:pPr>
            <a:r>
              <a:rPr lang="en-US" dirty="0" err="1"/>
              <a:t>os.listdir</a:t>
            </a:r>
            <a:r>
              <a:rPr lang="en-US" dirty="0"/>
              <a:t>() is used to get the list of files and subdirectories in the current working directory.</a:t>
            </a:r>
          </a:p>
          <a:p>
            <a:pPr marL="0" indent="0">
              <a:buNone/>
            </a:pPr>
            <a:r>
              <a:rPr lang="en-US" dirty="0" err="1"/>
              <a:t>os.rename</a:t>
            </a:r>
            <a:r>
              <a:rPr lang="en-US" dirty="0"/>
              <a:t>() is used to rename the previously created directory.</a:t>
            </a:r>
          </a:p>
          <a:p>
            <a:pPr marL="0" indent="0">
              <a:buNone/>
            </a:pPr>
            <a:r>
              <a:rPr lang="en-US" dirty="0" err="1"/>
              <a:t>os.exists</a:t>
            </a:r>
            <a:r>
              <a:rPr lang="en-US" dirty="0"/>
              <a:t>() checks if a directory exists.</a:t>
            </a:r>
          </a:p>
          <a:p>
            <a:pPr marL="0" indent="0">
              <a:buNone/>
            </a:pPr>
            <a:r>
              <a:rPr lang="en-US" dirty="0" err="1"/>
              <a:t>os.rmdir</a:t>
            </a:r>
            <a:r>
              <a:rPr lang="en-US" dirty="0"/>
              <a:t>() is used to remove a directory. Note that it works only if the directory is empty. If you want to remove a directory and its contents, you can use </a:t>
            </a:r>
            <a:r>
              <a:rPr lang="en-US" dirty="0" err="1"/>
              <a:t>shutil.rmtree</a:t>
            </a:r>
            <a:r>
              <a:rPr lang="en-US" dirty="0"/>
              <a:t>().</a:t>
            </a:r>
          </a:p>
        </p:txBody>
      </p:sp>
      <p:sp>
        <p:nvSpPr>
          <p:cNvPr id="4" name="Footer Placeholder 3">
            <a:extLst>
              <a:ext uri="{FF2B5EF4-FFF2-40B4-BE49-F238E27FC236}">
                <a16:creationId xmlns:a16="http://schemas.microsoft.com/office/drawing/2014/main" id="{D0A486C7-60E2-8B30-24D4-5FCE45BD5C9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945C502-3DC9-5651-4D39-ED1E3D2AB2FE}"/>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04459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5E2-7510-1FF5-CB07-C4B2D3076E13}"/>
              </a:ext>
            </a:extLst>
          </p:cNvPr>
          <p:cNvSpPr>
            <a:spLocks noGrp="1"/>
          </p:cNvSpPr>
          <p:nvPr>
            <p:ph type="title"/>
          </p:nvPr>
        </p:nvSpPr>
        <p:spPr/>
        <p:txBody>
          <a:bodyPr>
            <a:normAutofit fontScale="90000"/>
          </a:bodyPr>
          <a:lstStyle/>
          <a:p>
            <a:r>
              <a:rPr lang="en-US" dirty="0"/>
              <a:t>Working with directories using the </a:t>
            </a:r>
            <a:r>
              <a:rPr lang="en-US" dirty="0" err="1"/>
              <a:t>os</a:t>
            </a:r>
            <a:r>
              <a:rPr lang="en-US" dirty="0"/>
              <a:t> module Continue ..</a:t>
            </a:r>
          </a:p>
        </p:txBody>
      </p:sp>
      <p:sp>
        <p:nvSpPr>
          <p:cNvPr id="3" name="Content Placeholder 2">
            <a:extLst>
              <a:ext uri="{FF2B5EF4-FFF2-40B4-BE49-F238E27FC236}">
                <a16:creationId xmlns:a16="http://schemas.microsoft.com/office/drawing/2014/main" id="{709A34EC-5902-77C1-99F2-9785D470DFED}"/>
              </a:ext>
            </a:extLst>
          </p:cNvPr>
          <p:cNvSpPr>
            <a:spLocks noGrp="1"/>
          </p:cNvSpPr>
          <p:nvPr>
            <p:ph idx="1"/>
          </p:nvPr>
        </p:nvSpPr>
        <p:spPr/>
        <p:txBody>
          <a:bodyPr/>
          <a:lstStyle/>
          <a:p>
            <a:pPr marL="0" indent="0">
              <a:buNone/>
            </a:pPr>
            <a:r>
              <a:rPr lang="en-US" dirty="0"/>
              <a:t>These operations demonstrate basic directory manipulation tasks using the </a:t>
            </a:r>
            <a:r>
              <a:rPr lang="en-US" dirty="0" err="1"/>
              <a:t>os</a:t>
            </a:r>
            <a:r>
              <a:rPr lang="en-US"/>
              <a:t> module.</a:t>
            </a:r>
            <a:endParaRPr lang="en-US" dirty="0"/>
          </a:p>
        </p:txBody>
      </p:sp>
      <p:sp>
        <p:nvSpPr>
          <p:cNvPr id="4" name="Footer Placeholder 3">
            <a:extLst>
              <a:ext uri="{FF2B5EF4-FFF2-40B4-BE49-F238E27FC236}">
                <a16:creationId xmlns:a16="http://schemas.microsoft.com/office/drawing/2014/main" id="{D74A7808-92EA-DB70-E798-459DF04D76A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B6A7800-9E49-4EA3-1335-28627138A202}"/>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83342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9884-AA1A-2BFA-E0E8-71FCE7AB94F0}"/>
              </a:ext>
            </a:extLst>
          </p:cNvPr>
          <p:cNvSpPr>
            <a:spLocks noGrp="1"/>
          </p:cNvSpPr>
          <p:nvPr>
            <p:ph type="title"/>
          </p:nvPr>
        </p:nvSpPr>
        <p:spPr/>
        <p:txBody>
          <a:bodyPr>
            <a:normAutofit fontScale="90000"/>
          </a:bodyPr>
          <a:lstStyle/>
          <a:p>
            <a:r>
              <a:rPr lang="en-US" dirty="0"/>
              <a:t>Python File Operation:</a:t>
            </a:r>
          </a:p>
        </p:txBody>
      </p:sp>
      <p:sp>
        <p:nvSpPr>
          <p:cNvPr id="3" name="Content Placeholder 2">
            <a:extLst>
              <a:ext uri="{FF2B5EF4-FFF2-40B4-BE49-F238E27FC236}">
                <a16:creationId xmlns:a16="http://schemas.microsoft.com/office/drawing/2014/main" id="{BBC16CA4-5DE4-08F7-3A20-41C5CB37EBA8}"/>
              </a:ext>
            </a:extLst>
          </p:cNvPr>
          <p:cNvSpPr>
            <a:spLocks noGrp="1"/>
          </p:cNvSpPr>
          <p:nvPr>
            <p:ph idx="1"/>
          </p:nvPr>
        </p:nvSpPr>
        <p:spPr/>
        <p:txBody>
          <a:bodyPr>
            <a:normAutofit fontScale="92500" lnSpcReduction="10000"/>
          </a:bodyPr>
          <a:lstStyle/>
          <a:p>
            <a:pPr marL="0" indent="0">
              <a:buNone/>
            </a:pPr>
            <a:r>
              <a:rPr lang="en-US" dirty="0"/>
              <a:t>Here's an example of working with files in Python using the built-in open() function</a:t>
            </a:r>
          </a:p>
          <a:p>
            <a:pPr marL="0" indent="0">
              <a:buNone/>
            </a:pPr>
            <a:endParaRPr lang="en-US" dirty="0"/>
          </a:p>
          <a:p>
            <a:pPr marL="0" indent="0">
              <a:buNone/>
            </a:pPr>
            <a:r>
              <a:rPr lang="en-US" dirty="0"/>
              <a:t># Create a new file and write content to it</a:t>
            </a:r>
          </a:p>
          <a:p>
            <a:pPr marL="0" indent="0">
              <a:buNone/>
            </a:pPr>
            <a:r>
              <a:rPr lang="en-US" dirty="0" err="1"/>
              <a:t>file_path</a:t>
            </a:r>
            <a:r>
              <a:rPr lang="en-US" dirty="0"/>
              <a:t> = "example_file.txt"</a:t>
            </a:r>
          </a:p>
          <a:p>
            <a:pPr marL="0" indent="0">
              <a:buNone/>
            </a:pPr>
            <a:r>
              <a:rPr lang="en-US" dirty="0"/>
              <a:t>with open(</a:t>
            </a:r>
            <a:r>
              <a:rPr lang="en-US" dirty="0" err="1"/>
              <a:t>file_path</a:t>
            </a:r>
            <a:r>
              <a:rPr lang="en-US" dirty="0"/>
              <a:t>, "w") as file:</a:t>
            </a:r>
          </a:p>
          <a:p>
            <a:pPr marL="0" indent="0">
              <a:buNone/>
            </a:pPr>
            <a:r>
              <a:rPr lang="en-US" dirty="0"/>
              <a:t>    </a:t>
            </a:r>
            <a:r>
              <a:rPr lang="en-US" dirty="0" err="1"/>
              <a:t>file.write</a:t>
            </a:r>
            <a:r>
              <a:rPr lang="en-US" dirty="0"/>
              <a:t>("Hello, this is an example file.\n")</a:t>
            </a:r>
          </a:p>
          <a:p>
            <a:pPr marL="0" indent="0">
              <a:buNone/>
            </a:pPr>
            <a:r>
              <a:rPr lang="en-US" dirty="0"/>
              <a:t>    </a:t>
            </a:r>
            <a:r>
              <a:rPr lang="en-US" dirty="0" err="1"/>
              <a:t>file.write</a:t>
            </a:r>
            <a:r>
              <a:rPr lang="en-US" dirty="0"/>
              <a:t>("Python is awesome!\n")</a:t>
            </a:r>
          </a:p>
          <a:p>
            <a:pPr marL="0" indent="0">
              <a:buNone/>
            </a:pPr>
            <a:endParaRPr lang="en-US" dirty="0"/>
          </a:p>
          <a:p>
            <a:pPr marL="0" indent="0">
              <a:buNone/>
            </a:pPr>
            <a:r>
              <a:rPr lang="en-US" dirty="0"/>
              <a:t>print(</a:t>
            </a:r>
            <a:r>
              <a:rPr lang="en-US" dirty="0" err="1"/>
              <a:t>f"File</a:t>
            </a:r>
            <a:r>
              <a:rPr lang="en-US" dirty="0"/>
              <a:t> '{</a:t>
            </a:r>
            <a:r>
              <a:rPr lang="en-US" dirty="0" err="1"/>
              <a:t>file_path</a:t>
            </a:r>
            <a:r>
              <a:rPr lang="en-US" dirty="0"/>
              <a:t>}' created and written to successfully.")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02257D1-7210-A351-3F24-A8D87EE80A3F}"/>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306DDDB-AF90-F171-5179-6D05ADBD4581}"/>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255285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290D-5B91-A349-A728-2CF5880086AE}"/>
              </a:ext>
            </a:extLst>
          </p:cNvPr>
          <p:cNvSpPr>
            <a:spLocks noGrp="1"/>
          </p:cNvSpPr>
          <p:nvPr>
            <p:ph type="title"/>
          </p:nvPr>
        </p:nvSpPr>
        <p:spPr/>
        <p:txBody>
          <a:bodyPr>
            <a:normAutofit fontScale="90000"/>
          </a:bodyPr>
          <a:lstStyle/>
          <a:p>
            <a:r>
              <a:rPr lang="en-US" dirty="0"/>
              <a:t>Python File Operation continue …</a:t>
            </a:r>
          </a:p>
        </p:txBody>
      </p:sp>
      <p:sp>
        <p:nvSpPr>
          <p:cNvPr id="3" name="Content Placeholder 2">
            <a:extLst>
              <a:ext uri="{FF2B5EF4-FFF2-40B4-BE49-F238E27FC236}">
                <a16:creationId xmlns:a16="http://schemas.microsoft.com/office/drawing/2014/main" id="{A8582073-126D-A972-0753-D8603A443B5F}"/>
              </a:ext>
            </a:extLst>
          </p:cNvPr>
          <p:cNvSpPr>
            <a:spLocks noGrp="1"/>
          </p:cNvSpPr>
          <p:nvPr>
            <p:ph idx="1"/>
          </p:nvPr>
        </p:nvSpPr>
        <p:spPr/>
        <p:txBody>
          <a:bodyPr>
            <a:normAutofit/>
          </a:bodyPr>
          <a:lstStyle/>
          <a:p>
            <a:pPr marL="0" indent="0">
              <a:buNone/>
            </a:pPr>
            <a:r>
              <a:rPr lang="en-US" dirty="0"/>
              <a:t># Read content from the file</a:t>
            </a:r>
          </a:p>
          <a:p>
            <a:pPr marL="0" indent="0">
              <a:buNone/>
            </a:pPr>
            <a:r>
              <a:rPr lang="en-US" dirty="0"/>
              <a:t>with open(</a:t>
            </a:r>
            <a:r>
              <a:rPr lang="en-US" dirty="0" err="1"/>
              <a:t>file_path</a:t>
            </a:r>
            <a:r>
              <a:rPr lang="en-US" dirty="0"/>
              <a:t>, "r") as file:</a:t>
            </a:r>
          </a:p>
          <a:p>
            <a:pPr marL="0" indent="0">
              <a:buNone/>
            </a:pPr>
            <a:r>
              <a:rPr lang="en-US" dirty="0"/>
              <a:t>    content = </a:t>
            </a:r>
            <a:r>
              <a:rPr lang="en-US" dirty="0" err="1"/>
              <a:t>file.read</a:t>
            </a:r>
            <a:r>
              <a:rPr lang="en-US" dirty="0"/>
              <a:t>()</a:t>
            </a:r>
          </a:p>
          <a:p>
            <a:pPr marL="0" indent="0">
              <a:buNone/>
            </a:pPr>
            <a:r>
              <a:rPr lang="en-US" dirty="0"/>
              <a:t>    print(</a:t>
            </a:r>
            <a:r>
              <a:rPr lang="en-US" dirty="0" err="1"/>
              <a:t>f"Content</a:t>
            </a:r>
            <a:r>
              <a:rPr lang="en-US" dirty="0"/>
              <a:t> of '{</a:t>
            </a:r>
            <a:r>
              <a:rPr lang="en-US" dirty="0" err="1"/>
              <a:t>file_path</a:t>
            </a:r>
            <a:r>
              <a:rPr lang="en-US" dirty="0"/>
              <a:t>}':\n{content}")</a:t>
            </a:r>
          </a:p>
          <a:p>
            <a:pPr marL="0" indent="0">
              <a:buNone/>
            </a:pPr>
            <a:endParaRPr lang="en-US" dirty="0"/>
          </a:p>
          <a:p>
            <a:pPr marL="0" indent="0">
              <a:buNone/>
            </a:pPr>
            <a:r>
              <a:rPr lang="en-US" dirty="0"/>
              <a:t># Append additional content to the file</a:t>
            </a:r>
          </a:p>
          <a:p>
            <a:pPr marL="0" indent="0">
              <a:buNone/>
            </a:pPr>
            <a:r>
              <a:rPr lang="en-US" dirty="0"/>
              <a:t>with open(</a:t>
            </a:r>
            <a:r>
              <a:rPr lang="en-US" dirty="0" err="1"/>
              <a:t>file_path</a:t>
            </a:r>
            <a:r>
              <a:rPr lang="en-US" dirty="0"/>
              <a:t>, "a") as file:</a:t>
            </a:r>
          </a:p>
          <a:p>
            <a:pPr marL="0" indent="0">
              <a:buNone/>
            </a:pPr>
            <a:r>
              <a:rPr lang="en-US" dirty="0"/>
              <a:t>    </a:t>
            </a:r>
            <a:r>
              <a:rPr lang="en-US" dirty="0" err="1"/>
              <a:t>file.write</a:t>
            </a:r>
            <a:r>
              <a:rPr lang="en-US" dirty="0"/>
              <a:t>("Appending more text to the file.\n")</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908402E-1695-35CA-B71B-D6770267478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35B5C19-0B07-0822-2945-6ECBC40D8B54}"/>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212110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DB9B-3A15-5C99-30B7-AE3A60AEC431}"/>
              </a:ext>
            </a:extLst>
          </p:cNvPr>
          <p:cNvSpPr>
            <a:spLocks noGrp="1"/>
          </p:cNvSpPr>
          <p:nvPr>
            <p:ph type="title"/>
          </p:nvPr>
        </p:nvSpPr>
        <p:spPr/>
        <p:txBody>
          <a:bodyPr>
            <a:normAutofit fontScale="90000"/>
          </a:bodyPr>
          <a:lstStyle/>
          <a:p>
            <a:r>
              <a:rPr lang="en-US" dirty="0"/>
              <a:t>Python File Operation continue …</a:t>
            </a:r>
          </a:p>
        </p:txBody>
      </p:sp>
      <p:sp>
        <p:nvSpPr>
          <p:cNvPr id="3" name="Content Placeholder 2">
            <a:extLst>
              <a:ext uri="{FF2B5EF4-FFF2-40B4-BE49-F238E27FC236}">
                <a16:creationId xmlns:a16="http://schemas.microsoft.com/office/drawing/2014/main" id="{D098436B-9DD2-8712-0CED-1B1C1DDB5615}"/>
              </a:ext>
            </a:extLst>
          </p:cNvPr>
          <p:cNvSpPr>
            <a:spLocks noGrp="1"/>
          </p:cNvSpPr>
          <p:nvPr>
            <p:ph idx="1"/>
          </p:nvPr>
        </p:nvSpPr>
        <p:spPr/>
        <p:txBody>
          <a:bodyPr>
            <a:normAutofit lnSpcReduction="10000"/>
          </a:bodyPr>
          <a:lstStyle/>
          <a:p>
            <a:pPr marL="0" indent="0">
              <a:buNone/>
            </a:pPr>
            <a:r>
              <a:rPr lang="en-US" dirty="0"/>
              <a:t># Read the updated content from the file</a:t>
            </a:r>
          </a:p>
          <a:p>
            <a:pPr marL="0" indent="0">
              <a:buNone/>
            </a:pPr>
            <a:r>
              <a:rPr lang="en-US" dirty="0"/>
              <a:t>with open(</a:t>
            </a:r>
            <a:r>
              <a:rPr lang="en-US" dirty="0" err="1"/>
              <a:t>file_path</a:t>
            </a:r>
            <a:r>
              <a:rPr lang="en-US" dirty="0"/>
              <a:t>, "r") as file:</a:t>
            </a:r>
          </a:p>
          <a:p>
            <a:pPr marL="0" indent="0">
              <a:buNone/>
            </a:pPr>
            <a:r>
              <a:rPr lang="en-US" dirty="0"/>
              <a:t>    </a:t>
            </a:r>
            <a:r>
              <a:rPr lang="en-US" dirty="0" err="1"/>
              <a:t>updated_content</a:t>
            </a:r>
            <a:r>
              <a:rPr lang="en-US" dirty="0"/>
              <a:t> = </a:t>
            </a:r>
            <a:r>
              <a:rPr lang="en-US" dirty="0" err="1"/>
              <a:t>file.read</a:t>
            </a:r>
            <a:r>
              <a:rPr lang="en-US" dirty="0"/>
              <a:t>()</a:t>
            </a:r>
          </a:p>
          <a:p>
            <a:pPr marL="0" indent="0">
              <a:buNone/>
            </a:pPr>
            <a:r>
              <a:rPr lang="en-US" dirty="0"/>
              <a:t>    print(</a:t>
            </a:r>
            <a:r>
              <a:rPr lang="en-US" dirty="0" err="1"/>
              <a:t>f"Updated</a:t>
            </a:r>
            <a:r>
              <a:rPr lang="en-US" dirty="0"/>
              <a:t> content of '{</a:t>
            </a:r>
            <a:r>
              <a:rPr lang="en-US" dirty="0" err="1"/>
              <a:t>file_path</a:t>
            </a:r>
            <a:r>
              <a:rPr lang="en-US" dirty="0"/>
              <a:t>}':\n{</a:t>
            </a:r>
            <a:r>
              <a:rPr lang="en-US" dirty="0" err="1"/>
              <a:t>updated_content</a:t>
            </a:r>
            <a:r>
              <a:rPr lang="en-US" dirty="0"/>
              <a:t>}")</a:t>
            </a:r>
          </a:p>
          <a:p>
            <a:pPr marL="0" indent="0">
              <a:buNone/>
            </a:pPr>
            <a:endParaRPr lang="en-US" dirty="0"/>
          </a:p>
          <a:p>
            <a:pPr marL="0" indent="0">
              <a:buNone/>
            </a:pPr>
            <a:r>
              <a:rPr lang="en-US" dirty="0"/>
              <a:t># Get information about the file</a:t>
            </a:r>
          </a:p>
          <a:p>
            <a:pPr marL="0" indent="0">
              <a:buNone/>
            </a:pPr>
            <a:r>
              <a:rPr lang="en-US" dirty="0" err="1"/>
              <a:t>file_info</a:t>
            </a:r>
            <a:r>
              <a:rPr lang="en-US" dirty="0"/>
              <a:t> = </a:t>
            </a:r>
            <a:r>
              <a:rPr lang="en-US" dirty="0" err="1"/>
              <a:t>os.stat</a:t>
            </a:r>
            <a:r>
              <a:rPr lang="en-US" dirty="0"/>
              <a:t>(</a:t>
            </a:r>
            <a:r>
              <a:rPr lang="en-US" dirty="0" err="1"/>
              <a:t>file_path</a:t>
            </a:r>
            <a:r>
              <a:rPr lang="en-US" dirty="0"/>
              <a:t>)</a:t>
            </a:r>
          </a:p>
          <a:p>
            <a:pPr marL="0" indent="0">
              <a:buNone/>
            </a:pPr>
            <a:r>
              <a:rPr lang="en-US" dirty="0"/>
              <a:t>print(</a:t>
            </a:r>
            <a:r>
              <a:rPr lang="en-US" dirty="0" err="1"/>
              <a:t>f"File</a:t>
            </a:r>
            <a:r>
              <a:rPr lang="en-US" dirty="0"/>
              <a:t> size: {</a:t>
            </a:r>
            <a:r>
              <a:rPr lang="en-US" dirty="0" err="1"/>
              <a:t>file_info.st_size</a:t>
            </a:r>
            <a:r>
              <a:rPr lang="en-US" dirty="0"/>
              <a:t>} bytes")</a:t>
            </a:r>
          </a:p>
          <a:p>
            <a:pPr marL="0" indent="0">
              <a:buNone/>
            </a:pPr>
            <a:r>
              <a:rPr lang="en-US" dirty="0"/>
              <a:t>print(</a:t>
            </a:r>
            <a:r>
              <a:rPr lang="en-US" dirty="0" err="1"/>
              <a:t>f"Last</a:t>
            </a:r>
            <a:r>
              <a:rPr lang="en-US" dirty="0"/>
              <a:t> modified: {</a:t>
            </a:r>
            <a:r>
              <a:rPr lang="en-US" dirty="0" err="1"/>
              <a:t>file_info.st_mtime</a:t>
            </a: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16C134F-7249-5FCC-717D-F6C960AC216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92B49C8-703C-111C-4F65-CDB4B2F53874}"/>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171020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6602-954B-B035-6B22-0A25CDEBEE79}"/>
              </a:ext>
            </a:extLst>
          </p:cNvPr>
          <p:cNvSpPr>
            <a:spLocks noGrp="1"/>
          </p:cNvSpPr>
          <p:nvPr>
            <p:ph type="title"/>
          </p:nvPr>
        </p:nvSpPr>
        <p:spPr/>
        <p:txBody>
          <a:bodyPr>
            <a:normAutofit fontScale="90000"/>
          </a:bodyPr>
          <a:lstStyle/>
          <a:p>
            <a:r>
              <a:rPr lang="en-US" dirty="0"/>
              <a:t>Python File Operation continue …</a:t>
            </a:r>
          </a:p>
        </p:txBody>
      </p:sp>
      <p:sp>
        <p:nvSpPr>
          <p:cNvPr id="3" name="Content Placeholder 2">
            <a:extLst>
              <a:ext uri="{FF2B5EF4-FFF2-40B4-BE49-F238E27FC236}">
                <a16:creationId xmlns:a16="http://schemas.microsoft.com/office/drawing/2014/main" id="{9ACD6F31-7F43-5DCC-2A28-4F83C451928D}"/>
              </a:ext>
            </a:extLst>
          </p:cNvPr>
          <p:cNvSpPr>
            <a:spLocks noGrp="1"/>
          </p:cNvSpPr>
          <p:nvPr>
            <p:ph idx="1"/>
          </p:nvPr>
        </p:nvSpPr>
        <p:spPr/>
        <p:txBody>
          <a:bodyPr/>
          <a:lstStyle/>
          <a:p>
            <a:pPr marL="0" indent="0">
              <a:buNone/>
            </a:pPr>
            <a:r>
              <a:rPr lang="en-US" dirty="0"/>
              <a:t># Delete the file</a:t>
            </a:r>
          </a:p>
          <a:p>
            <a:pPr marL="0" indent="0">
              <a:buNone/>
            </a:pPr>
            <a:r>
              <a:rPr lang="en-US" dirty="0" err="1"/>
              <a:t>os.remove</a:t>
            </a:r>
            <a:r>
              <a:rPr lang="en-US" dirty="0"/>
              <a:t>(</a:t>
            </a:r>
            <a:r>
              <a:rPr lang="en-US" dirty="0" err="1"/>
              <a:t>file_path</a:t>
            </a:r>
            <a:r>
              <a:rPr lang="en-US" dirty="0"/>
              <a:t>)</a:t>
            </a:r>
          </a:p>
          <a:p>
            <a:pPr marL="0" indent="0">
              <a:buNone/>
            </a:pPr>
            <a:r>
              <a:rPr lang="en-US" dirty="0"/>
              <a:t>print(</a:t>
            </a:r>
            <a:r>
              <a:rPr lang="en-US" dirty="0" err="1"/>
              <a:t>f"File</a:t>
            </a:r>
            <a:r>
              <a:rPr lang="en-US" dirty="0"/>
              <a:t> '{</a:t>
            </a:r>
            <a:r>
              <a:rPr lang="en-US" dirty="0" err="1"/>
              <a:t>file_path</a:t>
            </a:r>
            <a:r>
              <a:rPr lang="en-US" dirty="0"/>
              <a:t>}' deleted successfully.")</a:t>
            </a:r>
          </a:p>
          <a:p>
            <a:pPr marL="0" indent="0">
              <a:buNone/>
            </a:pPr>
            <a:endParaRPr lang="en-US" dirty="0"/>
          </a:p>
        </p:txBody>
      </p:sp>
      <p:sp>
        <p:nvSpPr>
          <p:cNvPr id="4" name="Footer Placeholder 3">
            <a:extLst>
              <a:ext uri="{FF2B5EF4-FFF2-40B4-BE49-F238E27FC236}">
                <a16:creationId xmlns:a16="http://schemas.microsoft.com/office/drawing/2014/main" id="{9F7273BA-4BCE-F016-B778-8CC8C295D07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0469AE9-44B0-D776-D6AE-A24E34528C85}"/>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168057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378E-AA04-1B16-FF7D-F3BFB5ED0155}"/>
              </a:ext>
            </a:extLst>
          </p:cNvPr>
          <p:cNvSpPr>
            <a:spLocks noGrp="1"/>
          </p:cNvSpPr>
          <p:nvPr>
            <p:ph type="title"/>
          </p:nvPr>
        </p:nvSpPr>
        <p:spPr/>
        <p:txBody>
          <a:bodyPr>
            <a:normAutofit fontScale="90000"/>
          </a:bodyPr>
          <a:lstStyle/>
          <a:p>
            <a:r>
              <a:rPr lang="en-US" dirty="0"/>
              <a:t>Python File Operation continue …</a:t>
            </a:r>
          </a:p>
        </p:txBody>
      </p:sp>
      <p:sp>
        <p:nvSpPr>
          <p:cNvPr id="3" name="Content Placeholder 2">
            <a:extLst>
              <a:ext uri="{FF2B5EF4-FFF2-40B4-BE49-F238E27FC236}">
                <a16:creationId xmlns:a16="http://schemas.microsoft.com/office/drawing/2014/main" id="{1C39843E-8CF5-24A6-068D-D1B4C9A8DD8E}"/>
              </a:ext>
            </a:extLst>
          </p:cNvPr>
          <p:cNvSpPr>
            <a:spLocks noGrp="1"/>
          </p:cNvSpPr>
          <p:nvPr>
            <p:ph idx="1"/>
          </p:nvPr>
        </p:nvSpPr>
        <p:spPr/>
        <p:txBody>
          <a:bodyPr/>
          <a:lstStyle/>
          <a:p>
            <a:pPr marL="0" indent="0">
              <a:buNone/>
            </a:pPr>
            <a:r>
              <a:rPr lang="en-US" dirty="0"/>
              <a:t>In this example:</a:t>
            </a:r>
          </a:p>
          <a:p>
            <a:pPr marL="0" indent="0">
              <a:buNone/>
            </a:pPr>
            <a:endParaRPr lang="en-US" dirty="0"/>
          </a:p>
          <a:p>
            <a:pPr marL="0" indent="0">
              <a:buNone/>
            </a:pPr>
            <a:r>
              <a:rPr lang="en-US" dirty="0"/>
              <a:t>We use open() to create a new file and write content to it. The "w" mode stands for write.</a:t>
            </a:r>
          </a:p>
          <a:p>
            <a:pPr marL="0" indent="0">
              <a:buNone/>
            </a:pPr>
            <a:r>
              <a:rPr lang="en-US" dirty="0"/>
              <a:t>We use open() again with "r" mode to read the content of the file.</a:t>
            </a:r>
          </a:p>
          <a:p>
            <a:pPr marL="0" indent="0">
              <a:buNone/>
            </a:pPr>
            <a:r>
              <a:rPr lang="en-US" dirty="0"/>
              <a:t>The "a" mode is used to append additional content to the file.</a:t>
            </a:r>
          </a:p>
          <a:p>
            <a:pPr marL="0" indent="0">
              <a:buNone/>
            </a:pPr>
            <a:r>
              <a:rPr lang="en-US" dirty="0" err="1"/>
              <a:t>os.stat</a:t>
            </a:r>
            <a:r>
              <a:rPr lang="en-US" dirty="0"/>
              <a:t>() is used to get information about the file, such as size and last modification time.</a:t>
            </a:r>
          </a:p>
          <a:p>
            <a:pPr marL="0" indent="0">
              <a:buNone/>
            </a:pPr>
            <a:r>
              <a:rPr lang="en-US" dirty="0" err="1"/>
              <a:t>os.remove</a:t>
            </a:r>
            <a:r>
              <a:rPr lang="en-US" dirty="0"/>
              <a:t>() is used to delete the file.</a:t>
            </a:r>
          </a:p>
        </p:txBody>
      </p:sp>
      <p:sp>
        <p:nvSpPr>
          <p:cNvPr id="4" name="Footer Placeholder 3">
            <a:extLst>
              <a:ext uri="{FF2B5EF4-FFF2-40B4-BE49-F238E27FC236}">
                <a16:creationId xmlns:a16="http://schemas.microsoft.com/office/drawing/2014/main" id="{82709BCD-B9FF-6E62-CF3C-8F5B4E64749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A0717A4-A641-55D7-CF49-E9D6DC3D33E1}"/>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218478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E54F-C45F-0E29-DD03-E126B39A11AC}"/>
              </a:ext>
            </a:extLst>
          </p:cNvPr>
          <p:cNvSpPr>
            <a:spLocks noGrp="1"/>
          </p:cNvSpPr>
          <p:nvPr>
            <p:ph type="title"/>
          </p:nvPr>
        </p:nvSpPr>
        <p:spPr/>
        <p:txBody>
          <a:bodyPr>
            <a:normAutofit fontScale="90000"/>
          </a:bodyPr>
          <a:lstStyle/>
          <a:p>
            <a:r>
              <a:rPr lang="en-US" dirty="0"/>
              <a:t>Python File Operation continue …</a:t>
            </a:r>
          </a:p>
        </p:txBody>
      </p:sp>
      <p:sp>
        <p:nvSpPr>
          <p:cNvPr id="3" name="Content Placeholder 2">
            <a:extLst>
              <a:ext uri="{FF2B5EF4-FFF2-40B4-BE49-F238E27FC236}">
                <a16:creationId xmlns:a16="http://schemas.microsoft.com/office/drawing/2014/main" id="{4822C161-109A-CBBE-BAF5-620255A42525}"/>
              </a:ext>
            </a:extLst>
          </p:cNvPr>
          <p:cNvSpPr>
            <a:spLocks noGrp="1"/>
          </p:cNvSpPr>
          <p:nvPr>
            <p:ph idx="1"/>
          </p:nvPr>
        </p:nvSpPr>
        <p:spPr/>
        <p:txBody>
          <a:bodyPr/>
          <a:lstStyle/>
          <a:p>
            <a:pPr marL="0" indent="0">
              <a:buNone/>
            </a:pPr>
            <a:r>
              <a:rPr lang="en-US" dirty="0"/>
              <a:t>Make sure to replace "example_file.txt" with the actual path or filename you want to use.</a:t>
            </a:r>
          </a:p>
        </p:txBody>
      </p:sp>
      <p:sp>
        <p:nvSpPr>
          <p:cNvPr id="4" name="Footer Placeholder 3">
            <a:extLst>
              <a:ext uri="{FF2B5EF4-FFF2-40B4-BE49-F238E27FC236}">
                <a16:creationId xmlns:a16="http://schemas.microsoft.com/office/drawing/2014/main" id="{C248E0FB-8938-9D60-DFEB-47AB7390446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DD3600C-3842-DAF5-9F66-53B687593FBE}"/>
              </a:ext>
            </a:extLst>
          </p:cNvPr>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2574714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1B77-01A9-4211-5F05-180C231DFD93}"/>
              </a:ext>
            </a:extLst>
          </p:cNvPr>
          <p:cNvSpPr>
            <a:spLocks noGrp="1"/>
          </p:cNvSpPr>
          <p:nvPr>
            <p:ph type="title"/>
          </p:nvPr>
        </p:nvSpPr>
        <p:spPr/>
        <p:txBody>
          <a:bodyPr>
            <a:normAutofit fontScale="90000"/>
          </a:bodyPr>
          <a:lstStyle/>
          <a:p>
            <a:r>
              <a:rPr lang="en-US" dirty="0"/>
              <a:t>Python Zip Function </a:t>
            </a:r>
          </a:p>
        </p:txBody>
      </p:sp>
      <p:sp>
        <p:nvSpPr>
          <p:cNvPr id="3" name="Content Placeholder 2">
            <a:extLst>
              <a:ext uri="{FF2B5EF4-FFF2-40B4-BE49-F238E27FC236}">
                <a16:creationId xmlns:a16="http://schemas.microsoft.com/office/drawing/2014/main" id="{B4AF885D-D290-1D42-8A2F-211A93340767}"/>
              </a:ext>
            </a:extLst>
          </p:cNvPr>
          <p:cNvSpPr>
            <a:spLocks noGrp="1"/>
          </p:cNvSpPr>
          <p:nvPr>
            <p:ph idx="1"/>
          </p:nvPr>
        </p:nvSpPr>
        <p:spPr/>
        <p:txBody>
          <a:bodyPr>
            <a:normAutofit lnSpcReduction="10000"/>
          </a:bodyPr>
          <a:lstStyle/>
          <a:p>
            <a:pPr marL="0" indent="0">
              <a:buNone/>
            </a:pPr>
            <a:r>
              <a:rPr lang="en-US" dirty="0"/>
              <a:t>The zip() function in Python is used to combine multiple </a:t>
            </a:r>
            <a:r>
              <a:rPr lang="en-US" dirty="0" err="1"/>
              <a:t>iterables</a:t>
            </a:r>
            <a:r>
              <a:rPr lang="en-US" dirty="0"/>
              <a:t> element-wise. Here's an example:</a:t>
            </a:r>
          </a:p>
          <a:p>
            <a:pPr marL="0" indent="0">
              <a:buNone/>
            </a:pPr>
            <a:r>
              <a:rPr lang="en-US" dirty="0"/>
              <a:t># Example lists</a:t>
            </a:r>
          </a:p>
          <a:p>
            <a:pPr marL="0" indent="0">
              <a:buNone/>
            </a:pPr>
            <a:r>
              <a:rPr lang="en-US" dirty="0"/>
              <a:t>names = ["Alice", "Bob", "Charlie"]</a:t>
            </a:r>
          </a:p>
          <a:p>
            <a:pPr marL="0" indent="0">
              <a:buNone/>
            </a:pPr>
            <a:r>
              <a:rPr lang="en-US" dirty="0"/>
              <a:t>ages = [25, 30, 22]</a:t>
            </a:r>
          </a:p>
          <a:p>
            <a:pPr marL="0" indent="0">
              <a:buNone/>
            </a:pPr>
            <a:r>
              <a:rPr lang="en-US" dirty="0"/>
              <a:t>scores = [95, 85, 90]</a:t>
            </a:r>
          </a:p>
          <a:p>
            <a:pPr marL="0" indent="0">
              <a:buNone/>
            </a:pPr>
            <a:endParaRPr lang="en-US" dirty="0"/>
          </a:p>
          <a:p>
            <a:pPr marL="0" indent="0">
              <a:buNone/>
            </a:pPr>
            <a:r>
              <a:rPr lang="en-US" dirty="0"/>
              <a:t># Use zip to combine lists element-wise</a:t>
            </a:r>
          </a:p>
          <a:p>
            <a:pPr marL="0" indent="0">
              <a:buNone/>
            </a:pPr>
            <a:r>
              <a:rPr lang="en-US" dirty="0" err="1"/>
              <a:t>combined_data</a:t>
            </a:r>
            <a:r>
              <a:rPr lang="en-US" dirty="0"/>
              <a:t> = zip(names, ages, scores)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32330AD-A93E-02F6-A6BA-B0123CBA54C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FFD29CC-7454-E9E0-0142-1497DB7A60B4}"/>
              </a:ext>
            </a:extLst>
          </p:cNvPr>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149362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The Python Standard Library :</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a:bodyPr>
          <a:lstStyle/>
          <a:p>
            <a:pPr marL="0" indent="0" algn="l">
              <a:buNone/>
            </a:pPr>
            <a:r>
              <a:rPr lang="en-US" b="1" dirty="0">
                <a:solidFill>
                  <a:schemeClr val="bg1"/>
                </a:solidFill>
              </a:rPr>
              <a:t> The Python Standard Library is a rich collection of modules that provide ready-to-use functionality for various tasks. </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97787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B93E-30DA-520B-07BD-B33DE1E7DF98}"/>
              </a:ext>
            </a:extLst>
          </p:cNvPr>
          <p:cNvSpPr>
            <a:spLocks noGrp="1"/>
          </p:cNvSpPr>
          <p:nvPr>
            <p:ph type="title"/>
          </p:nvPr>
        </p:nvSpPr>
        <p:spPr/>
        <p:txBody>
          <a:bodyPr>
            <a:normAutofit fontScale="90000"/>
          </a:bodyPr>
          <a:lstStyle/>
          <a:p>
            <a:r>
              <a:rPr lang="en-US" dirty="0"/>
              <a:t>Python Zip Function  continue .. </a:t>
            </a:r>
          </a:p>
        </p:txBody>
      </p:sp>
      <p:sp>
        <p:nvSpPr>
          <p:cNvPr id="3" name="Content Placeholder 2">
            <a:extLst>
              <a:ext uri="{FF2B5EF4-FFF2-40B4-BE49-F238E27FC236}">
                <a16:creationId xmlns:a16="http://schemas.microsoft.com/office/drawing/2014/main" id="{748EE31B-33D9-4417-7B0E-A81BAE1AFD9D}"/>
              </a:ext>
            </a:extLst>
          </p:cNvPr>
          <p:cNvSpPr>
            <a:spLocks noGrp="1"/>
          </p:cNvSpPr>
          <p:nvPr>
            <p:ph idx="1"/>
          </p:nvPr>
        </p:nvSpPr>
        <p:spPr/>
        <p:txBody>
          <a:bodyPr>
            <a:normAutofit/>
          </a:bodyPr>
          <a:lstStyle/>
          <a:p>
            <a:pPr marL="0" indent="0">
              <a:buNone/>
            </a:pPr>
            <a:r>
              <a:rPr lang="en-US" dirty="0"/>
              <a:t># Iterate through the zipped data and print the result</a:t>
            </a:r>
          </a:p>
          <a:p>
            <a:pPr marL="0" indent="0">
              <a:buNone/>
            </a:pPr>
            <a:r>
              <a:rPr lang="en-US" dirty="0"/>
              <a:t>for data in </a:t>
            </a:r>
            <a:r>
              <a:rPr lang="en-US" dirty="0" err="1"/>
              <a:t>combined_data</a:t>
            </a:r>
            <a:r>
              <a:rPr lang="en-US" dirty="0"/>
              <a:t>:</a:t>
            </a:r>
          </a:p>
          <a:p>
            <a:pPr marL="0" indent="0">
              <a:buNone/>
            </a:pPr>
            <a:r>
              <a:rPr lang="en-US" dirty="0"/>
              <a:t>    print(data)</a:t>
            </a:r>
          </a:p>
          <a:p>
            <a:pPr marL="0" indent="0">
              <a:buNone/>
            </a:pPr>
            <a:endParaRPr lang="en-US" dirty="0"/>
          </a:p>
          <a:p>
            <a:pPr marL="0" indent="0">
              <a:buNone/>
            </a:pPr>
            <a:r>
              <a:rPr lang="en-US" b="0" i="0" dirty="0">
                <a:effectLst/>
                <a:latin typeface="Söhne Mono"/>
              </a:rPr>
              <a:t># Recreate the zip object</a:t>
            </a:r>
            <a:endParaRPr lang="en-US" dirty="0"/>
          </a:p>
          <a:p>
            <a:pPr marL="0" indent="0">
              <a:buNone/>
            </a:pPr>
            <a:endParaRPr lang="en-US" dirty="0"/>
          </a:p>
          <a:p>
            <a:pPr marL="0" indent="0">
              <a:buNone/>
            </a:pPr>
            <a:r>
              <a:rPr lang="en-US" dirty="0" err="1"/>
              <a:t>combined_data</a:t>
            </a:r>
            <a:r>
              <a:rPr lang="en-US" dirty="0"/>
              <a:t> = zip(names, ages, scores)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019D41B-8AFE-2C5D-2E85-BD534BCCBD7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36B932E-3185-39E1-D0F3-D385C931E7ED}"/>
              </a:ext>
            </a:extLst>
          </p:cNvPr>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76573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0B28-E05E-A1EB-9121-71243FD53C50}"/>
              </a:ext>
            </a:extLst>
          </p:cNvPr>
          <p:cNvSpPr>
            <a:spLocks noGrp="1"/>
          </p:cNvSpPr>
          <p:nvPr>
            <p:ph type="title"/>
          </p:nvPr>
        </p:nvSpPr>
        <p:spPr/>
        <p:txBody>
          <a:bodyPr>
            <a:normAutofit fontScale="90000"/>
          </a:bodyPr>
          <a:lstStyle/>
          <a:p>
            <a:r>
              <a:rPr lang="en-US" dirty="0"/>
              <a:t>Python Zip Function  continue .. </a:t>
            </a:r>
          </a:p>
        </p:txBody>
      </p:sp>
      <p:sp>
        <p:nvSpPr>
          <p:cNvPr id="3" name="Content Placeholder 2">
            <a:extLst>
              <a:ext uri="{FF2B5EF4-FFF2-40B4-BE49-F238E27FC236}">
                <a16:creationId xmlns:a16="http://schemas.microsoft.com/office/drawing/2014/main" id="{D857306A-DD54-03DF-0F29-FDD468DEC6D6}"/>
              </a:ext>
            </a:extLst>
          </p:cNvPr>
          <p:cNvSpPr>
            <a:spLocks noGrp="1"/>
          </p:cNvSpPr>
          <p:nvPr>
            <p:ph idx="1"/>
          </p:nvPr>
        </p:nvSpPr>
        <p:spPr/>
        <p:txBody>
          <a:bodyPr/>
          <a:lstStyle/>
          <a:p>
            <a:pPr marL="0" indent="0">
              <a:buNone/>
            </a:pPr>
            <a:r>
              <a:rPr lang="en-US" dirty="0"/>
              <a:t># Unpack the zipped data</a:t>
            </a:r>
          </a:p>
          <a:p>
            <a:pPr marL="0" indent="0">
              <a:buNone/>
            </a:pPr>
            <a:r>
              <a:rPr lang="en-US" dirty="0" err="1"/>
              <a:t>unzipped_names</a:t>
            </a:r>
            <a:r>
              <a:rPr lang="en-US" dirty="0"/>
              <a:t>, </a:t>
            </a:r>
            <a:r>
              <a:rPr lang="en-US" dirty="0" err="1"/>
              <a:t>unzipped_ages</a:t>
            </a:r>
            <a:r>
              <a:rPr lang="en-US" dirty="0"/>
              <a:t>, </a:t>
            </a:r>
            <a:r>
              <a:rPr lang="en-US" dirty="0" err="1"/>
              <a:t>unzipped_scores</a:t>
            </a:r>
            <a:r>
              <a:rPr lang="en-US" dirty="0"/>
              <a:t> = zip(*</a:t>
            </a:r>
            <a:r>
              <a:rPr lang="en-US" dirty="0" err="1"/>
              <a:t>combined_data</a:t>
            </a:r>
            <a:r>
              <a:rPr lang="en-US" dirty="0"/>
              <a:t>)</a:t>
            </a:r>
          </a:p>
          <a:p>
            <a:pPr marL="0" indent="0">
              <a:buNone/>
            </a:pPr>
            <a:endParaRPr lang="en-US" dirty="0"/>
          </a:p>
          <a:p>
            <a:pPr marL="0" indent="0">
              <a:buNone/>
            </a:pPr>
            <a:r>
              <a:rPr lang="en-US" dirty="0"/>
              <a:t># Print the unpacked data</a:t>
            </a:r>
          </a:p>
          <a:p>
            <a:pPr marL="0" indent="0">
              <a:buNone/>
            </a:pPr>
            <a:r>
              <a:rPr lang="en-US" dirty="0"/>
              <a:t>print("Unzipped Names:", </a:t>
            </a:r>
            <a:r>
              <a:rPr lang="en-US" dirty="0" err="1"/>
              <a:t>unzipped_names</a:t>
            </a:r>
            <a:r>
              <a:rPr lang="en-US" dirty="0"/>
              <a:t>)</a:t>
            </a:r>
          </a:p>
          <a:p>
            <a:pPr marL="0" indent="0">
              <a:buNone/>
            </a:pPr>
            <a:r>
              <a:rPr lang="en-US" dirty="0"/>
              <a:t>print("Unzipped Ages:", </a:t>
            </a:r>
            <a:r>
              <a:rPr lang="en-US" dirty="0" err="1"/>
              <a:t>unzipped_ages</a:t>
            </a:r>
            <a:r>
              <a:rPr lang="en-US" dirty="0"/>
              <a:t>)</a:t>
            </a:r>
          </a:p>
          <a:p>
            <a:pPr marL="0" indent="0">
              <a:buNone/>
            </a:pPr>
            <a:r>
              <a:rPr lang="en-US" dirty="0"/>
              <a:t>print("Unzipped Scores:", </a:t>
            </a:r>
            <a:r>
              <a:rPr lang="en-US" dirty="0" err="1"/>
              <a:t>unzipped_scores</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AB7395CA-E7DA-DCBE-7832-D9A3B6144C3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FA4D47F-689C-55AA-F60B-449CE527948A}"/>
              </a:ext>
            </a:extLst>
          </p:cNvPr>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342735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56A4-369F-5458-C110-C2116D654578}"/>
              </a:ext>
            </a:extLst>
          </p:cNvPr>
          <p:cNvSpPr>
            <a:spLocks noGrp="1"/>
          </p:cNvSpPr>
          <p:nvPr>
            <p:ph type="title"/>
          </p:nvPr>
        </p:nvSpPr>
        <p:spPr/>
        <p:txBody>
          <a:bodyPr>
            <a:normAutofit fontScale="90000"/>
          </a:bodyPr>
          <a:lstStyle/>
          <a:p>
            <a:r>
              <a:rPr lang="en-US" dirty="0"/>
              <a:t>Python Zip Function  continue .. </a:t>
            </a:r>
          </a:p>
        </p:txBody>
      </p:sp>
      <p:sp>
        <p:nvSpPr>
          <p:cNvPr id="3" name="Content Placeholder 2">
            <a:extLst>
              <a:ext uri="{FF2B5EF4-FFF2-40B4-BE49-F238E27FC236}">
                <a16:creationId xmlns:a16="http://schemas.microsoft.com/office/drawing/2014/main" id="{D96031C4-7960-4339-116B-F2545209B512}"/>
              </a:ext>
            </a:extLst>
          </p:cNvPr>
          <p:cNvSpPr>
            <a:spLocks noGrp="1"/>
          </p:cNvSpPr>
          <p:nvPr>
            <p:ph idx="1"/>
          </p:nvPr>
        </p:nvSpPr>
        <p:spPr/>
        <p:txBody>
          <a:bodyPr>
            <a:normAutofit/>
          </a:bodyPr>
          <a:lstStyle/>
          <a:p>
            <a:pPr marL="0" indent="0">
              <a:buNone/>
            </a:pPr>
            <a:r>
              <a:rPr lang="en-US" dirty="0"/>
              <a:t>In this example:</a:t>
            </a:r>
          </a:p>
          <a:p>
            <a:pPr marL="0" indent="0">
              <a:buNone/>
            </a:pPr>
            <a:endParaRPr lang="en-US" dirty="0"/>
          </a:p>
          <a:p>
            <a:pPr marL="0" indent="0">
              <a:buNone/>
            </a:pPr>
            <a:r>
              <a:rPr lang="en-US" dirty="0"/>
              <a:t>We have three lists: names, ages, and scores.</a:t>
            </a:r>
          </a:p>
          <a:p>
            <a:pPr marL="0" indent="0">
              <a:buNone/>
            </a:pPr>
            <a:r>
              <a:rPr lang="en-US" dirty="0"/>
              <a:t>zip(names, ages, scores) combines these lists element-wise, creating tuples with corresponding elements.</a:t>
            </a:r>
          </a:p>
          <a:p>
            <a:pPr marL="0" indent="0">
              <a:buNone/>
            </a:pPr>
            <a:r>
              <a:rPr lang="en-US" dirty="0"/>
              <a:t>We then iterate through the zipped data and print each tuple.</a:t>
            </a:r>
          </a:p>
        </p:txBody>
      </p:sp>
      <p:sp>
        <p:nvSpPr>
          <p:cNvPr id="4" name="Footer Placeholder 3">
            <a:extLst>
              <a:ext uri="{FF2B5EF4-FFF2-40B4-BE49-F238E27FC236}">
                <a16:creationId xmlns:a16="http://schemas.microsoft.com/office/drawing/2014/main" id="{C8BBE007-F5CA-E73F-8FAB-D8657E0E252F}"/>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C11D31C-16BE-071F-8F8C-32ECFBCF588D}"/>
              </a:ext>
            </a:extLst>
          </p:cNvPr>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3424712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B78-443D-2998-03EE-667B2372FE9A}"/>
              </a:ext>
            </a:extLst>
          </p:cNvPr>
          <p:cNvSpPr>
            <a:spLocks noGrp="1"/>
          </p:cNvSpPr>
          <p:nvPr>
            <p:ph type="title"/>
          </p:nvPr>
        </p:nvSpPr>
        <p:spPr/>
        <p:txBody>
          <a:bodyPr>
            <a:normAutofit fontScale="90000"/>
          </a:bodyPr>
          <a:lstStyle/>
          <a:p>
            <a:r>
              <a:rPr lang="en-US" dirty="0"/>
              <a:t>Python Zip Function  continue .. </a:t>
            </a:r>
          </a:p>
        </p:txBody>
      </p:sp>
      <p:sp>
        <p:nvSpPr>
          <p:cNvPr id="3" name="Content Placeholder 2">
            <a:extLst>
              <a:ext uri="{FF2B5EF4-FFF2-40B4-BE49-F238E27FC236}">
                <a16:creationId xmlns:a16="http://schemas.microsoft.com/office/drawing/2014/main" id="{0C96BCFD-9CE9-4A1C-1ADD-36D625188E15}"/>
              </a:ext>
            </a:extLst>
          </p:cNvPr>
          <p:cNvSpPr>
            <a:spLocks noGrp="1"/>
          </p:cNvSpPr>
          <p:nvPr>
            <p:ph idx="1"/>
          </p:nvPr>
        </p:nvSpPr>
        <p:spPr/>
        <p:txBody>
          <a:bodyPr>
            <a:normAutofit fontScale="92500"/>
          </a:bodyPr>
          <a:lstStyle/>
          <a:p>
            <a:pPr marL="0" indent="0">
              <a:buNone/>
            </a:pPr>
            <a:r>
              <a:rPr lang="en-US" dirty="0"/>
              <a:t>After iterating through the zipped data, we attempt to unpack it into separate lists (</a:t>
            </a:r>
            <a:r>
              <a:rPr lang="en-US" dirty="0" err="1"/>
              <a:t>unzipped_names</a:t>
            </a:r>
            <a:r>
              <a:rPr lang="en-US" dirty="0"/>
              <a:t>, </a:t>
            </a:r>
            <a:r>
              <a:rPr lang="en-US" dirty="0" err="1"/>
              <a:t>unzipped_ages</a:t>
            </a:r>
            <a:r>
              <a:rPr lang="en-US" dirty="0"/>
              <a:t>, </a:t>
            </a:r>
            <a:r>
              <a:rPr lang="en-US" dirty="0" err="1"/>
              <a:t>unzipped_scores</a:t>
            </a:r>
            <a:r>
              <a:rPr lang="en-US" dirty="0"/>
              <a:t>). However, note that after the first iteration, the zip() object is exhausted, so attempting to unpack it again will result in empty </a:t>
            </a:r>
            <a:r>
              <a:rPr lang="en-US" dirty="0" err="1"/>
              <a:t>iterables</a:t>
            </a:r>
            <a:r>
              <a:rPr lang="en-US" dirty="0"/>
              <a:t>.</a:t>
            </a:r>
          </a:p>
          <a:p>
            <a:pPr marL="0" indent="0">
              <a:buNone/>
            </a:pPr>
            <a:r>
              <a:rPr lang="en-US" dirty="0"/>
              <a:t>If you want to use the zipped data multiple times, you should convert it to a list or another </a:t>
            </a:r>
            <a:r>
              <a:rPr lang="en-US" dirty="0" err="1"/>
              <a:t>iterable</a:t>
            </a:r>
            <a:r>
              <a:rPr lang="en-US" dirty="0"/>
              <a:t> </a:t>
            </a:r>
            <a:r>
              <a:rPr lang="en-US"/>
              <a:t>type:</a:t>
            </a:r>
          </a:p>
          <a:p>
            <a:pPr marL="0" indent="0">
              <a:buNone/>
            </a:pPr>
            <a:endParaRPr lang="en-US" dirty="0"/>
          </a:p>
          <a:p>
            <a:pPr marL="0" indent="0">
              <a:buNone/>
            </a:pPr>
            <a:r>
              <a:rPr lang="en-US" dirty="0"/>
              <a:t># Convert the zipped data to a list</a:t>
            </a:r>
          </a:p>
          <a:p>
            <a:pPr marL="0" indent="0">
              <a:buNone/>
            </a:pPr>
            <a:r>
              <a:rPr lang="en-US" dirty="0" err="1"/>
              <a:t>combined_data</a:t>
            </a:r>
            <a:r>
              <a:rPr lang="en-US" dirty="0"/>
              <a:t> = list(zip(names, ages, scores))</a:t>
            </a:r>
          </a:p>
          <a:p>
            <a:pPr marL="0" indent="0">
              <a:buNone/>
            </a:pPr>
            <a:r>
              <a:rPr lang="en-US" dirty="0"/>
              <a:t>Now you can iterate over </a:t>
            </a:r>
            <a:r>
              <a:rPr lang="en-US" dirty="0" err="1"/>
              <a:t>combined_data</a:t>
            </a:r>
            <a:r>
              <a:rPr lang="en-US" dirty="0"/>
              <a:t> or unpack it multiple times.</a:t>
            </a:r>
          </a:p>
          <a:p>
            <a:pPr marL="0" indent="0">
              <a:buNone/>
            </a:pPr>
            <a:endParaRPr lang="en-US" dirty="0"/>
          </a:p>
        </p:txBody>
      </p:sp>
      <p:sp>
        <p:nvSpPr>
          <p:cNvPr id="4" name="Footer Placeholder 3">
            <a:extLst>
              <a:ext uri="{FF2B5EF4-FFF2-40B4-BE49-F238E27FC236}">
                <a16:creationId xmlns:a16="http://schemas.microsoft.com/office/drawing/2014/main" id="{E6305F67-53B0-4369-1025-3DE730EDE2D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9EA6231-3B04-6F30-FC12-163CAF936C65}"/>
              </a:ext>
            </a:extLst>
          </p:cNvPr>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42306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E52C-8948-AFC3-A42A-B5A4C24BEC18}"/>
              </a:ext>
            </a:extLst>
          </p:cNvPr>
          <p:cNvSpPr>
            <a:spLocks noGrp="1"/>
          </p:cNvSpPr>
          <p:nvPr>
            <p:ph type="title"/>
          </p:nvPr>
        </p:nvSpPr>
        <p:spPr/>
        <p:txBody>
          <a:bodyPr>
            <a:normAutofit fontScale="90000"/>
          </a:bodyPr>
          <a:lstStyle/>
          <a:p>
            <a:r>
              <a:rPr lang="en-US" dirty="0"/>
              <a:t>Working with CSV: </a:t>
            </a:r>
          </a:p>
        </p:txBody>
      </p:sp>
      <p:sp>
        <p:nvSpPr>
          <p:cNvPr id="3" name="Content Placeholder 2">
            <a:extLst>
              <a:ext uri="{FF2B5EF4-FFF2-40B4-BE49-F238E27FC236}">
                <a16:creationId xmlns:a16="http://schemas.microsoft.com/office/drawing/2014/main" id="{D94B644E-74DB-4E49-93FF-F8AF053124E5}"/>
              </a:ext>
            </a:extLst>
          </p:cNvPr>
          <p:cNvSpPr>
            <a:spLocks noGrp="1"/>
          </p:cNvSpPr>
          <p:nvPr>
            <p:ph idx="1"/>
          </p:nvPr>
        </p:nvSpPr>
        <p:spPr/>
        <p:txBody>
          <a:bodyPr/>
          <a:lstStyle/>
          <a:p>
            <a:pPr marL="0" indent="0">
              <a:buNone/>
            </a:pPr>
            <a:r>
              <a:rPr lang="en-US" dirty="0"/>
              <a:t>Working with CSV (Comma-Separated Values) files is a common task in Python, and the csv module in the Python Standard Library makes it easy. Here's an example</a:t>
            </a:r>
          </a:p>
          <a:p>
            <a:pPr marL="0" indent="0">
              <a:buNone/>
            </a:pPr>
            <a:r>
              <a:rPr lang="en-US" dirty="0"/>
              <a:t>Let's assume you have a CSV file named "example.csv" with the following content:</a:t>
            </a:r>
          </a:p>
          <a:p>
            <a:pPr marL="0" indent="0">
              <a:buNone/>
            </a:pPr>
            <a:r>
              <a:rPr lang="en-US" dirty="0" err="1"/>
              <a:t>Name,Age,Score</a:t>
            </a:r>
            <a:endParaRPr lang="en-US" dirty="0"/>
          </a:p>
          <a:p>
            <a:pPr marL="0" indent="0">
              <a:buNone/>
            </a:pPr>
            <a:r>
              <a:rPr lang="en-US" dirty="0"/>
              <a:t>Alice,25,95</a:t>
            </a:r>
          </a:p>
          <a:p>
            <a:pPr marL="0" indent="0">
              <a:buNone/>
            </a:pPr>
            <a:r>
              <a:rPr lang="en-US" dirty="0"/>
              <a:t>Bob,30,85</a:t>
            </a:r>
          </a:p>
          <a:p>
            <a:pPr marL="0" indent="0">
              <a:buNone/>
            </a:pPr>
            <a:r>
              <a:rPr lang="en-US" dirty="0"/>
              <a:t>Charlie,22,90</a:t>
            </a:r>
          </a:p>
          <a:p>
            <a:pPr marL="0" indent="0">
              <a:buNone/>
            </a:pPr>
            <a:endParaRPr lang="en-US" dirty="0"/>
          </a:p>
        </p:txBody>
      </p:sp>
      <p:sp>
        <p:nvSpPr>
          <p:cNvPr id="4" name="Footer Placeholder 3">
            <a:extLst>
              <a:ext uri="{FF2B5EF4-FFF2-40B4-BE49-F238E27FC236}">
                <a16:creationId xmlns:a16="http://schemas.microsoft.com/office/drawing/2014/main" id="{9B7B9C50-7BF3-FDE0-E31B-78BF670EEB7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520A3FF-E7F7-4C93-1FC2-D981E73E1D49}"/>
              </a:ext>
            </a:extLst>
          </p:cNvPr>
          <p:cNvSpPr>
            <a:spLocks noGrp="1"/>
          </p:cNvSpPr>
          <p:nvPr>
            <p:ph type="sldNum" sz="quarter" idx="12"/>
          </p:nvPr>
        </p:nvSpPr>
        <p:spPr/>
        <p:txBody>
          <a:bodyPr/>
          <a:lstStyle/>
          <a:p>
            <a:fld id="{CBA38C19-DD30-46F9-A559-7559A714E450}" type="slidenum">
              <a:rPr lang="en-US" smtClean="0"/>
              <a:t>24</a:t>
            </a:fld>
            <a:endParaRPr lang="en-US"/>
          </a:p>
        </p:txBody>
      </p:sp>
    </p:spTree>
    <p:extLst>
      <p:ext uri="{BB962C8B-B14F-4D97-AF65-F5344CB8AC3E}">
        <p14:creationId xmlns:p14="http://schemas.microsoft.com/office/powerpoint/2010/main" val="422294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9AB0-D8EA-E797-2803-B5C1957B896E}"/>
              </a:ext>
            </a:extLst>
          </p:cNvPr>
          <p:cNvSpPr>
            <a:spLocks noGrp="1"/>
          </p:cNvSpPr>
          <p:nvPr>
            <p:ph type="title"/>
          </p:nvPr>
        </p:nvSpPr>
        <p:spPr/>
        <p:txBody>
          <a:bodyPr>
            <a:normAutofit fontScale="90000"/>
          </a:bodyPr>
          <a:lstStyle/>
          <a:p>
            <a:r>
              <a:rPr lang="en-US" dirty="0"/>
              <a:t>Working with CSV Continue …</a:t>
            </a:r>
          </a:p>
        </p:txBody>
      </p:sp>
      <p:sp>
        <p:nvSpPr>
          <p:cNvPr id="3" name="Content Placeholder 2">
            <a:extLst>
              <a:ext uri="{FF2B5EF4-FFF2-40B4-BE49-F238E27FC236}">
                <a16:creationId xmlns:a16="http://schemas.microsoft.com/office/drawing/2014/main" id="{75C50861-B62B-79C8-2547-568A585C5105}"/>
              </a:ext>
            </a:extLst>
          </p:cNvPr>
          <p:cNvSpPr>
            <a:spLocks noGrp="1"/>
          </p:cNvSpPr>
          <p:nvPr>
            <p:ph idx="1"/>
          </p:nvPr>
        </p:nvSpPr>
        <p:spPr/>
        <p:txBody>
          <a:bodyPr>
            <a:normAutofit fontScale="92500" lnSpcReduction="20000"/>
          </a:bodyPr>
          <a:lstStyle/>
          <a:p>
            <a:pPr marL="0" indent="0">
              <a:buNone/>
            </a:pPr>
            <a:r>
              <a:rPr lang="en-US" dirty="0"/>
              <a:t>Now, let's read and write to this CSV file using the csv module:</a:t>
            </a:r>
          </a:p>
          <a:p>
            <a:pPr marL="0" indent="0">
              <a:buNone/>
            </a:pPr>
            <a:r>
              <a:rPr lang="en-US" dirty="0"/>
              <a:t>import csv</a:t>
            </a:r>
          </a:p>
          <a:p>
            <a:pPr marL="0" indent="0">
              <a:buNone/>
            </a:pPr>
            <a:endParaRPr lang="en-US" dirty="0"/>
          </a:p>
          <a:p>
            <a:pPr marL="0" indent="0">
              <a:buNone/>
            </a:pPr>
            <a:r>
              <a:rPr lang="en-US" dirty="0"/>
              <a:t># Writing to a CSV file</a:t>
            </a:r>
          </a:p>
          <a:p>
            <a:pPr marL="0" indent="0">
              <a:buNone/>
            </a:pPr>
            <a:r>
              <a:rPr lang="en-US" dirty="0" err="1"/>
              <a:t>data_to_write</a:t>
            </a:r>
            <a:r>
              <a:rPr lang="en-US" dirty="0"/>
              <a:t> = [</a:t>
            </a:r>
          </a:p>
          <a:p>
            <a:pPr marL="0" indent="0">
              <a:buNone/>
            </a:pPr>
            <a:r>
              <a:rPr lang="en-US" dirty="0"/>
              <a:t>    ["Name", "Age", "Score"],</a:t>
            </a:r>
          </a:p>
          <a:p>
            <a:pPr marL="0" indent="0">
              <a:buNone/>
            </a:pPr>
            <a:r>
              <a:rPr lang="en-US" dirty="0"/>
              <a:t>    ["Alice", 25, 95],</a:t>
            </a:r>
          </a:p>
          <a:p>
            <a:pPr marL="0" indent="0">
              <a:buNone/>
            </a:pPr>
            <a:r>
              <a:rPr lang="en-US" dirty="0"/>
              <a:t>    ["Bob", 30, 85],</a:t>
            </a:r>
          </a:p>
          <a:p>
            <a:pPr marL="0" indent="0">
              <a:buNone/>
            </a:pPr>
            <a:r>
              <a:rPr lang="en-US" dirty="0"/>
              <a:t>    ["Charlie", 22, 90]</a:t>
            </a:r>
          </a:p>
          <a:p>
            <a:pPr marL="0" indent="0">
              <a:buNone/>
            </a:pP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DB9DDF4-1607-2307-B8D5-35E7E12245D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C63EB81-F197-6EC2-4310-E12B94E5F6BF}"/>
              </a:ext>
            </a:extLst>
          </p:cNvPr>
          <p:cNvSpPr>
            <a:spLocks noGrp="1"/>
          </p:cNvSpPr>
          <p:nvPr>
            <p:ph type="sldNum" sz="quarter" idx="12"/>
          </p:nvPr>
        </p:nvSpPr>
        <p:spPr/>
        <p:txBody>
          <a:bodyPr/>
          <a:lstStyle/>
          <a:p>
            <a:fld id="{CBA38C19-DD30-46F9-A559-7559A714E450}" type="slidenum">
              <a:rPr lang="en-US" smtClean="0"/>
              <a:t>25</a:t>
            </a:fld>
            <a:endParaRPr lang="en-US"/>
          </a:p>
        </p:txBody>
      </p:sp>
    </p:spTree>
    <p:extLst>
      <p:ext uri="{BB962C8B-B14F-4D97-AF65-F5344CB8AC3E}">
        <p14:creationId xmlns:p14="http://schemas.microsoft.com/office/powerpoint/2010/main" val="316054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7C9F-73D4-E538-C6F1-8E1C163DA252}"/>
              </a:ext>
            </a:extLst>
          </p:cNvPr>
          <p:cNvSpPr>
            <a:spLocks noGrp="1"/>
          </p:cNvSpPr>
          <p:nvPr>
            <p:ph type="title"/>
          </p:nvPr>
        </p:nvSpPr>
        <p:spPr/>
        <p:txBody>
          <a:bodyPr>
            <a:normAutofit fontScale="90000"/>
          </a:bodyPr>
          <a:lstStyle/>
          <a:p>
            <a:r>
              <a:rPr lang="en-US" dirty="0"/>
              <a:t>Working with CSV Continue …</a:t>
            </a:r>
          </a:p>
        </p:txBody>
      </p:sp>
      <p:sp>
        <p:nvSpPr>
          <p:cNvPr id="3" name="Content Placeholder 2">
            <a:extLst>
              <a:ext uri="{FF2B5EF4-FFF2-40B4-BE49-F238E27FC236}">
                <a16:creationId xmlns:a16="http://schemas.microsoft.com/office/drawing/2014/main" id="{075D6E83-619D-5E06-8360-2EF9CDE98202}"/>
              </a:ext>
            </a:extLst>
          </p:cNvPr>
          <p:cNvSpPr>
            <a:spLocks noGrp="1"/>
          </p:cNvSpPr>
          <p:nvPr>
            <p:ph idx="1"/>
          </p:nvPr>
        </p:nvSpPr>
        <p:spPr/>
        <p:txBody>
          <a:bodyPr>
            <a:normAutofit/>
          </a:bodyPr>
          <a:lstStyle/>
          <a:p>
            <a:pPr marL="0" indent="0">
              <a:buNone/>
            </a:pPr>
            <a:r>
              <a:rPr lang="en-US" dirty="0"/>
              <a:t>with open("example.csv", mode="w", newline="") as </a:t>
            </a:r>
            <a:r>
              <a:rPr lang="en-US" dirty="0" err="1"/>
              <a:t>csv_file</a:t>
            </a:r>
            <a:r>
              <a:rPr lang="en-US" dirty="0"/>
              <a:t>:</a:t>
            </a:r>
          </a:p>
          <a:p>
            <a:pPr marL="0" indent="0">
              <a:buNone/>
            </a:pPr>
            <a:r>
              <a:rPr lang="en-US" dirty="0"/>
              <a:t>    </a:t>
            </a:r>
            <a:r>
              <a:rPr lang="en-US" dirty="0" err="1"/>
              <a:t>csv_writer</a:t>
            </a:r>
            <a:r>
              <a:rPr lang="en-US" dirty="0"/>
              <a:t> = </a:t>
            </a:r>
            <a:r>
              <a:rPr lang="en-US" dirty="0" err="1"/>
              <a:t>csv.writer</a:t>
            </a:r>
            <a:r>
              <a:rPr lang="en-US" dirty="0"/>
              <a:t>(</a:t>
            </a:r>
            <a:r>
              <a:rPr lang="en-US" dirty="0" err="1"/>
              <a:t>csv_file</a:t>
            </a:r>
            <a:r>
              <a:rPr lang="en-US" dirty="0"/>
              <a:t>)</a:t>
            </a:r>
          </a:p>
          <a:p>
            <a:pPr marL="0" indent="0">
              <a:buNone/>
            </a:pPr>
            <a:r>
              <a:rPr lang="en-US" dirty="0"/>
              <a:t>    </a:t>
            </a:r>
            <a:r>
              <a:rPr lang="en-US" dirty="0" err="1"/>
              <a:t>csv_writer.writerows</a:t>
            </a:r>
            <a:r>
              <a:rPr lang="en-US" dirty="0"/>
              <a:t>(</a:t>
            </a:r>
            <a:r>
              <a:rPr lang="en-US" dirty="0" err="1"/>
              <a:t>data_to_write</a:t>
            </a:r>
            <a:r>
              <a:rPr lang="en-US" dirty="0"/>
              <a:t>)</a:t>
            </a:r>
          </a:p>
          <a:p>
            <a:pPr marL="0" indent="0">
              <a:buNone/>
            </a:pPr>
            <a:endParaRPr lang="en-US" dirty="0"/>
          </a:p>
          <a:p>
            <a:pPr marL="0" indent="0">
              <a:buNone/>
            </a:pPr>
            <a:r>
              <a:rPr lang="en-US" dirty="0"/>
              <a:t>print("Data written to 'example.csv' successfully.")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E994596-6BBE-BBD9-724F-4A45C15317D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E39BC64-51C5-9EC5-E500-223E84A9A515}"/>
              </a:ext>
            </a:extLst>
          </p:cNvPr>
          <p:cNvSpPr>
            <a:spLocks noGrp="1"/>
          </p:cNvSpPr>
          <p:nvPr>
            <p:ph type="sldNum" sz="quarter" idx="12"/>
          </p:nvPr>
        </p:nvSpPr>
        <p:spPr/>
        <p:txBody>
          <a:bodyPr/>
          <a:lstStyle/>
          <a:p>
            <a:fld id="{CBA38C19-DD30-46F9-A559-7559A714E450}" type="slidenum">
              <a:rPr lang="en-US" smtClean="0"/>
              <a:t>26</a:t>
            </a:fld>
            <a:endParaRPr lang="en-US"/>
          </a:p>
        </p:txBody>
      </p:sp>
    </p:spTree>
    <p:extLst>
      <p:ext uri="{BB962C8B-B14F-4D97-AF65-F5344CB8AC3E}">
        <p14:creationId xmlns:p14="http://schemas.microsoft.com/office/powerpoint/2010/main" val="3666190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5FCE-4E9D-49D4-9413-B19EBF5FB2A5}"/>
              </a:ext>
            </a:extLst>
          </p:cNvPr>
          <p:cNvSpPr>
            <a:spLocks noGrp="1"/>
          </p:cNvSpPr>
          <p:nvPr>
            <p:ph type="title"/>
          </p:nvPr>
        </p:nvSpPr>
        <p:spPr/>
        <p:txBody>
          <a:bodyPr>
            <a:normAutofit fontScale="90000"/>
          </a:bodyPr>
          <a:lstStyle/>
          <a:p>
            <a:r>
              <a:rPr lang="en-US" dirty="0"/>
              <a:t>Working with CSV Continue …</a:t>
            </a:r>
          </a:p>
        </p:txBody>
      </p:sp>
      <p:sp>
        <p:nvSpPr>
          <p:cNvPr id="3" name="Content Placeholder 2">
            <a:extLst>
              <a:ext uri="{FF2B5EF4-FFF2-40B4-BE49-F238E27FC236}">
                <a16:creationId xmlns:a16="http://schemas.microsoft.com/office/drawing/2014/main" id="{5998AB1A-DBC4-840C-2636-71784ECAA152}"/>
              </a:ext>
            </a:extLst>
          </p:cNvPr>
          <p:cNvSpPr>
            <a:spLocks noGrp="1"/>
          </p:cNvSpPr>
          <p:nvPr>
            <p:ph idx="1"/>
          </p:nvPr>
        </p:nvSpPr>
        <p:spPr/>
        <p:txBody>
          <a:bodyPr>
            <a:normAutofit/>
          </a:bodyPr>
          <a:lstStyle/>
          <a:p>
            <a:pPr marL="0" indent="0">
              <a:buNone/>
            </a:pPr>
            <a:r>
              <a:rPr lang="en-US" dirty="0"/>
              <a:t># Reading from a CSV file</a:t>
            </a:r>
          </a:p>
          <a:p>
            <a:pPr marL="0" indent="0">
              <a:buNone/>
            </a:pPr>
            <a:r>
              <a:rPr lang="en-US" dirty="0"/>
              <a:t>with open("example.csv", mode="r") as </a:t>
            </a:r>
            <a:r>
              <a:rPr lang="en-US" dirty="0" err="1"/>
              <a:t>csv_file</a:t>
            </a:r>
            <a:r>
              <a:rPr lang="en-US" dirty="0"/>
              <a:t>:</a:t>
            </a:r>
          </a:p>
          <a:p>
            <a:pPr marL="0" indent="0">
              <a:buNone/>
            </a:pPr>
            <a:r>
              <a:rPr lang="en-US" dirty="0"/>
              <a:t>    </a:t>
            </a:r>
            <a:r>
              <a:rPr lang="en-US" dirty="0" err="1"/>
              <a:t>csv_reader</a:t>
            </a:r>
            <a:r>
              <a:rPr lang="en-US" dirty="0"/>
              <a:t> = </a:t>
            </a:r>
            <a:r>
              <a:rPr lang="en-US" dirty="0" err="1"/>
              <a:t>csv.reader</a:t>
            </a:r>
            <a:r>
              <a:rPr lang="en-US" dirty="0"/>
              <a:t>(</a:t>
            </a:r>
            <a:r>
              <a:rPr lang="en-US" dirty="0" err="1"/>
              <a:t>csv_file</a:t>
            </a:r>
            <a:r>
              <a:rPr lang="en-US" dirty="0"/>
              <a:t>)</a:t>
            </a:r>
          </a:p>
          <a:p>
            <a:pPr marL="0" indent="0">
              <a:buNone/>
            </a:pPr>
            <a:r>
              <a:rPr lang="en-US" dirty="0"/>
              <a:t>    </a:t>
            </a:r>
          </a:p>
          <a:p>
            <a:pPr marL="0" indent="0">
              <a:buNone/>
            </a:pPr>
            <a:r>
              <a:rPr lang="en-US" dirty="0"/>
              <a:t>    # Skip the header row if it exists</a:t>
            </a:r>
          </a:p>
          <a:p>
            <a:pPr marL="0" indent="0">
              <a:buNone/>
            </a:pPr>
            <a:r>
              <a:rPr lang="en-US" dirty="0"/>
              <a:t>    header = next(</a:t>
            </a:r>
            <a:r>
              <a:rPr lang="en-US" dirty="0" err="1"/>
              <a:t>csv_reader</a:t>
            </a:r>
            <a:r>
              <a:rPr lang="en-US" dirty="0"/>
              <a:t>, None)</a:t>
            </a:r>
          </a:p>
          <a:p>
            <a:pPr marL="0" indent="0">
              <a:buNone/>
            </a:pPr>
            <a:r>
              <a:rPr lang="en-US" dirty="0"/>
              <a:t>    if header:</a:t>
            </a:r>
          </a:p>
          <a:p>
            <a:pPr marL="0" indent="0">
              <a:buNone/>
            </a:pPr>
            <a:r>
              <a:rPr lang="en-US" dirty="0"/>
              <a:t>        print("CSV Header:", header)</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484D9B8-5C2B-5A34-0CAD-3A5FFEC0D26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DD1E8B2-5D02-E211-D692-DC6BF34F8A3B}"/>
              </a:ext>
            </a:extLst>
          </p:cNvPr>
          <p:cNvSpPr>
            <a:spLocks noGrp="1"/>
          </p:cNvSpPr>
          <p:nvPr>
            <p:ph type="sldNum" sz="quarter" idx="12"/>
          </p:nvPr>
        </p:nvSpPr>
        <p:spPr/>
        <p:txBody>
          <a:bodyPr/>
          <a:lstStyle/>
          <a:p>
            <a:fld id="{CBA38C19-DD30-46F9-A559-7559A714E450}" type="slidenum">
              <a:rPr lang="en-US" smtClean="0"/>
              <a:t>27</a:t>
            </a:fld>
            <a:endParaRPr lang="en-US"/>
          </a:p>
        </p:txBody>
      </p:sp>
    </p:spTree>
    <p:extLst>
      <p:ext uri="{BB962C8B-B14F-4D97-AF65-F5344CB8AC3E}">
        <p14:creationId xmlns:p14="http://schemas.microsoft.com/office/powerpoint/2010/main" val="7477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789E-3408-C42E-FDB8-FD0444EB58FA}"/>
              </a:ext>
            </a:extLst>
          </p:cNvPr>
          <p:cNvSpPr>
            <a:spLocks noGrp="1"/>
          </p:cNvSpPr>
          <p:nvPr>
            <p:ph type="title"/>
          </p:nvPr>
        </p:nvSpPr>
        <p:spPr/>
        <p:txBody>
          <a:bodyPr>
            <a:normAutofit fontScale="90000"/>
          </a:bodyPr>
          <a:lstStyle/>
          <a:p>
            <a:r>
              <a:rPr lang="en-US" dirty="0"/>
              <a:t>Working with CSV Continue …</a:t>
            </a:r>
          </a:p>
        </p:txBody>
      </p:sp>
      <p:sp>
        <p:nvSpPr>
          <p:cNvPr id="3" name="Content Placeholder 2">
            <a:extLst>
              <a:ext uri="{FF2B5EF4-FFF2-40B4-BE49-F238E27FC236}">
                <a16:creationId xmlns:a16="http://schemas.microsoft.com/office/drawing/2014/main" id="{E9AE00EB-F8B8-3AE0-8CB7-0D2C8AFD719F}"/>
              </a:ext>
            </a:extLst>
          </p:cNvPr>
          <p:cNvSpPr>
            <a:spLocks noGrp="1"/>
          </p:cNvSpPr>
          <p:nvPr>
            <p:ph idx="1"/>
          </p:nvPr>
        </p:nvSpPr>
        <p:spPr/>
        <p:txBody>
          <a:bodyPr/>
          <a:lstStyle/>
          <a:p>
            <a:pPr marL="0" indent="0">
              <a:buNone/>
            </a:pPr>
            <a:r>
              <a:rPr lang="en-US" dirty="0"/>
              <a:t> # Iterate through rows and print data</a:t>
            </a:r>
          </a:p>
          <a:p>
            <a:pPr marL="0" indent="0">
              <a:buNone/>
            </a:pPr>
            <a:r>
              <a:rPr lang="en-US" dirty="0"/>
              <a:t>    for row in </a:t>
            </a:r>
            <a:r>
              <a:rPr lang="en-US" dirty="0" err="1"/>
              <a:t>csv_reader</a:t>
            </a:r>
            <a:r>
              <a:rPr lang="en-US" dirty="0"/>
              <a:t>:</a:t>
            </a:r>
          </a:p>
          <a:p>
            <a:pPr marL="0" indent="0">
              <a:buNone/>
            </a:pPr>
            <a:r>
              <a:rPr lang="en-US" dirty="0"/>
              <a:t>        print("Row:", row)</a:t>
            </a:r>
          </a:p>
        </p:txBody>
      </p:sp>
      <p:sp>
        <p:nvSpPr>
          <p:cNvPr id="4" name="Footer Placeholder 3">
            <a:extLst>
              <a:ext uri="{FF2B5EF4-FFF2-40B4-BE49-F238E27FC236}">
                <a16:creationId xmlns:a16="http://schemas.microsoft.com/office/drawing/2014/main" id="{A6029276-5B24-92D9-44C1-0BD23DA85E8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08DD238-5B20-D1BB-C488-9439FF5FF36D}"/>
              </a:ext>
            </a:extLst>
          </p:cNvPr>
          <p:cNvSpPr>
            <a:spLocks noGrp="1"/>
          </p:cNvSpPr>
          <p:nvPr>
            <p:ph type="sldNum" sz="quarter" idx="12"/>
          </p:nvPr>
        </p:nvSpPr>
        <p:spPr/>
        <p:txBody>
          <a:bodyPr/>
          <a:lstStyle/>
          <a:p>
            <a:fld id="{CBA38C19-DD30-46F9-A559-7559A714E450}" type="slidenum">
              <a:rPr lang="en-US" smtClean="0"/>
              <a:t>28</a:t>
            </a:fld>
            <a:endParaRPr lang="en-US"/>
          </a:p>
        </p:txBody>
      </p:sp>
    </p:spTree>
    <p:extLst>
      <p:ext uri="{BB962C8B-B14F-4D97-AF65-F5344CB8AC3E}">
        <p14:creationId xmlns:p14="http://schemas.microsoft.com/office/powerpoint/2010/main" val="82810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04D1-6F7F-370B-580E-23651714CA57}"/>
              </a:ext>
            </a:extLst>
          </p:cNvPr>
          <p:cNvSpPr>
            <a:spLocks noGrp="1"/>
          </p:cNvSpPr>
          <p:nvPr>
            <p:ph type="title"/>
          </p:nvPr>
        </p:nvSpPr>
        <p:spPr/>
        <p:txBody>
          <a:bodyPr>
            <a:normAutofit fontScale="90000"/>
          </a:bodyPr>
          <a:lstStyle/>
          <a:p>
            <a:r>
              <a:rPr lang="en-US" dirty="0"/>
              <a:t>Working with CSV Continue …</a:t>
            </a:r>
          </a:p>
        </p:txBody>
      </p:sp>
      <p:sp>
        <p:nvSpPr>
          <p:cNvPr id="3" name="Content Placeholder 2">
            <a:extLst>
              <a:ext uri="{FF2B5EF4-FFF2-40B4-BE49-F238E27FC236}">
                <a16:creationId xmlns:a16="http://schemas.microsoft.com/office/drawing/2014/main" id="{23233DBF-020D-1A14-DA9A-8348AB763D7B}"/>
              </a:ext>
            </a:extLst>
          </p:cNvPr>
          <p:cNvSpPr>
            <a:spLocks noGrp="1"/>
          </p:cNvSpPr>
          <p:nvPr>
            <p:ph idx="1"/>
          </p:nvPr>
        </p:nvSpPr>
        <p:spPr/>
        <p:txBody>
          <a:bodyPr>
            <a:normAutofit lnSpcReduction="10000"/>
          </a:bodyPr>
          <a:lstStyle/>
          <a:p>
            <a:pPr marL="0" indent="0">
              <a:buNone/>
            </a:pPr>
            <a:r>
              <a:rPr lang="en-US" dirty="0"/>
              <a:t>In this example:</a:t>
            </a:r>
          </a:p>
          <a:p>
            <a:pPr marL="0" indent="0">
              <a:buNone/>
            </a:pPr>
            <a:r>
              <a:rPr lang="en-US" dirty="0"/>
              <a:t>We use </a:t>
            </a:r>
            <a:r>
              <a:rPr lang="en-US" dirty="0" err="1"/>
              <a:t>csv.writer</a:t>
            </a:r>
            <a:r>
              <a:rPr lang="en-US" dirty="0"/>
              <a:t>() to write data to a CSV file. The newline="" parameter is important to handle line endings correctly.</a:t>
            </a:r>
          </a:p>
          <a:p>
            <a:pPr marL="0" indent="0">
              <a:buNone/>
            </a:pPr>
            <a:r>
              <a:rPr lang="en-US" dirty="0"/>
              <a:t>The </a:t>
            </a:r>
            <a:r>
              <a:rPr lang="en-US" dirty="0" err="1"/>
              <a:t>csv.reader</a:t>
            </a:r>
            <a:r>
              <a:rPr lang="en-US" dirty="0"/>
              <a:t>() is used to read data from a CSV file. We use next(</a:t>
            </a:r>
            <a:r>
              <a:rPr lang="en-US" dirty="0" err="1"/>
              <a:t>csv_reader</a:t>
            </a:r>
            <a:r>
              <a:rPr lang="en-US" dirty="0"/>
              <a:t>, None) to skip the header row and retrieve it separately if needed.</a:t>
            </a:r>
          </a:p>
          <a:p>
            <a:pPr marL="0" indent="0">
              <a:buNone/>
            </a:pPr>
            <a:r>
              <a:rPr lang="en-US" dirty="0"/>
              <a:t>The data is printed to the console to demonstrate reading from the CSV file.</a:t>
            </a:r>
          </a:p>
          <a:p>
            <a:pPr marL="0" indent="0">
              <a:buNone/>
            </a:pPr>
            <a:r>
              <a:rPr lang="en-US" dirty="0"/>
              <a:t>Make sure to replace "example.csv" with the actual path or filename you want to use.</a:t>
            </a:r>
          </a:p>
        </p:txBody>
      </p:sp>
      <p:sp>
        <p:nvSpPr>
          <p:cNvPr id="4" name="Footer Placeholder 3">
            <a:extLst>
              <a:ext uri="{FF2B5EF4-FFF2-40B4-BE49-F238E27FC236}">
                <a16:creationId xmlns:a16="http://schemas.microsoft.com/office/drawing/2014/main" id="{0E340626-098C-86CB-1DCE-F6B67845D94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B2ADE4D-2D1F-996C-ACDF-E5CB3BA12EA1}"/>
              </a:ext>
            </a:extLst>
          </p:cNvPr>
          <p:cNvSpPr>
            <a:spLocks noGrp="1"/>
          </p:cNvSpPr>
          <p:nvPr>
            <p:ph type="sldNum" sz="quarter" idx="12"/>
          </p:nvPr>
        </p:nvSpPr>
        <p:spPr/>
        <p:txBody>
          <a:bodyPr/>
          <a:lstStyle/>
          <a:p>
            <a:fld id="{CBA38C19-DD30-46F9-A559-7559A714E450}" type="slidenum">
              <a:rPr lang="en-US" smtClean="0"/>
              <a:t>29</a:t>
            </a:fld>
            <a:endParaRPr lang="en-US"/>
          </a:p>
        </p:txBody>
      </p:sp>
    </p:spTree>
    <p:extLst>
      <p:ext uri="{BB962C8B-B14F-4D97-AF65-F5344CB8AC3E}">
        <p14:creationId xmlns:p14="http://schemas.microsoft.com/office/powerpoint/2010/main" val="198299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err="1"/>
              <a:t>os.path</a:t>
            </a:r>
            <a:r>
              <a:rPr lang="en-US" dirty="0"/>
              <a:t> module</a:t>
            </a:r>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The </a:t>
            </a:r>
            <a:r>
              <a:rPr lang="en-US" dirty="0" err="1"/>
              <a:t>os.path</a:t>
            </a:r>
            <a:r>
              <a:rPr lang="en-US" dirty="0"/>
              <a:t> module in the Python Standard Library provides functions for working with file and directory paths. Here's a simple example</a:t>
            </a:r>
          </a:p>
          <a:p>
            <a:pPr marL="0" indent="0">
              <a:buNone/>
            </a:pPr>
            <a:endParaRPr lang="en-US" dirty="0"/>
          </a:p>
          <a:p>
            <a:pPr marL="0" indent="0">
              <a:buNone/>
            </a:pPr>
            <a:r>
              <a:rPr lang="en-US" dirty="0"/>
              <a:t>import </a:t>
            </a:r>
            <a:r>
              <a:rPr lang="en-US" dirty="0" err="1"/>
              <a:t>os</a:t>
            </a:r>
            <a:endParaRPr lang="en-US" dirty="0"/>
          </a:p>
          <a:p>
            <a:pPr marL="0" indent="0">
              <a:buNone/>
            </a:pPr>
            <a:endParaRPr lang="en-US" dirty="0"/>
          </a:p>
          <a:p>
            <a:pPr marL="0" indent="0">
              <a:buNone/>
            </a:pPr>
            <a:r>
              <a:rPr lang="en-US" dirty="0"/>
              <a:t># Get the current working directory</a:t>
            </a:r>
          </a:p>
          <a:p>
            <a:pPr marL="0" indent="0">
              <a:buNone/>
            </a:pPr>
            <a:r>
              <a:rPr lang="en-US" dirty="0" err="1"/>
              <a:t>current_directory</a:t>
            </a:r>
            <a:r>
              <a:rPr lang="en-US" dirty="0"/>
              <a:t> = </a:t>
            </a:r>
            <a:r>
              <a:rPr lang="en-US" dirty="0" err="1"/>
              <a:t>os.getcwd</a:t>
            </a:r>
            <a:r>
              <a:rPr lang="en-US" dirty="0"/>
              <a:t>()</a:t>
            </a:r>
          </a:p>
          <a:p>
            <a:pPr marL="0" indent="0">
              <a:buNone/>
            </a:pPr>
            <a:r>
              <a:rPr lang="en-US" dirty="0"/>
              <a:t>print("Current Directory:", </a:t>
            </a:r>
            <a:r>
              <a:rPr lang="en-US" dirty="0" err="1"/>
              <a:t>current_directory</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6F8F-D3DE-8ED9-4C2D-10E77FB78A58}"/>
              </a:ext>
            </a:extLst>
          </p:cNvPr>
          <p:cNvSpPr>
            <a:spLocks noGrp="1"/>
          </p:cNvSpPr>
          <p:nvPr>
            <p:ph type="title"/>
          </p:nvPr>
        </p:nvSpPr>
        <p:spPr/>
        <p:txBody>
          <a:bodyPr>
            <a:normAutofit fontScale="90000"/>
          </a:bodyPr>
          <a:lstStyle/>
          <a:p>
            <a:r>
              <a:rPr lang="en-US" dirty="0"/>
              <a:t>Working with JSON (JavaScript Object Notation) files :</a:t>
            </a:r>
          </a:p>
        </p:txBody>
      </p:sp>
      <p:sp>
        <p:nvSpPr>
          <p:cNvPr id="3" name="Content Placeholder 2">
            <a:extLst>
              <a:ext uri="{FF2B5EF4-FFF2-40B4-BE49-F238E27FC236}">
                <a16:creationId xmlns:a16="http://schemas.microsoft.com/office/drawing/2014/main" id="{E5972BA2-16A4-76F3-FB15-3383A3BE3E3B}"/>
              </a:ext>
            </a:extLst>
          </p:cNvPr>
          <p:cNvSpPr>
            <a:spLocks noGrp="1"/>
          </p:cNvSpPr>
          <p:nvPr>
            <p:ph idx="1"/>
          </p:nvPr>
        </p:nvSpPr>
        <p:spPr/>
        <p:txBody>
          <a:bodyPr/>
          <a:lstStyle/>
          <a:p>
            <a:pPr marL="0" indent="0">
              <a:buNone/>
            </a:pPr>
            <a:r>
              <a:rPr lang="en-US" dirty="0"/>
              <a:t>Working with JSON (JavaScript Object Notation) files is common in Python, and Python's </a:t>
            </a:r>
            <a:r>
              <a:rPr lang="en-US" dirty="0" err="1"/>
              <a:t>json</a:t>
            </a:r>
            <a:r>
              <a:rPr lang="en-US" dirty="0"/>
              <a:t> module makes it easy to encode and decode JSON data. Here's an example:</a:t>
            </a:r>
          </a:p>
          <a:p>
            <a:pPr marL="0" indent="0">
              <a:buNone/>
            </a:pPr>
            <a:r>
              <a:rPr lang="en-US" dirty="0"/>
              <a:t>Let's assume you have a JSON file named "</a:t>
            </a:r>
            <a:r>
              <a:rPr lang="en-US" dirty="0" err="1"/>
              <a:t>example.json</a:t>
            </a:r>
            <a:r>
              <a:rPr lang="en-US" dirty="0"/>
              <a:t>" with the following content:</a:t>
            </a:r>
          </a:p>
        </p:txBody>
      </p:sp>
      <p:sp>
        <p:nvSpPr>
          <p:cNvPr id="4" name="Footer Placeholder 3">
            <a:extLst>
              <a:ext uri="{FF2B5EF4-FFF2-40B4-BE49-F238E27FC236}">
                <a16:creationId xmlns:a16="http://schemas.microsoft.com/office/drawing/2014/main" id="{5D209AD3-2E4F-35D1-8FF9-DFBC03252A2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C2B477A-19A8-4BCD-95B3-7F9469FB5739}"/>
              </a:ext>
            </a:extLst>
          </p:cNvPr>
          <p:cNvSpPr>
            <a:spLocks noGrp="1"/>
          </p:cNvSpPr>
          <p:nvPr>
            <p:ph type="sldNum" sz="quarter" idx="12"/>
          </p:nvPr>
        </p:nvSpPr>
        <p:spPr/>
        <p:txBody>
          <a:bodyPr/>
          <a:lstStyle/>
          <a:p>
            <a:fld id="{CBA38C19-DD30-46F9-A559-7559A714E450}" type="slidenum">
              <a:rPr lang="en-US" smtClean="0"/>
              <a:t>30</a:t>
            </a:fld>
            <a:endParaRPr lang="en-US"/>
          </a:p>
        </p:txBody>
      </p:sp>
    </p:spTree>
    <p:extLst>
      <p:ext uri="{BB962C8B-B14F-4D97-AF65-F5344CB8AC3E}">
        <p14:creationId xmlns:p14="http://schemas.microsoft.com/office/powerpoint/2010/main" val="3740940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1AF8-E901-2FFD-6707-52AEE4FD91C2}"/>
              </a:ext>
            </a:extLst>
          </p:cNvPr>
          <p:cNvSpPr>
            <a:spLocks noGrp="1"/>
          </p:cNvSpPr>
          <p:nvPr>
            <p:ph type="title"/>
          </p:nvPr>
        </p:nvSpPr>
        <p:spPr/>
        <p:txBody>
          <a:bodyPr>
            <a:normAutofit fontScale="90000"/>
          </a:bodyPr>
          <a:lstStyle/>
          <a:p>
            <a:r>
              <a:rPr lang="en-US" dirty="0"/>
              <a:t>Working with JSON files Continue…</a:t>
            </a:r>
          </a:p>
        </p:txBody>
      </p:sp>
      <p:sp>
        <p:nvSpPr>
          <p:cNvPr id="3" name="Content Placeholder 2">
            <a:extLst>
              <a:ext uri="{FF2B5EF4-FFF2-40B4-BE49-F238E27FC236}">
                <a16:creationId xmlns:a16="http://schemas.microsoft.com/office/drawing/2014/main" id="{C407B5A2-3843-7CD2-5FEC-24147CD4F560}"/>
              </a:ext>
            </a:extLst>
          </p:cNvPr>
          <p:cNvSpPr>
            <a:spLocks noGrp="1"/>
          </p:cNvSpPr>
          <p:nvPr>
            <p:ph idx="1"/>
          </p:nvPr>
        </p:nvSpPr>
        <p:spPr/>
        <p:txBody>
          <a:bodyPr>
            <a:normAutofit fontScale="77500" lnSpcReduction="20000"/>
          </a:bodyPr>
          <a:lstStyle/>
          <a:p>
            <a:pPr marL="0" indent="0">
              <a:buNone/>
            </a:pPr>
            <a:r>
              <a:rPr lang="en-US" dirty="0"/>
              <a:t>{</a:t>
            </a:r>
          </a:p>
          <a:p>
            <a:pPr marL="0" indent="0">
              <a:buNone/>
            </a:pPr>
            <a:r>
              <a:rPr lang="en-US" dirty="0"/>
              <a:t>    "students": [</a:t>
            </a:r>
          </a:p>
          <a:p>
            <a:pPr marL="0" indent="0">
              <a:buNone/>
            </a:pPr>
            <a:r>
              <a:rPr lang="en-US" dirty="0"/>
              <a:t>        {</a:t>
            </a:r>
          </a:p>
          <a:p>
            <a:pPr marL="0" indent="0">
              <a:buNone/>
            </a:pPr>
            <a:r>
              <a:rPr lang="en-US" dirty="0"/>
              <a:t>            "name": "Alice",</a:t>
            </a:r>
          </a:p>
          <a:p>
            <a:pPr marL="0" indent="0">
              <a:buNone/>
            </a:pPr>
            <a:r>
              <a:rPr lang="en-US" dirty="0"/>
              <a:t>            "age": 25,</a:t>
            </a:r>
          </a:p>
          <a:p>
            <a:pPr marL="0" indent="0">
              <a:buNone/>
            </a:pPr>
            <a:r>
              <a:rPr lang="en-US" dirty="0"/>
              <a:t>            "score": 95</a:t>
            </a:r>
          </a:p>
          <a:p>
            <a:pPr marL="0" indent="0">
              <a:buNone/>
            </a:pPr>
            <a:r>
              <a:rPr lang="en-US" dirty="0"/>
              <a:t>        },</a:t>
            </a:r>
          </a:p>
          <a:p>
            <a:pPr marL="0" indent="0">
              <a:buNone/>
            </a:pPr>
            <a:r>
              <a:rPr lang="en-US" dirty="0"/>
              <a:t>        {</a:t>
            </a:r>
          </a:p>
          <a:p>
            <a:pPr marL="0" indent="0">
              <a:buNone/>
            </a:pPr>
            <a:r>
              <a:rPr lang="en-US" dirty="0"/>
              <a:t>            "name": "Bob",</a:t>
            </a:r>
          </a:p>
          <a:p>
            <a:pPr marL="0" indent="0">
              <a:buNone/>
            </a:pPr>
            <a:r>
              <a:rPr lang="en-US" dirty="0"/>
              <a:t>            "age": 30,</a:t>
            </a:r>
          </a:p>
          <a:p>
            <a:pPr marL="0" indent="0">
              <a:buNone/>
            </a:pPr>
            <a:r>
              <a:rPr lang="en-US" dirty="0"/>
              <a:t>            "score": 85</a:t>
            </a:r>
          </a:p>
          <a:p>
            <a:pPr marL="0" indent="0">
              <a:buNone/>
            </a:pPr>
            <a:r>
              <a:rPr lang="en-US" dirty="0"/>
              <a:t>        },</a:t>
            </a:r>
          </a:p>
          <a:p>
            <a:pPr marL="0" indent="0">
              <a:buNone/>
            </a:pPr>
            <a:endParaRPr lang="en-US" dirty="0"/>
          </a:p>
        </p:txBody>
      </p:sp>
      <p:sp>
        <p:nvSpPr>
          <p:cNvPr id="4" name="Footer Placeholder 3">
            <a:extLst>
              <a:ext uri="{FF2B5EF4-FFF2-40B4-BE49-F238E27FC236}">
                <a16:creationId xmlns:a16="http://schemas.microsoft.com/office/drawing/2014/main" id="{3C2C3B10-E6A2-E193-05E0-B2462C6858D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206C0E3-0EFC-B7C5-6D19-FBB35C7483B7}"/>
              </a:ext>
            </a:extLst>
          </p:cNvPr>
          <p:cNvSpPr>
            <a:spLocks noGrp="1"/>
          </p:cNvSpPr>
          <p:nvPr>
            <p:ph type="sldNum" sz="quarter" idx="12"/>
          </p:nvPr>
        </p:nvSpPr>
        <p:spPr/>
        <p:txBody>
          <a:bodyPr/>
          <a:lstStyle/>
          <a:p>
            <a:fld id="{CBA38C19-DD30-46F9-A559-7559A714E450}" type="slidenum">
              <a:rPr lang="en-US" smtClean="0"/>
              <a:t>31</a:t>
            </a:fld>
            <a:endParaRPr lang="en-US"/>
          </a:p>
        </p:txBody>
      </p:sp>
    </p:spTree>
    <p:extLst>
      <p:ext uri="{BB962C8B-B14F-4D97-AF65-F5344CB8AC3E}">
        <p14:creationId xmlns:p14="http://schemas.microsoft.com/office/powerpoint/2010/main" val="189150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B1B0-984A-5F69-6D44-B85F4FE00048}"/>
              </a:ext>
            </a:extLst>
          </p:cNvPr>
          <p:cNvSpPr>
            <a:spLocks noGrp="1"/>
          </p:cNvSpPr>
          <p:nvPr>
            <p:ph type="title"/>
          </p:nvPr>
        </p:nvSpPr>
        <p:spPr/>
        <p:txBody>
          <a:bodyPr>
            <a:normAutofit fontScale="90000"/>
          </a:bodyPr>
          <a:lstStyle/>
          <a:p>
            <a:r>
              <a:rPr lang="en-US" dirty="0"/>
              <a:t>Working with JSON files Continue…</a:t>
            </a:r>
          </a:p>
        </p:txBody>
      </p:sp>
      <p:sp>
        <p:nvSpPr>
          <p:cNvPr id="3" name="Content Placeholder 2">
            <a:extLst>
              <a:ext uri="{FF2B5EF4-FFF2-40B4-BE49-F238E27FC236}">
                <a16:creationId xmlns:a16="http://schemas.microsoft.com/office/drawing/2014/main" id="{ED71977E-79D0-1CA2-0BF6-2906475C1F67}"/>
              </a:ext>
            </a:extLst>
          </p:cNvPr>
          <p:cNvSpPr>
            <a:spLocks noGrp="1"/>
          </p:cNvSpPr>
          <p:nvPr>
            <p:ph idx="1"/>
          </p:nvPr>
        </p:nvSpPr>
        <p:spPr/>
        <p:txBody>
          <a:bodyPr/>
          <a:lstStyle/>
          <a:p>
            <a:pPr marL="0" indent="0">
              <a:buNone/>
            </a:pPr>
            <a:r>
              <a:rPr lang="en-US" dirty="0"/>
              <a:t> {</a:t>
            </a:r>
          </a:p>
          <a:p>
            <a:pPr marL="0" indent="0">
              <a:buNone/>
            </a:pPr>
            <a:r>
              <a:rPr lang="en-US" dirty="0"/>
              <a:t>            "name": "Charlie",</a:t>
            </a:r>
          </a:p>
          <a:p>
            <a:pPr marL="0" indent="0">
              <a:buNone/>
            </a:pPr>
            <a:r>
              <a:rPr lang="en-US" dirty="0"/>
              <a:t>            "age": 22,</a:t>
            </a:r>
          </a:p>
          <a:p>
            <a:pPr marL="0" indent="0">
              <a:buNone/>
            </a:pPr>
            <a:r>
              <a:rPr lang="en-US" dirty="0"/>
              <a:t>            "score": 90</a:t>
            </a:r>
          </a:p>
          <a:p>
            <a:pPr marL="0" indent="0">
              <a:buNone/>
            </a:pPr>
            <a:r>
              <a:rPr lang="en-US" dirty="0"/>
              <a:t>        }</a:t>
            </a:r>
          </a:p>
          <a:p>
            <a:pPr marL="0" indent="0">
              <a:buNone/>
            </a:pPr>
            <a:r>
              <a:rPr lang="en-US" dirty="0"/>
              <a:t>    ]</a:t>
            </a:r>
          </a:p>
          <a:p>
            <a:pPr marL="0" indent="0">
              <a:buNone/>
            </a:pPr>
            <a:r>
              <a:rPr lang="en-US" dirty="0"/>
              <a:t>}</a:t>
            </a:r>
          </a:p>
        </p:txBody>
      </p:sp>
      <p:sp>
        <p:nvSpPr>
          <p:cNvPr id="4" name="Footer Placeholder 3">
            <a:extLst>
              <a:ext uri="{FF2B5EF4-FFF2-40B4-BE49-F238E27FC236}">
                <a16:creationId xmlns:a16="http://schemas.microsoft.com/office/drawing/2014/main" id="{20CF5CDE-E842-6634-F80B-5CCF71F0DBB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92656F5-9136-7A45-FB87-A601411391CA}"/>
              </a:ext>
            </a:extLst>
          </p:cNvPr>
          <p:cNvSpPr>
            <a:spLocks noGrp="1"/>
          </p:cNvSpPr>
          <p:nvPr>
            <p:ph type="sldNum" sz="quarter" idx="12"/>
          </p:nvPr>
        </p:nvSpPr>
        <p:spPr/>
        <p:txBody>
          <a:bodyPr/>
          <a:lstStyle/>
          <a:p>
            <a:fld id="{CBA38C19-DD30-46F9-A559-7559A714E450}" type="slidenum">
              <a:rPr lang="en-US" smtClean="0"/>
              <a:t>32</a:t>
            </a:fld>
            <a:endParaRPr lang="en-US"/>
          </a:p>
        </p:txBody>
      </p:sp>
    </p:spTree>
    <p:extLst>
      <p:ext uri="{BB962C8B-B14F-4D97-AF65-F5344CB8AC3E}">
        <p14:creationId xmlns:p14="http://schemas.microsoft.com/office/powerpoint/2010/main" val="1627456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CAEB-BBA1-269A-1DB6-12DFA320832C}"/>
              </a:ext>
            </a:extLst>
          </p:cNvPr>
          <p:cNvSpPr>
            <a:spLocks noGrp="1"/>
          </p:cNvSpPr>
          <p:nvPr>
            <p:ph type="title"/>
          </p:nvPr>
        </p:nvSpPr>
        <p:spPr/>
        <p:txBody>
          <a:bodyPr>
            <a:normAutofit fontScale="90000"/>
          </a:bodyPr>
          <a:lstStyle/>
          <a:p>
            <a:r>
              <a:rPr lang="en-US" dirty="0"/>
              <a:t>Working with JSON files Continue…</a:t>
            </a:r>
          </a:p>
        </p:txBody>
      </p:sp>
      <p:sp>
        <p:nvSpPr>
          <p:cNvPr id="3" name="Content Placeholder 2">
            <a:extLst>
              <a:ext uri="{FF2B5EF4-FFF2-40B4-BE49-F238E27FC236}">
                <a16:creationId xmlns:a16="http://schemas.microsoft.com/office/drawing/2014/main" id="{1D9F265C-32C3-C766-BC46-B5928A9C6EF4}"/>
              </a:ext>
            </a:extLst>
          </p:cNvPr>
          <p:cNvSpPr>
            <a:spLocks noGrp="1"/>
          </p:cNvSpPr>
          <p:nvPr>
            <p:ph idx="1"/>
          </p:nvPr>
        </p:nvSpPr>
        <p:spPr/>
        <p:txBody>
          <a:bodyPr>
            <a:normAutofit fontScale="92500" lnSpcReduction="20000"/>
          </a:bodyPr>
          <a:lstStyle/>
          <a:p>
            <a:pPr marL="0" indent="0">
              <a:buNone/>
            </a:pPr>
            <a:r>
              <a:rPr lang="en-US" dirty="0"/>
              <a:t>Now, let's read and write to this JSON file using the </a:t>
            </a:r>
            <a:r>
              <a:rPr lang="en-US" dirty="0" err="1"/>
              <a:t>json</a:t>
            </a:r>
            <a:r>
              <a:rPr lang="en-US" dirty="0"/>
              <a:t> module:</a:t>
            </a:r>
          </a:p>
          <a:p>
            <a:pPr marL="0" indent="0">
              <a:buNone/>
            </a:pPr>
            <a:r>
              <a:rPr lang="en-US" dirty="0"/>
              <a:t>import </a:t>
            </a:r>
            <a:r>
              <a:rPr lang="en-US" dirty="0" err="1"/>
              <a:t>json</a:t>
            </a:r>
            <a:endParaRPr lang="en-US" dirty="0"/>
          </a:p>
          <a:p>
            <a:pPr marL="0" indent="0">
              <a:buNone/>
            </a:pPr>
            <a:endParaRPr lang="en-US" dirty="0"/>
          </a:p>
          <a:p>
            <a:pPr marL="0" indent="0">
              <a:buNone/>
            </a:pPr>
            <a:r>
              <a:rPr lang="en-US" dirty="0"/>
              <a:t># Reading from a JSON file</a:t>
            </a:r>
          </a:p>
          <a:p>
            <a:pPr marL="0" indent="0">
              <a:buNone/>
            </a:pPr>
            <a:r>
              <a:rPr lang="en-US" dirty="0"/>
              <a:t>with open("</a:t>
            </a:r>
            <a:r>
              <a:rPr lang="en-US" dirty="0" err="1"/>
              <a:t>example.json</a:t>
            </a:r>
            <a:r>
              <a:rPr lang="en-US" dirty="0"/>
              <a:t>", "r") as </a:t>
            </a:r>
            <a:r>
              <a:rPr lang="en-US" dirty="0" err="1"/>
              <a:t>json_file</a:t>
            </a:r>
            <a:r>
              <a:rPr lang="en-US" dirty="0"/>
              <a:t>:</a:t>
            </a:r>
          </a:p>
          <a:p>
            <a:pPr marL="0" indent="0">
              <a:buNone/>
            </a:pPr>
            <a:r>
              <a:rPr lang="en-US" dirty="0"/>
              <a:t>    data = </a:t>
            </a:r>
            <a:r>
              <a:rPr lang="en-US" dirty="0" err="1"/>
              <a:t>json.load</a:t>
            </a:r>
            <a:r>
              <a:rPr lang="en-US" dirty="0"/>
              <a:t>(</a:t>
            </a:r>
            <a:r>
              <a:rPr lang="en-US" dirty="0" err="1"/>
              <a:t>json_file</a:t>
            </a:r>
            <a:r>
              <a:rPr lang="en-US" dirty="0"/>
              <a:t>)</a:t>
            </a:r>
          </a:p>
          <a:p>
            <a:pPr marL="0" indent="0">
              <a:buNone/>
            </a:pPr>
            <a:endParaRPr lang="en-US" dirty="0"/>
          </a:p>
          <a:p>
            <a:pPr marL="0" indent="0">
              <a:buNone/>
            </a:pPr>
            <a:r>
              <a:rPr lang="en-US" dirty="0"/>
              <a:t># Print the loaded JSON data</a:t>
            </a:r>
          </a:p>
          <a:p>
            <a:pPr marL="0" indent="0">
              <a:buNone/>
            </a:pPr>
            <a:r>
              <a:rPr lang="en-US" dirty="0"/>
              <a:t>print("Loaded JSON Data:")</a:t>
            </a:r>
          </a:p>
          <a:p>
            <a:pPr marL="0" indent="0">
              <a:buNone/>
            </a:pPr>
            <a:r>
              <a:rPr lang="en-US" dirty="0"/>
              <a:t>print(data)</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98938FE-C8A2-E635-7AA6-882D0F2DBB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E35BCBB2-12A6-9EB8-B1A2-D7194DF0A066}"/>
              </a:ext>
            </a:extLst>
          </p:cNvPr>
          <p:cNvSpPr>
            <a:spLocks noGrp="1"/>
          </p:cNvSpPr>
          <p:nvPr>
            <p:ph type="sldNum" sz="quarter" idx="12"/>
          </p:nvPr>
        </p:nvSpPr>
        <p:spPr/>
        <p:txBody>
          <a:bodyPr/>
          <a:lstStyle/>
          <a:p>
            <a:fld id="{CBA38C19-DD30-46F9-A559-7559A714E450}" type="slidenum">
              <a:rPr lang="en-US" smtClean="0"/>
              <a:t>33</a:t>
            </a:fld>
            <a:endParaRPr lang="en-US"/>
          </a:p>
        </p:txBody>
      </p:sp>
    </p:spTree>
    <p:extLst>
      <p:ext uri="{BB962C8B-B14F-4D97-AF65-F5344CB8AC3E}">
        <p14:creationId xmlns:p14="http://schemas.microsoft.com/office/powerpoint/2010/main" val="3025104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CCA7-0A37-5FEF-926B-A313065D2525}"/>
              </a:ext>
            </a:extLst>
          </p:cNvPr>
          <p:cNvSpPr>
            <a:spLocks noGrp="1"/>
          </p:cNvSpPr>
          <p:nvPr>
            <p:ph type="title"/>
          </p:nvPr>
        </p:nvSpPr>
        <p:spPr/>
        <p:txBody>
          <a:bodyPr>
            <a:normAutofit fontScale="90000"/>
          </a:bodyPr>
          <a:lstStyle/>
          <a:p>
            <a:r>
              <a:rPr lang="en-US" dirty="0"/>
              <a:t>Working with JSON files Continue…</a:t>
            </a:r>
          </a:p>
        </p:txBody>
      </p:sp>
      <p:sp>
        <p:nvSpPr>
          <p:cNvPr id="3" name="Content Placeholder 2">
            <a:extLst>
              <a:ext uri="{FF2B5EF4-FFF2-40B4-BE49-F238E27FC236}">
                <a16:creationId xmlns:a16="http://schemas.microsoft.com/office/drawing/2014/main" id="{69143102-80E8-E036-AA13-61B54D7A7B06}"/>
              </a:ext>
            </a:extLst>
          </p:cNvPr>
          <p:cNvSpPr>
            <a:spLocks noGrp="1"/>
          </p:cNvSpPr>
          <p:nvPr>
            <p:ph idx="1"/>
          </p:nvPr>
        </p:nvSpPr>
        <p:spPr/>
        <p:txBody>
          <a:bodyPr>
            <a:normAutofit lnSpcReduction="10000"/>
          </a:bodyPr>
          <a:lstStyle/>
          <a:p>
            <a:pPr marL="0" indent="0">
              <a:buNone/>
            </a:pPr>
            <a:r>
              <a:rPr lang="en-US" dirty="0"/>
              <a:t># Modify the data (for example, add a new student)</a:t>
            </a:r>
          </a:p>
          <a:p>
            <a:pPr marL="0" indent="0">
              <a:buNone/>
            </a:pPr>
            <a:r>
              <a:rPr lang="en-US" dirty="0" err="1"/>
              <a:t>new_student</a:t>
            </a:r>
            <a:r>
              <a:rPr lang="en-US" dirty="0"/>
              <a:t> = {"name": "David", "age": 28, "score": 88}</a:t>
            </a:r>
          </a:p>
          <a:p>
            <a:pPr marL="0" indent="0">
              <a:buNone/>
            </a:pPr>
            <a:r>
              <a:rPr lang="en-US" dirty="0"/>
              <a:t>data["students"].append(</a:t>
            </a:r>
            <a:r>
              <a:rPr lang="en-US" dirty="0" err="1"/>
              <a:t>new_student</a:t>
            </a:r>
            <a:r>
              <a:rPr lang="en-US" dirty="0"/>
              <a:t>)</a:t>
            </a:r>
          </a:p>
          <a:p>
            <a:pPr marL="0" indent="0">
              <a:buNone/>
            </a:pPr>
            <a:endParaRPr lang="en-US" dirty="0"/>
          </a:p>
          <a:p>
            <a:pPr marL="0" indent="0">
              <a:buNone/>
            </a:pPr>
            <a:r>
              <a:rPr lang="en-US" dirty="0"/>
              <a:t># Writing to a JSON file with updated data</a:t>
            </a:r>
          </a:p>
          <a:p>
            <a:pPr marL="0" indent="0">
              <a:buNone/>
            </a:pPr>
            <a:r>
              <a:rPr lang="en-US" dirty="0"/>
              <a:t>with open("</a:t>
            </a:r>
            <a:r>
              <a:rPr lang="en-US" dirty="0" err="1"/>
              <a:t>example_updated.json</a:t>
            </a:r>
            <a:r>
              <a:rPr lang="en-US" dirty="0"/>
              <a:t>", "w") as </a:t>
            </a:r>
            <a:r>
              <a:rPr lang="en-US" dirty="0" err="1"/>
              <a:t>json_file</a:t>
            </a:r>
            <a:r>
              <a:rPr lang="en-US" dirty="0"/>
              <a:t>:</a:t>
            </a:r>
          </a:p>
          <a:p>
            <a:pPr marL="0" indent="0">
              <a:buNone/>
            </a:pPr>
            <a:r>
              <a:rPr lang="en-US" dirty="0"/>
              <a:t>    </a:t>
            </a:r>
            <a:r>
              <a:rPr lang="en-US" dirty="0" err="1"/>
              <a:t>json.dump</a:t>
            </a:r>
            <a:r>
              <a:rPr lang="en-US" dirty="0"/>
              <a:t>(data, </a:t>
            </a:r>
            <a:r>
              <a:rPr lang="en-US" dirty="0" err="1"/>
              <a:t>json_file</a:t>
            </a:r>
            <a:r>
              <a:rPr lang="en-US" dirty="0"/>
              <a:t>, indent=2)</a:t>
            </a:r>
          </a:p>
          <a:p>
            <a:pPr marL="0" indent="0">
              <a:buNone/>
            </a:pPr>
            <a:endParaRPr lang="en-US" dirty="0"/>
          </a:p>
          <a:p>
            <a:pPr marL="0" indent="0">
              <a:buNone/>
            </a:pPr>
            <a:r>
              <a:rPr lang="en-US" dirty="0"/>
              <a:t>print("Data written to '</a:t>
            </a:r>
            <a:r>
              <a:rPr lang="en-US" dirty="0" err="1"/>
              <a:t>example_updated.json</a:t>
            </a:r>
            <a:r>
              <a:rPr lang="en-US" dirty="0"/>
              <a:t>' successfully.")</a:t>
            </a:r>
          </a:p>
          <a:p>
            <a:pPr marL="0" indent="0">
              <a:buNone/>
            </a:pPr>
            <a:endParaRPr lang="en-US" dirty="0"/>
          </a:p>
        </p:txBody>
      </p:sp>
      <p:sp>
        <p:nvSpPr>
          <p:cNvPr id="4" name="Footer Placeholder 3">
            <a:extLst>
              <a:ext uri="{FF2B5EF4-FFF2-40B4-BE49-F238E27FC236}">
                <a16:creationId xmlns:a16="http://schemas.microsoft.com/office/drawing/2014/main" id="{BBEC33E9-8A6D-F9BC-08BA-CBE01502AAF3}"/>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974AC10-7777-8FE6-C21A-87A9724C2DB6}"/>
              </a:ext>
            </a:extLst>
          </p:cNvPr>
          <p:cNvSpPr>
            <a:spLocks noGrp="1"/>
          </p:cNvSpPr>
          <p:nvPr>
            <p:ph type="sldNum" sz="quarter" idx="12"/>
          </p:nvPr>
        </p:nvSpPr>
        <p:spPr/>
        <p:txBody>
          <a:bodyPr/>
          <a:lstStyle/>
          <a:p>
            <a:fld id="{CBA38C19-DD30-46F9-A559-7559A714E450}" type="slidenum">
              <a:rPr lang="en-US" smtClean="0"/>
              <a:t>34</a:t>
            </a:fld>
            <a:endParaRPr lang="en-US"/>
          </a:p>
        </p:txBody>
      </p:sp>
    </p:spTree>
    <p:extLst>
      <p:ext uri="{BB962C8B-B14F-4D97-AF65-F5344CB8AC3E}">
        <p14:creationId xmlns:p14="http://schemas.microsoft.com/office/powerpoint/2010/main" val="1723179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B17D-33EB-6598-4D0A-F89CF9A0532B}"/>
              </a:ext>
            </a:extLst>
          </p:cNvPr>
          <p:cNvSpPr>
            <a:spLocks noGrp="1"/>
          </p:cNvSpPr>
          <p:nvPr>
            <p:ph type="title"/>
          </p:nvPr>
        </p:nvSpPr>
        <p:spPr/>
        <p:txBody>
          <a:bodyPr>
            <a:normAutofit fontScale="90000"/>
          </a:bodyPr>
          <a:lstStyle/>
          <a:p>
            <a:r>
              <a:rPr lang="en-US" dirty="0"/>
              <a:t>Working with JSON files Continue…</a:t>
            </a:r>
          </a:p>
        </p:txBody>
      </p:sp>
      <p:sp>
        <p:nvSpPr>
          <p:cNvPr id="3" name="Content Placeholder 2">
            <a:extLst>
              <a:ext uri="{FF2B5EF4-FFF2-40B4-BE49-F238E27FC236}">
                <a16:creationId xmlns:a16="http://schemas.microsoft.com/office/drawing/2014/main" id="{B1F2D2ED-B5C5-AB27-3589-81257AB16FB3}"/>
              </a:ext>
            </a:extLst>
          </p:cNvPr>
          <p:cNvSpPr>
            <a:spLocks noGrp="1"/>
          </p:cNvSpPr>
          <p:nvPr>
            <p:ph idx="1"/>
          </p:nvPr>
        </p:nvSpPr>
        <p:spPr/>
        <p:txBody>
          <a:bodyPr/>
          <a:lstStyle/>
          <a:p>
            <a:pPr marL="0" indent="0">
              <a:buNone/>
            </a:pPr>
            <a:r>
              <a:rPr lang="en-US" dirty="0"/>
              <a:t>In this example:</a:t>
            </a:r>
          </a:p>
          <a:p>
            <a:pPr marL="0" indent="0">
              <a:buNone/>
            </a:pPr>
            <a:endParaRPr lang="en-US" dirty="0"/>
          </a:p>
          <a:p>
            <a:pPr marL="0" indent="0">
              <a:buNone/>
            </a:pPr>
            <a:r>
              <a:rPr lang="en-US" dirty="0" err="1"/>
              <a:t>json.load</a:t>
            </a:r>
            <a:r>
              <a:rPr lang="en-US" dirty="0"/>
              <a:t>() is used to read JSON data from a file.</a:t>
            </a:r>
          </a:p>
          <a:p>
            <a:pPr marL="0" indent="0">
              <a:buNone/>
            </a:pPr>
            <a:r>
              <a:rPr lang="en-US" dirty="0"/>
              <a:t>The loaded JSON data is modified (in this case, a new student is added to the list).</a:t>
            </a:r>
          </a:p>
          <a:p>
            <a:pPr marL="0" indent="0">
              <a:buNone/>
            </a:pPr>
            <a:r>
              <a:rPr lang="en-US" dirty="0" err="1"/>
              <a:t>json.dump</a:t>
            </a:r>
            <a:r>
              <a:rPr lang="en-US" dirty="0"/>
              <a:t>() is used to write the updated data back to a new JSON file. The indent parameter is optional and is used for pretty-printing to make the JSON more human-readable.</a:t>
            </a:r>
          </a:p>
        </p:txBody>
      </p:sp>
      <p:sp>
        <p:nvSpPr>
          <p:cNvPr id="4" name="Footer Placeholder 3">
            <a:extLst>
              <a:ext uri="{FF2B5EF4-FFF2-40B4-BE49-F238E27FC236}">
                <a16:creationId xmlns:a16="http://schemas.microsoft.com/office/drawing/2014/main" id="{5410EC20-9335-E9CE-4848-016107B2E378}"/>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690E49E-649F-842E-CD06-5DF29086D31A}"/>
              </a:ext>
            </a:extLst>
          </p:cNvPr>
          <p:cNvSpPr>
            <a:spLocks noGrp="1"/>
          </p:cNvSpPr>
          <p:nvPr>
            <p:ph type="sldNum" sz="quarter" idx="12"/>
          </p:nvPr>
        </p:nvSpPr>
        <p:spPr/>
        <p:txBody>
          <a:bodyPr/>
          <a:lstStyle/>
          <a:p>
            <a:fld id="{CBA38C19-DD30-46F9-A559-7559A714E450}" type="slidenum">
              <a:rPr lang="en-US" smtClean="0"/>
              <a:t>35</a:t>
            </a:fld>
            <a:endParaRPr lang="en-US"/>
          </a:p>
        </p:txBody>
      </p:sp>
    </p:spTree>
    <p:extLst>
      <p:ext uri="{BB962C8B-B14F-4D97-AF65-F5344CB8AC3E}">
        <p14:creationId xmlns:p14="http://schemas.microsoft.com/office/powerpoint/2010/main" val="3734127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A245-BE50-6F59-916A-A3372E846FDF}"/>
              </a:ext>
            </a:extLst>
          </p:cNvPr>
          <p:cNvSpPr>
            <a:spLocks noGrp="1"/>
          </p:cNvSpPr>
          <p:nvPr>
            <p:ph type="title"/>
          </p:nvPr>
        </p:nvSpPr>
        <p:spPr/>
        <p:txBody>
          <a:bodyPr>
            <a:normAutofit fontScale="90000"/>
          </a:bodyPr>
          <a:lstStyle/>
          <a:p>
            <a:r>
              <a:rPr lang="en-US" dirty="0"/>
              <a:t>Working with JSON files Continue…</a:t>
            </a:r>
          </a:p>
        </p:txBody>
      </p:sp>
      <p:sp>
        <p:nvSpPr>
          <p:cNvPr id="3" name="Content Placeholder 2">
            <a:extLst>
              <a:ext uri="{FF2B5EF4-FFF2-40B4-BE49-F238E27FC236}">
                <a16:creationId xmlns:a16="http://schemas.microsoft.com/office/drawing/2014/main" id="{D3C78EF9-CCA2-5021-0C54-070A8ED0B38E}"/>
              </a:ext>
            </a:extLst>
          </p:cNvPr>
          <p:cNvSpPr>
            <a:spLocks noGrp="1"/>
          </p:cNvSpPr>
          <p:nvPr>
            <p:ph idx="1"/>
          </p:nvPr>
        </p:nvSpPr>
        <p:spPr/>
        <p:txBody>
          <a:bodyPr/>
          <a:lstStyle/>
          <a:p>
            <a:pPr marL="0" indent="0">
              <a:buNone/>
            </a:pPr>
            <a:r>
              <a:rPr lang="en-US" dirty="0"/>
              <a:t>Make sure to replace "</a:t>
            </a:r>
            <a:r>
              <a:rPr lang="en-US" dirty="0" err="1"/>
              <a:t>example.json</a:t>
            </a:r>
            <a:r>
              <a:rPr lang="en-US" dirty="0"/>
              <a:t>" with the actual path or filename you want to use. The updated data is written to "</a:t>
            </a:r>
            <a:r>
              <a:rPr lang="en-US" dirty="0" err="1"/>
              <a:t>example_updated.json</a:t>
            </a:r>
            <a:r>
              <a:rPr lang="en-US" dirty="0"/>
              <a:t>" in this example.</a:t>
            </a:r>
          </a:p>
        </p:txBody>
      </p:sp>
      <p:sp>
        <p:nvSpPr>
          <p:cNvPr id="4" name="Footer Placeholder 3">
            <a:extLst>
              <a:ext uri="{FF2B5EF4-FFF2-40B4-BE49-F238E27FC236}">
                <a16:creationId xmlns:a16="http://schemas.microsoft.com/office/drawing/2014/main" id="{1D1FF7B1-ABDF-1FB1-87DE-64F2EBBC9FF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9F0706D-EEFB-9339-8A28-CCE7ADEBE745}"/>
              </a:ext>
            </a:extLst>
          </p:cNvPr>
          <p:cNvSpPr>
            <a:spLocks noGrp="1"/>
          </p:cNvSpPr>
          <p:nvPr>
            <p:ph type="sldNum" sz="quarter" idx="12"/>
          </p:nvPr>
        </p:nvSpPr>
        <p:spPr/>
        <p:txBody>
          <a:bodyPr/>
          <a:lstStyle/>
          <a:p>
            <a:fld id="{CBA38C19-DD30-46F9-A559-7559A714E450}" type="slidenum">
              <a:rPr lang="en-US" smtClean="0"/>
              <a:t>36</a:t>
            </a:fld>
            <a:endParaRPr lang="en-US"/>
          </a:p>
        </p:txBody>
      </p:sp>
    </p:spTree>
    <p:extLst>
      <p:ext uri="{BB962C8B-B14F-4D97-AF65-F5344CB8AC3E}">
        <p14:creationId xmlns:p14="http://schemas.microsoft.com/office/powerpoint/2010/main" val="2718277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BE50-85F6-2FCF-52B6-84B17998E48A}"/>
              </a:ext>
            </a:extLst>
          </p:cNvPr>
          <p:cNvSpPr>
            <a:spLocks noGrp="1"/>
          </p:cNvSpPr>
          <p:nvPr>
            <p:ph type="title"/>
          </p:nvPr>
        </p:nvSpPr>
        <p:spPr/>
        <p:txBody>
          <a:bodyPr>
            <a:normAutofit fontScale="90000"/>
          </a:bodyPr>
          <a:lstStyle/>
          <a:p>
            <a:r>
              <a:rPr lang="en-US" dirty="0"/>
              <a:t>Working with SQLite databases: </a:t>
            </a:r>
          </a:p>
        </p:txBody>
      </p:sp>
      <p:sp>
        <p:nvSpPr>
          <p:cNvPr id="3" name="Content Placeholder 2">
            <a:extLst>
              <a:ext uri="{FF2B5EF4-FFF2-40B4-BE49-F238E27FC236}">
                <a16:creationId xmlns:a16="http://schemas.microsoft.com/office/drawing/2014/main" id="{53FCD110-EC47-4F8C-B913-738F4AE98C86}"/>
              </a:ext>
            </a:extLst>
          </p:cNvPr>
          <p:cNvSpPr>
            <a:spLocks noGrp="1"/>
          </p:cNvSpPr>
          <p:nvPr>
            <p:ph idx="1"/>
          </p:nvPr>
        </p:nvSpPr>
        <p:spPr/>
        <p:txBody>
          <a:bodyPr/>
          <a:lstStyle/>
          <a:p>
            <a:pPr marL="0" indent="0">
              <a:buNone/>
            </a:pPr>
            <a:r>
              <a:rPr lang="en-US" dirty="0"/>
              <a:t>Working with SQLite databases in Python is a common task, and the sqlite3 module in the Python Standard Library makes it easy to interact with SQLite databases. Here's a simple example:</a:t>
            </a:r>
          </a:p>
          <a:p>
            <a:pPr marL="0" indent="0">
              <a:buNone/>
            </a:pPr>
            <a:endParaRPr lang="en-US" dirty="0"/>
          </a:p>
        </p:txBody>
      </p:sp>
      <p:sp>
        <p:nvSpPr>
          <p:cNvPr id="4" name="Footer Placeholder 3">
            <a:extLst>
              <a:ext uri="{FF2B5EF4-FFF2-40B4-BE49-F238E27FC236}">
                <a16:creationId xmlns:a16="http://schemas.microsoft.com/office/drawing/2014/main" id="{87E51448-2955-46B4-B02A-A140B4FCB7E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DDF17F3-BB11-0810-F693-C8345B80BEDB}"/>
              </a:ext>
            </a:extLst>
          </p:cNvPr>
          <p:cNvSpPr>
            <a:spLocks noGrp="1"/>
          </p:cNvSpPr>
          <p:nvPr>
            <p:ph type="sldNum" sz="quarter" idx="12"/>
          </p:nvPr>
        </p:nvSpPr>
        <p:spPr/>
        <p:txBody>
          <a:bodyPr/>
          <a:lstStyle/>
          <a:p>
            <a:fld id="{CBA38C19-DD30-46F9-A559-7559A714E450}" type="slidenum">
              <a:rPr lang="en-US" smtClean="0"/>
              <a:t>37</a:t>
            </a:fld>
            <a:endParaRPr lang="en-US"/>
          </a:p>
        </p:txBody>
      </p:sp>
    </p:spTree>
    <p:extLst>
      <p:ext uri="{BB962C8B-B14F-4D97-AF65-F5344CB8AC3E}">
        <p14:creationId xmlns:p14="http://schemas.microsoft.com/office/powerpoint/2010/main" val="2353687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68C7-A1BF-FAA5-38BE-75062946BB4D}"/>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39266FF5-599A-A6EA-78B9-B9D264F6BB67}"/>
              </a:ext>
            </a:extLst>
          </p:cNvPr>
          <p:cNvSpPr>
            <a:spLocks noGrp="1"/>
          </p:cNvSpPr>
          <p:nvPr>
            <p:ph idx="1"/>
          </p:nvPr>
        </p:nvSpPr>
        <p:spPr/>
        <p:txBody>
          <a:bodyPr>
            <a:normAutofit/>
          </a:bodyPr>
          <a:lstStyle/>
          <a:p>
            <a:pPr marL="0" indent="0">
              <a:buNone/>
            </a:pPr>
            <a:r>
              <a:rPr lang="en-US" dirty="0"/>
              <a:t>import sqlite3</a:t>
            </a:r>
          </a:p>
          <a:p>
            <a:pPr marL="0" indent="0">
              <a:buNone/>
            </a:pPr>
            <a:endParaRPr lang="en-US" dirty="0"/>
          </a:p>
          <a:p>
            <a:pPr marL="0" indent="0">
              <a:buNone/>
            </a:pPr>
            <a:r>
              <a:rPr lang="en-US" dirty="0"/>
              <a:t># Connect to the SQLite database (this will create a new database if it doesn't exist)</a:t>
            </a:r>
          </a:p>
          <a:p>
            <a:pPr marL="0" indent="0">
              <a:buNone/>
            </a:pPr>
            <a:r>
              <a:rPr lang="en-US" dirty="0"/>
              <a:t>conn = sqlite3.connect("</a:t>
            </a:r>
            <a:r>
              <a:rPr lang="en-US" dirty="0" err="1"/>
              <a:t>example.db</a:t>
            </a:r>
            <a:r>
              <a:rPr lang="en-US" dirty="0"/>
              <a:t>")</a:t>
            </a:r>
          </a:p>
          <a:p>
            <a:pPr marL="0" indent="0">
              <a:buNone/>
            </a:pPr>
            <a:endParaRPr lang="en-US" dirty="0"/>
          </a:p>
          <a:p>
            <a:pPr marL="0" indent="0">
              <a:buNone/>
            </a:pPr>
            <a:r>
              <a:rPr lang="en-US" dirty="0"/>
              <a:t># Create a cursor object to execute SQL queries</a:t>
            </a:r>
          </a:p>
          <a:p>
            <a:pPr marL="0" indent="0">
              <a:buNone/>
            </a:pPr>
            <a:r>
              <a:rPr lang="en-US" dirty="0"/>
              <a:t>cursor = </a:t>
            </a:r>
            <a:r>
              <a:rPr lang="en-US" dirty="0" err="1"/>
              <a:t>conn.cursor</a:t>
            </a: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010E1F70-CB2D-7FD4-9756-9FEFBC598B16}"/>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80AE2D5-17D0-2A8A-6450-7659994706FD}"/>
              </a:ext>
            </a:extLst>
          </p:cNvPr>
          <p:cNvSpPr>
            <a:spLocks noGrp="1"/>
          </p:cNvSpPr>
          <p:nvPr>
            <p:ph type="sldNum" sz="quarter" idx="12"/>
          </p:nvPr>
        </p:nvSpPr>
        <p:spPr/>
        <p:txBody>
          <a:bodyPr/>
          <a:lstStyle/>
          <a:p>
            <a:fld id="{CBA38C19-DD30-46F9-A559-7559A714E450}" type="slidenum">
              <a:rPr lang="en-US" smtClean="0"/>
              <a:t>38</a:t>
            </a:fld>
            <a:endParaRPr lang="en-US"/>
          </a:p>
        </p:txBody>
      </p:sp>
    </p:spTree>
    <p:extLst>
      <p:ext uri="{BB962C8B-B14F-4D97-AF65-F5344CB8AC3E}">
        <p14:creationId xmlns:p14="http://schemas.microsoft.com/office/powerpoint/2010/main" val="3994721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1CEC-C7D5-3D82-10DF-A6F2AA07D33A}"/>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A40FB258-5940-AF3A-F57C-679B8A3A1FC5}"/>
              </a:ext>
            </a:extLst>
          </p:cNvPr>
          <p:cNvSpPr>
            <a:spLocks noGrp="1"/>
          </p:cNvSpPr>
          <p:nvPr>
            <p:ph idx="1"/>
          </p:nvPr>
        </p:nvSpPr>
        <p:spPr/>
        <p:txBody>
          <a:bodyPr>
            <a:normAutofit lnSpcReduction="10000"/>
          </a:bodyPr>
          <a:lstStyle/>
          <a:p>
            <a:pPr marL="0" indent="0">
              <a:buNone/>
            </a:pPr>
            <a:r>
              <a:rPr lang="en-US" dirty="0"/>
              <a:t># Create a table in the database</a:t>
            </a:r>
          </a:p>
          <a:p>
            <a:pPr marL="0" indent="0">
              <a:buNone/>
            </a:pPr>
            <a:r>
              <a:rPr lang="en-US" dirty="0" err="1"/>
              <a:t>cursor.execute</a:t>
            </a:r>
            <a:r>
              <a:rPr lang="en-US" dirty="0"/>
              <a:t>('''</a:t>
            </a:r>
          </a:p>
          <a:p>
            <a:pPr marL="0" indent="0">
              <a:buNone/>
            </a:pPr>
            <a:r>
              <a:rPr lang="en-US" dirty="0"/>
              <a:t>    CREATE TABLE IF NOT EXISTS students (</a:t>
            </a:r>
          </a:p>
          <a:p>
            <a:pPr marL="0" indent="0">
              <a:buNone/>
            </a:pPr>
            <a:r>
              <a:rPr lang="en-US" dirty="0"/>
              <a:t>        id INTEGER PRIMARY KEY,</a:t>
            </a:r>
          </a:p>
          <a:p>
            <a:pPr marL="0" indent="0">
              <a:buNone/>
            </a:pPr>
            <a:r>
              <a:rPr lang="en-US" dirty="0"/>
              <a:t>        name TEXT,</a:t>
            </a:r>
          </a:p>
          <a:p>
            <a:pPr marL="0" indent="0">
              <a:buNone/>
            </a:pPr>
            <a:r>
              <a:rPr lang="en-US" dirty="0"/>
              <a:t>        age INTEGER,</a:t>
            </a:r>
          </a:p>
          <a:p>
            <a:pPr marL="0" indent="0">
              <a:buNone/>
            </a:pPr>
            <a:r>
              <a:rPr lang="en-US" dirty="0"/>
              <a:t>        score INTEGER</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A7A7137-8C78-DFAB-F3CC-F30A8E6A91A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2EBDAAB-6241-0ACF-10AC-70C9531D70C0}"/>
              </a:ext>
            </a:extLst>
          </p:cNvPr>
          <p:cNvSpPr>
            <a:spLocks noGrp="1"/>
          </p:cNvSpPr>
          <p:nvPr>
            <p:ph type="sldNum" sz="quarter" idx="12"/>
          </p:nvPr>
        </p:nvSpPr>
        <p:spPr/>
        <p:txBody>
          <a:bodyPr/>
          <a:lstStyle/>
          <a:p>
            <a:fld id="{CBA38C19-DD30-46F9-A559-7559A714E450}" type="slidenum">
              <a:rPr lang="en-US" smtClean="0"/>
              <a:t>39</a:t>
            </a:fld>
            <a:endParaRPr lang="en-US"/>
          </a:p>
        </p:txBody>
      </p:sp>
    </p:spTree>
    <p:extLst>
      <p:ext uri="{BB962C8B-B14F-4D97-AF65-F5344CB8AC3E}">
        <p14:creationId xmlns:p14="http://schemas.microsoft.com/office/powerpoint/2010/main" val="179217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881E-E22C-7A84-1E68-4DEFB0AC7227}"/>
              </a:ext>
            </a:extLst>
          </p:cNvPr>
          <p:cNvSpPr>
            <a:spLocks noGrp="1"/>
          </p:cNvSpPr>
          <p:nvPr>
            <p:ph type="title"/>
          </p:nvPr>
        </p:nvSpPr>
        <p:spPr/>
        <p:txBody>
          <a:bodyPr>
            <a:normAutofit fontScale="90000"/>
          </a:bodyPr>
          <a:lstStyle/>
          <a:p>
            <a:r>
              <a:rPr lang="en-US" dirty="0" err="1"/>
              <a:t>os.path</a:t>
            </a:r>
            <a:r>
              <a:rPr lang="en-US" dirty="0"/>
              <a:t> module continue … </a:t>
            </a:r>
          </a:p>
        </p:txBody>
      </p:sp>
      <p:sp>
        <p:nvSpPr>
          <p:cNvPr id="3" name="Content Placeholder 2">
            <a:extLst>
              <a:ext uri="{FF2B5EF4-FFF2-40B4-BE49-F238E27FC236}">
                <a16:creationId xmlns:a16="http://schemas.microsoft.com/office/drawing/2014/main" id="{DFD43972-2E58-A18C-17A4-90C2A15BB391}"/>
              </a:ext>
            </a:extLst>
          </p:cNvPr>
          <p:cNvSpPr>
            <a:spLocks noGrp="1"/>
          </p:cNvSpPr>
          <p:nvPr>
            <p:ph idx="1"/>
          </p:nvPr>
        </p:nvSpPr>
        <p:spPr/>
        <p:txBody>
          <a:bodyPr>
            <a:normAutofit fontScale="92500" lnSpcReduction="20000"/>
          </a:bodyPr>
          <a:lstStyle/>
          <a:p>
            <a:pPr marL="0" indent="0">
              <a:buNone/>
            </a:pPr>
            <a:r>
              <a:rPr lang="en-US" dirty="0"/>
              <a:t># Join path components to create a complete path</a:t>
            </a:r>
          </a:p>
          <a:p>
            <a:pPr marL="0" indent="0">
              <a:buNone/>
            </a:pPr>
            <a:r>
              <a:rPr lang="en-US" dirty="0"/>
              <a:t>path1 = "folder1"</a:t>
            </a:r>
          </a:p>
          <a:p>
            <a:pPr marL="0" indent="0">
              <a:buNone/>
            </a:pPr>
            <a:r>
              <a:rPr lang="en-US" dirty="0"/>
              <a:t>path2 = "folder2"</a:t>
            </a:r>
          </a:p>
          <a:p>
            <a:pPr marL="0" indent="0">
              <a:buNone/>
            </a:pPr>
            <a:r>
              <a:rPr lang="en-US" dirty="0" err="1"/>
              <a:t>complete_path</a:t>
            </a:r>
            <a:r>
              <a:rPr lang="en-US" dirty="0"/>
              <a:t> = </a:t>
            </a:r>
            <a:r>
              <a:rPr lang="en-US" dirty="0" err="1"/>
              <a:t>os.path.join</a:t>
            </a:r>
            <a:r>
              <a:rPr lang="en-US" dirty="0"/>
              <a:t>(path1, path2, "file.txt")</a:t>
            </a:r>
          </a:p>
          <a:p>
            <a:pPr marL="0" indent="0">
              <a:buNone/>
            </a:pPr>
            <a:r>
              <a:rPr lang="en-US" dirty="0"/>
              <a:t>print("Complete Path:", </a:t>
            </a:r>
            <a:r>
              <a:rPr lang="en-US" dirty="0" err="1"/>
              <a:t>complete_path</a:t>
            </a:r>
            <a:r>
              <a:rPr lang="en-US" dirty="0"/>
              <a:t>)</a:t>
            </a:r>
          </a:p>
          <a:p>
            <a:pPr marL="0" indent="0">
              <a:buNone/>
            </a:pPr>
            <a:endParaRPr lang="en-US" dirty="0"/>
          </a:p>
          <a:p>
            <a:pPr marL="0" indent="0">
              <a:buNone/>
            </a:pPr>
            <a:r>
              <a:rPr lang="en-US" dirty="0"/>
              <a:t># Check if a path exists</a:t>
            </a:r>
          </a:p>
          <a:p>
            <a:pPr marL="0" indent="0">
              <a:buNone/>
            </a:pPr>
            <a:r>
              <a:rPr lang="en-US" dirty="0" err="1"/>
              <a:t>path_to_check</a:t>
            </a:r>
            <a:r>
              <a:rPr lang="en-US" dirty="0"/>
              <a:t> = "/path/to/some/file.txt"</a:t>
            </a:r>
          </a:p>
          <a:p>
            <a:pPr marL="0" indent="0">
              <a:buNone/>
            </a:pPr>
            <a:r>
              <a:rPr lang="en-US" dirty="0"/>
              <a:t>exists = </a:t>
            </a:r>
            <a:r>
              <a:rPr lang="en-US" dirty="0" err="1"/>
              <a:t>os.path.exists</a:t>
            </a:r>
            <a:r>
              <a:rPr lang="en-US" dirty="0"/>
              <a:t>(</a:t>
            </a:r>
            <a:r>
              <a:rPr lang="en-US" dirty="0" err="1"/>
              <a:t>path_to_check</a:t>
            </a:r>
            <a:r>
              <a:rPr lang="en-US" dirty="0"/>
              <a:t>)</a:t>
            </a:r>
          </a:p>
          <a:p>
            <a:pPr marL="0" indent="0">
              <a:buNone/>
            </a:pPr>
            <a:r>
              <a:rPr lang="en-US" dirty="0"/>
              <a:t>print(</a:t>
            </a:r>
            <a:r>
              <a:rPr lang="en-US" dirty="0" err="1"/>
              <a:t>f"Does</a:t>
            </a:r>
            <a:r>
              <a:rPr lang="en-US" dirty="0"/>
              <a:t> the path exist? {exists}")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67245E9D-0E2F-ADA2-361F-465B6016FC3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50F4E06-43C2-D2E5-EE19-266FAB6062D2}"/>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846259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1CE8-A9C7-BC31-3C02-B90711249A93}"/>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DCCBD728-4BD9-8E9A-43E9-9B4B905E29D1}"/>
              </a:ext>
            </a:extLst>
          </p:cNvPr>
          <p:cNvSpPr>
            <a:spLocks noGrp="1"/>
          </p:cNvSpPr>
          <p:nvPr>
            <p:ph idx="1"/>
          </p:nvPr>
        </p:nvSpPr>
        <p:spPr/>
        <p:txBody>
          <a:bodyPr>
            <a:normAutofit/>
          </a:bodyPr>
          <a:lstStyle/>
          <a:p>
            <a:pPr marL="0" indent="0">
              <a:buNone/>
            </a:pPr>
            <a:r>
              <a:rPr lang="en-US" dirty="0"/>
              <a:t># Insert some data into the table</a:t>
            </a:r>
          </a:p>
          <a:p>
            <a:pPr marL="0" indent="0">
              <a:buNone/>
            </a:pPr>
            <a:r>
              <a:rPr lang="en-US" dirty="0" err="1"/>
              <a:t>students_data</a:t>
            </a:r>
            <a:r>
              <a:rPr lang="en-US" dirty="0"/>
              <a:t> = [</a:t>
            </a:r>
          </a:p>
          <a:p>
            <a:pPr marL="0" indent="0">
              <a:buNone/>
            </a:pPr>
            <a:r>
              <a:rPr lang="en-US" dirty="0"/>
              <a:t>    ("Alice", 25, 95),</a:t>
            </a:r>
          </a:p>
          <a:p>
            <a:pPr marL="0" indent="0">
              <a:buNone/>
            </a:pPr>
            <a:r>
              <a:rPr lang="en-US" dirty="0"/>
              <a:t>    ("Bob", 30, 85),</a:t>
            </a:r>
          </a:p>
          <a:p>
            <a:pPr marL="0" indent="0">
              <a:buNone/>
            </a:pPr>
            <a:r>
              <a:rPr lang="en-US" dirty="0"/>
              <a:t>    ("Charlie", 22, 90)</a:t>
            </a:r>
          </a:p>
          <a:p>
            <a:pPr marL="0" indent="0">
              <a:buNone/>
            </a:pP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EEA800-E766-4383-2DD4-C70FF9CD300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BB1265A-C2DC-260A-A1FB-13DE0AB59D4E}"/>
              </a:ext>
            </a:extLst>
          </p:cNvPr>
          <p:cNvSpPr>
            <a:spLocks noGrp="1"/>
          </p:cNvSpPr>
          <p:nvPr>
            <p:ph type="sldNum" sz="quarter" idx="12"/>
          </p:nvPr>
        </p:nvSpPr>
        <p:spPr/>
        <p:txBody>
          <a:bodyPr/>
          <a:lstStyle/>
          <a:p>
            <a:fld id="{CBA38C19-DD30-46F9-A559-7559A714E450}" type="slidenum">
              <a:rPr lang="en-US" smtClean="0"/>
              <a:t>40</a:t>
            </a:fld>
            <a:endParaRPr lang="en-US"/>
          </a:p>
        </p:txBody>
      </p:sp>
    </p:spTree>
    <p:extLst>
      <p:ext uri="{BB962C8B-B14F-4D97-AF65-F5344CB8AC3E}">
        <p14:creationId xmlns:p14="http://schemas.microsoft.com/office/powerpoint/2010/main" val="2508634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F90A-B8A7-4244-29CD-3122FECA4BCA}"/>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CBE4E2C2-7DD4-D99F-8984-8E45CB71EB5A}"/>
              </a:ext>
            </a:extLst>
          </p:cNvPr>
          <p:cNvSpPr>
            <a:spLocks noGrp="1"/>
          </p:cNvSpPr>
          <p:nvPr>
            <p:ph idx="1"/>
          </p:nvPr>
        </p:nvSpPr>
        <p:spPr/>
        <p:txBody>
          <a:bodyPr>
            <a:normAutofit/>
          </a:bodyPr>
          <a:lstStyle/>
          <a:p>
            <a:pPr marL="0" indent="0">
              <a:buNone/>
            </a:pPr>
            <a:r>
              <a:rPr lang="en-US" dirty="0" err="1"/>
              <a:t>cursor.executemany</a:t>
            </a:r>
            <a:r>
              <a:rPr lang="en-US" dirty="0"/>
              <a:t>('''</a:t>
            </a:r>
          </a:p>
          <a:p>
            <a:pPr marL="0" indent="0">
              <a:buNone/>
            </a:pPr>
            <a:r>
              <a:rPr lang="en-US" dirty="0"/>
              <a:t>    INSERT INTO students (name, age, score)</a:t>
            </a:r>
          </a:p>
          <a:p>
            <a:pPr marL="0" indent="0">
              <a:buNone/>
            </a:pPr>
            <a:r>
              <a:rPr lang="en-US" dirty="0"/>
              <a:t>    VALUES (?, ?, ?)</a:t>
            </a:r>
          </a:p>
          <a:p>
            <a:pPr marL="0" indent="0">
              <a:buNone/>
            </a:pPr>
            <a:r>
              <a:rPr lang="en-US" dirty="0"/>
              <a:t>''', </a:t>
            </a:r>
            <a:r>
              <a:rPr lang="en-US" dirty="0" err="1"/>
              <a:t>students_data</a:t>
            </a:r>
            <a:r>
              <a:rPr lang="en-US" dirty="0"/>
              <a:t>)</a:t>
            </a:r>
          </a:p>
          <a:p>
            <a:pPr marL="0" indent="0">
              <a:buNone/>
            </a:pPr>
            <a:endParaRPr lang="en-US" dirty="0"/>
          </a:p>
          <a:p>
            <a:pPr marL="0" indent="0">
              <a:buNone/>
            </a:pPr>
            <a:r>
              <a:rPr lang="en-US" dirty="0"/>
              <a:t># Commit the changes and close the connection</a:t>
            </a:r>
          </a:p>
          <a:p>
            <a:pPr marL="0" indent="0">
              <a:buNone/>
            </a:pPr>
            <a:r>
              <a:rPr lang="en-US" dirty="0" err="1"/>
              <a:t>conn.commit</a:t>
            </a:r>
            <a:r>
              <a:rPr lang="en-US" dirty="0"/>
              <a:t>()</a:t>
            </a:r>
          </a:p>
          <a:p>
            <a:pPr marL="0" indent="0">
              <a:buNone/>
            </a:pPr>
            <a:r>
              <a:rPr lang="en-US" dirty="0" err="1"/>
              <a:t>conn.close</a:t>
            </a: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54D21FB-6F97-253C-AB45-19323D160896}"/>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B132C9B-2FD9-09FF-57BD-A221CF7B6804}"/>
              </a:ext>
            </a:extLst>
          </p:cNvPr>
          <p:cNvSpPr>
            <a:spLocks noGrp="1"/>
          </p:cNvSpPr>
          <p:nvPr>
            <p:ph type="sldNum" sz="quarter" idx="12"/>
          </p:nvPr>
        </p:nvSpPr>
        <p:spPr/>
        <p:txBody>
          <a:bodyPr/>
          <a:lstStyle/>
          <a:p>
            <a:fld id="{CBA38C19-DD30-46F9-A559-7559A714E450}" type="slidenum">
              <a:rPr lang="en-US" smtClean="0"/>
              <a:t>41</a:t>
            </a:fld>
            <a:endParaRPr lang="en-US"/>
          </a:p>
        </p:txBody>
      </p:sp>
    </p:spTree>
    <p:extLst>
      <p:ext uri="{BB962C8B-B14F-4D97-AF65-F5344CB8AC3E}">
        <p14:creationId xmlns:p14="http://schemas.microsoft.com/office/powerpoint/2010/main" val="795395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67E3-152E-99BA-A31C-B803BEEF5D4C}"/>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7CDD55BC-3A07-DEF4-3B59-8B95DE1B644A}"/>
              </a:ext>
            </a:extLst>
          </p:cNvPr>
          <p:cNvSpPr>
            <a:spLocks noGrp="1"/>
          </p:cNvSpPr>
          <p:nvPr>
            <p:ph idx="1"/>
          </p:nvPr>
        </p:nvSpPr>
        <p:spPr/>
        <p:txBody>
          <a:bodyPr>
            <a:normAutofit lnSpcReduction="10000"/>
          </a:bodyPr>
          <a:lstStyle/>
          <a:p>
            <a:pPr marL="0" indent="0">
              <a:buNone/>
            </a:pPr>
            <a:r>
              <a:rPr lang="en-US" dirty="0"/>
              <a:t>print("Data inserted into '</a:t>
            </a:r>
            <a:r>
              <a:rPr lang="en-US" dirty="0" err="1"/>
              <a:t>example.db</a:t>
            </a:r>
            <a:r>
              <a:rPr lang="en-US" dirty="0"/>
              <a:t>' successfully.")</a:t>
            </a:r>
          </a:p>
          <a:p>
            <a:pPr marL="0" indent="0">
              <a:buNone/>
            </a:pPr>
            <a:endParaRPr lang="en-US" dirty="0"/>
          </a:p>
          <a:p>
            <a:pPr marL="0" indent="0">
              <a:buNone/>
            </a:pPr>
            <a:r>
              <a:rPr lang="en-US" dirty="0"/>
              <a:t># Now, let's read data from the database</a:t>
            </a:r>
          </a:p>
          <a:p>
            <a:pPr marL="0" indent="0">
              <a:buNone/>
            </a:pPr>
            <a:r>
              <a:rPr lang="en-US" dirty="0"/>
              <a:t>conn = sqlite3.connect("</a:t>
            </a:r>
            <a:r>
              <a:rPr lang="en-US" dirty="0" err="1"/>
              <a:t>example.db</a:t>
            </a:r>
            <a:r>
              <a:rPr lang="en-US" dirty="0"/>
              <a:t>")</a:t>
            </a:r>
          </a:p>
          <a:p>
            <a:pPr marL="0" indent="0">
              <a:buNone/>
            </a:pPr>
            <a:r>
              <a:rPr lang="en-US" dirty="0"/>
              <a:t>cursor = </a:t>
            </a:r>
            <a:r>
              <a:rPr lang="en-US" dirty="0" err="1"/>
              <a:t>conn.cursor</a:t>
            </a:r>
            <a:r>
              <a:rPr lang="en-US" dirty="0"/>
              <a:t>()</a:t>
            </a:r>
          </a:p>
          <a:p>
            <a:pPr marL="0" indent="0">
              <a:buNone/>
            </a:pPr>
            <a:endParaRPr lang="en-US" dirty="0"/>
          </a:p>
          <a:p>
            <a:pPr marL="0" indent="0">
              <a:buNone/>
            </a:pPr>
            <a:r>
              <a:rPr lang="en-US" dirty="0"/>
              <a:t># Select all data from the students table</a:t>
            </a:r>
          </a:p>
          <a:p>
            <a:pPr marL="0" indent="0">
              <a:buNone/>
            </a:pPr>
            <a:r>
              <a:rPr lang="en-US" dirty="0" err="1"/>
              <a:t>cursor.execute</a:t>
            </a:r>
            <a:r>
              <a:rPr lang="en-US" dirty="0"/>
              <a:t>("SELECT * FROM students")</a:t>
            </a:r>
          </a:p>
          <a:p>
            <a:pPr marL="0" indent="0">
              <a:buNone/>
            </a:pPr>
            <a:r>
              <a:rPr lang="en-US" dirty="0"/>
              <a:t>rows = </a:t>
            </a:r>
            <a:r>
              <a:rPr lang="en-US" dirty="0" err="1"/>
              <a:t>cursor.fetchall</a:t>
            </a: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94E7C5D-BAAD-EEE4-4B7F-33F3204F6C6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5840E4A-10C7-F96F-EC71-D9397C34A0D8}"/>
              </a:ext>
            </a:extLst>
          </p:cNvPr>
          <p:cNvSpPr>
            <a:spLocks noGrp="1"/>
          </p:cNvSpPr>
          <p:nvPr>
            <p:ph type="sldNum" sz="quarter" idx="12"/>
          </p:nvPr>
        </p:nvSpPr>
        <p:spPr/>
        <p:txBody>
          <a:bodyPr/>
          <a:lstStyle/>
          <a:p>
            <a:fld id="{CBA38C19-DD30-46F9-A559-7559A714E450}" type="slidenum">
              <a:rPr lang="en-US" smtClean="0"/>
              <a:t>42</a:t>
            </a:fld>
            <a:endParaRPr lang="en-US"/>
          </a:p>
        </p:txBody>
      </p:sp>
    </p:spTree>
    <p:extLst>
      <p:ext uri="{BB962C8B-B14F-4D97-AF65-F5344CB8AC3E}">
        <p14:creationId xmlns:p14="http://schemas.microsoft.com/office/powerpoint/2010/main" val="2729372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411F-9171-2B38-E9A2-BD16607333E1}"/>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2407A1C5-2235-FECD-3C14-78CF17BE93BE}"/>
              </a:ext>
            </a:extLst>
          </p:cNvPr>
          <p:cNvSpPr>
            <a:spLocks noGrp="1"/>
          </p:cNvSpPr>
          <p:nvPr>
            <p:ph idx="1"/>
          </p:nvPr>
        </p:nvSpPr>
        <p:spPr/>
        <p:txBody>
          <a:bodyPr/>
          <a:lstStyle/>
          <a:p>
            <a:pPr marL="0" indent="0">
              <a:buNone/>
            </a:pPr>
            <a:r>
              <a:rPr lang="en-US" dirty="0"/>
              <a:t># Print the retrieved data</a:t>
            </a:r>
          </a:p>
          <a:p>
            <a:pPr marL="0" indent="0">
              <a:buNone/>
            </a:pPr>
            <a:r>
              <a:rPr lang="en-US" dirty="0"/>
              <a:t>print("Retrieved Data:")</a:t>
            </a:r>
          </a:p>
          <a:p>
            <a:pPr marL="0" indent="0">
              <a:buNone/>
            </a:pPr>
            <a:r>
              <a:rPr lang="en-US" dirty="0"/>
              <a:t>for row in rows:</a:t>
            </a:r>
          </a:p>
          <a:p>
            <a:pPr marL="0" indent="0">
              <a:buNone/>
            </a:pPr>
            <a:r>
              <a:rPr lang="en-US" dirty="0"/>
              <a:t>    print(row)</a:t>
            </a:r>
          </a:p>
          <a:p>
            <a:pPr marL="0" indent="0">
              <a:buNone/>
            </a:pPr>
            <a:endParaRPr lang="en-US" dirty="0"/>
          </a:p>
          <a:p>
            <a:pPr marL="0" indent="0">
              <a:buNone/>
            </a:pPr>
            <a:r>
              <a:rPr lang="en-US" dirty="0"/>
              <a:t># Close the connection</a:t>
            </a:r>
          </a:p>
          <a:p>
            <a:pPr marL="0" indent="0">
              <a:buNone/>
            </a:pPr>
            <a:r>
              <a:rPr lang="en-US" dirty="0" err="1"/>
              <a:t>conn.close</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53726208-1E3B-0211-4ECC-0C92C989B27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D71F15E-F9CF-6F65-E484-FC7B593DDD39}"/>
              </a:ext>
            </a:extLst>
          </p:cNvPr>
          <p:cNvSpPr>
            <a:spLocks noGrp="1"/>
          </p:cNvSpPr>
          <p:nvPr>
            <p:ph type="sldNum" sz="quarter" idx="12"/>
          </p:nvPr>
        </p:nvSpPr>
        <p:spPr/>
        <p:txBody>
          <a:bodyPr/>
          <a:lstStyle/>
          <a:p>
            <a:fld id="{CBA38C19-DD30-46F9-A559-7559A714E450}" type="slidenum">
              <a:rPr lang="en-US" smtClean="0"/>
              <a:t>43</a:t>
            </a:fld>
            <a:endParaRPr lang="en-US"/>
          </a:p>
        </p:txBody>
      </p:sp>
    </p:spTree>
    <p:extLst>
      <p:ext uri="{BB962C8B-B14F-4D97-AF65-F5344CB8AC3E}">
        <p14:creationId xmlns:p14="http://schemas.microsoft.com/office/powerpoint/2010/main" val="1339858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2D3E-9863-3A5F-693E-A0ABDD720C46}"/>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FC22F7DC-E549-FEC0-3E1C-77A8CB532B94}"/>
              </a:ext>
            </a:extLst>
          </p:cNvPr>
          <p:cNvSpPr>
            <a:spLocks noGrp="1"/>
          </p:cNvSpPr>
          <p:nvPr>
            <p:ph idx="1"/>
          </p:nvPr>
        </p:nvSpPr>
        <p:spPr/>
        <p:txBody>
          <a:bodyPr>
            <a:normAutofit fontScale="92500"/>
          </a:bodyPr>
          <a:lstStyle/>
          <a:p>
            <a:pPr marL="0" indent="0">
              <a:buNone/>
            </a:pPr>
            <a:r>
              <a:rPr lang="en-US" dirty="0"/>
              <a:t>In this example:</a:t>
            </a:r>
          </a:p>
          <a:p>
            <a:pPr marL="0" indent="0">
              <a:buNone/>
            </a:pPr>
            <a:endParaRPr lang="en-US" dirty="0"/>
          </a:p>
          <a:p>
            <a:pPr marL="0" indent="0">
              <a:buNone/>
            </a:pPr>
            <a:r>
              <a:rPr lang="en-US" dirty="0"/>
              <a:t>We use sqlite3.connect() to connect to the SQLite database. If the database doesn't exist, it will be created.</a:t>
            </a:r>
          </a:p>
          <a:p>
            <a:pPr marL="0" indent="0">
              <a:buNone/>
            </a:pPr>
            <a:r>
              <a:rPr lang="en-US" dirty="0"/>
              <a:t>A cursor object (cursor) is created to execute SQL queries.</a:t>
            </a:r>
          </a:p>
          <a:p>
            <a:pPr marL="0" indent="0">
              <a:buNone/>
            </a:pPr>
            <a:r>
              <a:rPr lang="en-US" dirty="0"/>
              <a:t>We use </a:t>
            </a:r>
            <a:r>
              <a:rPr lang="en-US" dirty="0" err="1"/>
              <a:t>cursor.execute</a:t>
            </a:r>
            <a:r>
              <a:rPr lang="en-US" dirty="0"/>
              <a:t>() to create a table named "students" in the database.</a:t>
            </a:r>
          </a:p>
          <a:p>
            <a:pPr marL="0" indent="0">
              <a:buNone/>
            </a:pPr>
            <a:r>
              <a:rPr lang="en-US" dirty="0"/>
              <a:t>Data is inserted into the "students" table using the </a:t>
            </a:r>
            <a:r>
              <a:rPr lang="en-US" dirty="0" err="1"/>
              <a:t>executemany</a:t>
            </a:r>
            <a:r>
              <a:rPr lang="en-US" dirty="0"/>
              <a:t>() method.</a:t>
            </a:r>
          </a:p>
          <a:p>
            <a:pPr marL="0" indent="0">
              <a:buNone/>
            </a:pPr>
            <a:r>
              <a:rPr lang="en-US" dirty="0"/>
              <a:t>We commit the changes using </a:t>
            </a:r>
            <a:r>
              <a:rPr lang="en-US" dirty="0" err="1"/>
              <a:t>conn.commit</a:t>
            </a:r>
            <a:r>
              <a:rPr lang="en-US" dirty="0"/>
              <a:t>() and then close the connection with </a:t>
            </a:r>
            <a:r>
              <a:rPr lang="en-US" dirty="0" err="1"/>
              <a:t>conn.close</a:t>
            </a:r>
            <a:r>
              <a:rPr lang="en-US" dirty="0"/>
              <a:t>().</a:t>
            </a:r>
          </a:p>
        </p:txBody>
      </p:sp>
      <p:sp>
        <p:nvSpPr>
          <p:cNvPr id="4" name="Footer Placeholder 3">
            <a:extLst>
              <a:ext uri="{FF2B5EF4-FFF2-40B4-BE49-F238E27FC236}">
                <a16:creationId xmlns:a16="http://schemas.microsoft.com/office/drawing/2014/main" id="{296621C0-F5E9-3F42-34FB-5F9038F89F4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88EF5F6-CD93-EEE8-B718-687ADA259171}"/>
              </a:ext>
            </a:extLst>
          </p:cNvPr>
          <p:cNvSpPr>
            <a:spLocks noGrp="1"/>
          </p:cNvSpPr>
          <p:nvPr>
            <p:ph type="sldNum" sz="quarter" idx="12"/>
          </p:nvPr>
        </p:nvSpPr>
        <p:spPr/>
        <p:txBody>
          <a:bodyPr/>
          <a:lstStyle/>
          <a:p>
            <a:fld id="{CBA38C19-DD30-46F9-A559-7559A714E450}" type="slidenum">
              <a:rPr lang="en-US" smtClean="0"/>
              <a:t>44</a:t>
            </a:fld>
            <a:endParaRPr lang="en-US"/>
          </a:p>
        </p:txBody>
      </p:sp>
    </p:spTree>
    <p:extLst>
      <p:ext uri="{BB962C8B-B14F-4D97-AF65-F5344CB8AC3E}">
        <p14:creationId xmlns:p14="http://schemas.microsoft.com/office/powerpoint/2010/main" val="3615720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7A8-2814-EDA5-6B45-0782D5B970D0}"/>
              </a:ext>
            </a:extLst>
          </p:cNvPr>
          <p:cNvSpPr>
            <a:spLocks noGrp="1"/>
          </p:cNvSpPr>
          <p:nvPr>
            <p:ph type="title"/>
          </p:nvPr>
        </p:nvSpPr>
        <p:spPr/>
        <p:txBody>
          <a:bodyPr>
            <a:normAutofit fontScale="90000"/>
          </a:bodyPr>
          <a:lstStyle/>
          <a:p>
            <a:r>
              <a:rPr lang="en-US" dirty="0"/>
              <a:t>Working with SQLite databases Continue …</a:t>
            </a:r>
          </a:p>
        </p:txBody>
      </p:sp>
      <p:sp>
        <p:nvSpPr>
          <p:cNvPr id="3" name="Content Placeholder 2">
            <a:extLst>
              <a:ext uri="{FF2B5EF4-FFF2-40B4-BE49-F238E27FC236}">
                <a16:creationId xmlns:a16="http://schemas.microsoft.com/office/drawing/2014/main" id="{8E9F45B3-2A1E-1BE3-813D-D72AC04E58D1}"/>
              </a:ext>
            </a:extLst>
          </p:cNvPr>
          <p:cNvSpPr>
            <a:spLocks noGrp="1"/>
          </p:cNvSpPr>
          <p:nvPr>
            <p:ph idx="1"/>
          </p:nvPr>
        </p:nvSpPr>
        <p:spPr/>
        <p:txBody>
          <a:bodyPr/>
          <a:lstStyle/>
          <a:p>
            <a:pPr marL="0" indent="0">
              <a:buNone/>
            </a:pPr>
            <a:r>
              <a:rPr lang="en-US" dirty="0"/>
              <a:t>Later, we connect to the database again, retrieve data from the "students" table using a SELECT query, and print the results.</a:t>
            </a:r>
          </a:p>
          <a:p>
            <a:pPr marL="0" indent="0">
              <a:buNone/>
            </a:pPr>
            <a:endParaRPr lang="en-US" dirty="0"/>
          </a:p>
          <a:p>
            <a:pPr marL="0" indent="0">
              <a:buNone/>
            </a:pPr>
            <a:r>
              <a:rPr lang="en-US" dirty="0"/>
              <a:t>Make sure to replace "</a:t>
            </a:r>
            <a:r>
              <a:rPr lang="en-US" dirty="0" err="1"/>
              <a:t>example.db</a:t>
            </a:r>
            <a:r>
              <a:rPr lang="en-US" dirty="0"/>
              <a:t>" with the actual path or filename you want to use.</a:t>
            </a:r>
          </a:p>
        </p:txBody>
      </p:sp>
      <p:sp>
        <p:nvSpPr>
          <p:cNvPr id="4" name="Footer Placeholder 3">
            <a:extLst>
              <a:ext uri="{FF2B5EF4-FFF2-40B4-BE49-F238E27FC236}">
                <a16:creationId xmlns:a16="http://schemas.microsoft.com/office/drawing/2014/main" id="{3E7B1763-128B-6F7D-6099-BC41A282C11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F6CF8CE-4484-81F6-8E1B-6C8188DADB7A}"/>
              </a:ext>
            </a:extLst>
          </p:cNvPr>
          <p:cNvSpPr>
            <a:spLocks noGrp="1"/>
          </p:cNvSpPr>
          <p:nvPr>
            <p:ph type="sldNum" sz="quarter" idx="12"/>
          </p:nvPr>
        </p:nvSpPr>
        <p:spPr/>
        <p:txBody>
          <a:bodyPr/>
          <a:lstStyle/>
          <a:p>
            <a:fld id="{CBA38C19-DD30-46F9-A559-7559A714E450}" type="slidenum">
              <a:rPr lang="en-US" smtClean="0"/>
              <a:t>45</a:t>
            </a:fld>
            <a:endParaRPr lang="en-US"/>
          </a:p>
        </p:txBody>
      </p:sp>
    </p:spTree>
    <p:extLst>
      <p:ext uri="{BB962C8B-B14F-4D97-AF65-F5344CB8AC3E}">
        <p14:creationId xmlns:p14="http://schemas.microsoft.com/office/powerpoint/2010/main" val="71552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A37A-1DF2-6ACC-E41D-F1044F5AF810}"/>
              </a:ext>
            </a:extLst>
          </p:cNvPr>
          <p:cNvSpPr>
            <a:spLocks noGrp="1"/>
          </p:cNvSpPr>
          <p:nvPr>
            <p:ph type="title"/>
          </p:nvPr>
        </p:nvSpPr>
        <p:spPr/>
        <p:txBody>
          <a:bodyPr>
            <a:normAutofit fontScale="90000"/>
          </a:bodyPr>
          <a:lstStyle/>
          <a:p>
            <a:r>
              <a:rPr lang="en-US" dirty="0"/>
              <a:t>Working with random values in Python :</a:t>
            </a:r>
          </a:p>
        </p:txBody>
      </p:sp>
      <p:sp>
        <p:nvSpPr>
          <p:cNvPr id="3" name="Content Placeholder 2">
            <a:extLst>
              <a:ext uri="{FF2B5EF4-FFF2-40B4-BE49-F238E27FC236}">
                <a16:creationId xmlns:a16="http://schemas.microsoft.com/office/drawing/2014/main" id="{2FAB1533-91D4-7A39-603E-C0F4F31E6AB5}"/>
              </a:ext>
            </a:extLst>
          </p:cNvPr>
          <p:cNvSpPr>
            <a:spLocks noGrp="1"/>
          </p:cNvSpPr>
          <p:nvPr>
            <p:ph idx="1"/>
          </p:nvPr>
        </p:nvSpPr>
        <p:spPr/>
        <p:txBody>
          <a:bodyPr/>
          <a:lstStyle/>
          <a:p>
            <a:pPr marL="0" indent="0">
              <a:buNone/>
            </a:pPr>
            <a:r>
              <a:rPr lang="en-US" dirty="0"/>
              <a:t>Working with random values in Python is often necessary in various programming scenarios, such as simulations, games, or any situation that requires randomness. Python provides the random module to handle random number generation. Here's a brief overview of some common tasks related to working with random values in Python</a:t>
            </a:r>
          </a:p>
        </p:txBody>
      </p:sp>
      <p:sp>
        <p:nvSpPr>
          <p:cNvPr id="4" name="Footer Placeholder 3">
            <a:extLst>
              <a:ext uri="{FF2B5EF4-FFF2-40B4-BE49-F238E27FC236}">
                <a16:creationId xmlns:a16="http://schemas.microsoft.com/office/drawing/2014/main" id="{0247D56F-249E-BA79-C963-6DE7E8C6350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33A6198-920B-6EBF-AFF6-A77A88C10546}"/>
              </a:ext>
            </a:extLst>
          </p:cNvPr>
          <p:cNvSpPr>
            <a:spLocks noGrp="1"/>
          </p:cNvSpPr>
          <p:nvPr>
            <p:ph type="sldNum" sz="quarter" idx="12"/>
          </p:nvPr>
        </p:nvSpPr>
        <p:spPr/>
        <p:txBody>
          <a:bodyPr/>
          <a:lstStyle/>
          <a:p>
            <a:fld id="{CBA38C19-DD30-46F9-A559-7559A714E450}" type="slidenum">
              <a:rPr lang="en-US" smtClean="0"/>
              <a:t>46</a:t>
            </a:fld>
            <a:endParaRPr lang="en-US"/>
          </a:p>
        </p:txBody>
      </p:sp>
    </p:spTree>
    <p:extLst>
      <p:ext uri="{BB962C8B-B14F-4D97-AF65-F5344CB8AC3E}">
        <p14:creationId xmlns:p14="http://schemas.microsoft.com/office/powerpoint/2010/main" val="2276654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A0CD-7FE0-6492-DAE6-1F00F0589A33}"/>
              </a:ext>
            </a:extLst>
          </p:cNvPr>
          <p:cNvSpPr>
            <a:spLocks noGrp="1"/>
          </p:cNvSpPr>
          <p:nvPr>
            <p:ph type="title"/>
          </p:nvPr>
        </p:nvSpPr>
        <p:spPr/>
        <p:txBody>
          <a:bodyPr>
            <a:normAutofit fontScale="90000"/>
          </a:bodyPr>
          <a:lstStyle/>
          <a:p>
            <a:r>
              <a:rPr lang="en-US" dirty="0"/>
              <a:t>1. Generating Random Numbers:</a:t>
            </a:r>
          </a:p>
        </p:txBody>
      </p:sp>
      <p:sp>
        <p:nvSpPr>
          <p:cNvPr id="3" name="Content Placeholder 2">
            <a:extLst>
              <a:ext uri="{FF2B5EF4-FFF2-40B4-BE49-F238E27FC236}">
                <a16:creationId xmlns:a16="http://schemas.microsoft.com/office/drawing/2014/main" id="{9AE897C8-2B9B-FDBC-A809-8666A42F52C1}"/>
              </a:ext>
            </a:extLst>
          </p:cNvPr>
          <p:cNvSpPr>
            <a:spLocks noGrp="1"/>
          </p:cNvSpPr>
          <p:nvPr>
            <p:ph idx="1"/>
          </p:nvPr>
        </p:nvSpPr>
        <p:spPr/>
        <p:txBody>
          <a:bodyPr>
            <a:normAutofit fontScale="77500" lnSpcReduction="20000"/>
          </a:bodyPr>
          <a:lstStyle/>
          <a:p>
            <a:pPr marL="0" indent="0">
              <a:buNone/>
            </a:pPr>
            <a:r>
              <a:rPr lang="en-US" dirty="0"/>
              <a:t>You can use the random module to generate random numbers. Here are some examples:</a:t>
            </a:r>
          </a:p>
          <a:p>
            <a:pPr marL="0" indent="0">
              <a:buNone/>
            </a:pPr>
            <a:endParaRPr lang="en-US" dirty="0"/>
          </a:p>
          <a:p>
            <a:pPr marL="0" indent="0">
              <a:buNone/>
            </a:pPr>
            <a:r>
              <a:rPr lang="en-US" dirty="0"/>
              <a:t>import random</a:t>
            </a:r>
          </a:p>
          <a:p>
            <a:pPr marL="0" indent="0">
              <a:buNone/>
            </a:pPr>
            <a:endParaRPr lang="en-US" dirty="0"/>
          </a:p>
          <a:p>
            <a:pPr marL="0" indent="0">
              <a:buNone/>
            </a:pPr>
            <a:r>
              <a:rPr lang="en-US" dirty="0"/>
              <a:t># Generate a random float between 0 and 1</a:t>
            </a:r>
          </a:p>
          <a:p>
            <a:pPr marL="0" indent="0">
              <a:buNone/>
            </a:pPr>
            <a:r>
              <a:rPr lang="en-US" dirty="0" err="1"/>
              <a:t>random_float</a:t>
            </a:r>
            <a:r>
              <a:rPr lang="en-US" dirty="0"/>
              <a:t> = </a:t>
            </a:r>
            <a:r>
              <a:rPr lang="en-US" dirty="0" err="1"/>
              <a:t>random.random</a:t>
            </a:r>
            <a:r>
              <a:rPr lang="en-US" dirty="0"/>
              <a:t>()</a:t>
            </a:r>
          </a:p>
          <a:p>
            <a:pPr marL="0" indent="0">
              <a:buNone/>
            </a:pPr>
            <a:r>
              <a:rPr lang="en-US" dirty="0"/>
              <a:t>print("Random Float:", </a:t>
            </a:r>
            <a:r>
              <a:rPr lang="en-US" dirty="0" err="1"/>
              <a:t>random_float</a:t>
            </a:r>
            <a:r>
              <a:rPr lang="en-US" dirty="0"/>
              <a:t>)</a:t>
            </a:r>
          </a:p>
          <a:p>
            <a:pPr marL="0" indent="0">
              <a:buNone/>
            </a:pPr>
            <a:endParaRPr lang="en-US" dirty="0"/>
          </a:p>
          <a:p>
            <a:pPr marL="0" indent="0">
              <a:buNone/>
            </a:pPr>
            <a:r>
              <a:rPr lang="en-US" dirty="0"/>
              <a:t># Generate a random integer within a specific range</a:t>
            </a:r>
          </a:p>
          <a:p>
            <a:pPr marL="0" indent="0">
              <a:buNone/>
            </a:pPr>
            <a:r>
              <a:rPr lang="en-US" dirty="0" err="1"/>
              <a:t>random_integer</a:t>
            </a:r>
            <a:r>
              <a:rPr lang="en-US" dirty="0"/>
              <a:t> = </a:t>
            </a:r>
            <a:r>
              <a:rPr lang="en-US" dirty="0" err="1"/>
              <a:t>random.randint</a:t>
            </a:r>
            <a:r>
              <a:rPr lang="en-US" dirty="0"/>
              <a:t>(1, 10)</a:t>
            </a:r>
          </a:p>
          <a:p>
            <a:pPr marL="0" indent="0">
              <a:buNone/>
            </a:pPr>
            <a:r>
              <a:rPr lang="en-US" dirty="0"/>
              <a:t>print("Random Integer:", </a:t>
            </a:r>
            <a:r>
              <a:rPr lang="en-US" dirty="0" err="1"/>
              <a:t>random_integer</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3CFE0CE9-3326-3FC8-C07B-22CFF0DDC23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CD1320D-E7B6-BB20-2CDB-83751BDBF3CC}"/>
              </a:ext>
            </a:extLst>
          </p:cNvPr>
          <p:cNvSpPr>
            <a:spLocks noGrp="1"/>
          </p:cNvSpPr>
          <p:nvPr>
            <p:ph type="sldNum" sz="quarter" idx="12"/>
          </p:nvPr>
        </p:nvSpPr>
        <p:spPr/>
        <p:txBody>
          <a:bodyPr/>
          <a:lstStyle/>
          <a:p>
            <a:fld id="{CBA38C19-DD30-46F9-A559-7559A714E450}" type="slidenum">
              <a:rPr lang="en-US" smtClean="0"/>
              <a:t>47</a:t>
            </a:fld>
            <a:endParaRPr lang="en-US"/>
          </a:p>
        </p:txBody>
      </p:sp>
    </p:spTree>
    <p:extLst>
      <p:ext uri="{BB962C8B-B14F-4D97-AF65-F5344CB8AC3E}">
        <p14:creationId xmlns:p14="http://schemas.microsoft.com/office/powerpoint/2010/main" val="2424081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29AE-AA99-4BAE-D594-AE3AE9545042}"/>
              </a:ext>
            </a:extLst>
          </p:cNvPr>
          <p:cNvSpPr>
            <a:spLocks noGrp="1"/>
          </p:cNvSpPr>
          <p:nvPr>
            <p:ph type="title"/>
          </p:nvPr>
        </p:nvSpPr>
        <p:spPr/>
        <p:txBody>
          <a:bodyPr>
            <a:normAutofit fontScale="90000"/>
          </a:bodyPr>
          <a:lstStyle/>
          <a:p>
            <a:r>
              <a:rPr lang="en-US" dirty="0"/>
              <a:t>2. Random Floating-Point Numbers:</a:t>
            </a:r>
          </a:p>
        </p:txBody>
      </p:sp>
      <p:sp>
        <p:nvSpPr>
          <p:cNvPr id="3" name="Content Placeholder 2">
            <a:extLst>
              <a:ext uri="{FF2B5EF4-FFF2-40B4-BE49-F238E27FC236}">
                <a16:creationId xmlns:a16="http://schemas.microsoft.com/office/drawing/2014/main" id="{4FE23F1D-3C1F-E9C9-4C9F-3AD9F8D2D5B5}"/>
              </a:ext>
            </a:extLst>
          </p:cNvPr>
          <p:cNvSpPr>
            <a:spLocks noGrp="1"/>
          </p:cNvSpPr>
          <p:nvPr>
            <p:ph idx="1"/>
          </p:nvPr>
        </p:nvSpPr>
        <p:spPr/>
        <p:txBody>
          <a:bodyPr/>
          <a:lstStyle/>
          <a:p>
            <a:pPr marL="0" indent="0">
              <a:buNone/>
            </a:pPr>
            <a:r>
              <a:rPr lang="en-US" dirty="0"/>
              <a:t>To generate random floating-point numbers within a specified range, you can use </a:t>
            </a:r>
            <a:r>
              <a:rPr lang="en-US" dirty="0" err="1"/>
              <a:t>random.uniform</a:t>
            </a:r>
            <a:r>
              <a:rPr lang="en-US" dirty="0"/>
              <a:t>:</a:t>
            </a:r>
          </a:p>
          <a:p>
            <a:pPr marL="0" indent="0">
              <a:buNone/>
            </a:pPr>
            <a:endParaRPr lang="en-US" dirty="0"/>
          </a:p>
          <a:p>
            <a:pPr marL="0" indent="0">
              <a:buNone/>
            </a:pPr>
            <a:r>
              <a:rPr lang="en-US" dirty="0" err="1"/>
              <a:t>random_float_range</a:t>
            </a:r>
            <a:r>
              <a:rPr lang="en-US" dirty="0"/>
              <a:t> = </a:t>
            </a:r>
            <a:r>
              <a:rPr lang="en-US" dirty="0" err="1"/>
              <a:t>random.uniform</a:t>
            </a:r>
            <a:r>
              <a:rPr lang="en-US" dirty="0"/>
              <a:t>(2.5, 5.5)</a:t>
            </a:r>
          </a:p>
          <a:p>
            <a:pPr marL="0" indent="0">
              <a:buNone/>
            </a:pPr>
            <a:r>
              <a:rPr lang="en-US" dirty="0"/>
              <a:t>print("Random Float in Range:", </a:t>
            </a:r>
            <a:r>
              <a:rPr lang="en-US" dirty="0" err="1"/>
              <a:t>random_float_range</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292F44AE-D75D-E8BC-BBA5-58F59754671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DFD5A1A-EECB-48A2-7380-B0DC542C1B6D}"/>
              </a:ext>
            </a:extLst>
          </p:cNvPr>
          <p:cNvSpPr>
            <a:spLocks noGrp="1"/>
          </p:cNvSpPr>
          <p:nvPr>
            <p:ph type="sldNum" sz="quarter" idx="12"/>
          </p:nvPr>
        </p:nvSpPr>
        <p:spPr/>
        <p:txBody>
          <a:bodyPr/>
          <a:lstStyle/>
          <a:p>
            <a:fld id="{CBA38C19-DD30-46F9-A559-7559A714E450}" type="slidenum">
              <a:rPr lang="en-US" smtClean="0"/>
              <a:t>48</a:t>
            </a:fld>
            <a:endParaRPr lang="en-US"/>
          </a:p>
        </p:txBody>
      </p:sp>
    </p:spTree>
    <p:extLst>
      <p:ext uri="{BB962C8B-B14F-4D97-AF65-F5344CB8AC3E}">
        <p14:creationId xmlns:p14="http://schemas.microsoft.com/office/powerpoint/2010/main" val="1353330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FEBD-43CA-FBC7-6688-4306834F334A}"/>
              </a:ext>
            </a:extLst>
          </p:cNvPr>
          <p:cNvSpPr>
            <a:spLocks noGrp="1"/>
          </p:cNvSpPr>
          <p:nvPr>
            <p:ph type="title"/>
          </p:nvPr>
        </p:nvSpPr>
        <p:spPr/>
        <p:txBody>
          <a:bodyPr>
            <a:normAutofit fontScale="90000"/>
          </a:bodyPr>
          <a:lstStyle/>
          <a:p>
            <a:r>
              <a:rPr lang="en-US" dirty="0"/>
              <a:t>3. Random Selection from a Sequence:</a:t>
            </a:r>
          </a:p>
        </p:txBody>
      </p:sp>
      <p:sp>
        <p:nvSpPr>
          <p:cNvPr id="3" name="Content Placeholder 2">
            <a:extLst>
              <a:ext uri="{FF2B5EF4-FFF2-40B4-BE49-F238E27FC236}">
                <a16:creationId xmlns:a16="http://schemas.microsoft.com/office/drawing/2014/main" id="{7084CB6B-B8D7-749C-A8A5-54115FBE66BE}"/>
              </a:ext>
            </a:extLst>
          </p:cNvPr>
          <p:cNvSpPr>
            <a:spLocks noGrp="1"/>
          </p:cNvSpPr>
          <p:nvPr>
            <p:ph idx="1"/>
          </p:nvPr>
        </p:nvSpPr>
        <p:spPr/>
        <p:txBody>
          <a:bodyPr/>
          <a:lstStyle/>
          <a:p>
            <a:pPr marL="0" indent="0">
              <a:buNone/>
            </a:pPr>
            <a:r>
              <a:rPr lang="en-US" dirty="0"/>
              <a:t>You can use </a:t>
            </a:r>
            <a:r>
              <a:rPr lang="en-US" dirty="0" err="1"/>
              <a:t>random.choice</a:t>
            </a:r>
            <a:r>
              <a:rPr lang="en-US" dirty="0"/>
              <a:t> to randomly select an element from a sequence:</a:t>
            </a:r>
          </a:p>
          <a:p>
            <a:pPr marL="0" indent="0">
              <a:buNone/>
            </a:pPr>
            <a:endParaRPr lang="en-US" dirty="0"/>
          </a:p>
          <a:p>
            <a:pPr marL="0" indent="0">
              <a:buNone/>
            </a:pPr>
            <a:r>
              <a:rPr lang="en-US" dirty="0" err="1"/>
              <a:t>my_list</a:t>
            </a:r>
            <a:r>
              <a:rPr lang="en-US" dirty="0"/>
              <a:t> = [1, 2, 3, 4, 5]</a:t>
            </a:r>
          </a:p>
          <a:p>
            <a:pPr marL="0" indent="0">
              <a:buNone/>
            </a:pPr>
            <a:r>
              <a:rPr lang="en-US" dirty="0" err="1"/>
              <a:t>random_element</a:t>
            </a:r>
            <a:r>
              <a:rPr lang="en-US" dirty="0"/>
              <a:t> = </a:t>
            </a:r>
            <a:r>
              <a:rPr lang="en-US" dirty="0" err="1"/>
              <a:t>random.choice</a:t>
            </a:r>
            <a:r>
              <a:rPr lang="en-US" dirty="0"/>
              <a:t>(</a:t>
            </a:r>
            <a:r>
              <a:rPr lang="en-US" dirty="0" err="1"/>
              <a:t>my_list</a:t>
            </a:r>
            <a:r>
              <a:rPr lang="en-US" dirty="0"/>
              <a:t>)</a:t>
            </a:r>
          </a:p>
          <a:p>
            <a:pPr marL="0" indent="0">
              <a:buNone/>
            </a:pPr>
            <a:r>
              <a:rPr lang="en-US" dirty="0"/>
              <a:t>print("Random Element:", </a:t>
            </a:r>
            <a:r>
              <a:rPr lang="en-US" dirty="0" err="1"/>
              <a:t>random_element</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85ECDE0B-9028-AD6A-0B69-8F054169AFB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A02E25D-B2EB-8B18-AD61-D6E6687303A0}"/>
              </a:ext>
            </a:extLst>
          </p:cNvPr>
          <p:cNvSpPr>
            <a:spLocks noGrp="1"/>
          </p:cNvSpPr>
          <p:nvPr>
            <p:ph type="sldNum" sz="quarter" idx="12"/>
          </p:nvPr>
        </p:nvSpPr>
        <p:spPr/>
        <p:txBody>
          <a:bodyPr/>
          <a:lstStyle/>
          <a:p>
            <a:fld id="{CBA38C19-DD30-46F9-A559-7559A714E450}" type="slidenum">
              <a:rPr lang="en-US" smtClean="0"/>
              <a:t>49</a:t>
            </a:fld>
            <a:endParaRPr lang="en-US"/>
          </a:p>
        </p:txBody>
      </p:sp>
    </p:spTree>
    <p:extLst>
      <p:ext uri="{BB962C8B-B14F-4D97-AF65-F5344CB8AC3E}">
        <p14:creationId xmlns:p14="http://schemas.microsoft.com/office/powerpoint/2010/main" val="78780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172C-CFC9-7D60-D842-E8D65B4E6D6B}"/>
              </a:ext>
            </a:extLst>
          </p:cNvPr>
          <p:cNvSpPr>
            <a:spLocks noGrp="1"/>
          </p:cNvSpPr>
          <p:nvPr>
            <p:ph type="title"/>
          </p:nvPr>
        </p:nvSpPr>
        <p:spPr/>
        <p:txBody>
          <a:bodyPr>
            <a:normAutofit fontScale="90000"/>
          </a:bodyPr>
          <a:lstStyle/>
          <a:p>
            <a:r>
              <a:rPr lang="en-US" dirty="0" err="1"/>
              <a:t>os.path</a:t>
            </a:r>
            <a:r>
              <a:rPr lang="en-US" dirty="0"/>
              <a:t> module continue … </a:t>
            </a:r>
          </a:p>
        </p:txBody>
      </p:sp>
      <p:sp>
        <p:nvSpPr>
          <p:cNvPr id="3" name="Content Placeholder 2">
            <a:extLst>
              <a:ext uri="{FF2B5EF4-FFF2-40B4-BE49-F238E27FC236}">
                <a16:creationId xmlns:a16="http://schemas.microsoft.com/office/drawing/2014/main" id="{C1D2AA3E-B703-1368-C6B9-8D8367C4E8C2}"/>
              </a:ext>
            </a:extLst>
          </p:cNvPr>
          <p:cNvSpPr>
            <a:spLocks noGrp="1"/>
          </p:cNvSpPr>
          <p:nvPr>
            <p:ph idx="1"/>
          </p:nvPr>
        </p:nvSpPr>
        <p:spPr/>
        <p:txBody>
          <a:bodyPr>
            <a:normAutofit fontScale="92500" lnSpcReduction="20000"/>
          </a:bodyPr>
          <a:lstStyle/>
          <a:p>
            <a:pPr marL="0" indent="0">
              <a:buNone/>
            </a:pPr>
            <a:r>
              <a:rPr lang="en-US" dirty="0"/>
              <a:t># Check if a path is a file or a directory</a:t>
            </a:r>
          </a:p>
          <a:p>
            <a:pPr marL="0" indent="0">
              <a:buNone/>
            </a:pPr>
            <a:r>
              <a:rPr lang="en-US" dirty="0" err="1"/>
              <a:t>is_file</a:t>
            </a:r>
            <a:r>
              <a:rPr lang="en-US" dirty="0"/>
              <a:t> = </a:t>
            </a:r>
            <a:r>
              <a:rPr lang="en-US" dirty="0" err="1"/>
              <a:t>os.path.isfile</a:t>
            </a:r>
            <a:r>
              <a:rPr lang="en-US" dirty="0"/>
              <a:t>(</a:t>
            </a:r>
            <a:r>
              <a:rPr lang="en-US" dirty="0" err="1"/>
              <a:t>path_to_check</a:t>
            </a:r>
            <a:r>
              <a:rPr lang="en-US" dirty="0"/>
              <a:t>)</a:t>
            </a:r>
          </a:p>
          <a:p>
            <a:pPr marL="0" indent="0">
              <a:buNone/>
            </a:pPr>
            <a:r>
              <a:rPr lang="en-US" dirty="0" err="1"/>
              <a:t>is_directory</a:t>
            </a:r>
            <a:r>
              <a:rPr lang="en-US" dirty="0"/>
              <a:t> = </a:t>
            </a:r>
            <a:r>
              <a:rPr lang="en-US" dirty="0" err="1"/>
              <a:t>os.path.isdir</a:t>
            </a:r>
            <a:r>
              <a:rPr lang="en-US" dirty="0"/>
              <a:t>(</a:t>
            </a:r>
            <a:r>
              <a:rPr lang="en-US" dirty="0" err="1"/>
              <a:t>path_to_check</a:t>
            </a:r>
            <a:r>
              <a:rPr lang="en-US" dirty="0"/>
              <a:t>)</a:t>
            </a:r>
          </a:p>
          <a:p>
            <a:pPr marL="0" indent="0">
              <a:buNone/>
            </a:pPr>
            <a:r>
              <a:rPr lang="en-US" dirty="0"/>
              <a:t>print(</a:t>
            </a:r>
            <a:r>
              <a:rPr lang="en-US" dirty="0" err="1"/>
              <a:t>f"Is</a:t>
            </a:r>
            <a:r>
              <a:rPr lang="en-US" dirty="0"/>
              <a:t> it a file? {</a:t>
            </a:r>
            <a:r>
              <a:rPr lang="en-US" dirty="0" err="1"/>
              <a:t>is_file</a:t>
            </a:r>
            <a:r>
              <a:rPr lang="en-US" dirty="0"/>
              <a:t>}")</a:t>
            </a:r>
          </a:p>
          <a:p>
            <a:pPr marL="0" indent="0">
              <a:buNone/>
            </a:pPr>
            <a:r>
              <a:rPr lang="en-US" dirty="0"/>
              <a:t>print(</a:t>
            </a:r>
            <a:r>
              <a:rPr lang="en-US" dirty="0" err="1"/>
              <a:t>f"Is</a:t>
            </a:r>
            <a:r>
              <a:rPr lang="en-US" dirty="0"/>
              <a:t> it a directory? {</a:t>
            </a:r>
            <a:r>
              <a:rPr lang="en-US" dirty="0" err="1"/>
              <a:t>is_directory</a:t>
            </a:r>
            <a:r>
              <a:rPr lang="en-US" dirty="0"/>
              <a:t>}")</a:t>
            </a:r>
          </a:p>
          <a:p>
            <a:pPr marL="0" indent="0">
              <a:buNone/>
            </a:pPr>
            <a:endParaRPr lang="en-US" dirty="0"/>
          </a:p>
          <a:p>
            <a:pPr marL="0" indent="0">
              <a:buNone/>
            </a:pPr>
            <a:r>
              <a:rPr lang="en-US" dirty="0"/>
              <a:t># Split a path into the directory and file components</a:t>
            </a:r>
          </a:p>
          <a:p>
            <a:pPr marL="0" indent="0">
              <a:buNone/>
            </a:pPr>
            <a:r>
              <a:rPr lang="en-US" dirty="0"/>
              <a:t>directory, filename = </a:t>
            </a:r>
            <a:r>
              <a:rPr lang="en-US" dirty="0" err="1"/>
              <a:t>os.path.split</a:t>
            </a:r>
            <a:r>
              <a:rPr lang="en-US" dirty="0"/>
              <a:t>(</a:t>
            </a:r>
            <a:r>
              <a:rPr lang="en-US" dirty="0" err="1"/>
              <a:t>path_to_check</a:t>
            </a:r>
            <a:r>
              <a:rPr lang="en-US" dirty="0"/>
              <a:t>)</a:t>
            </a:r>
          </a:p>
          <a:p>
            <a:pPr marL="0" indent="0">
              <a:buNone/>
            </a:pPr>
            <a:r>
              <a:rPr lang="en-US" dirty="0"/>
              <a:t>print("Directory:", directory)</a:t>
            </a:r>
          </a:p>
          <a:p>
            <a:pPr marL="0" indent="0">
              <a:buNone/>
            </a:pPr>
            <a:r>
              <a:rPr lang="en-US" dirty="0"/>
              <a:t>print("Filename:", filename)</a:t>
            </a:r>
          </a:p>
          <a:p>
            <a:pPr marL="0" indent="0">
              <a:buNone/>
            </a:pPr>
            <a:endParaRPr lang="en-US" dirty="0"/>
          </a:p>
        </p:txBody>
      </p:sp>
      <p:sp>
        <p:nvSpPr>
          <p:cNvPr id="4" name="Footer Placeholder 3">
            <a:extLst>
              <a:ext uri="{FF2B5EF4-FFF2-40B4-BE49-F238E27FC236}">
                <a16:creationId xmlns:a16="http://schemas.microsoft.com/office/drawing/2014/main" id="{4B8598C9-454A-477A-3C1E-6A46FF6F7DD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DDC264F-69CE-5B5E-D10C-70491E1571A2}"/>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647075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93A7-80AA-EC4C-9FDA-C13BC0E26D20}"/>
              </a:ext>
            </a:extLst>
          </p:cNvPr>
          <p:cNvSpPr>
            <a:spLocks noGrp="1"/>
          </p:cNvSpPr>
          <p:nvPr>
            <p:ph type="title"/>
          </p:nvPr>
        </p:nvSpPr>
        <p:spPr/>
        <p:txBody>
          <a:bodyPr>
            <a:normAutofit fontScale="90000"/>
          </a:bodyPr>
          <a:lstStyle/>
          <a:p>
            <a:r>
              <a:rPr lang="en-US" dirty="0"/>
              <a:t>4. Shuffling a Sequence:</a:t>
            </a:r>
          </a:p>
        </p:txBody>
      </p:sp>
      <p:sp>
        <p:nvSpPr>
          <p:cNvPr id="3" name="Content Placeholder 2">
            <a:extLst>
              <a:ext uri="{FF2B5EF4-FFF2-40B4-BE49-F238E27FC236}">
                <a16:creationId xmlns:a16="http://schemas.microsoft.com/office/drawing/2014/main" id="{9B6FB44A-3158-8793-F087-924363491C50}"/>
              </a:ext>
            </a:extLst>
          </p:cNvPr>
          <p:cNvSpPr>
            <a:spLocks noGrp="1"/>
          </p:cNvSpPr>
          <p:nvPr>
            <p:ph idx="1"/>
          </p:nvPr>
        </p:nvSpPr>
        <p:spPr/>
        <p:txBody>
          <a:bodyPr/>
          <a:lstStyle/>
          <a:p>
            <a:pPr marL="0" indent="0">
              <a:buNone/>
            </a:pPr>
            <a:r>
              <a:rPr lang="en-US" dirty="0"/>
              <a:t>To shuffle the elements of a sequence in-place, you can use </a:t>
            </a:r>
            <a:r>
              <a:rPr lang="en-US" dirty="0" err="1"/>
              <a:t>random.shuffle</a:t>
            </a:r>
            <a:r>
              <a:rPr lang="en-US" dirty="0"/>
              <a:t>:</a:t>
            </a:r>
          </a:p>
        </p:txBody>
      </p:sp>
      <p:sp>
        <p:nvSpPr>
          <p:cNvPr id="4" name="Footer Placeholder 3">
            <a:extLst>
              <a:ext uri="{FF2B5EF4-FFF2-40B4-BE49-F238E27FC236}">
                <a16:creationId xmlns:a16="http://schemas.microsoft.com/office/drawing/2014/main" id="{D091128A-BF34-2CFA-2845-C8EA4820629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8EF9BE5-DE13-8FCB-E2F6-E00A2072C189}"/>
              </a:ext>
            </a:extLst>
          </p:cNvPr>
          <p:cNvSpPr>
            <a:spLocks noGrp="1"/>
          </p:cNvSpPr>
          <p:nvPr>
            <p:ph type="sldNum" sz="quarter" idx="12"/>
          </p:nvPr>
        </p:nvSpPr>
        <p:spPr/>
        <p:txBody>
          <a:bodyPr/>
          <a:lstStyle/>
          <a:p>
            <a:fld id="{CBA38C19-DD30-46F9-A559-7559A714E450}" type="slidenum">
              <a:rPr lang="en-US" smtClean="0"/>
              <a:t>50</a:t>
            </a:fld>
            <a:endParaRPr lang="en-US"/>
          </a:p>
        </p:txBody>
      </p:sp>
    </p:spTree>
    <p:extLst>
      <p:ext uri="{BB962C8B-B14F-4D97-AF65-F5344CB8AC3E}">
        <p14:creationId xmlns:p14="http://schemas.microsoft.com/office/powerpoint/2010/main" val="2936692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0602-B6E1-11BE-A743-2C6CDCFB6D3A}"/>
              </a:ext>
            </a:extLst>
          </p:cNvPr>
          <p:cNvSpPr>
            <a:spLocks noGrp="1"/>
          </p:cNvSpPr>
          <p:nvPr>
            <p:ph type="title"/>
          </p:nvPr>
        </p:nvSpPr>
        <p:spPr/>
        <p:txBody>
          <a:bodyPr>
            <a:normAutofit fontScale="90000"/>
          </a:bodyPr>
          <a:lstStyle/>
          <a:p>
            <a:r>
              <a:rPr lang="en-US" dirty="0"/>
              <a:t>5. Seed for Reproducibility:</a:t>
            </a:r>
          </a:p>
        </p:txBody>
      </p:sp>
      <p:sp>
        <p:nvSpPr>
          <p:cNvPr id="3" name="Content Placeholder 2">
            <a:extLst>
              <a:ext uri="{FF2B5EF4-FFF2-40B4-BE49-F238E27FC236}">
                <a16:creationId xmlns:a16="http://schemas.microsoft.com/office/drawing/2014/main" id="{35BA8612-D8BF-2253-93CE-963759F01FB3}"/>
              </a:ext>
            </a:extLst>
          </p:cNvPr>
          <p:cNvSpPr>
            <a:spLocks noGrp="1"/>
          </p:cNvSpPr>
          <p:nvPr>
            <p:ph idx="1"/>
          </p:nvPr>
        </p:nvSpPr>
        <p:spPr/>
        <p:txBody>
          <a:bodyPr/>
          <a:lstStyle/>
          <a:p>
            <a:pPr marL="0" indent="0">
              <a:buNone/>
            </a:pPr>
            <a:r>
              <a:rPr lang="en-US" dirty="0"/>
              <a:t>You can use </a:t>
            </a:r>
            <a:r>
              <a:rPr lang="en-US" dirty="0" err="1"/>
              <a:t>random.seed</a:t>
            </a:r>
            <a:r>
              <a:rPr lang="en-US" dirty="0"/>
              <a:t> to ensure reproducibility of your random values by setting a seed value:</a:t>
            </a:r>
          </a:p>
          <a:p>
            <a:pPr marL="0" indent="0">
              <a:buNone/>
            </a:pPr>
            <a:endParaRPr lang="en-US" dirty="0"/>
          </a:p>
          <a:p>
            <a:pPr marL="0" indent="0">
              <a:buNone/>
            </a:pPr>
            <a:r>
              <a:rPr lang="en-US" dirty="0" err="1"/>
              <a:t>random.seed</a:t>
            </a:r>
            <a:r>
              <a:rPr lang="en-US" dirty="0"/>
              <a:t>(42)</a:t>
            </a:r>
          </a:p>
          <a:p>
            <a:pPr marL="0" indent="0">
              <a:buNone/>
            </a:pPr>
            <a:r>
              <a:rPr lang="en-US" dirty="0" err="1"/>
              <a:t>random_number</a:t>
            </a:r>
            <a:r>
              <a:rPr lang="en-US" dirty="0"/>
              <a:t> = </a:t>
            </a:r>
            <a:r>
              <a:rPr lang="en-US" dirty="0" err="1"/>
              <a:t>random.random</a:t>
            </a:r>
            <a:r>
              <a:rPr lang="en-US" dirty="0"/>
              <a:t>()</a:t>
            </a:r>
          </a:p>
          <a:p>
            <a:pPr marL="0" indent="0">
              <a:buNone/>
            </a:pPr>
            <a:r>
              <a:rPr lang="en-US" dirty="0"/>
              <a:t>print("Random Number with Seed:", </a:t>
            </a:r>
            <a:r>
              <a:rPr lang="en-US" dirty="0" err="1"/>
              <a:t>random_number</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D7D5C008-66F6-8893-C832-A8A0D50C46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C7DB289-68C0-2ED4-A562-32EA16AB9347}"/>
              </a:ext>
            </a:extLst>
          </p:cNvPr>
          <p:cNvSpPr>
            <a:spLocks noGrp="1"/>
          </p:cNvSpPr>
          <p:nvPr>
            <p:ph type="sldNum" sz="quarter" idx="12"/>
          </p:nvPr>
        </p:nvSpPr>
        <p:spPr/>
        <p:txBody>
          <a:bodyPr/>
          <a:lstStyle/>
          <a:p>
            <a:fld id="{CBA38C19-DD30-46F9-A559-7559A714E450}" type="slidenum">
              <a:rPr lang="en-US" smtClean="0"/>
              <a:t>51</a:t>
            </a:fld>
            <a:endParaRPr lang="en-US"/>
          </a:p>
        </p:txBody>
      </p:sp>
    </p:spTree>
    <p:extLst>
      <p:ext uri="{BB962C8B-B14F-4D97-AF65-F5344CB8AC3E}">
        <p14:creationId xmlns:p14="http://schemas.microsoft.com/office/powerpoint/2010/main" val="535742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3F67-5641-A4B0-A4F3-E15961C52EA4}"/>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F24555EC-3420-B175-932A-DCB5167C3395}"/>
              </a:ext>
            </a:extLst>
          </p:cNvPr>
          <p:cNvSpPr>
            <a:spLocks noGrp="1"/>
          </p:cNvSpPr>
          <p:nvPr>
            <p:ph idx="1"/>
          </p:nvPr>
        </p:nvSpPr>
        <p:spPr/>
        <p:txBody>
          <a:bodyPr/>
          <a:lstStyle/>
          <a:p>
            <a:pPr marL="0" indent="0">
              <a:buNone/>
            </a:pPr>
            <a:r>
              <a:rPr lang="en-US" dirty="0"/>
              <a:t>Setting a seed ensures that the sequence of random numbers remains the same across runs if the seed is the same.</a:t>
            </a:r>
          </a:p>
          <a:p>
            <a:pPr marL="0" indent="0">
              <a:buNone/>
            </a:pPr>
            <a:endParaRPr lang="en-US" dirty="0"/>
          </a:p>
          <a:p>
            <a:pPr marL="0" indent="0">
              <a:buNone/>
            </a:pPr>
            <a:r>
              <a:rPr lang="en-US" dirty="0"/>
              <a:t>These are just a few examples of what you can do with the random module in Python. </a:t>
            </a:r>
            <a:r>
              <a:rPr lang="en-US"/>
              <a:t>Depending on your specific use case, you might need other functions or additional customization.</a:t>
            </a:r>
            <a:endParaRPr lang="en-US" dirty="0"/>
          </a:p>
        </p:txBody>
      </p:sp>
      <p:sp>
        <p:nvSpPr>
          <p:cNvPr id="4" name="Footer Placeholder 3">
            <a:extLst>
              <a:ext uri="{FF2B5EF4-FFF2-40B4-BE49-F238E27FC236}">
                <a16:creationId xmlns:a16="http://schemas.microsoft.com/office/drawing/2014/main" id="{18FA8ED3-A057-5817-0A1D-9419C6A656D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1764998D-446E-12FC-DD0D-26FEDD116953}"/>
              </a:ext>
            </a:extLst>
          </p:cNvPr>
          <p:cNvSpPr>
            <a:spLocks noGrp="1"/>
          </p:cNvSpPr>
          <p:nvPr>
            <p:ph type="sldNum" sz="quarter" idx="12"/>
          </p:nvPr>
        </p:nvSpPr>
        <p:spPr/>
        <p:txBody>
          <a:bodyPr/>
          <a:lstStyle/>
          <a:p>
            <a:fld id="{CBA38C19-DD30-46F9-A559-7559A714E450}" type="slidenum">
              <a:rPr lang="en-US" smtClean="0"/>
              <a:t>52</a:t>
            </a:fld>
            <a:endParaRPr lang="en-US"/>
          </a:p>
        </p:txBody>
      </p:sp>
    </p:spTree>
    <p:extLst>
      <p:ext uri="{BB962C8B-B14F-4D97-AF65-F5344CB8AC3E}">
        <p14:creationId xmlns:p14="http://schemas.microsoft.com/office/powerpoint/2010/main" val="338548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25BB-63B0-679A-484D-33FE7D3FF008}"/>
              </a:ext>
            </a:extLst>
          </p:cNvPr>
          <p:cNvSpPr>
            <a:spLocks noGrp="1"/>
          </p:cNvSpPr>
          <p:nvPr>
            <p:ph type="title"/>
          </p:nvPr>
        </p:nvSpPr>
        <p:spPr/>
        <p:txBody>
          <a:bodyPr>
            <a:normAutofit fontScale="90000"/>
          </a:bodyPr>
          <a:lstStyle/>
          <a:p>
            <a:r>
              <a:rPr lang="en-US" dirty="0" err="1"/>
              <a:t>os.path</a:t>
            </a:r>
            <a:r>
              <a:rPr lang="en-US" dirty="0"/>
              <a:t> module continue … </a:t>
            </a:r>
          </a:p>
        </p:txBody>
      </p:sp>
      <p:sp>
        <p:nvSpPr>
          <p:cNvPr id="3" name="Content Placeholder 2">
            <a:extLst>
              <a:ext uri="{FF2B5EF4-FFF2-40B4-BE49-F238E27FC236}">
                <a16:creationId xmlns:a16="http://schemas.microsoft.com/office/drawing/2014/main" id="{2DA10831-2935-C37E-2414-8C655D0A0973}"/>
              </a:ext>
            </a:extLst>
          </p:cNvPr>
          <p:cNvSpPr>
            <a:spLocks noGrp="1"/>
          </p:cNvSpPr>
          <p:nvPr>
            <p:ph idx="1"/>
          </p:nvPr>
        </p:nvSpPr>
        <p:spPr/>
        <p:txBody>
          <a:bodyPr/>
          <a:lstStyle/>
          <a:p>
            <a:pPr marL="0" indent="0">
              <a:buNone/>
            </a:pPr>
            <a:r>
              <a:rPr lang="en-US" dirty="0"/>
              <a:t>In this example:</a:t>
            </a:r>
          </a:p>
          <a:p>
            <a:r>
              <a:rPr lang="en-US" dirty="0"/>
              <a:t>We use </a:t>
            </a:r>
            <a:r>
              <a:rPr lang="en-US" dirty="0" err="1"/>
              <a:t>os.getcwd</a:t>
            </a:r>
            <a:r>
              <a:rPr lang="en-US" dirty="0"/>
              <a:t>() to get the current working directory.</a:t>
            </a:r>
          </a:p>
          <a:p>
            <a:r>
              <a:rPr lang="en-US" dirty="0" err="1"/>
              <a:t>os.path.join</a:t>
            </a:r>
            <a:r>
              <a:rPr lang="en-US" dirty="0"/>
              <a:t>() is used to join path components, ensuring the correct separator is used for the current operating system.</a:t>
            </a:r>
          </a:p>
          <a:p>
            <a:r>
              <a:rPr lang="en-US" dirty="0" err="1"/>
              <a:t>os.path.exists</a:t>
            </a:r>
            <a:r>
              <a:rPr lang="en-US" dirty="0"/>
              <a:t>() checks if a given path exists.</a:t>
            </a:r>
          </a:p>
          <a:p>
            <a:r>
              <a:rPr lang="en-US" dirty="0" err="1"/>
              <a:t>os.path.isfile</a:t>
            </a:r>
            <a:r>
              <a:rPr lang="en-US" dirty="0"/>
              <a:t>() and </a:t>
            </a:r>
            <a:r>
              <a:rPr lang="en-US" dirty="0" err="1"/>
              <a:t>os.path.isdir</a:t>
            </a:r>
            <a:r>
              <a:rPr lang="en-US" dirty="0"/>
              <a:t>() determine whether a path points to a file or a directory.</a:t>
            </a:r>
          </a:p>
          <a:p>
            <a:r>
              <a:rPr lang="en-US" dirty="0" err="1"/>
              <a:t>os.path.split</a:t>
            </a:r>
            <a:r>
              <a:rPr lang="en-US" dirty="0"/>
              <a:t>() splits a path into its directory and file components.</a:t>
            </a:r>
          </a:p>
        </p:txBody>
      </p:sp>
      <p:sp>
        <p:nvSpPr>
          <p:cNvPr id="4" name="Footer Placeholder 3">
            <a:extLst>
              <a:ext uri="{FF2B5EF4-FFF2-40B4-BE49-F238E27FC236}">
                <a16:creationId xmlns:a16="http://schemas.microsoft.com/office/drawing/2014/main" id="{5A413FAC-521C-DD5E-C95D-5F792FB590F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4FD5420-DFAD-E350-2EC2-F09CABC45718}"/>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53444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ED49-6808-A235-E61C-C13DB9BCF333}"/>
              </a:ext>
            </a:extLst>
          </p:cNvPr>
          <p:cNvSpPr>
            <a:spLocks noGrp="1"/>
          </p:cNvSpPr>
          <p:nvPr>
            <p:ph type="title"/>
          </p:nvPr>
        </p:nvSpPr>
        <p:spPr/>
        <p:txBody>
          <a:bodyPr>
            <a:normAutofit fontScale="90000"/>
          </a:bodyPr>
          <a:lstStyle/>
          <a:p>
            <a:r>
              <a:rPr lang="en-US" dirty="0" err="1"/>
              <a:t>os.path</a:t>
            </a:r>
            <a:r>
              <a:rPr lang="en-US" dirty="0"/>
              <a:t> module continue … </a:t>
            </a:r>
          </a:p>
        </p:txBody>
      </p:sp>
      <p:sp>
        <p:nvSpPr>
          <p:cNvPr id="3" name="Content Placeholder 2">
            <a:extLst>
              <a:ext uri="{FF2B5EF4-FFF2-40B4-BE49-F238E27FC236}">
                <a16:creationId xmlns:a16="http://schemas.microsoft.com/office/drawing/2014/main" id="{2937A986-C990-66AA-15A1-63A5117CB133}"/>
              </a:ext>
            </a:extLst>
          </p:cNvPr>
          <p:cNvSpPr>
            <a:spLocks noGrp="1"/>
          </p:cNvSpPr>
          <p:nvPr>
            <p:ph idx="1"/>
          </p:nvPr>
        </p:nvSpPr>
        <p:spPr/>
        <p:txBody>
          <a:bodyPr/>
          <a:lstStyle/>
          <a:p>
            <a:pPr marL="0" indent="0">
              <a:buNone/>
            </a:pPr>
            <a:r>
              <a:rPr lang="en-US" dirty="0"/>
              <a:t>These functions are helpful for working with file and directory paths in a platform-independent manner.</a:t>
            </a:r>
          </a:p>
        </p:txBody>
      </p:sp>
      <p:sp>
        <p:nvSpPr>
          <p:cNvPr id="4" name="Footer Placeholder 3">
            <a:extLst>
              <a:ext uri="{FF2B5EF4-FFF2-40B4-BE49-F238E27FC236}">
                <a16:creationId xmlns:a16="http://schemas.microsoft.com/office/drawing/2014/main" id="{7CA2BDEE-DE97-A55E-EF51-A82ABC8E164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3ED7111-C3E8-88C4-2856-A246A3AD72E0}"/>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44880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2CCA-42C5-1DF8-1E9A-EB7AAFCF029F}"/>
              </a:ext>
            </a:extLst>
          </p:cNvPr>
          <p:cNvSpPr>
            <a:spLocks noGrp="1"/>
          </p:cNvSpPr>
          <p:nvPr>
            <p:ph type="title"/>
          </p:nvPr>
        </p:nvSpPr>
        <p:spPr/>
        <p:txBody>
          <a:bodyPr>
            <a:normAutofit fontScale="90000"/>
          </a:bodyPr>
          <a:lstStyle/>
          <a:p>
            <a:r>
              <a:rPr lang="en-US" dirty="0"/>
              <a:t>working with directories using the </a:t>
            </a:r>
            <a:r>
              <a:rPr lang="en-US" dirty="0" err="1"/>
              <a:t>os</a:t>
            </a:r>
            <a:r>
              <a:rPr lang="en-US" dirty="0"/>
              <a:t> module</a:t>
            </a:r>
          </a:p>
        </p:txBody>
      </p:sp>
      <p:sp>
        <p:nvSpPr>
          <p:cNvPr id="3" name="Content Placeholder 2">
            <a:extLst>
              <a:ext uri="{FF2B5EF4-FFF2-40B4-BE49-F238E27FC236}">
                <a16:creationId xmlns:a16="http://schemas.microsoft.com/office/drawing/2014/main" id="{15CC665F-D3BB-71F6-B238-8199C27EDD32}"/>
              </a:ext>
            </a:extLst>
          </p:cNvPr>
          <p:cNvSpPr>
            <a:spLocks noGrp="1"/>
          </p:cNvSpPr>
          <p:nvPr>
            <p:ph idx="1"/>
          </p:nvPr>
        </p:nvSpPr>
        <p:spPr/>
        <p:txBody>
          <a:bodyPr>
            <a:normAutofit fontScale="77500" lnSpcReduction="20000"/>
          </a:bodyPr>
          <a:lstStyle/>
          <a:p>
            <a:pPr marL="0" indent="0">
              <a:buNone/>
            </a:pPr>
            <a:r>
              <a:rPr lang="en-US" dirty="0"/>
              <a:t>Let's create an example that involves working with directories using the </a:t>
            </a:r>
            <a:r>
              <a:rPr lang="en-US" dirty="0" err="1"/>
              <a:t>os</a:t>
            </a:r>
            <a:r>
              <a:rPr lang="en-US" dirty="0"/>
              <a:t> module:</a:t>
            </a:r>
          </a:p>
          <a:p>
            <a:pPr marL="0" indent="0">
              <a:buNone/>
            </a:pPr>
            <a:r>
              <a:rPr lang="en-US" dirty="0"/>
              <a:t>import </a:t>
            </a:r>
            <a:r>
              <a:rPr lang="en-US" dirty="0" err="1"/>
              <a:t>os</a:t>
            </a:r>
            <a:endParaRPr lang="en-US" dirty="0"/>
          </a:p>
          <a:p>
            <a:pPr marL="0" indent="0">
              <a:buNone/>
            </a:pPr>
            <a:endParaRPr lang="en-US" dirty="0"/>
          </a:p>
          <a:p>
            <a:pPr marL="0" indent="0">
              <a:buNone/>
            </a:pPr>
            <a:r>
              <a:rPr lang="en-US" dirty="0"/>
              <a:t># Create a new directory</a:t>
            </a:r>
          </a:p>
          <a:p>
            <a:pPr marL="0" indent="0">
              <a:buNone/>
            </a:pPr>
            <a:r>
              <a:rPr lang="en-US" dirty="0" err="1"/>
              <a:t>new_directory</a:t>
            </a:r>
            <a:r>
              <a:rPr lang="en-US" dirty="0"/>
              <a:t> = "</a:t>
            </a:r>
            <a:r>
              <a:rPr lang="en-US" dirty="0" err="1"/>
              <a:t>example_directory</a:t>
            </a:r>
            <a:r>
              <a:rPr lang="en-US" dirty="0"/>
              <a:t>"</a:t>
            </a:r>
          </a:p>
          <a:p>
            <a:pPr marL="0" indent="0">
              <a:buNone/>
            </a:pPr>
            <a:r>
              <a:rPr lang="en-US" dirty="0" err="1"/>
              <a:t>os.makedirs</a:t>
            </a:r>
            <a:r>
              <a:rPr lang="en-US" dirty="0"/>
              <a:t>(</a:t>
            </a:r>
            <a:r>
              <a:rPr lang="en-US" dirty="0" err="1"/>
              <a:t>new_directory</a:t>
            </a:r>
            <a:r>
              <a:rPr lang="en-US" dirty="0"/>
              <a:t>, </a:t>
            </a:r>
            <a:r>
              <a:rPr lang="en-US" dirty="0" err="1"/>
              <a:t>exist_ok</a:t>
            </a:r>
            <a:r>
              <a:rPr lang="en-US" dirty="0"/>
              <a:t>=True)</a:t>
            </a:r>
          </a:p>
          <a:p>
            <a:pPr marL="0" indent="0">
              <a:buNone/>
            </a:pPr>
            <a:r>
              <a:rPr lang="en-US" dirty="0"/>
              <a:t>print(</a:t>
            </a:r>
            <a:r>
              <a:rPr lang="en-US" dirty="0" err="1"/>
              <a:t>f"Directory</a:t>
            </a:r>
            <a:r>
              <a:rPr lang="en-US" dirty="0"/>
              <a:t> '{</a:t>
            </a:r>
            <a:r>
              <a:rPr lang="en-US" dirty="0" err="1"/>
              <a:t>new_directory</a:t>
            </a:r>
            <a:r>
              <a:rPr lang="en-US" dirty="0"/>
              <a:t>}' created successfully.")</a:t>
            </a:r>
          </a:p>
          <a:p>
            <a:pPr marL="0" indent="0">
              <a:buNone/>
            </a:pPr>
            <a:endParaRPr lang="en-US" dirty="0"/>
          </a:p>
          <a:p>
            <a:pPr marL="0" indent="0">
              <a:buNone/>
            </a:pPr>
            <a:r>
              <a:rPr lang="en-US" dirty="0"/>
              <a:t># Get the list of files and subdirectories in a directory</a:t>
            </a:r>
          </a:p>
          <a:p>
            <a:pPr marL="0" indent="0">
              <a:buNone/>
            </a:pPr>
            <a:r>
              <a:rPr lang="en-US" dirty="0" err="1"/>
              <a:t>current_directory</a:t>
            </a:r>
            <a:r>
              <a:rPr lang="en-US" dirty="0"/>
              <a:t> = </a:t>
            </a:r>
            <a:r>
              <a:rPr lang="en-US" dirty="0" err="1"/>
              <a:t>os.getcwd</a:t>
            </a:r>
            <a:r>
              <a:rPr lang="en-US" dirty="0"/>
              <a:t>()</a:t>
            </a:r>
          </a:p>
          <a:p>
            <a:pPr marL="0" indent="0">
              <a:buNone/>
            </a:pPr>
            <a:r>
              <a:rPr lang="en-US" dirty="0"/>
              <a:t>contents = </a:t>
            </a:r>
            <a:r>
              <a:rPr lang="en-US" dirty="0" err="1"/>
              <a:t>os.listdir</a:t>
            </a:r>
            <a:r>
              <a:rPr lang="en-US" dirty="0"/>
              <a:t>(</a:t>
            </a:r>
            <a:r>
              <a:rPr lang="en-US" dirty="0" err="1"/>
              <a:t>current_directory</a:t>
            </a:r>
            <a:r>
              <a:rPr lang="en-US" dirty="0"/>
              <a:t>)</a:t>
            </a:r>
          </a:p>
          <a:p>
            <a:pPr marL="0" indent="0">
              <a:buNone/>
            </a:pPr>
            <a:r>
              <a:rPr lang="en-US" dirty="0"/>
              <a:t>print(</a:t>
            </a:r>
            <a:r>
              <a:rPr lang="en-US" dirty="0" err="1"/>
              <a:t>f"Contents</a:t>
            </a:r>
            <a:r>
              <a:rPr lang="en-US" dirty="0"/>
              <a:t> of '{</a:t>
            </a:r>
            <a:r>
              <a:rPr lang="en-US" dirty="0" err="1"/>
              <a:t>current_directory</a:t>
            </a:r>
            <a:r>
              <a:rPr lang="en-US" dirty="0"/>
              <a:t>}': {contents}")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39C0F10-E5A4-BE4A-D6C1-AF1BDA5B516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AA6ED2E-9A36-C3C2-A0CD-D86B7D2FE4D8}"/>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61103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9072-F7E9-CDAA-86ED-03EA2A5AE585}"/>
              </a:ext>
            </a:extLst>
          </p:cNvPr>
          <p:cNvSpPr>
            <a:spLocks noGrp="1"/>
          </p:cNvSpPr>
          <p:nvPr>
            <p:ph type="title"/>
          </p:nvPr>
        </p:nvSpPr>
        <p:spPr/>
        <p:txBody>
          <a:bodyPr>
            <a:normAutofit fontScale="90000"/>
          </a:bodyPr>
          <a:lstStyle/>
          <a:p>
            <a:r>
              <a:rPr lang="en-US" dirty="0"/>
              <a:t>Working with directories using the </a:t>
            </a:r>
            <a:r>
              <a:rPr lang="en-US" dirty="0" err="1"/>
              <a:t>os</a:t>
            </a:r>
            <a:r>
              <a:rPr lang="en-US" dirty="0"/>
              <a:t> module Continue ..</a:t>
            </a:r>
          </a:p>
        </p:txBody>
      </p:sp>
      <p:sp>
        <p:nvSpPr>
          <p:cNvPr id="3" name="Content Placeholder 2">
            <a:extLst>
              <a:ext uri="{FF2B5EF4-FFF2-40B4-BE49-F238E27FC236}">
                <a16:creationId xmlns:a16="http://schemas.microsoft.com/office/drawing/2014/main" id="{53E679E4-D442-14C1-5B34-28D6BB7913BA}"/>
              </a:ext>
            </a:extLst>
          </p:cNvPr>
          <p:cNvSpPr>
            <a:spLocks noGrp="1"/>
          </p:cNvSpPr>
          <p:nvPr>
            <p:ph idx="1"/>
          </p:nvPr>
        </p:nvSpPr>
        <p:spPr/>
        <p:txBody>
          <a:bodyPr>
            <a:normAutofit lnSpcReduction="10000"/>
          </a:bodyPr>
          <a:lstStyle/>
          <a:p>
            <a:pPr marL="0" indent="0">
              <a:buNone/>
            </a:pPr>
            <a:r>
              <a:rPr lang="en-US" dirty="0"/>
              <a:t># Rename a directory</a:t>
            </a:r>
          </a:p>
          <a:p>
            <a:pPr marL="0" indent="0">
              <a:buNone/>
            </a:pPr>
            <a:r>
              <a:rPr lang="en-US" dirty="0" err="1"/>
              <a:t>new_name</a:t>
            </a:r>
            <a:r>
              <a:rPr lang="en-US" dirty="0"/>
              <a:t> = "</a:t>
            </a:r>
            <a:r>
              <a:rPr lang="en-US" dirty="0" err="1"/>
              <a:t>renamed_directory</a:t>
            </a:r>
            <a:r>
              <a:rPr lang="en-US" dirty="0"/>
              <a:t>"</a:t>
            </a:r>
          </a:p>
          <a:p>
            <a:pPr marL="0" indent="0">
              <a:buNone/>
            </a:pPr>
            <a:r>
              <a:rPr lang="en-US" dirty="0" err="1"/>
              <a:t>os.rename</a:t>
            </a:r>
            <a:r>
              <a:rPr lang="en-US" dirty="0"/>
              <a:t>(</a:t>
            </a:r>
            <a:r>
              <a:rPr lang="en-US" dirty="0" err="1"/>
              <a:t>new_directory</a:t>
            </a:r>
            <a:r>
              <a:rPr lang="en-US" dirty="0"/>
              <a:t>, </a:t>
            </a:r>
            <a:r>
              <a:rPr lang="en-US" dirty="0" err="1"/>
              <a:t>new_name</a:t>
            </a:r>
            <a:r>
              <a:rPr lang="en-US" dirty="0"/>
              <a:t>)</a:t>
            </a:r>
          </a:p>
          <a:p>
            <a:pPr marL="0" indent="0">
              <a:buNone/>
            </a:pPr>
            <a:r>
              <a:rPr lang="en-US" dirty="0"/>
              <a:t>print(</a:t>
            </a:r>
            <a:r>
              <a:rPr lang="en-US" dirty="0" err="1"/>
              <a:t>f"Directory</a:t>
            </a:r>
            <a:r>
              <a:rPr lang="en-US" dirty="0"/>
              <a:t> '{</a:t>
            </a:r>
            <a:r>
              <a:rPr lang="en-US" dirty="0" err="1"/>
              <a:t>new_directory</a:t>
            </a:r>
            <a:r>
              <a:rPr lang="en-US" dirty="0"/>
              <a:t>}' renamed to '{</a:t>
            </a:r>
            <a:r>
              <a:rPr lang="en-US" dirty="0" err="1"/>
              <a:t>new_name</a:t>
            </a:r>
            <a:r>
              <a:rPr lang="en-US" dirty="0"/>
              <a:t>}'.")</a:t>
            </a:r>
          </a:p>
          <a:p>
            <a:pPr marL="0" indent="0">
              <a:buNone/>
            </a:pPr>
            <a:endParaRPr lang="en-US" dirty="0"/>
          </a:p>
          <a:p>
            <a:pPr marL="0" indent="0">
              <a:buNone/>
            </a:pPr>
            <a:r>
              <a:rPr lang="en-US" dirty="0"/>
              <a:t># Check if a directory exists</a:t>
            </a:r>
          </a:p>
          <a:p>
            <a:pPr marL="0" indent="0">
              <a:buNone/>
            </a:pPr>
            <a:r>
              <a:rPr lang="en-US" dirty="0" err="1"/>
              <a:t>directory_to_check</a:t>
            </a:r>
            <a:r>
              <a:rPr lang="en-US" dirty="0"/>
              <a:t> = "</a:t>
            </a:r>
            <a:r>
              <a:rPr lang="en-US" dirty="0" err="1"/>
              <a:t>nonexistent_directory</a:t>
            </a:r>
            <a:r>
              <a:rPr lang="en-US" dirty="0"/>
              <a:t>"</a:t>
            </a:r>
          </a:p>
          <a:p>
            <a:pPr marL="0" indent="0">
              <a:buNone/>
            </a:pPr>
            <a:r>
              <a:rPr lang="en-US" dirty="0"/>
              <a:t>exists = </a:t>
            </a:r>
            <a:r>
              <a:rPr lang="en-US" dirty="0" err="1"/>
              <a:t>os.path.exists</a:t>
            </a:r>
            <a:r>
              <a:rPr lang="en-US" dirty="0"/>
              <a:t>(</a:t>
            </a:r>
            <a:r>
              <a:rPr lang="en-US" dirty="0" err="1"/>
              <a:t>directory_to_check</a:t>
            </a:r>
            <a:r>
              <a:rPr lang="en-US" dirty="0"/>
              <a:t>)</a:t>
            </a:r>
          </a:p>
          <a:p>
            <a:pPr marL="0" indent="0">
              <a:buNone/>
            </a:pPr>
            <a:r>
              <a:rPr lang="en-US" dirty="0"/>
              <a:t>print(</a:t>
            </a:r>
            <a:r>
              <a:rPr lang="en-US" dirty="0" err="1"/>
              <a:t>f"Does</a:t>
            </a:r>
            <a:r>
              <a:rPr lang="en-US" dirty="0"/>
              <a:t> the directory '{</a:t>
            </a:r>
            <a:r>
              <a:rPr lang="en-US" dirty="0" err="1"/>
              <a:t>directory_to_check</a:t>
            </a:r>
            <a:r>
              <a:rPr lang="en-US" dirty="0"/>
              <a:t>}' exist? {exists}")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12DCFF6-6586-E3B0-BC73-9D9124B988C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A42F86C-5EE9-C8E5-070E-665FB1714740}"/>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1307686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3678</TotalTime>
  <Words>3653</Words>
  <Application>Microsoft Office PowerPoint</Application>
  <PresentationFormat>Widescreen</PresentationFormat>
  <Paragraphs>517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Söhne Mono</vt:lpstr>
      <vt:lpstr>Office Theme</vt:lpstr>
      <vt:lpstr>About Me</vt:lpstr>
      <vt:lpstr>The Python Standard Library :</vt:lpstr>
      <vt:lpstr>os.path module</vt:lpstr>
      <vt:lpstr>os.path module continue … </vt:lpstr>
      <vt:lpstr>os.path module continue … </vt:lpstr>
      <vt:lpstr>os.path module continue … </vt:lpstr>
      <vt:lpstr>os.path module continue … </vt:lpstr>
      <vt:lpstr>working with directories using the os module</vt:lpstr>
      <vt:lpstr>Working with directories using the os module Continue ..</vt:lpstr>
      <vt:lpstr>Working with directories using the os module Continue ..</vt:lpstr>
      <vt:lpstr>Working with directories using the os module Continue ..</vt:lpstr>
      <vt:lpstr>Working with directories using the os module Continue ..</vt:lpstr>
      <vt:lpstr>Python File Operation:</vt:lpstr>
      <vt:lpstr>Python File Operation continue …</vt:lpstr>
      <vt:lpstr>Python File Operation continue …</vt:lpstr>
      <vt:lpstr>Python File Operation continue …</vt:lpstr>
      <vt:lpstr>Python File Operation continue …</vt:lpstr>
      <vt:lpstr>Python File Operation continue …</vt:lpstr>
      <vt:lpstr>Python Zip Function </vt:lpstr>
      <vt:lpstr>Python Zip Function  continue .. </vt:lpstr>
      <vt:lpstr>Python Zip Function  continue .. </vt:lpstr>
      <vt:lpstr>Python Zip Function  continue .. </vt:lpstr>
      <vt:lpstr>Python Zip Function  continue .. </vt:lpstr>
      <vt:lpstr>Working with CSV: </vt:lpstr>
      <vt:lpstr>Working with CSV Continue …</vt:lpstr>
      <vt:lpstr>Working with CSV Continue …</vt:lpstr>
      <vt:lpstr>Working with CSV Continue …</vt:lpstr>
      <vt:lpstr>Working with CSV Continue …</vt:lpstr>
      <vt:lpstr>Working with CSV Continue …</vt:lpstr>
      <vt:lpstr>Working with JSON (JavaScript Object Notation) files :</vt:lpstr>
      <vt:lpstr>Working with JSON files Continue…</vt:lpstr>
      <vt:lpstr>Working with JSON files Continue…</vt:lpstr>
      <vt:lpstr>Working with JSON files Continue…</vt:lpstr>
      <vt:lpstr>Working with JSON files Continue…</vt:lpstr>
      <vt:lpstr>Working with JSON files Continue…</vt:lpstr>
      <vt:lpstr>Working with JSON files Continue…</vt:lpstr>
      <vt:lpstr>Working with SQLite databases: </vt:lpstr>
      <vt:lpstr>Working with SQLite databases Continue …</vt:lpstr>
      <vt:lpstr>Working with SQLite databases Continue …</vt:lpstr>
      <vt:lpstr>Working with SQLite databases Continue …</vt:lpstr>
      <vt:lpstr>Working with SQLite databases Continue …</vt:lpstr>
      <vt:lpstr>Working with SQLite databases Continue …</vt:lpstr>
      <vt:lpstr>Working with SQLite databases Continue …</vt:lpstr>
      <vt:lpstr>Working with SQLite databases Continue …</vt:lpstr>
      <vt:lpstr>Working with SQLite databases Continue …</vt:lpstr>
      <vt:lpstr>Working with random values in Python :</vt:lpstr>
      <vt:lpstr>1. Generating Random Numbers:</vt:lpstr>
      <vt:lpstr>2. Random Floating-Point Numbers:</vt:lpstr>
      <vt:lpstr>3. Random Selection from a Sequence:</vt:lpstr>
      <vt:lpstr>4. Shuffling a Sequence:</vt:lpstr>
      <vt:lpstr>5. Seed for Reproducibility: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428</cp:revision>
  <dcterms:created xsi:type="dcterms:W3CDTF">2019-09-15T04:30:17Z</dcterms:created>
  <dcterms:modified xsi:type="dcterms:W3CDTF">2024-01-17T08:28:07Z</dcterms:modified>
</cp:coreProperties>
</file>