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0"/>
  </p:notesMasterIdLst>
  <p:handoutMasterIdLst>
    <p:handoutMasterId r:id="rId11"/>
  </p:handout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68" d="100"/>
          <a:sy n="68" d="100"/>
        </p:scale>
        <p:origin x="1032"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1/17/2024</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1/17/2024</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dirty="0"/>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1/17/2024</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4E4D-0E12-4421-A3E1-1B7E59184C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ADB01B-674E-4638-B97B-D225514C8C85}"/>
              </a:ext>
            </a:extLst>
          </p:cNvPr>
          <p:cNvSpPr>
            <a:spLocks noGrp="1"/>
          </p:cNvSpPr>
          <p:nvPr>
            <p:ph type="dt" sz="half" idx="10"/>
          </p:nvPr>
        </p:nvSpPr>
        <p:spPr/>
        <p:txBody>
          <a:bodyPr/>
          <a:lstStyle/>
          <a:p>
            <a:fld id="{B0A75E3F-B9A5-4457-943D-67B4222F59F8}" type="datetime1">
              <a:rPr lang="en-US" smtClean="0"/>
              <a:t>1/17/2024</a:t>
            </a:fld>
            <a:endParaRPr lang="en-US"/>
          </a:p>
        </p:txBody>
      </p:sp>
      <p:sp>
        <p:nvSpPr>
          <p:cNvPr id="4" name="Footer Placeholder 3">
            <a:extLst>
              <a:ext uri="{FF2B5EF4-FFF2-40B4-BE49-F238E27FC236}">
                <a16:creationId xmlns:a16="http://schemas.microsoft.com/office/drawing/2014/main" id="{E1F1AC31-D510-45E3-86D6-51B3168C5C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C78BA07-3AA0-4671-A7E6-96E7031A32A4}"/>
              </a:ext>
            </a:extLst>
          </p:cNvPr>
          <p:cNvSpPr>
            <a:spLocks noGrp="1"/>
          </p:cNvSpPr>
          <p:nvPr>
            <p:ph type="sldNum" sz="quarter" idx="12"/>
          </p:nvPr>
        </p:nvSpPr>
        <p:spPr/>
        <p:txBody>
          <a:bodyPr/>
          <a:lstStyle/>
          <a:p>
            <a:fld id="{CBA38C19-DD30-46F9-A559-7559A714E450}" type="slidenum">
              <a:rPr lang="en-US" smtClean="0"/>
              <a:pPr/>
              <a:t>‹#›</a:t>
            </a:fld>
            <a:endParaRPr lang="en-US"/>
          </a:p>
        </p:txBody>
      </p:sp>
    </p:spTree>
    <p:extLst>
      <p:ext uri="{BB962C8B-B14F-4D97-AF65-F5344CB8AC3E}">
        <p14:creationId xmlns:p14="http://schemas.microsoft.com/office/powerpoint/2010/main" val="98027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1/17/2024</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1/17/2024</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endParaRPr lang="en-US" dirty="0"/>
          </a:p>
          <a:p>
            <a:r>
              <a:rPr lang="en-US" dirty="0"/>
              <a:t>Ritesh@Computer Point Nepal</a:t>
            </a:r>
          </a:p>
          <a:p>
            <a:endParaRPr lang="en-US" dirty="0"/>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1/17/2024</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1/17/2024</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1/17/2024</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1/17/2024</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1/17/2024</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1/17/2024</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1/17/2024</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1064525"/>
            <a:ext cx="12192000" cy="529182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1191178"/>
            <a:ext cx="10515600" cy="53057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1/17/2024</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dirty="0" err="1"/>
              <a:t>Ritesh@Computer</a:t>
            </a:r>
            <a:r>
              <a:rPr lang="en-US" dirty="0"/>
              <a:t> Point Nepal</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cxnSp>
        <p:nvCxnSpPr>
          <p:cNvPr id="11" name="Straight Connector 10">
            <a:extLst>
              <a:ext uri="{FF2B5EF4-FFF2-40B4-BE49-F238E27FC236}">
                <a16:creationId xmlns:a16="http://schemas.microsoft.com/office/drawing/2014/main" id="{744D76F0-6667-480A-946C-62E18FF69B14}"/>
              </a:ext>
            </a:extLst>
          </p:cNvPr>
          <p:cNvCxnSpPr>
            <a:cxnSpLocks/>
          </p:cNvCxnSpPr>
          <p:nvPr userDrawn="1"/>
        </p:nvCxnSpPr>
        <p:spPr>
          <a:xfrm>
            <a:off x="9564914" y="1721754"/>
            <a:ext cx="2627086"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D044F931-5A6D-4598-A4A0-0D5EBC2C9416}"/>
              </a:ext>
            </a:extLst>
          </p:cNvPr>
          <p:cNvPicPr>
            <a:picLocks noChangeAspect="1" noChangeArrowheads="1"/>
          </p:cNvPicPr>
          <p:nvPr userDrawn="1"/>
        </p:nvPicPr>
        <p:blipFill>
          <a:blip r:embed="rId14" cstate="hqprint">
            <a:extLst>
              <a:ext uri="{28A0092B-C50C-407E-A947-70E740481C1C}">
                <a14:useLocalDpi xmlns:a14="http://schemas.microsoft.com/office/drawing/2010/main" val="0"/>
              </a:ext>
            </a:extLst>
          </a:blip>
          <a:srcRect/>
          <a:stretch>
            <a:fillRect/>
          </a:stretch>
        </p:blipFill>
        <p:spPr bwMode="auto">
          <a:xfrm>
            <a:off x="204717" y="0"/>
            <a:ext cx="1815152" cy="1011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7" r:id="rId11"/>
    <p:sldLayoutId id="2147483956" r:id="rId12"/>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AFE7-378B-4F0D-A3A4-CE2A596E4E12}"/>
              </a:ext>
            </a:extLst>
          </p:cNvPr>
          <p:cNvSpPr>
            <a:spLocks noGrp="1"/>
          </p:cNvSpPr>
          <p:nvPr>
            <p:ph type="title"/>
          </p:nvPr>
        </p:nvSpPr>
        <p:spPr/>
        <p:txBody>
          <a:bodyPr>
            <a:normAutofit fontScale="90000"/>
          </a:bodyPr>
          <a:lstStyle/>
          <a:p>
            <a:pPr algn="ctr"/>
            <a:r>
              <a:rPr lang="en-US" dirty="0"/>
              <a:t>About Me</a:t>
            </a:r>
          </a:p>
        </p:txBody>
      </p:sp>
      <p:sp>
        <p:nvSpPr>
          <p:cNvPr id="3" name="Content Placeholder 2">
            <a:extLst>
              <a:ext uri="{FF2B5EF4-FFF2-40B4-BE49-F238E27FC236}">
                <a16:creationId xmlns:a16="http://schemas.microsoft.com/office/drawing/2014/main" id="{601FF3F3-D5B4-41E3-AE45-E674FFACDCB4}"/>
              </a:ext>
            </a:extLst>
          </p:cNvPr>
          <p:cNvSpPr>
            <a:spLocks noGrp="1"/>
          </p:cNvSpPr>
          <p:nvPr>
            <p:ph idx="1"/>
          </p:nvPr>
        </p:nvSpPr>
        <p:spPr/>
        <p:txBody>
          <a:bodyPr/>
          <a:lstStyle/>
          <a:p>
            <a:r>
              <a:rPr lang="en-US" dirty="0"/>
              <a:t>Oracle Certified Database Administrator</a:t>
            </a:r>
          </a:p>
          <a:p>
            <a:r>
              <a:rPr lang="en-US" dirty="0"/>
              <a:t>Sun Certified Java Programmer</a:t>
            </a:r>
          </a:p>
          <a:p>
            <a:r>
              <a:rPr lang="en-US" dirty="0"/>
              <a:t>Certified Ethical Hacker</a:t>
            </a:r>
          </a:p>
          <a:p>
            <a:pPr marL="0" indent="0">
              <a:buNone/>
            </a:pPr>
            <a:endParaRPr lang="en-US" dirty="0"/>
          </a:p>
        </p:txBody>
      </p:sp>
      <p:sp>
        <p:nvSpPr>
          <p:cNvPr id="4" name="Footer Placeholder 3">
            <a:extLst>
              <a:ext uri="{FF2B5EF4-FFF2-40B4-BE49-F238E27FC236}">
                <a16:creationId xmlns:a16="http://schemas.microsoft.com/office/drawing/2014/main" id="{2C42735B-5FBD-4A5E-9D99-03AA8A2F9A04}"/>
              </a:ext>
            </a:extLst>
          </p:cNvPr>
          <p:cNvSpPr>
            <a:spLocks noGrp="1"/>
          </p:cNvSpPr>
          <p:nvPr>
            <p:ph type="ftr" sz="quarter" idx="11"/>
          </p:nvPr>
        </p:nvSpPr>
        <p:spPr/>
        <p:txBody>
          <a:bodyPr/>
          <a:lstStyle/>
          <a:p>
            <a:r>
              <a:rPr lang="en-US" dirty="0"/>
              <a:t>Ritesh@Computer Point Nepal</a:t>
            </a:r>
          </a:p>
        </p:txBody>
      </p:sp>
      <p:sp>
        <p:nvSpPr>
          <p:cNvPr id="5" name="Slide Number Placeholder 4">
            <a:extLst>
              <a:ext uri="{FF2B5EF4-FFF2-40B4-BE49-F238E27FC236}">
                <a16:creationId xmlns:a16="http://schemas.microsoft.com/office/drawing/2014/main" id="{1AD9932C-5ADB-4637-BB32-0397C3950973}"/>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570447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3942-6EE1-4B63-BC6E-34A6146C1800}"/>
              </a:ext>
            </a:extLst>
          </p:cNvPr>
          <p:cNvSpPr>
            <a:spLocks noGrp="1"/>
          </p:cNvSpPr>
          <p:nvPr>
            <p:ph type="title"/>
          </p:nvPr>
        </p:nvSpPr>
        <p:spPr/>
        <p:txBody>
          <a:bodyPr>
            <a:normAutofit fontScale="90000"/>
          </a:bodyPr>
          <a:lstStyle/>
          <a:p>
            <a:r>
              <a:rPr lang="en-US" dirty="0"/>
              <a:t>Multiple Inheritance:</a:t>
            </a:r>
          </a:p>
        </p:txBody>
      </p:sp>
      <p:sp>
        <p:nvSpPr>
          <p:cNvPr id="3" name="Content Placeholder 2">
            <a:extLst>
              <a:ext uri="{FF2B5EF4-FFF2-40B4-BE49-F238E27FC236}">
                <a16:creationId xmlns:a16="http://schemas.microsoft.com/office/drawing/2014/main" id="{E240ADE9-1411-4D62-98CD-B7E5194292E0}"/>
              </a:ext>
            </a:extLst>
          </p:cNvPr>
          <p:cNvSpPr>
            <a:spLocks noGrp="1"/>
          </p:cNvSpPr>
          <p:nvPr>
            <p:ph idx="1"/>
          </p:nvPr>
        </p:nvSpPr>
        <p:spPr/>
        <p:txBody>
          <a:bodyPr>
            <a:normAutofit/>
          </a:bodyPr>
          <a:lstStyle/>
          <a:p>
            <a:pPr marL="0" indent="0" algn="l">
              <a:buNone/>
            </a:pPr>
            <a:r>
              <a:rPr lang="en-US" b="1" dirty="0">
                <a:solidFill>
                  <a:schemeClr val="bg1"/>
                </a:solidFill>
              </a:rPr>
              <a:t> Multiple inheritance in Python refers to a class inheriting attributes and methods from more than one parent class. Python supports this feature, allowing a subclass to inherit from multiple parent classes. This can be a powerful tool, but it should be used carefully to avoid potential issues like the diamond problem</a:t>
            </a:r>
            <a:endParaRPr lang="en-US" b="1" dirty="0">
              <a:solidFill>
                <a:schemeClr val="tx1"/>
              </a:solidFill>
            </a:endParaRPr>
          </a:p>
          <a:p>
            <a:pPr marL="0" indent="0" algn="l">
              <a:buNone/>
            </a:pPr>
            <a:endParaRPr lang="en-US" b="1" dirty="0">
              <a:solidFill>
                <a:schemeClr val="bg1"/>
              </a:solidFill>
            </a:endParaRPr>
          </a:p>
          <a:p>
            <a:pPr marL="0" indent="0" algn="l">
              <a:buNone/>
            </a:pPr>
            <a:r>
              <a:rPr lang="en-US" b="1" dirty="0">
                <a:solidFill>
                  <a:schemeClr val="bg1"/>
                </a:solidFill>
              </a:rPr>
              <a:t>Here's a simple example demonstrating multiple inheritance in Python:</a:t>
            </a:r>
          </a:p>
        </p:txBody>
      </p:sp>
      <p:sp>
        <p:nvSpPr>
          <p:cNvPr id="4" name="Footer Placeholder 3">
            <a:extLst>
              <a:ext uri="{FF2B5EF4-FFF2-40B4-BE49-F238E27FC236}">
                <a16:creationId xmlns:a16="http://schemas.microsoft.com/office/drawing/2014/main" id="{A069A54B-2C88-4668-9F6F-AB565D0CF59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9808424B-318C-417B-ACD9-985E9AA99447}"/>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2977873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D600-997B-4F3C-92CC-FD4C39C5B65A}"/>
              </a:ext>
            </a:extLst>
          </p:cNvPr>
          <p:cNvSpPr>
            <a:spLocks noGrp="1"/>
          </p:cNvSpPr>
          <p:nvPr>
            <p:ph type="title"/>
          </p:nvPr>
        </p:nvSpPr>
        <p:spPr/>
        <p:txBody>
          <a:bodyPr>
            <a:normAutofit fontScale="90000"/>
          </a:bodyPr>
          <a:lstStyle/>
          <a:p>
            <a:r>
              <a:rPr lang="en-US" dirty="0"/>
              <a:t>Multiple Inheritance</a:t>
            </a:r>
            <a:r>
              <a:rPr lang="en-US" b="1" i="0" dirty="0">
                <a:effectLst/>
                <a:latin typeface="Söhne"/>
              </a:rPr>
              <a:t> Example:</a:t>
            </a:r>
            <a:endParaRPr lang="en-US" dirty="0"/>
          </a:p>
        </p:txBody>
      </p:sp>
      <p:sp>
        <p:nvSpPr>
          <p:cNvPr id="4" name="Footer Placeholder 3">
            <a:extLst>
              <a:ext uri="{FF2B5EF4-FFF2-40B4-BE49-F238E27FC236}">
                <a16:creationId xmlns:a16="http://schemas.microsoft.com/office/drawing/2014/main" id="{5BBB10BF-E462-4660-994D-8031DE89B10C}"/>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6CC513A6-6FC0-41AC-9258-637121F7B13C}"/>
              </a:ext>
            </a:extLst>
          </p:cNvPr>
          <p:cNvSpPr>
            <a:spLocks noGrp="1"/>
          </p:cNvSpPr>
          <p:nvPr>
            <p:ph type="sldNum" sz="quarter" idx="12"/>
          </p:nvPr>
        </p:nvSpPr>
        <p:spPr/>
        <p:txBody>
          <a:bodyPr/>
          <a:lstStyle/>
          <a:p>
            <a:fld id="{CBA38C19-DD30-46F9-A559-7559A714E450}" type="slidenum">
              <a:rPr lang="en-US" smtClean="0"/>
              <a:t>3</a:t>
            </a:fld>
            <a:endParaRPr lang="en-US"/>
          </a:p>
        </p:txBody>
      </p:sp>
      <p:sp>
        <p:nvSpPr>
          <p:cNvPr id="3" name="Content Placeholder 2">
            <a:extLst>
              <a:ext uri="{FF2B5EF4-FFF2-40B4-BE49-F238E27FC236}">
                <a16:creationId xmlns:a16="http://schemas.microsoft.com/office/drawing/2014/main" id="{E7F7A133-7452-8294-86AF-2426EEBFE97F}"/>
              </a:ext>
            </a:extLst>
          </p:cNvPr>
          <p:cNvSpPr>
            <a:spLocks noGrp="1"/>
          </p:cNvSpPr>
          <p:nvPr>
            <p:ph idx="1"/>
          </p:nvPr>
        </p:nvSpPr>
        <p:spPr/>
        <p:txBody>
          <a:bodyPr>
            <a:normAutofit/>
          </a:bodyPr>
          <a:lstStyle/>
          <a:p>
            <a:pPr marL="0" indent="0">
              <a:buNone/>
            </a:pPr>
            <a:r>
              <a:rPr lang="en-US" dirty="0"/>
              <a:t>class Animal:</a:t>
            </a:r>
          </a:p>
          <a:p>
            <a:pPr marL="0" indent="0">
              <a:buNone/>
            </a:pPr>
            <a:r>
              <a:rPr lang="en-US" dirty="0"/>
              <a:t>    def speak(self):</a:t>
            </a:r>
          </a:p>
          <a:p>
            <a:pPr marL="0" indent="0">
              <a:buNone/>
            </a:pPr>
            <a:r>
              <a:rPr lang="en-US" dirty="0"/>
              <a:t>        print("Generic animal sound")</a:t>
            </a:r>
          </a:p>
          <a:p>
            <a:pPr marL="0" indent="0">
              <a:buNone/>
            </a:pPr>
            <a:endParaRPr lang="en-US" dirty="0"/>
          </a:p>
          <a:p>
            <a:pPr marL="0" indent="0">
              <a:buNone/>
            </a:pPr>
            <a:r>
              <a:rPr lang="en-US" dirty="0"/>
              <a:t>class Mammal:</a:t>
            </a:r>
          </a:p>
          <a:p>
            <a:pPr marL="0" indent="0">
              <a:buNone/>
            </a:pPr>
            <a:r>
              <a:rPr lang="en-US" dirty="0"/>
              <a:t>    def </a:t>
            </a:r>
            <a:r>
              <a:rPr lang="en-US" dirty="0" err="1"/>
              <a:t>give_birth</a:t>
            </a:r>
            <a:r>
              <a:rPr lang="en-US" dirty="0"/>
              <a:t>(self):</a:t>
            </a:r>
          </a:p>
          <a:p>
            <a:pPr marL="0" indent="0">
              <a:buNone/>
            </a:pPr>
            <a:r>
              <a:rPr lang="en-US" dirty="0"/>
              <a:t>        print("Giving birth to live young")</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6818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1D31-C725-42FE-86E5-49ED6464E91C}"/>
              </a:ext>
            </a:extLst>
          </p:cNvPr>
          <p:cNvSpPr>
            <a:spLocks noGrp="1"/>
          </p:cNvSpPr>
          <p:nvPr>
            <p:ph type="title"/>
          </p:nvPr>
        </p:nvSpPr>
        <p:spPr/>
        <p:txBody>
          <a:bodyPr>
            <a:normAutofit fontScale="90000"/>
          </a:bodyPr>
          <a:lstStyle/>
          <a:p>
            <a:r>
              <a:rPr lang="en-US" b="1" i="0" dirty="0">
                <a:effectLst/>
                <a:latin typeface="Söhne"/>
              </a:rPr>
              <a:t>Multiple Inheritance Continue … </a:t>
            </a:r>
            <a:endParaRPr lang="en-US" dirty="0"/>
          </a:p>
        </p:txBody>
      </p:sp>
      <p:sp>
        <p:nvSpPr>
          <p:cNvPr id="3" name="Content Placeholder 2">
            <a:extLst>
              <a:ext uri="{FF2B5EF4-FFF2-40B4-BE49-F238E27FC236}">
                <a16:creationId xmlns:a16="http://schemas.microsoft.com/office/drawing/2014/main" id="{13E142D5-CC8C-4F68-A536-14112325FC62}"/>
              </a:ext>
            </a:extLst>
          </p:cNvPr>
          <p:cNvSpPr>
            <a:spLocks noGrp="1"/>
          </p:cNvSpPr>
          <p:nvPr>
            <p:ph idx="1"/>
          </p:nvPr>
        </p:nvSpPr>
        <p:spPr/>
        <p:txBody>
          <a:bodyPr>
            <a:normAutofit/>
          </a:bodyPr>
          <a:lstStyle/>
          <a:p>
            <a:pPr marL="0" indent="0">
              <a:buNone/>
            </a:pPr>
            <a:r>
              <a:rPr lang="en-US" dirty="0"/>
              <a:t>class Dog(Animal, Mammal):</a:t>
            </a:r>
          </a:p>
          <a:p>
            <a:pPr marL="0" indent="0">
              <a:buNone/>
            </a:pPr>
            <a:r>
              <a:rPr lang="en-US" dirty="0"/>
              <a:t>    def bark(self):</a:t>
            </a:r>
          </a:p>
          <a:p>
            <a:pPr marL="0" indent="0">
              <a:buNone/>
            </a:pPr>
            <a:r>
              <a:rPr lang="en-US" dirty="0"/>
              <a:t>        print("Woof! Woof!")</a:t>
            </a:r>
          </a:p>
          <a:p>
            <a:pPr marL="0" indent="0">
              <a:buNone/>
            </a:pPr>
            <a:endParaRPr lang="en-US" dirty="0"/>
          </a:p>
          <a:p>
            <a:pPr marL="0" indent="0">
              <a:buNone/>
            </a:pPr>
            <a:r>
              <a:rPr lang="en-US" dirty="0"/>
              <a:t>class Bat(Animal, Mammal):</a:t>
            </a:r>
          </a:p>
          <a:p>
            <a:pPr marL="0" indent="0">
              <a:buNone/>
            </a:pPr>
            <a:r>
              <a:rPr lang="en-US" dirty="0"/>
              <a:t>    def fly(self):</a:t>
            </a:r>
          </a:p>
          <a:p>
            <a:pPr marL="0" indent="0">
              <a:buNone/>
            </a:pPr>
            <a:r>
              <a:rPr lang="en-US" dirty="0"/>
              <a:t>        print("I can fly!")</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3B26491E-7257-497F-B433-2078B2593397}"/>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32B6279B-7B7D-446E-9E0D-449876861E9D}"/>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400963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3B43-A575-41E6-82C6-C771D86CEE0D}"/>
              </a:ext>
            </a:extLst>
          </p:cNvPr>
          <p:cNvSpPr>
            <a:spLocks noGrp="1"/>
          </p:cNvSpPr>
          <p:nvPr>
            <p:ph type="title"/>
          </p:nvPr>
        </p:nvSpPr>
        <p:spPr/>
        <p:txBody>
          <a:bodyPr>
            <a:normAutofit fontScale="90000"/>
          </a:bodyPr>
          <a:lstStyle/>
          <a:p>
            <a:pPr marL="0" indent="0">
              <a:buNone/>
            </a:pPr>
            <a:r>
              <a:rPr lang="en-US" b="1" i="0" dirty="0">
                <a:effectLst/>
                <a:latin typeface="Söhne"/>
              </a:rPr>
              <a:t>Multiple Inheritance Continue …</a:t>
            </a:r>
            <a:endParaRPr lang="en-US" b="1" dirty="0"/>
          </a:p>
        </p:txBody>
      </p:sp>
      <p:sp>
        <p:nvSpPr>
          <p:cNvPr id="3" name="Content Placeholder 2">
            <a:extLst>
              <a:ext uri="{FF2B5EF4-FFF2-40B4-BE49-F238E27FC236}">
                <a16:creationId xmlns:a16="http://schemas.microsoft.com/office/drawing/2014/main" id="{637B2EEE-5D26-4787-AE84-AA31AD61AD57}"/>
              </a:ext>
            </a:extLst>
          </p:cNvPr>
          <p:cNvSpPr>
            <a:spLocks noGrp="1"/>
          </p:cNvSpPr>
          <p:nvPr>
            <p:ph idx="1"/>
          </p:nvPr>
        </p:nvSpPr>
        <p:spPr/>
        <p:txBody>
          <a:bodyPr>
            <a:normAutofit/>
          </a:bodyPr>
          <a:lstStyle/>
          <a:p>
            <a:pPr marL="0" indent="0">
              <a:buNone/>
            </a:pPr>
            <a:r>
              <a:rPr lang="en-US" dirty="0"/>
              <a:t># Create instances of the classes</a:t>
            </a:r>
          </a:p>
          <a:p>
            <a:pPr marL="0" indent="0">
              <a:buNone/>
            </a:pPr>
            <a:r>
              <a:rPr lang="en-US" dirty="0"/>
              <a:t>dog = Dog()</a:t>
            </a:r>
          </a:p>
          <a:p>
            <a:pPr marL="0" indent="0">
              <a:buNone/>
            </a:pPr>
            <a:r>
              <a:rPr lang="en-US" dirty="0"/>
              <a:t>bat = Bat()</a:t>
            </a:r>
          </a:p>
          <a:p>
            <a:pPr marL="0" indent="0">
              <a:buNone/>
            </a:pPr>
            <a:endParaRPr lang="en-US" dirty="0"/>
          </a:p>
          <a:p>
            <a:pPr marL="0" indent="0">
              <a:buNone/>
            </a:pPr>
            <a:r>
              <a:rPr lang="en-US" dirty="0"/>
              <a:t># Call methods from the multiple parent classes</a:t>
            </a:r>
          </a:p>
          <a:p>
            <a:pPr marL="0" indent="0">
              <a:buNone/>
            </a:pPr>
            <a:r>
              <a:rPr lang="en-US" dirty="0" err="1"/>
              <a:t>dog.speak</a:t>
            </a:r>
            <a:r>
              <a:rPr lang="en-US" dirty="0"/>
              <a:t>()         # Output: Generic animal sound</a:t>
            </a:r>
          </a:p>
          <a:p>
            <a:pPr marL="0" indent="0">
              <a:buNone/>
            </a:pPr>
            <a:r>
              <a:rPr lang="en-US" dirty="0" err="1"/>
              <a:t>dog.give_birth</a:t>
            </a:r>
            <a:r>
              <a:rPr lang="en-US" dirty="0"/>
              <a:t>()    # Output: Giving birth to live young</a:t>
            </a:r>
          </a:p>
          <a:p>
            <a:pPr marL="0" indent="0">
              <a:buNone/>
            </a:pPr>
            <a:r>
              <a:rPr lang="en-US" dirty="0" err="1"/>
              <a:t>dog.bark</a:t>
            </a:r>
            <a:r>
              <a:rPr lang="en-US" dirty="0"/>
              <a:t>()          # Output: Woof! Woof!</a:t>
            </a:r>
          </a:p>
          <a:p>
            <a:pPr marL="0" indent="0">
              <a:buNone/>
            </a:pPr>
            <a:endParaRPr lang="en-US" dirty="0"/>
          </a:p>
          <a:p>
            <a:pPr marL="0" indent="0">
              <a:buNone/>
            </a:pPr>
            <a:endParaRPr lang="en-US" b="1" dirty="0"/>
          </a:p>
        </p:txBody>
      </p:sp>
      <p:sp>
        <p:nvSpPr>
          <p:cNvPr id="4" name="Footer Placeholder 3">
            <a:extLst>
              <a:ext uri="{FF2B5EF4-FFF2-40B4-BE49-F238E27FC236}">
                <a16:creationId xmlns:a16="http://schemas.microsoft.com/office/drawing/2014/main" id="{387BA308-1217-41EB-A256-5B33DD9FD719}"/>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CDEB236F-BE93-4F61-B886-AEE8FD706338}"/>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2921921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792A-BC33-F932-73D4-A8BD5EE64F23}"/>
              </a:ext>
            </a:extLst>
          </p:cNvPr>
          <p:cNvSpPr>
            <a:spLocks noGrp="1"/>
          </p:cNvSpPr>
          <p:nvPr>
            <p:ph type="title"/>
          </p:nvPr>
        </p:nvSpPr>
        <p:spPr/>
        <p:txBody>
          <a:bodyPr>
            <a:normAutofit fontScale="90000"/>
          </a:bodyPr>
          <a:lstStyle/>
          <a:p>
            <a:r>
              <a:rPr lang="en-US" dirty="0"/>
              <a:t>Multiple Inheritance Continue … </a:t>
            </a:r>
          </a:p>
        </p:txBody>
      </p:sp>
      <p:sp>
        <p:nvSpPr>
          <p:cNvPr id="3" name="Content Placeholder 2">
            <a:extLst>
              <a:ext uri="{FF2B5EF4-FFF2-40B4-BE49-F238E27FC236}">
                <a16:creationId xmlns:a16="http://schemas.microsoft.com/office/drawing/2014/main" id="{9BA25C16-3EB1-FB4C-1744-8B4AEF5540A4}"/>
              </a:ext>
            </a:extLst>
          </p:cNvPr>
          <p:cNvSpPr>
            <a:spLocks noGrp="1"/>
          </p:cNvSpPr>
          <p:nvPr>
            <p:ph idx="1"/>
          </p:nvPr>
        </p:nvSpPr>
        <p:spPr/>
        <p:txBody>
          <a:bodyPr>
            <a:normAutofit/>
          </a:bodyPr>
          <a:lstStyle/>
          <a:p>
            <a:pPr marL="0" indent="0">
              <a:buNone/>
            </a:pPr>
            <a:r>
              <a:rPr lang="en-US" dirty="0" err="1"/>
              <a:t>bat.speak</a:t>
            </a:r>
            <a:r>
              <a:rPr lang="en-US" dirty="0"/>
              <a:t>()         # Output: Generic animal sound</a:t>
            </a:r>
          </a:p>
          <a:p>
            <a:pPr marL="0" indent="0">
              <a:buNone/>
            </a:pPr>
            <a:r>
              <a:rPr lang="en-US" dirty="0" err="1"/>
              <a:t>bat.give_birth</a:t>
            </a:r>
            <a:r>
              <a:rPr lang="en-US" dirty="0"/>
              <a:t>()    # Output: Giving birth to live young</a:t>
            </a:r>
          </a:p>
          <a:p>
            <a:pPr marL="0" indent="0">
              <a:buNone/>
            </a:pPr>
            <a:r>
              <a:rPr lang="en-US" dirty="0" err="1"/>
              <a:t>bat.fly</a:t>
            </a:r>
            <a:r>
              <a:rPr lang="en-US" dirty="0"/>
              <a:t>()           # Output: I can fly!</a:t>
            </a:r>
          </a:p>
          <a:p>
            <a:pPr marL="0" indent="0">
              <a:buNone/>
            </a:pPr>
            <a:endParaRPr lang="en-US" dirty="0"/>
          </a:p>
        </p:txBody>
      </p:sp>
      <p:sp>
        <p:nvSpPr>
          <p:cNvPr id="4" name="Footer Placeholder 3">
            <a:extLst>
              <a:ext uri="{FF2B5EF4-FFF2-40B4-BE49-F238E27FC236}">
                <a16:creationId xmlns:a16="http://schemas.microsoft.com/office/drawing/2014/main" id="{216E60B3-835E-CEBD-AAB0-D423C1F896C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7F2122B1-C7D0-AFAD-7D95-23BD5DC75482}"/>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143551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8110D-6F6E-A710-6310-24EB45700DE2}"/>
              </a:ext>
            </a:extLst>
          </p:cNvPr>
          <p:cNvSpPr>
            <a:spLocks noGrp="1"/>
          </p:cNvSpPr>
          <p:nvPr>
            <p:ph type="title"/>
          </p:nvPr>
        </p:nvSpPr>
        <p:spPr/>
        <p:txBody>
          <a:bodyPr>
            <a:normAutofit fontScale="90000"/>
          </a:bodyPr>
          <a:lstStyle/>
          <a:p>
            <a:r>
              <a:rPr lang="en-US" dirty="0"/>
              <a:t>Explanation :</a:t>
            </a:r>
          </a:p>
        </p:txBody>
      </p:sp>
      <p:sp>
        <p:nvSpPr>
          <p:cNvPr id="3" name="Content Placeholder 2">
            <a:extLst>
              <a:ext uri="{FF2B5EF4-FFF2-40B4-BE49-F238E27FC236}">
                <a16:creationId xmlns:a16="http://schemas.microsoft.com/office/drawing/2014/main" id="{1C58A539-3AA6-C538-7032-A355E70E16E9}"/>
              </a:ext>
            </a:extLst>
          </p:cNvPr>
          <p:cNvSpPr>
            <a:spLocks noGrp="1"/>
          </p:cNvSpPr>
          <p:nvPr>
            <p:ph idx="1"/>
          </p:nvPr>
        </p:nvSpPr>
        <p:spPr/>
        <p:txBody>
          <a:bodyPr>
            <a:normAutofit fontScale="92500" lnSpcReduction="20000"/>
          </a:bodyPr>
          <a:lstStyle/>
          <a:p>
            <a:pPr marL="0" indent="0">
              <a:buNone/>
            </a:pPr>
            <a:r>
              <a:rPr lang="en-US" dirty="0"/>
              <a:t>In this example:</a:t>
            </a:r>
          </a:p>
          <a:p>
            <a:pPr marL="0" indent="0">
              <a:buNone/>
            </a:pPr>
            <a:endParaRPr lang="en-US" dirty="0"/>
          </a:p>
          <a:p>
            <a:pPr marL="0" indent="0">
              <a:buNone/>
            </a:pPr>
            <a:r>
              <a:rPr lang="en-US" dirty="0"/>
              <a:t>Animal is a base class with a method speak.</a:t>
            </a:r>
          </a:p>
          <a:p>
            <a:pPr marL="0" indent="0">
              <a:buNone/>
            </a:pPr>
            <a:r>
              <a:rPr lang="en-US" dirty="0"/>
              <a:t>Mammal is another base class with a method </a:t>
            </a:r>
            <a:r>
              <a:rPr lang="en-US" dirty="0" err="1"/>
              <a:t>give_birth</a:t>
            </a:r>
            <a:r>
              <a:rPr lang="en-US" dirty="0"/>
              <a:t>.</a:t>
            </a:r>
          </a:p>
          <a:p>
            <a:pPr marL="0" indent="0">
              <a:buNone/>
            </a:pPr>
            <a:r>
              <a:rPr lang="en-US" dirty="0"/>
              <a:t>Dog is a subclass that inherits from both Animal and Mammal. It has an additional method, bark.</a:t>
            </a:r>
          </a:p>
          <a:p>
            <a:pPr marL="0" indent="0">
              <a:buNone/>
            </a:pPr>
            <a:r>
              <a:rPr lang="en-US" dirty="0"/>
              <a:t>Bat is another subclass that also inherits from both Animal and Mammal but has a different additional method, fly.</a:t>
            </a:r>
          </a:p>
          <a:p>
            <a:pPr marL="0" indent="0">
              <a:buNone/>
            </a:pPr>
            <a:endParaRPr lang="en-US" dirty="0"/>
          </a:p>
          <a:p>
            <a:pPr marL="0" indent="0">
              <a:buNone/>
            </a:pPr>
            <a:r>
              <a:rPr lang="en-US" dirty="0"/>
              <a:t>Instances of Dog and Bat can call methods from both Animal and Mammal, showcasing multiple inheritance.</a:t>
            </a:r>
          </a:p>
          <a:p>
            <a:pPr marL="0" indent="0">
              <a:buNone/>
            </a:pP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18E614B5-C7A2-334A-5791-A161C9EAD787}"/>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70EE8FC8-0143-7756-9D72-C6C74AF2C81B}"/>
              </a:ext>
            </a:extLst>
          </p:cNvPr>
          <p:cNvSpPr>
            <a:spLocks noGrp="1"/>
          </p:cNvSpPr>
          <p:nvPr>
            <p:ph type="sldNum" sz="quarter" idx="12"/>
          </p:nvPr>
        </p:nvSpPr>
        <p:spPr/>
        <p:txBody>
          <a:bodyPr/>
          <a:lstStyle/>
          <a:p>
            <a:fld id="{CBA38C19-DD30-46F9-A559-7559A714E450}" type="slidenum">
              <a:rPr lang="en-US" smtClean="0"/>
              <a:t>7</a:t>
            </a:fld>
            <a:endParaRPr lang="en-US"/>
          </a:p>
        </p:txBody>
      </p:sp>
      <p:sp>
        <p:nvSpPr>
          <p:cNvPr id="7" name="Rectangle 2">
            <a:extLst>
              <a:ext uri="{FF2B5EF4-FFF2-40B4-BE49-F238E27FC236}">
                <a16:creationId xmlns:a16="http://schemas.microsoft.com/office/drawing/2014/main" id="{EB522AA4-E6C5-937D-35D1-0D9362499F7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4151"/>
                </a:solidFill>
                <a:effectLst/>
                <a:latin typeface="Söhne"/>
              </a:rPr>
              <a:t>Instances of </a:t>
            </a:r>
            <a:r>
              <a:rPr kumimoji="0" lang="en-US" altLang="en-US" b="1" i="0" u="none" strike="noStrike" cap="none" normalizeH="0" baseline="0">
                <a:ln>
                  <a:noFill/>
                </a:ln>
                <a:solidFill>
                  <a:schemeClr val="tx1"/>
                </a:solidFill>
                <a:effectLst/>
                <a:latin typeface="Söhne Mono"/>
              </a:rPr>
              <a:t>Dog</a:t>
            </a:r>
            <a:r>
              <a:rPr kumimoji="0" lang="en-US" altLang="en-US" sz="1200" b="0" i="0" u="none" strike="noStrike" cap="none" normalizeH="0" baseline="0">
                <a:ln>
                  <a:noFill/>
                </a:ln>
                <a:solidFill>
                  <a:srgbClr val="374151"/>
                </a:solidFill>
                <a:effectLst/>
                <a:latin typeface="Söhne"/>
              </a:rPr>
              <a:t> and </a:t>
            </a:r>
            <a:r>
              <a:rPr kumimoji="0" lang="en-US" altLang="en-US" b="1" i="0" u="none" strike="noStrike" cap="none" normalizeH="0" baseline="0">
                <a:ln>
                  <a:noFill/>
                </a:ln>
                <a:solidFill>
                  <a:schemeClr val="tx1"/>
                </a:solidFill>
                <a:effectLst/>
                <a:latin typeface="Söhne Mono"/>
              </a:rPr>
              <a:t>Bat</a:t>
            </a:r>
            <a:r>
              <a:rPr kumimoji="0" lang="en-US" altLang="en-US" sz="1200" b="0" i="0" u="none" strike="noStrike" cap="none" normalizeH="0" baseline="0">
                <a:ln>
                  <a:noFill/>
                </a:ln>
                <a:solidFill>
                  <a:srgbClr val="374151"/>
                </a:solidFill>
                <a:effectLst/>
                <a:latin typeface="Söhne"/>
              </a:rPr>
              <a:t> can call methods from both </a:t>
            </a:r>
            <a:r>
              <a:rPr kumimoji="0" lang="en-US" altLang="en-US" b="1" i="0" u="none" strike="noStrike" cap="none" normalizeH="0" baseline="0">
                <a:ln>
                  <a:noFill/>
                </a:ln>
                <a:solidFill>
                  <a:schemeClr val="tx1"/>
                </a:solidFill>
                <a:effectLst/>
                <a:latin typeface="Söhne Mono"/>
              </a:rPr>
              <a:t>Animal</a:t>
            </a:r>
            <a:r>
              <a:rPr kumimoji="0" lang="en-US" altLang="en-US" sz="1200" b="0" i="0" u="none" strike="noStrike" cap="none" normalizeH="0" baseline="0">
                <a:ln>
                  <a:noFill/>
                </a:ln>
                <a:solidFill>
                  <a:srgbClr val="374151"/>
                </a:solidFill>
                <a:effectLst/>
                <a:latin typeface="Söhne"/>
              </a:rPr>
              <a:t> and </a:t>
            </a:r>
            <a:r>
              <a:rPr kumimoji="0" lang="en-US" altLang="en-US" b="1" i="0" u="none" strike="noStrike" cap="none" normalizeH="0" baseline="0">
                <a:ln>
                  <a:noFill/>
                </a:ln>
                <a:solidFill>
                  <a:schemeClr val="tx1"/>
                </a:solidFill>
                <a:effectLst/>
                <a:latin typeface="Söhne Mono"/>
              </a:rPr>
              <a:t>Mammal</a:t>
            </a:r>
            <a:r>
              <a:rPr kumimoji="0" lang="en-US" altLang="en-US" sz="1200" b="0" i="0" u="none" strike="noStrike" cap="none" normalizeH="0" baseline="0">
                <a:ln>
                  <a:noFill/>
                </a:ln>
                <a:solidFill>
                  <a:srgbClr val="374151"/>
                </a:solidFill>
                <a:effectLst/>
                <a:latin typeface="Söhne"/>
              </a:rPr>
              <a:t>, showcasing multiple inheritance.</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097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3496-4DF4-9732-8825-B38AF32BCC9B}"/>
              </a:ext>
            </a:extLst>
          </p:cNvPr>
          <p:cNvSpPr>
            <a:spLocks noGrp="1"/>
          </p:cNvSpPr>
          <p:nvPr>
            <p:ph type="title"/>
          </p:nvPr>
        </p:nvSpPr>
        <p:spPr/>
        <p:txBody>
          <a:bodyPr>
            <a:normAutofit fontScale="90000"/>
          </a:bodyPr>
          <a:lstStyle/>
          <a:p>
            <a:r>
              <a:rPr lang="en-US" dirty="0"/>
              <a:t>Explanation Continue .. :</a:t>
            </a:r>
          </a:p>
        </p:txBody>
      </p:sp>
      <p:sp>
        <p:nvSpPr>
          <p:cNvPr id="3" name="Content Placeholder 2">
            <a:extLst>
              <a:ext uri="{FF2B5EF4-FFF2-40B4-BE49-F238E27FC236}">
                <a16:creationId xmlns:a16="http://schemas.microsoft.com/office/drawing/2014/main" id="{C137F9F8-38AE-48DB-CD94-D3BDD13C9F0A}"/>
              </a:ext>
            </a:extLst>
          </p:cNvPr>
          <p:cNvSpPr>
            <a:spLocks noGrp="1"/>
          </p:cNvSpPr>
          <p:nvPr>
            <p:ph idx="1"/>
          </p:nvPr>
        </p:nvSpPr>
        <p:spPr/>
        <p:txBody>
          <a:bodyPr>
            <a:normAutofit/>
          </a:bodyPr>
          <a:lstStyle/>
          <a:p>
            <a:pPr marL="0" indent="0">
              <a:buNone/>
            </a:pPr>
            <a:r>
              <a:rPr lang="en-US" dirty="0"/>
              <a:t>It's worth noting that when using multiple inheritance, conflicts can arise if both parent classes define methods with the same name. The order of inheritance matters, and the method resolution order (MRO) is determined by the order in which the parent classes are listed in the class definition. You can check the MRO using the __</a:t>
            </a:r>
            <a:r>
              <a:rPr lang="en-US" dirty="0" err="1"/>
              <a:t>mro</a:t>
            </a:r>
            <a:r>
              <a:rPr lang="en-US" dirty="0"/>
              <a:t>__ attribute or the </a:t>
            </a:r>
            <a:r>
              <a:rPr lang="en-US" dirty="0" err="1"/>
              <a:t>mro</a:t>
            </a:r>
            <a:r>
              <a:rPr lang="en-US" dirty="0"/>
              <a:t>() method:</a:t>
            </a:r>
          </a:p>
          <a:p>
            <a:pPr marL="0" indent="0">
              <a:buNone/>
            </a:pPr>
            <a:endParaRPr lang="en-US" dirty="0"/>
          </a:p>
          <a:p>
            <a:pPr marL="0" indent="0">
              <a:buNone/>
            </a:pPr>
            <a:r>
              <a:rPr lang="en-US" dirty="0"/>
              <a:t>print(Dog.__</a:t>
            </a:r>
            <a:r>
              <a:rPr lang="en-US" dirty="0" err="1"/>
              <a:t>mro</a:t>
            </a:r>
            <a:r>
              <a:rPr lang="en-US" dirty="0"/>
              <a:t>__)</a:t>
            </a:r>
          </a:p>
          <a:p>
            <a:pPr marL="0" indent="0">
              <a:buNone/>
            </a:pPr>
            <a:r>
              <a:rPr lang="en-US" dirty="0"/>
              <a:t># Output: (&lt;class '__</a:t>
            </a:r>
            <a:r>
              <a:rPr lang="en-US" dirty="0" err="1"/>
              <a:t>main__.Dog</a:t>
            </a:r>
            <a:r>
              <a:rPr lang="en-US" dirty="0"/>
              <a:t>'&gt;, &lt;class '__</a:t>
            </a:r>
            <a:r>
              <a:rPr lang="en-US" dirty="0" err="1"/>
              <a:t>main__.Animal</a:t>
            </a:r>
            <a:r>
              <a:rPr lang="en-US" dirty="0"/>
              <a:t>'&gt;, &lt;class '__</a:t>
            </a:r>
            <a:r>
              <a:rPr lang="en-US" dirty="0" err="1"/>
              <a:t>main__.Mammal</a:t>
            </a:r>
            <a:r>
              <a:rPr lang="en-US" dirty="0"/>
              <a:t>'&gt;, &lt;class 'object'&gt;)</a:t>
            </a:r>
          </a:p>
          <a:p>
            <a:pPr marL="0" indent="0">
              <a:buNone/>
            </a:pPr>
            <a:endParaRPr lang="en-US" dirty="0"/>
          </a:p>
        </p:txBody>
      </p:sp>
      <p:sp>
        <p:nvSpPr>
          <p:cNvPr id="4" name="Footer Placeholder 3">
            <a:extLst>
              <a:ext uri="{FF2B5EF4-FFF2-40B4-BE49-F238E27FC236}">
                <a16:creationId xmlns:a16="http://schemas.microsoft.com/office/drawing/2014/main" id="{F70111BD-E805-139C-1866-E26ED4B5C1CB}"/>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BCDD43D5-E054-D2D1-19E9-98558B65785C}"/>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717901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3609</TotalTime>
  <Words>528</Words>
  <Application>Microsoft Office PowerPoint</Application>
  <PresentationFormat>Widescreen</PresentationFormat>
  <Paragraphs>76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Söhne</vt:lpstr>
      <vt:lpstr>Söhne Mono</vt:lpstr>
      <vt:lpstr>Office Theme</vt:lpstr>
      <vt:lpstr>About Me</vt:lpstr>
      <vt:lpstr>Multiple Inheritance:</vt:lpstr>
      <vt:lpstr>Multiple Inheritance Example:</vt:lpstr>
      <vt:lpstr>Multiple Inheritance Continue … </vt:lpstr>
      <vt:lpstr>Multiple Inheritance Continue …</vt:lpstr>
      <vt:lpstr>Multiple Inheritance Continue … </vt:lpstr>
      <vt:lpstr>Explanation :</vt:lpstr>
      <vt:lpstr>Explanation Continue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Ritesh</cp:lastModifiedBy>
  <cp:revision>418</cp:revision>
  <dcterms:created xsi:type="dcterms:W3CDTF">2019-09-15T04:30:17Z</dcterms:created>
  <dcterms:modified xsi:type="dcterms:W3CDTF">2024-01-17T04:56:35Z</dcterms:modified>
</cp:coreProperties>
</file>