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6"/>
  </p:notesMasterIdLst>
  <p:handoutMasterIdLst>
    <p:handoutMasterId r:id="rId17"/>
  </p:handoutMasterIdLst>
  <p:sldIdLst>
    <p:sldId id="257" r:id="rId2"/>
    <p:sldId id="258" r:id="rId3"/>
    <p:sldId id="259" r:id="rId4"/>
    <p:sldId id="260" r:id="rId5"/>
    <p:sldId id="261" r:id="rId6"/>
    <p:sldId id="265" r:id="rId7"/>
    <p:sldId id="262" r:id="rId8"/>
    <p:sldId id="263" r:id="rId9"/>
    <p:sldId id="266" r:id="rId10"/>
    <p:sldId id="264"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FD089D-ADFB-4F43-8907-20D0D22E0C83}">
          <p14:sldIdLst>
            <p14:sldId id="257"/>
            <p14:sldId id="258"/>
            <p14:sldId id="259"/>
            <p14:sldId id="260"/>
            <p14:sldId id="261"/>
            <p14:sldId id="265"/>
            <p14:sldId id="262"/>
            <p14:sldId id="263"/>
            <p14:sldId id="266"/>
            <p14:sldId id="264"/>
            <p14:sldId id="267"/>
            <p14:sldId id="268"/>
            <p14:sldId id="269"/>
            <p14:sldId id="270"/>
          </p14:sldIdLst>
        </p14:section>
        <p14:section name="Untitled Section" id="{1E42D361-1EAA-4579-8359-DF4AF4541E3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68" d="100"/>
          <a:sy n="68" d="100"/>
        </p:scale>
        <p:origin x="1032"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1/9/2024</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1/9/2024</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dirty="0"/>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1/9/2024</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4E4D-0E12-4421-A3E1-1B7E59184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ADB01B-674E-4638-B97B-D225514C8C85}"/>
              </a:ext>
            </a:extLst>
          </p:cNvPr>
          <p:cNvSpPr>
            <a:spLocks noGrp="1"/>
          </p:cNvSpPr>
          <p:nvPr>
            <p:ph type="dt" sz="half" idx="10"/>
          </p:nvPr>
        </p:nvSpPr>
        <p:spPr/>
        <p:txBody>
          <a:bodyPr/>
          <a:lstStyle/>
          <a:p>
            <a:fld id="{B0A75E3F-B9A5-4457-943D-67B4222F59F8}" type="datetime1">
              <a:rPr lang="en-US" smtClean="0"/>
              <a:t>1/9/2024</a:t>
            </a:fld>
            <a:endParaRPr lang="en-US"/>
          </a:p>
        </p:txBody>
      </p:sp>
      <p:sp>
        <p:nvSpPr>
          <p:cNvPr id="4" name="Footer Placeholder 3">
            <a:extLst>
              <a:ext uri="{FF2B5EF4-FFF2-40B4-BE49-F238E27FC236}">
                <a16:creationId xmlns:a16="http://schemas.microsoft.com/office/drawing/2014/main" id="{E1F1AC31-D510-45E3-86D6-51B3168C5C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C78BA07-3AA0-4671-A7E6-96E7031A32A4}"/>
              </a:ext>
            </a:extLst>
          </p:cNvPr>
          <p:cNvSpPr>
            <a:spLocks noGrp="1"/>
          </p:cNvSpPr>
          <p:nvPr>
            <p:ph type="sldNum" sz="quarter" idx="12"/>
          </p:nvPr>
        </p:nvSpPr>
        <p:spPr/>
        <p:txBody>
          <a:bodyPr/>
          <a:lstStyle/>
          <a:p>
            <a:fld id="{CBA38C19-DD30-46F9-A559-7559A714E450}" type="slidenum">
              <a:rPr lang="en-US" smtClean="0"/>
              <a:pPr/>
              <a:t>‹#›</a:t>
            </a:fld>
            <a:endParaRPr lang="en-US"/>
          </a:p>
        </p:txBody>
      </p:sp>
    </p:spTree>
    <p:extLst>
      <p:ext uri="{BB962C8B-B14F-4D97-AF65-F5344CB8AC3E}">
        <p14:creationId xmlns:p14="http://schemas.microsoft.com/office/powerpoint/2010/main" val="98027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1/9/2024</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1/9/2024</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endParaRPr lang="en-US" dirty="0"/>
          </a:p>
          <a:p>
            <a:r>
              <a:rPr lang="en-US" dirty="0"/>
              <a:t>Ritesh@Computer Point Nepal</a:t>
            </a:r>
          </a:p>
          <a:p>
            <a:endParaRPr lang="en-US" dirty="0"/>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1/9/2024</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1/9/2024</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1/9/2024</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1/9/2024</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1/9/2024</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1/9/2024</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1/9/2024</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1064525"/>
            <a:ext cx="12192000" cy="529182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1191178"/>
            <a:ext cx="10515600" cy="53057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1/9/2024</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dirty="0" err="1"/>
              <a:t>Ritesh@Computer</a:t>
            </a:r>
            <a:r>
              <a:rPr lang="en-US" dirty="0"/>
              <a:t> Point Nepal</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cxnSp>
        <p:nvCxnSpPr>
          <p:cNvPr id="11" name="Straight Connector 10">
            <a:extLst>
              <a:ext uri="{FF2B5EF4-FFF2-40B4-BE49-F238E27FC236}">
                <a16:creationId xmlns:a16="http://schemas.microsoft.com/office/drawing/2014/main" id="{744D76F0-6667-480A-946C-62E18FF69B14}"/>
              </a:ext>
            </a:extLst>
          </p:cNvPr>
          <p:cNvCxnSpPr>
            <a:cxnSpLocks/>
          </p:cNvCxnSpPr>
          <p:nvPr userDrawn="1"/>
        </p:nvCxnSpPr>
        <p:spPr>
          <a:xfrm>
            <a:off x="9564914" y="1721754"/>
            <a:ext cx="2627086"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D044F931-5A6D-4598-A4A0-0D5EBC2C9416}"/>
              </a:ext>
            </a:extLst>
          </p:cNvPr>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204717" y="0"/>
            <a:ext cx="1815152" cy="1011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7" r:id="rId11"/>
    <p:sldLayoutId id="2147483956" r:id="rId12"/>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AFE7-378B-4F0D-A3A4-CE2A596E4E12}"/>
              </a:ext>
            </a:extLst>
          </p:cNvPr>
          <p:cNvSpPr>
            <a:spLocks noGrp="1"/>
          </p:cNvSpPr>
          <p:nvPr>
            <p:ph type="title"/>
          </p:nvPr>
        </p:nvSpPr>
        <p:spPr/>
        <p:txBody>
          <a:bodyPr>
            <a:normAutofit fontScale="90000"/>
          </a:bodyPr>
          <a:lstStyle/>
          <a:p>
            <a:pPr algn="ctr"/>
            <a:r>
              <a:rPr lang="en-US" dirty="0"/>
              <a:t>About Me</a:t>
            </a:r>
          </a:p>
        </p:txBody>
      </p:sp>
      <p:sp>
        <p:nvSpPr>
          <p:cNvPr id="3" name="Content Placeholder 2">
            <a:extLst>
              <a:ext uri="{FF2B5EF4-FFF2-40B4-BE49-F238E27FC236}">
                <a16:creationId xmlns:a16="http://schemas.microsoft.com/office/drawing/2014/main" id="{601FF3F3-D5B4-41E3-AE45-E674FFACDCB4}"/>
              </a:ext>
            </a:extLst>
          </p:cNvPr>
          <p:cNvSpPr>
            <a:spLocks noGrp="1"/>
          </p:cNvSpPr>
          <p:nvPr>
            <p:ph idx="1"/>
          </p:nvPr>
        </p:nvSpPr>
        <p:spPr/>
        <p:txBody>
          <a:bodyPr/>
          <a:lstStyle/>
          <a:p>
            <a:r>
              <a:rPr lang="en-US" dirty="0"/>
              <a:t>Oracle Certified Database Administrator</a:t>
            </a:r>
          </a:p>
          <a:p>
            <a:r>
              <a:rPr lang="en-US" dirty="0"/>
              <a:t>Sun Certified Java Programmer</a:t>
            </a:r>
          </a:p>
          <a:p>
            <a:r>
              <a:rPr lang="en-US" dirty="0"/>
              <a:t>Certified Ethical Hacker</a:t>
            </a:r>
          </a:p>
          <a:p>
            <a:pPr marL="0" indent="0">
              <a:buNone/>
            </a:pPr>
            <a:endParaRPr lang="en-US" dirty="0"/>
          </a:p>
        </p:txBody>
      </p:sp>
      <p:sp>
        <p:nvSpPr>
          <p:cNvPr id="4" name="Footer Placeholder 3">
            <a:extLst>
              <a:ext uri="{FF2B5EF4-FFF2-40B4-BE49-F238E27FC236}">
                <a16:creationId xmlns:a16="http://schemas.microsoft.com/office/drawing/2014/main" id="{2C42735B-5FBD-4A5E-9D99-03AA8A2F9A04}"/>
              </a:ext>
            </a:extLst>
          </p:cNvPr>
          <p:cNvSpPr>
            <a:spLocks noGrp="1"/>
          </p:cNvSpPr>
          <p:nvPr>
            <p:ph type="ftr" sz="quarter" idx="11"/>
          </p:nvPr>
        </p:nvSpPr>
        <p:spPr/>
        <p:txBody>
          <a:bodyPr/>
          <a:lstStyle/>
          <a:p>
            <a:r>
              <a:rPr lang="en-US" dirty="0"/>
              <a:t>Ritesh@Computer Point Nepal</a:t>
            </a:r>
          </a:p>
        </p:txBody>
      </p:sp>
      <p:sp>
        <p:nvSpPr>
          <p:cNvPr id="5" name="Slide Number Placeholder 4">
            <a:extLst>
              <a:ext uri="{FF2B5EF4-FFF2-40B4-BE49-F238E27FC236}">
                <a16:creationId xmlns:a16="http://schemas.microsoft.com/office/drawing/2014/main" id="{1AD9932C-5ADB-4637-BB32-0397C3950973}"/>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570447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E17F3-7DF2-960F-BFCC-B0937F57B874}"/>
              </a:ext>
            </a:extLst>
          </p:cNvPr>
          <p:cNvSpPr>
            <a:spLocks noGrp="1"/>
          </p:cNvSpPr>
          <p:nvPr>
            <p:ph type="title"/>
          </p:nvPr>
        </p:nvSpPr>
        <p:spPr/>
        <p:txBody>
          <a:bodyPr>
            <a:normAutofit fontScale="90000"/>
          </a:bodyPr>
          <a:lstStyle/>
          <a:p>
            <a:r>
              <a:rPr lang="en-US" dirty="0"/>
              <a:t>Mutable Closures:</a:t>
            </a:r>
          </a:p>
        </p:txBody>
      </p:sp>
      <p:sp>
        <p:nvSpPr>
          <p:cNvPr id="3" name="Content Placeholder 2">
            <a:extLst>
              <a:ext uri="{FF2B5EF4-FFF2-40B4-BE49-F238E27FC236}">
                <a16:creationId xmlns:a16="http://schemas.microsoft.com/office/drawing/2014/main" id="{DF42CEF8-2C5D-E624-C059-801726A5EF74}"/>
              </a:ext>
            </a:extLst>
          </p:cNvPr>
          <p:cNvSpPr>
            <a:spLocks noGrp="1"/>
          </p:cNvSpPr>
          <p:nvPr>
            <p:ph idx="1"/>
          </p:nvPr>
        </p:nvSpPr>
        <p:spPr/>
        <p:txBody>
          <a:bodyPr/>
          <a:lstStyle/>
          <a:p>
            <a:pPr marL="0" indent="0">
              <a:buNone/>
            </a:pPr>
            <a:r>
              <a:rPr lang="en-US" dirty="0"/>
              <a:t>If the variable captured by the closure is mutable (e.g., a list), the closure can modify its value even after the outer function has finished execution. This can lead to unexpected behavior if not handled carefully.</a:t>
            </a:r>
          </a:p>
        </p:txBody>
      </p:sp>
      <p:sp>
        <p:nvSpPr>
          <p:cNvPr id="4" name="Footer Placeholder 3">
            <a:extLst>
              <a:ext uri="{FF2B5EF4-FFF2-40B4-BE49-F238E27FC236}">
                <a16:creationId xmlns:a16="http://schemas.microsoft.com/office/drawing/2014/main" id="{1E5CC624-3FD8-11C1-8678-EB85E4274091}"/>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5CE35DD9-F3E2-4DC8-D8EC-C81ED53ED9E5}"/>
              </a:ext>
            </a:extLst>
          </p:cNvPr>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821551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36432-C340-5A17-346F-4CAB2352AFB0}"/>
              </a:ext>
            </a:extLst>
          </p:cNvPr>
          <p:cNvSpPr>
            <a:spLocks noGrp="1"/>
          </p:cNvSpPr>
          <p:nvPr>
            <p:ph type="title"/>
          </p:nvPr>
        </p:nvSpPr>
        <p:spPr/>
        <p:txBody>
          <a:bodyPr>
            <a:normAutofit fontScale="90000"/>
          </a:bodyPr>
          <a:lstStyle/>
          <a:p>
            <a:r>
              <a:rPr lang="en-US" dirty="0"/>
              <a:t>Use Cases:</a:t>
            </a:r>
          </a:p>
        </p:txBody>
      </p:sp>
      <p:sp>
        <p:nvSpPr>
          <p:cNvPr id="3" name="Content Placeholder 2">
            <a:extLst>
              <a:ext uri="{FF2B5EF4-FFF2-40B4-BE49-F238E27FC236}">
                <a16:creationId xmlns:a16="http://schemas.microsoft.com/office/drawing/2014/main" id="{111F87CA-4777-7B14-907F-55AEEFC253C6}"/>
              </a:ext>
            </a:extLst>
          </p:cNvPr>
          <p:cNvSpPr>
            <a:spLocks noGrp="1"/>
          </p:cNvSpPr>
          <p:nvPr>
            <p:ph idx="1"/>
          </p:nvPr>
        </p:nvSpPr>
        <p:spPr/>
        <p:txBody>
          <a:bodyPr>
            <a:normAutofit lnSpcReduction="10000"/>
          </a:bodyPr>
          <a:lstStyle/>
          <a:p>
            <a:pPr marL="0" indent="0">
              <a:buNone/>
            </a:pPr>
            <a:r>
              <a:rPr lang="en-US" dirty="0"/>
              <a:t>Closures are often used to create functions with specific behavior, such as:</a:t>
            </a:r>
          </a:p>
          <a:p>
            <a:r>
              <a:rPr lang="en-US" b="1" dirty="0"/>
              <a:t>Function Factories</a:t>
            </a:r>
            <a:r>
              <a:rPr lang="en-US" dirty="0"/>
              <a:t>: Generating functions with varying behavior based on some parameters.</a:t>
            </a:r>
          </a:p>
          <a:p>
            <a:r>
              <a:rPr lang="en-US" b="1" dirty="0"/>
              <a:t>Decorator Patterns</a:t>
            </a:r>
            <a:r>
              <a:rPr lang="en-US" dirty="0"/>
              <a:t>: Modifying or extending the behavior of functions.</a:t>
            </a:r>
          </a:p>
          <a:p>
            <a:r>
              <a:rPr lang="en-US" b="1" dirty="0"/>
              <a:t>Callback Functions</a:t>
            </a:r>
            <a:r>
              <a:rPr lang="en-US" dirty="0"/>
              <a:t>: Passing functions as arguments to other functions.</a:t>
            </a:r>
          </a:p>
          <a:p>
            <a:r>
              <a:rPr lang="en-US" b="1" dirty="0"/>
              <a:t>Data Hiding</a:t>
            </a:r>
            <a:r>
              <a:rPr lang="en-US" dirty="0"/>
              <a:t>: Encapsulating data within a closure to achieve some level of data hiding.</a:t>
            </a:r>
          </a:p>
        </p:txBody>
      </p:sp>
      <p:sp>
        <p:nvSpPr>
          <p:cNvPr id="4" name="Footer Placeholder 3">
            <a:extLst>
              <a:ext uri="{FF2B5EF4-FFF2-40B4-BE49-F238E27FC236}">
                <a16:creationId xmlns:a16="http://schemas.microsoft.com/office/drawing/2014/main" id="{A4036657-A414-CCF8-C07F-0C2E05E7B8A5}"/>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29521852-0E78-90A4-B2DD-440C6F93564F}"/>
              </a:ext>
            </a:extLst>
          </p:cNvPr>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3586333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5DBF-EB7D-D8A4-E78D-6F17D3FCF615}"/>
              </a:ext>
            </a:extLst>
          </p:cNvPr>
          <p:cNvSpPr>
            <a:spLocks noGrp="1"/>
          </p:cNvSpPr>
          <p:nvPr>
            <p:ph type="title"/>
          </p:nvPr>
        </p:nvSpPr>
        <p:spPr/>
        <p:txBody>
          <a:bodyPr>
            <a:normAutofit fontScale="90000"/>
          </a:bodyPr>
          <a:lstStyle/>
          <a:p>
            <a:r>
              <a:rPr lang="en-US" dirty="0"/>
              <a:t>Practical Example: </a:t>
            </a:r>
            <a:r>
              <a:rPr lang="en-US" dirty="0" err="1"/>
              <a:t>Memoization</a:t>
            </a:r>
            <a:endParaRPr lang="en-US" dirty="0"/>
          </a:p>
        </p:txBody>
      </p:sp>
      <p:sp>
        <p:nvSpPr>
          <p:cNvPr id="3" name="Content Placeholder 2">
            <a:extLst>
              <a:ext uri="{FF2B5EF4-FFF2-40B4-BE49-F238E27FC236}">
                <a16:creationId xmlns:a16="http://schemas.microsoft.com/office/drawing/2014/main" id="{49163AB3-7764-4A50-BC8E-3518D5D0F308}"/>
              </a:ext>
            </a:extLst>
          </p:cNvPr>
          <p:cNvSpPr>
            <a:spLocks noGrp="1"/>
          </p:cNvSpPr>
          <p:nvPr>
            <p:ph idx="1"/>
          </p:nvPr>
        </p:nvSpPr>
        <p:spPr/>
        <p:txBody>
          <a:bodyPr>
            <a:normAutofit fontScale="70000" lnSpcReduction="20000"/>
          </a:bodyPr>
          <a:lstStyle/>
          <a:p>
            <a:pPr marL="0" indent="0">
              <a:buNone/>
            </a:pPr>
            <a:r>
              <a:rPr lang="en-US" dirty="0"/>
              <a:t>One practical use of closures is in </a:t>
            </a:r>
            <a:r>
              <a:rPr lang="en-US" dirty="0" err="1"/>
              <a:t>memoization</a:t>
            </a:r>
            <a:r>
              <a:rPr lang="en-US" dirty="0"/>
              <a:t>, where you can use a closure to cache the results of expensive function calls to improve performance.</a:t>
            </a:r>
          </a:p>
          <a:p>
            <a:pPr marL="0" indent="0">
              <a:buNone/>
            </a:pPr>
            <a:endParaRPr lang="en-US" dirty="0"/>
          </a:p>
          <a:p>
            <a:pPr marL="0" indent="0">
              <a:buNone/>
            </a:pPr>
            <a:r>
              <a:rPr lang="en-US" dirty="0"/>
              <a:t>def </a:t>
            </a:r>
            <a:r>
              <a:rPr lang="en-US" dirty="0" err="1"/>
              <a:t>memoize</a:t>
            </a:r>
            <a:r>
              <a:rPr lang="en-US" dirty="0"/>
              <a:t>(</a:t>
            </a:r>
            <a:r>
              <a:rPr lang="en-US" dirty="0" err="1"/>
              <a:t>func</a:t>
            </a:r>
            <a:r>
              <a:rPr lang="en-US" dirty="0"/>
              <a:t>):</a:t>
            </a:r>
          </a:p>
          <a:p>
            <a:pPr marL="0" indent="0">
              <a:buNone/>
            </a:pPr>
            <a:r>
              <a:rPr lang="en-US" dirty="0"/>
              <a:t>    cache = {}</a:t>
            </a:r>
          </a:p>
          <a:p>
            <a:pPr marL="0" indent="0">
              <a:buNone/>
            </a:pPr>
            <a:endParaRPr lang="en-US" dirty="0"/>
          </a:p>
          <a:p>
            <a:pPr marL="0" indent="0">
              <a:buNone/>
            </a:pPr>
            <a:r>
              <a:rPr lang="en-US" dirty="0"/>
              <a:t>    def wrapper(*</a:t>
            </a:r>
            <a:r>
              <a:rPr lang="en-US" dirty="0" err="1"/>
              <a:t>args</a:t>
            </a:r>
            <a:r>
              <a:rPr lang="en-US" dirty="0"/>
              <a:t>):</a:t>
            </a:r>
          </a:p>
          <a:p>
            <a:pPr marL="0" indent="0">
              <a:buNone/>
            </a:pPr>
            <a:r>
              <a:rPr lang="en-US" dirty="0"/>
              <a:t>        if </a:t>
            </a:r>
            <a:r>
              <a:rPr lang="en-US" dirty="0" err="1"/>
              <a:t>args</a:t>
            </a:r>
            <a:r>
              <a:rPr lang="en-US" dirty="0"/>
              <a:t> not in cache:</a:t>
            </a:r>
          </a:p>
          <a:p>
            <a:pPr marL="0" indent="0">
              <a:buNone/>
            </a:pPr>
            <a:r>
              <a:rPr lang="en-US" dirty="0"/>
              <a:t>            result = </a:t>
            </a:r>
            <a:r>
              <a:rPr lang="en-US" dirty="0" err="1"/>
              <a:t>func</a:t>
            </a:r>
            <a:r>
              <a:rPr lang="en-US" dirty="0"/>
              <a:t>(*</a:t>
            </a:r>
            <a:r>
              <a:rPr lang="en-US" dirty="0" err="1"/>
              <a:t>args</a:t>
            </a:r>
            <a:r>
              <a:rPr lang="en-US" dirty="0"/>
              <a:t>)</a:t>
            </a:r>
          </a:p>
          <a:p>
            <a:pPr marL="0" indent="0">
              <a:buNone/>
            </a:pPr>
            <a:r>
              <a:rPr lang="en-US" dirty="0"/>
              <a:t>            cache[</a:t>
            </a:r>
            <a:r>
              <a:rPr lang="en-US" dirty="0" err="1"/>
              <a:t>args</a:t>
            </a:r>
            <a:r>
              <a:rPr lang="en-US" dirty="0"/>
              <a:t>] = result</a:t>
            </a:r>
          </a:p>
          <a:p>
            <a:pPr marL="0" indent="0">
              <a:buNone/>
            </a:pPr>
            <a:r>
              <a:rPr lang="en-US" dirty="0"/>
              <a:t>        return cache[</a:t>
            </a:r>
            <a:r>
              <a:rPr lang="en-US" dirty="0" err="1"/>
              <a:t>args</a:t>
            </a:r>
            <a:r>
              <a:rPr lang="en-US" dirty="0"/>
              <a:t>]</a:t>
            </a:r>
          </a:p>
          <a:p>
            <a:pPr marL="0" indent="0">
              <a:buNone/>
            </a:pPr>
            <a:endParaRPr lang="en-US" dirty="0"/>
          </a:p>
          <a:p>
            <a:pPr marL="0" indent="0">
              <a:buNone/>
            </a:pPr>
            <a:r>
              <a:rPr lang="en-US" dirty="0"/>
              <a:t>    return wrapper</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EC1822EF-70C9-F645-CFAF-CAD814F578A2}"/>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69175CA8-4371-CB43-364A-B5DB7EB01712}"/>
              </a:ext>
            </a:extLst>
          </p:cNvPr>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3866910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C603-6D82-6547-226E-EC1077A33236}"/>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704D4765-1C12-7187-ABDE-0CFE08971601}"/>
              </a:ext>
            </a:extLst>
          </p:cNvPr>
          <p:cNvSpPr>
            <a:spLocks noGrp="1"/>
          </p:cNvSpPr>
          <p:nvPr>
            <p:ph idx="1"/>
          </p:nvPr>
        </p:nvSpPr>
        <p:spPr/>
        <p:txBody>
          <a:bodyPr/>
          <a:lstStyle/>
          <a:p>
            <a:pPr marL="0" indent="0">
              <a:buNone/>
            </a:pPr>
            <a:r>
              <a:rPr lang="en-US" dirty="0"/>
              <a:t># Usage</a:t>
            </a:r>
          </a:p>
          <a:p>
            <a:pPr marL="0" indent="0">
              <a:buNone/>
            </a:pPr>
            <a:r>
              <a:rPr lang="en-US" dirty="0"/>
              <a:t>@memoize</a:t>
            </a:r>
          </a:p>
          <a:p>
            <a:pPr marL="0" indent="0">
              <a:buNone/>
            </a:pPr>
            <a:r>
              <a:rPr lang="en-US" dirty="0"/>
              <a:t>def </a:t>
            </a:r>
            <a:r>
              <a:rPr lang="en-US" dirty="0" err="1"/>
              <a:t>fibonacci</a:t>
            </a:r>
            <a:r>
              <a:rPr lang="en-US" dirty="0"/>
              <a:t>(n):</a:t>
            </a:r>
          </a:p>
          <a:p>
            <a:pPr marL="0" indent="0">
              <a:buNone/>
            </a:pPr>
            <a:r>
              <a:rPr lang="en-US" dirty="0"/>
              <a:t>    if n &lt;= 1:</a:t>
            </a:r>
          </a:p>
          <a:p>
            <a:pPr marL="0" indent="0">
              <a:buNone/>
            </a:pPr>
            <a:r>
              <a:rPr lang="en-US" dirty="0"/>
              <a:t>        return n</a:t>
            </a:r>
          </a:p>
          <a:p>
            <a:pPr marL="0" indent="0">
              <a:buNone/>
            </a:pPr>
            <a:r>
              <a:rPr lang="en-US" dirty="0"/>
              <a:t>    else:</a:t>
            </a:r>
          </a:p>
          <a:p>
            <a:pPr marL="0" indent="0">
              <a:buNone/>
            </a:pPr>
            <a:r>
              <a:rPr lang="en-US" dirty="0"/>
              <a:t>        return </a:t>
            </a:r>
            <a:r>
              <a:rPr lang="en-US" dirty="0" err="1"/>
              <a:t>fibonacci</a:t>
            </a:r>
            <a:r>
              <a:rPr lang="en-US" dirty="0"/>
              <a:t>(n - 1) + </a:t>
            </a:r>
            <a:r>
              <a:rPr lang="en-US" dirty="0" err="1"/>
              <a:t>fibonacci</a:t>
            </a:r>
            <a:r>
              <a:rPr lang="en-US" dirty="0"/>
              <a:t>(n - 2)</a:t>
            </a:r>
          </a:p>
          <a:p>
            <a:pPr marL="0" indent="0">
              <a:buNone/>
            </a:pPr>
            <a:endParaRPr lang="en-US" dirty="0"/>
          </a:p>
        </p:txBody>
      </p:sp>
      <p:sp>
        <p:nvSpPr>
          <p:cNvPr id="4" name="Footer Placeholder 3">
            <a:extLst>
              <a:ext uri="{FF2B5EF4-FFF2-40B4-BE49-F238E27FC236}">
                <a16:creationId xmlns:a16="http://schemas.microsoft.com/office/drawing/2014/main" id="{7B0168F8-77DE-B552-E913-4526BF1004A3}"/>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E37FDBA3-408D-FBCE-8A5D-885D3262B27D}"/>
              </a:ext>
            </a:extLst>
          </p:cNvPr>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3507860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B84E-41D8-C6D9-2C3C-DC2EE1592B5D}"/>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67F7D646-7C22-0B82-2342-CD2B84952778}"/>
              </a:ext>
            </a:extLst>
          </p:cNvPr>
          <p:cNvSpPr>
            <a:spLocks noGrp="1"/>
          </p:cNvSpPr>
          <p:nvPr>
            <p:ph idx="1"/>
          </p:nvPr>
        </p:nvSpPr>
        <p:spPr/>
        <p:txBody>
          <a:bodyPr/>
          <a:lstStyle/>
          <a:p>
            <a:pPr marL="0" indent="0">
              <a:buNone/>
            </a:pPr>
            <a:r>
              <a:rPr lang="en-US" dirty="0"/>
              <a:t>In this example, the </a:t>
            </a:r>
            <a:r>
              <a:rPr lang="en-US" dirty="0" err="1"/>
              <a:t>memoize</a:t>
            </a:r>
            <a:r>
              <a:rPr lang="en-US" dirty="0"/>
              <a:t> closure caches the results of the </a:t>
            </a:r>
            <a:r>
              <a:rPr lang="en-US" dirty="0" err="1"/>
              <a:t>fibonacci</a:t>
            </a:r>
            <a:r>
              <a:rPr lang="en-US" dirty="0"/>
              <a:t> function, preventing redundant calculations for the same input.</a:t>
            </a:r>
          </a:p>
          <a:p>
            <a:pPr marL="0" indent="0">
              <a:buNone/>
            </a:pPr>
            <a:endParaRPr lang="en-US" dirty="0"/>
          </a:p>
          <a:p>
            <a:pPr marL="0" indent="0">
              <a:buNone/>
            </a:pPr>
            <a:r>
              <a:rPr lang="en-US" dirty="0"/>
              <a:t>Understanding closures is crucial for writing expressive and modular code in Python, and it provides a powerful tool for managing scope and state in more complex applications.</a:t>
            </a:r>
          </a:p>
        </p:txBody>
      </p:sp>
      <p:sp>
        <p:nvSpPr>
          <p:cNvPr id="4" name="Footer Placeholder 3">
            <a:extLst>
              <a:ext uri="{FF2B5EF4-FFF2-40B4-BE49-F238E27FC236}">
                <a16:creationId xmlns:a16="http://schemas.microsoft.com/office/drawing/2014/main" id="{57501DEF-6039-C58A-CC01-DC5CAF4DDB44}"/>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7CB66BA-6FEC-A68A-93ED-D1809CA721CE}"/>
              </a:ext>
            </a:extLst>
          </p:cNvPr>
          <p:cNvSpPr>
            <a:spLocks noGrp="1"/>
          </p:cNvSpPr>
          <p:nvPr>
            <p:ph type="sldNum" sz="quarter" idx="12"/>
          </p:nvPr>
        </p:nvSpPr>
        <p:spPr/>
        <p:txBody>
          <a:bodyPr/>
          <a:lstStyle/>
          <a:p>
            <a:fld id="{CBA38C19-DD30-46F9-A559-7559A714E450}" type="slidenum">
              <a:rPr lang="en-US" smtClean="0"/>
              <a:t>14</a:t>
            </a:fld>
            <a:endParaRPr lang="en-US"/>
          </a:p>
        </p:txBody>
      </p:sp>
    </p:spTree>
    <p:extLst>
      <p:ext uri="{BB962C8B-B14F-4D97-AF65-F5344CB8AC3E}">
        <p14:creationId xmlns:p14="http://schemas.microsoft.com/office/powerpoint/2010/main" val="1742616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3942-6EE1-4B63-BC6E-34A6146C1800}"/>
              </a:ext>
            </a:extLst>
          </p:cNvPr>
          <p:cNvSpPr>
            <a:spLocks noGrp="1"/>
          </p:cNvSpPr>
          <p:nvPr>
            <p:ph type="title"/>
          </p:nvPr>
        </p:nvSpPr>
        <p:spPr/>
        <p:txBody>
          <a:bodyPr>
            <a:normAutofit fontScale="90000"/>
          </a:bodyPr>
          <a:lstStyle/>
          <a:p>
            <a:r>
              <a:rPr lang="en-US" dirty="0"/>
              <a:t>Python Closure :</a:t>
            </a:r>
          </a:p>
        </p:txBody>
      </p:sp>
      <p:sp>
        <p:nvSpPr>
          <p:cNvPr id="4" name="Footer Placeholder 3">
            <a:extLst>
              <a:ext uri="{FF2B5EF4-FFF2-40B4-BE49-F238E27FC236}">
                <a16:creationId xmlns:a16="http://schemas.microsoft.com/office/drawing/2014/main" id="{A069A54B-2C88-4668-9F6F-AB565D0CF59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808424B-318C-417B-ACD9-985E9AA99447}"/>
              </a:ext>
            </a:extLst>
          </p:cNvPr>
          <p:cNvSpPr>
            <a:spLocks noGrp="1"/>
          </p:cNvSpPr>
          <p:nvPr>
            <p:ph type="sldNum" sz="quarter" idx="12"/>
          </p:nvPr>
        </p:nvSpPr>
        <p:spPr/>
        <p:txBody>
          <a:bodyPr/>
          <a:lstStyle/>
          <a:p>
            <a:fld id="{CBA38C19-DD30-46F9-A559-7559A714E450}" type="slidenum">
              <a:rPr lang="en-US" smtClean="0"/>
              <a:t>2</a:t>
            </a:fld>
            <a:endParaRPr lang="en-US"/>
          </a:p>
        </p:txBody>
      </p:sp>
      <p:sp>
        <p:nvSpPr>
          <p:cNvPr id="8" name="Content Placeholder 7">
            <a:extLst>
              <a:ext uri="{FF2B5EF4-FFF2-40B4-BE49-F238E27FC236}">
                <a16:creationId xmlns:a16="http://schemas.microsoft.com/office/drawing/2014/main" id="{65407DAF-E6C5-8534-2484-FAB125FCC643}"/>
              </a:ext>
            </a:extLst>
          </p:cNvPr>
          <p:cNvSpPr>
            <a:spLocks noGrp="1"/>
          </p:cNvSpPr>
          <p:nvPr>
            <p:ph idx="1"/>
          </p:nvPr>
        </p:nvSpPr>
        <p:spPr/>
        <p:txBody>
          <a:bodyPr/>
          <a:lstStyle/>
          <a:p>
            <a:pPr marL="0" indent="0">
              <a:buNone/>
            </a:pPr>
            <a:r>
              <a:rPr lang="en-US" dirty="0"/>
              <a:t>A closure in Python refers to a function object that has access to variables in its lexical scope, even when the function is called outside that scope. In simpler terms, a closure allows a function to remember the environment in which it was created.</a:t>
            </a:r>
          </a:p>
        </p:txBody>
      </p:sp>
    </p:spTree>
    <p:extLst>
      <p:ext uri="{BB962C8B-B14F-4D97-AF65-F5344CB8AC3E}">
        <p14:creationId xmlns:p14="http://schemas.microsoft.com/office/powerpoint/2010/main" val="297787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D600-997B-4F3C-92CC-FD4C39C5B65A}"/>
              </a:ext>
            </a:extLst>
          </p:cNvPr>
          <p:cNvSpPr>
            <a:spLocks noGrp="1"/>
          </p:cNvSpPr>
          <p:nvPr>
            <p:ph type="title"/>
          </p:nvPr>
        </p:nvSpPr>
        <p:spPr/>
        <p:txBody>
          <a:bodyPr>
            <a:normAutofit fontScale="90000"/>
          </a:bodyPr>
          <a:lstStyle/>
          <a:p>
            <a:r>
              <a:rPr lang="en-US" dirty="0"/>
              <a:t>Python Closure Continue … </a:t>
            </a:r>
          </a:p>
        </p:txBody>
      </p:sp>
      <p:sp>
        <p:nvSpPr>
          <p:cNvPr id="4" name="Footer Placeholder 3">
            <a:extLst>
              <a:ext uri="{FF2B5EF4-FFF2-40B4-BE49-F238E27FC236}">
                <a16:creationId xmlns:a16="http://schemas.microsoft.com/office/drawing/2014/main" id="{5BBB10BF-E462-4660-994D-8031DE89B10C}"/>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6CC513A6-6FC0-41AC-9258-637121F7B13C}"/>
              </a:ext>
            </a:extLst>
          </p:cNvPr>
          <p:cNvSpPr>
            <a:spLocks noGrp="1"/>
          </p:cNvSpPr>
          <p:nvPr>
            <p:ph type="sldNum" sz="quarter" idx="12"/>
          </p:nvPr>
        </p:nvSpPr>
        <p:spPr/>
        <p:txBody>
          <a:bodyPr/>
          <a:lstStyle/>
          <a:p>
            <a:fld id="{CBA38C19-DD30-46F9-A559-7559A714E450}" type="slidenum">
              <a:rPr lang="en-US" smtClean="0"/>
              <a:t>3</a:t>
            </a:fld>
            <a:endParaRPr lang="en-US"/>
          </a:p>
        </p:txBody>
      </p:sp>
      <p:sp>
        <p:nvSpPr>
          <p:cNvPr id="3" name="Content Placeholder 2">
            <a:extLst>
              <a:ext uri="{FF2B5EF4-FFF2-40B4-BE49-F238E27FC236}">
                <a16:creationId xmlns:a16="http://schemas.microsoft.com/office/drawing/2014/main" id="{E7F7A133-7452-8294-86AF-2426EEBFE97F}"/>
              </a:ext>
            </a:extLst>
          </p:cNvPr>
          <p:cNvSpPr>
            <a:spLocks noGrp="1"/>
          </p:cNvSpPr>
          <p:nvPr>
            <p:ph idx="1"/>
          </p:nvPr>
        </p:nvSpPr>
        <p:spPr/>
        <p:txBody>
          <a:bodyPr>
            <a:normAutofit/>
          </a:bodyPr>
          <a:lstStyle/>
          <a:p>
            <a:pPr marL="0" indent="0">
              <a:buNone/>
            </a:pPr>
            <a:r>
              <a:rPr lang="en-US" dirty="0"/>
              <a:t>Here's a simple example to illustrate closures in Python:</a:t>
            </a:r>
          </a:p>
          <a:p>
            <a:pPr marL="0" indent="0">
              <a:buNone/>
            </a:pPr>
            <a:r>
              <a:rPr lang="en-US" dirty="0"/>
              <a:t>def </a:t>
            </a:r>
            <a:r>
              <a:rPr lang="en-US" dirty="0" err="1"/>
              <a:t>outer_function</a:t>
            </a:r>
            <a:r>
              <a:rPr lang="en-US" dirty="0"/>
              <a:t>(x):</a:t>
            </a:r>
          </a:p>
          <a:p>
            <a:pPr marL="0" indent="0">
              <a:buNone/>
            </a:pPr>
            <a:r>
              <a:rPr lang="en-US" dirty="0"/>
              <a:t>    # This inner function is a closure</a:t>
            </a:r>
          </a:p>
          <a:p>
            <a:pPr marL="0" indent="0">
              <a:buNone/>
            </a:pPr>
            <a:r>
              <a:rPr lang="en-US" dirty="0"/>
              <a:t>    def </a:t>
            </a:r>
            <a:r>
              <a:rPr lang="en-US" dirty="0" err="1"/>
              <a:t>inner_function</a:t>
            </a:r>
            <a:r>
              <a:rPr lang="en-US" dirty="0"/>
              <a:t>(y):</a:t>
            </a:r>
          </a:p>
          <a:p>
            <a:pPr marL="0" indent="0">
              <a:buNone/>
            </a:pPr>
            <a:r>
              <a:rPr lang="en-US" dirty="0"/>
              <a:t>        return x + y</a:t>
            </a:r>
          </a:p>
          <a:p>
            <a:pPr marL="0" indent="0">
              <a:buNone/>
            </a:pPr>
            <a:r>
              <a:rPr lang="en-US" dirty="0"/>
              <a:t>    return </a:t>
            </a:r>
            <a:r>
              <a:rPr lang="en-US" dirty="0" err="1"/>
              <a:t>inner_function</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6818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1D31-C725-42FE-86E5-49ED6464E91C}"/>
              </a:ext>
            </a:extLst>
          </p:cNvPr>
          <p:cNvSpPr>
            <a:spLocks noGrp="1"/>
          </p:cNvSpPr>
          <p:nvPr>
            <p:ph type="title"/>
          </p:nvPr>
        </p:nvSpPr>
        <p:spPr/>
        <p:txBody>
          <a:bodyPr>
            <a:normAutofit fontScale="90000"/>
          </a:bodyPr>
          <a:lstStyle/>
          <a:p>
            <a:r>
              <a:rPr lang="en-US" dirty="0"/>
              <a:t>Python Closure Continue … </a:t>
            </a:r>
          </a:p>
        </p:txBody>
      </p:sp>
      <p:sp>
        <p:nvSpPr>
          <p:cNvPr id="3" name="Content Placeholder 2">
            <a:extLst>
              <a:ext uri="{FF2B5EF4-FFF2-40B4-BE49-F238E27FC236}">
                <a16:creationId xmlns:a16="http://schemas.microsoft.com/office/drawing/2014/main" id="{13E142D5-CC8C-4F68-A536-14112325FC62}"/>
              </a:ext>
            </a:extLst>
          </p:cNvPr>
          <p:cNvSpPr>
            <a:spLocks noGrp="1"/>
          </p:cNvSpPr>
          <p:nvPr>
            <p:ph idx="1"/>
          </p:nvPr>
        </p:nvSpPr>
        <p:spPr/>
        <p:txBody>
          <a:bodyPr>
            <a:normAutofit fontScale="92500" lnSpcReduction="20000"/>
          </a:bodyPr>
          <a:lstStyle/>
          <a:p>
            <a:pPr marL="0" indent="0">
              <a:buNone/>
            </a:pPr>
            <a:r>
              <a:rPr lang="en-US" dirty="0"/>
              <a:t># Creating closures</a:t>
            </a:r>
          </a:p>
          <a:p>
            <a:pPr marL="0" indent="0">
              <a:buNone/>
            </a:pPr>
            <a:r>
              <a:rPr lang="en-US" dirty="0"/>
              <a:t>closure1 = </a:t>
            </a:r>
            <a:r>
              <a:rPr lang="en-US" dirty="0" err="1"/>
              <a:t>outer_function</a:t>
            </a:r>
            <a:r>
              <a:rPr lang="en-US" dirty="0"/>
              <a:t>(10)</a:t>
            </a:r>
          </a:p>
          <a:p>
            <a:pPr marL="0" indent="0">
              <a:buNone/>
            </a:pPr>
            <a:r>
              <a:rPr lang="en-US" dirty="0"/>
              <a:t>closure2 = </a:t>
            </a:r>
            <a:r>
              <a:rPr lang="en-US" dirty="0" err="1"/>
              <a:t>outer_function</a:t>
            </a:r>
            <a:r>
              <a:rPr lang="en-US" dirty="0"/>
              <a:t>(20)</a:t>
            </a:r>
          </a:p>
          <a:p>
            <a:pPr marL="0" indent="0">
              <a:buNone/>
            </a:pPr>
            <a:endParaRPr lang="en-US" dirty="0"/>
          </a:p>
          <a:p>
            <a:pPr marL="0" indent="0">
              <a:buNone/>
            </a:pPr>
            <a:r>
              <a:rPr lang="en-US" dirty="0"/>
              <a:t># Using closures</a:t>
            </a:r>
          </a:p>
          <a:p>
            <a:pPr marL="0" indent="0">
              <a:buNone/>
            </a:pPr>
            <a:r>
              <a:rPr lang="en-US" dirty="0"/>
              <a:t>result1 = closure1(5)  # Result: 10 + 5 = 15</a:t>
            </a:r>
          </a:p>
          <a:p>
            <a:pPr marL="0" indent="0">
              <a:buNone/>
            </a:pPr>
            <a:r>
              <a:rPr lang="en-US" dirty="0"/>
              <a:t>result2 = closure2(5)  # Result: 20 + 5 = 25</a:t>
            </a:r>
          </a:p>
          <a:p>
            <a:pPr marL="0" indent="0">
              <a:buNone/>
            </a:pPr>
            <a:endParaRPr lang="en-US" dirty="0"/>
          </a:p>
          <a:p>
            <a:pPr marL="0" indent="0">
              <a:buNone/>
            </a:pPr>
            <a:r>
              <a:rPr lang="en-US" dirty="0"/>
              <a:t>print(result1)</a:t>
            </a:r>
          </a:p>
          <a:p>
            <a:pPr marL="0" indent="0">
              <a:buNone/>
            </a:pPr>
            <a:r>
              <a:rPr lang="en-US" dirty="0"/>
              <a:t>print(result2)</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3B26491E-7257-497F-B433-2078B259339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2B6279B-7B7D-446E-9E0D-449876861E9D}"/>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400963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E84A-DE43-BD39-BB9E-E3D20942053E}"/>
              </a:ext>
            </a:extLst>
          </p:cNvPr>
          <p:cNvSpPr>
            <a:spLocks noGrp="1"/>
          </p:cNvSpPr>
          <p:nvPr>
            <p:ph type="title"/>
          </p:nvPr>
        </p:nvSpPr>
        <p:spPr/>
        <p:txBody>
          <a:bodyPr>
            <a:normAutofit fontScale="90000"/>
          </a:bodyPr>
          <a:lstStyle/>
          <a:p>
            <a:r>
              <a:rPr lang="en-US" dirty="0"/>
              <a:t>Python Closure Continue …</a:t>
            </a:r>
          </a:p>
        </p:txBody>
      </p:sp>
      <p:sp>
        <p:nvSpPr>
          <p:cNvPr id="3" name="Content Placeholder 2">
            <a:extLst>
              <a:ext uri="{FF2B5EF4-FFF2-40B4-BE49-F238E27FC236}">
                <a16:creationId xmlns:a16="http://schemas.microsoft.com/office/drawing/2014/main" id="{95DAAB0A-DDBB-2989-452B-B23D78340DC2}"/>
              </a:ext>
            </a:extLst>
          </p:cNvPr>
          <p:cNvSpPr>
            <a:spLocks noGrp="1"/>
          </p:cNvSpPr>
          <p:nvPr>
            <p:ph idx="1"/>
          </p:nvPr>
        </p:nvSpPr>
        <p:spPr/>
        <p:txBody>
          <a:bodyPr>
            <a:normAutofit/>
          </a:bodyPr>
          <a:lstStyle/>
          <a:p>
            <a:pPr marL="0" indent="0">
              <a:buNone/>
            </a:pPr>
            <a:r>
              <a:rPr lang="en-US" dirty="0"/>
              <a:t> In this example, </a:t>
            </a:r>
            <a:r>
              <a:rPr lang="en-US" dirty="0" err="1"/>
              <a:t>outer_function</a:t>
            </a:r>
            <a:r>
              <a:rPr lang="en-US" dirty="0"/>
              <a:t> takes a parameter x and defines an inner function </a:t>
            </a:r>
            <a:r>
              <a:rPr lang="en-US" dirty="0" err="1"/>
              <a:t>inner_function</a:t>
            </a:r>
            <a:r>
              <a:rPr lang="en-US" dirty="0"/>
              <a:t>. The inner function is a closure because it references the variable x from its outer (lexical) scope. When you call </a:t>
            </a:r>
            <a:r>
              <a:rPr lang="en-US" dirty="0" err="1"/>
              <a:t>outer_function</a:t>
            </a:r>
            <a:r>
              <a:rPr lang="en-US" dirty="0"/>
              <a:t>(10), it returns a closure, and closure1 becomes a reference to that closure. Similarly, calling </a:t>
            </a:r>
            <a:r>
              <a:rPr lang="en-US" dirty="0" err="1"/>
              <a:t>outer_function</a:t>
            </a:r>
            <a:r>
              <a:rPr lang="en-US" dirty="0"/>
              <a:t>(20) creates another closure, and closure2 becomes a reference to it.</a:t>
            </a:r>
          </a:p>
          <a:p>
            <a:pPr marL="0" indent="0">
              <a:buNone/>
            </a:pPr>
            <a:r>
              <a:rPr lang="en-US" dirty="0"/>
              <a:t>When you later invoke closure1(5) or closure2(5), the inner function (</a:t>
            </a:r>
            <a:r>
              <a:rPr lang="en-US" dirty="0" err="1"/>
              <a:t>inner_function</a:t>
            </a:r>
            <a:r>
              <a:rPr lang="en-US" dirty="0"/>
              <a:t>) still has access to the x value from its creation, and the results reflect that.</a:t>
            </a:r>
          </a:p>
          <a:p>
            <a:pPr marL="0" indent="0">
              <a:buNone/>
            </a:pPr>
            <a:endParaRPr lang="en-US" dirty="0"/>
          </a:p>
        </p:txBody>
      </p:sp>
      <p:sp>
        <p:nvSpPr>
          <p:cNvPr id="4" name="Footer Placeholder 3">
            <a:extLst>
              <a:ext uri="{FF2B5EF4-FFF2-40B4-BE49-F238E27FC236}">
                <a16:creationId xmlns:a16="http://schemas.microsoft.com/office/drawing/2014/main" id="{B49A72F3-6F57-0AFB-F2B6-D15C0456AF1A}"/>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630D4F6D-C040-51BC-A5C0-AA06700B919B}"/>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33131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1910-3B22-E5EF-E279-DBB8D119B1A7}"/>
              </a:ext>
            </a:extLst>
          </p:cNvPr>
          <p:cNvSpPr>
            <a:spLocks noGrp="1"/>
          </p:cNvSpPr>
          <p:nvPr>
            <p:ph type="title"/>
          </p:nvPr>
        </p:nvSpPr>
        <p:spPr/>
        <p:txBody>
          <a:bodyPr>
            <a:normAutofit fontScale="90000"/>
          </a:bodyPr>
          <a:lstStyle/>
          <a:p>
            <a:r>
              <a:rPr lang="en-US" dirty="0"/>
              <a:t>Python Closure Continue …</a:t>
            </a:r>
          </a:p>
        </p:txBody>
      </p:sp>
      <p:sp>
        <p:nvSpPr>
          <p:cNvPr id="3" name="Content Placeholder 2">
            <a:extLst>
              <a:ext uri="{FF2B5EF4-FFF2-40B4-BE49-F238E27FC236}">
                <a16:creationId xmlns:a16="http://schemas.microsoft.com/office/drawing/2014/main" id="{6D184274-A2BD-C80B-DDE2-D8ABA790B244}"/>
              </a:ext>
            </a:extLst>
          </p:cNvPr>
          <p:cNvSpPr>
            <a:spLocks noGrp="1"/>
          </p:cNvSpPr>
          <p:nvPr>
            <p:ph idx="1"/>
          </p:nvPr>
        </p:nvSpPr>
        <p:spPr/>
        <p:txBody>
          <a:bodyPr/>
          <a:lstStyle/>
          <a:p>
            <a:pPr marL="0" indent="0">
              <a:buNone/>
            </a:pPr>
            <a:r>
              <a:rPr lang="en-US" dirty="0"/>
              <a:t>Closures are useful for creating functions with behavior that depends on some external context, and they are a powerful feature in functional programming and for creating more flexible and modular code.</a:t>
            </a:r>
          </a:p>
        </p:txBody>
      </p:sp>
      <p:sp>
        <p:nvSpPr>
          <p:cNvPr id="4" name="Footer Placeholder 3">
            <a:extLst>
              <a:ext uri="{FF2B5EF4-FFF2-40B4-BE49-F238E27FC236}">
                <a16:creationId xmlns:a16="http://schemas.microsoft.com/office/drawing/2014/main" id="{2FCF6BE2-E9AB-EDBD-385F-9763CAAE1779}"/>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2454402-C04E-024E-FF4B-151E7BA7746E}"/>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85360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5AC6-D512-6426-BEF8-DEAFC73D8E3D}"/>
              </a:ext>
            </a:extLst>
          </p:cNvPr>
          <p:cNvSpPr>
            <a:spLocks noGrp="1"/>
          </p:cNvSpPr>
          <p:nvPr>
            <p:ph type="title"/>
          </p:nvPr>
        </p:nvSpPr>
        <p:spPr/>
        <p:txBody>
          <a:bodyPr>
            <a:normAutofit fontScale="90000"/>
          </a:bodyPr>
          <a:lstStyle/>
          <a:p>
            <a:pPr marL="0" indent="0">
              <a:buNone/>
            </a:pPr>
            <a:r>
              <a:rPr lang="en-US" dirty="0"/>
              <a:t>Lexical Scoping:</a:t>
            </a:r>
          </a:p>
        </p:txBody>
      </p:sp>
      <p:sp>
        <p:nvSpPr>
          <p:cNvPr id="3" name="Content Placeholder 2">
            <a:extLst>
              <a:ext uri="{FF2B5EF4-FFF2-40B4-BE49-F238E27FC236}">
                <a16:creationId xmlns:a16="http://schemas.microsoft.com/office/drawing/2014/main" id="{1EEA368F-6680-7369-A070-E3C20359119D}"/>
              </a:ext>
            </a:extLst>
          </p:cNvPr>
          <p:cNvSpPr>
            <a:spLocks noGrp="1"/>
          </p:cNvSpPr>
          <p:nvPr>
            <p:ph idx="1"/>
          </p:nvPr>
        </p:nvSpPr>
        <p:spPr/>
        <p:txBody>
          <a:bodyPr/>
          <a:lstStyle/>
          <a:p>
            <a:pPr marL="0" indent="0">
              <a:buNone/>
            </a:pPr>
            <a:r>
              <a:rPr lang="en-US" dirty="0"/>
              <a:t>Closures are based on lexical scoping, which means that the inner function remembers the environment in which it was created. In the example:</a:t>
            </a:r>
          </a:p>
          <a:p>
            <a:pPr marL="0" indent="0">
              <a:buNone/>
            </a:pPr>
            <a:endParaRPr lang="en-US" dirty="0"/>
          </a:p>
          <a:p>
            <a:pPr marL="0" indent="0">
              <a:buNone/>
            </a:pPr>
            <a:r>
              <a:rPr lang="en-US" dirty="0"/>
              <a:t>def </a:t>
            </a:r>
            <a:r>
              <a:rPr lang="en-US" dirty="0" err="1"/>
              <a:t>outer_function</a:t>
            </a:r>
            <a:r>
              <a:rPr lang="en-US" dirty="0"/>
              <a:t>(x):</a:t>
            </a:r>
          </a:p>
          <a:p>
            <a:pPr marL="0" indent="0">
              <a:buNone/>
            </a:pPr>
            <a:r>
              <a:rPr lang="en-US" dirty="0"/>
              <a:t>    def </a:t>
            </a:r>
            <a:r>
              <a:rPr lang="en-US" dirty="0" err="1"/>
              <a:t>inner_function</a:t>
            </a:r>
            <a:r>
              <a:rPr lang="en-US" dirty="0"/>
              <a:t>(y):</a:t>
            </a:r>
          </a:p>
          <a:p>
            <a:pPr marL="0" indent="0">
              <a:buNone/>
            </a:pPr>
            <a:r>
              <a:rPr lang="en-US" dirty="0"/>
              <a:t>        return x + y</a:t>
            </a:r>
          </a:p>
          <a:p>
            <a:pPr marL="0" indent="0">
              <a:buNone/>
            </a:pPr>
            <a:r>
              <a:rPr lang="en-US" dirty="0"/>
              <a:t>    return </a:t>
            </a:r>
            <a:r>
              <a:rPr lang="en-US" dirty="0" err="1"/>
              <a:t>inner_function</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E31B1292-28A7-BD53-AF4C-EBB01264D295}"/>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4BA6A0AE-4F94-3F86-601C-5D21FA02897C}"/>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2517123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4025-6E8C-E4A2-E0A8-F5A7023786D1}"/>
              </a:ext>
            </a:extLst>
          </p:cNvPr>
          <p:cNvSpPr>
            <a:spLocks noGrp="1"/>
          </p:cNvSpPr>
          <p:nvPr>
            <p:ph type="title"/>
          </p:nvPr>
        </p:nvSpPr>
        <p:spPr/>
        <p:txBody>
          <a:bodyPr>
            <a:normAutofit fontScale="90000"/>
          </a:bodyPr>
          <a:lstStyle/>
          <a:p>
            <a:r>
              <a:rPr lang="en-US" dirty="0"/>
              <a:t>Python Closure …</a:t>
            </a:r>
          </a:p>
        </p:txBody>
      </p:sp>
      <p:sp>
        <p:nvSpPr>
          <p:cNvPr id="3" name="Content Placeholder 2">
            <a:extLst>
              <a:ext uri="{FF2B5EF4-FFF2-40B4-BE49-F238E27FC236}">
                <a16:creationId xmlns:a16="http://schemas.microsoft.com/office/drawing/2014/main" id="{55610EAF-0044-CA6A-33FA-EE75EAE6CE1F}"/>
              </a:ext>
            </a:extLst>
          </p:cNvPr>
          <p:cNvSpPr>
            <a:spLocks noGrp="1"/>
          </p:cNvSpPr>
          <p:nvPr>
            <p:ph idx="1"/>
          </p:nvPr>
        </p:nvSpPr>
        <p:spPr/>
        <p:txBody>
          <a:bodyPr>
            <a:normAutofit/>
          </a:bodyPr>
          <a:lstStyle/>
          <a:p>
            <a:pPr marL="0" indent="0">
              <a:buNone/>
            </a:pPr>
            <a:r>
              <a:rPr lang="en-US" dirty="0"/>
              <a:t>The </a:t>
            </a:r>
            <a:r>
              <a:rPr lang="en-US" dirty="0" err="1"/>
              <a:t>inner_function</a:t>
            </a:r>
            <a:r>
              <a:rPr lang="en-US" dirty="0"/>
              <a:t> has access to the variable x from the outer scope, even though </a:t>
            </a:r>
            <a:r>
              <a:rPr lang="en-US" dirty="0" err="1"/>
              <a:t>outer_function</a:t>
            </a:r>
            <a:r>
              <a:rPr lang="en-US" dirty="0"/>
              <a:t> has finished executing.</a:t>
            </a:r>
          </a:p>
          <a:p>
            <a:pPr marL="0" indent="0">
              <a:buNone/>
            </a:pPr>
            <a:endParaRPr lang="en-US" dirty="0"/>
          </a:p>
        </p:txBody>
      </p:sp>
      <p:sp>
        <p:nvSpPr>
          <p:cNvPr id="4" name="Footer Placeholder 3">
            <a:extLst>
              <a:ext uri="{FF2B5EF4-FFF2-40B4-BE49-F238E27FC236}">
                <a16:creationId xmlns:a16="http://schemas.microsoft.com/office/drawing/2014/main" id="{1911F0E9-2BD0-19C0-3873-6DBCCC399F5B}"/>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935A43E-4D92-0C73-55DB-ED991BAEE374}"/>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391017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CAAE4-F8A1-D0BC-EA2F-DB224C9AD079}"/>
              </a:ext>
            </a:extLst>
          </p:cNvPr>
          <p:cNvSpPr>
            <a:spLocks noGrp="1"/>
          </p:cNvSpPr>
          <p:nvPr>
            <p:ph type="title"/>
          </p:nvPr>
        </p:nvSpPr>
        <p:spPr/>
        <p:txBody>
          <a:bodyPr>
            <a:normAutofit fontScale="90000"/>
          </a:bodyPr>
          <a:lstStyle/>
          <a:p>
            <a:pPr marL="0" indent="0">
              <a:buNone/>
            </a:pPr>
            <a:r>
              <a:rPr lang="en-US" b="1" i="0" dirty="0">
                <a:effectLst/>
                <a:latin typeface="Söhne"/>
              </a:rPr>
              <a:t>Closure as a First-Class Object:</a:t>
            </a:r>
          </a:p>
        </p:txBody>
      </p:sp>
      <p:sp>
        <p:nvSpPr>
          <p:cNvPr id="3" name="Content Placeholder 2">
            <a:extLst>
              <a:ext uri="{FF2B5EF4-FFF2-40B4-BE49-F238E27FC236}">
                <a16:creationId xmlns:a16="http://schemas.microsoft.com/office/drawing/2014/main" id="{239FA4E2-3740-A3C7-A943-92F7D64DFD8B}"/>
              </a:ext>
            </a:extLst>
          </p:cNvPr>
          <p:cNvSpPr>
            <a:spLocks noGrp="1"/>
          </p:cNvSpPr>
          <p:nvPr>
            <p:ph idx="1"/>
          </p:nvPr>
        </p:nvSpPr>
        <p:spPr/>
        <p:txBody>
          <a:bodyPr/>
          <a:lstStyle/>
          <a:p>
            <a:pPr marL="0" indent="0">
              <a:buNone/>
            </a:pPr>
            <a:r>
              <a:rPr lang="en-US" b="1" i="0" dirty="0">
                <a:effectLst/>
                <a:latin typeface="Söhne"/>
              </a:rPr>
              <a:t>In Python, functions are first-class objects, which means they can be passed around and used like any other object. Closures, being functions, can also be assigned to variables, passed as arguments, and returned from other functions.</a:t>
            </a:r>
          </a:p>
          <a:p>
            <a:pPr marL="0" indent="0">
              <a:buNone/>
            </a:pPr>
            <a:endParaRPr lang="en-US" dirty="0"/>
          </a:p>
        </p:txBody>
      </p:sp>
      <p:sp>
        <p:nvSpPr>
          <p:cNvPr id="4" name="Footer Placeholder 3">
            <a:extLst>
              <a:ext uri="{FF2B5EF4-FFF2-40B4-BE49-F238E27FC236}">
                <a16:creationId xmlns:a16="http://schemas.microsoft.com/office/drawing/2014/main" id="{EC054B37-F2B0-A5B5-C595-D24AC90363AE}"/>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00182C8E-13F3-9108-5987-2E7D261D2407}"/>
              </a:ext>
            </a:extLst>
          </p:cNvPr>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2109766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3647</TotalTime>
  <Words>822</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Office Theme</vt:lpstr>
      <vt:lpstr>About Me</vt:lpstr>
      <vt:lpstr>Python Closure :</vt:lpstr>
      <vt:lpstr>Python Closure Continue … </vt:lpstr>
      <vt:lpstr>Python Closure Continue … </vt:lpstr>
      <vt:lpstr>Python Closure Continue …</vt:lpstr>
      <vt:lpstr>Python Closure Continue …</vt:lpstr>
      <vt:lpstr>Lexical Scoping:</vt:lpstr>
      <vt:lpstr>Python Closure …</vt:lpstr>
      <vt:lpstr>Closure as a First-Class Object:</vt:lpstr>
      <vt:lpstr>Mutable Closures:</vt:lpstr>
      <vt:lpstr>Use Cases:</vt:lpstr>
      <vt:lpstr>Practical Example: Memoization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Ritesh</cp:lastModifiedBy>
  <cp:revision>417</cp:revision>
  <dcterms:created xsi:type="dcterms:W3CDTF">2019-09-15T04:30:17Z</dcterms:created>
  <dcterms:modified xsi:type="dcterms:W3CDTF">2024-01-09T06:20:51Z</dcterms:modified>
</cp:coreProperties>
</file>