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77"/>
  </p:notesMasterIdLst>
  <p:handoutMasterIdLst>
    <p:handoutMasterId r:id="rId78"/>
  </p:handoutMasterIdLst>
  <p:sldIdLst>
    <p:sldId id="257" r:id="rId2"/>
    <p:sldId id="258" r:id="rId3"/>
    <p:sldId id="259" r:id="rId4"/>
    <p:sldId id="325" r:id="rId5"/>
    <p:sldId id="326" r:id="rId6"/>
    <p:sldId id="327" r:id="rId7"/>
    <p:sldId id="328" r:id="rId8"/>
    <p:sldId id="329" r:id="rId9"/>
    <p:sldId id="330" r:id="rId10"/>
    <p:sldId id="331" r:id="rId11"/>
    <p:sldId id="332" r:id="rId12"/>
    <p:sldId id="260" r:id="rId13"/>
    <p:sldId id="261" r:id="rId14"/>
    <p:sldId id="263" r:id="rId15"/>
    <p:sldId id="264" r:id="rId16"/>
    <p:sldId id="265" r:id="rId17"/>
    <p:sldId id="266" r:id="rId18"/>
    <p:sldId id="267"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6" r:id="rId43"/>
    <p:sldId id="297" r:id="rId44"/>
    <p:sldId id="298" r:id="rId45"/>
    <p:sldId id="299" r:id="rId46"/>
    <p:sldId id="300" r:id="rId47"/>
    <p:sldId id="301" r:id="rId48"/>
    <p:sldId id="292" r:id="rId49"/>
    <p:sldId id="293" r:id="rId50"/>
    <p:sldId id="294" r:id="rId51"/>
    <p:sldId id="295"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20" r:id="rId70"/>
    <p:sldId id="319" r:id="rId71"/>
    <p:sldId id="321" r:id="rId72"/>
    <p:sldId id="322" r:id="rId73"/>
    <p:sldId id="323" r:id="rId74"/>
    <p:sldId id="324" r:id="rId75"/>
    <p:sldId id="2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93" d="100"/>
          <a:sy n="93" d="100"/>
        </p:scale>
        <p:origin x="638"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3/31/2024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3/31/2024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3/31/2024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3/31/2024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3/31/2024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3/31/2024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3/31/2024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3/31/2024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3/31/2024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3/31/2024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3/31/2024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3/31/2024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3/31/2024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3/31/2024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python-break-statement/" TargetMode="External"/><Relationship Id="rId13" Type="http://schemas.openxmlformats.org/officeDocument/2006/relationships/hyperlink" Target="https://www.geeksforgeeks.org/python-continue-statement/" TargetMode="External"/><Relationship Id="rId18" Type="http://schemas.openxmlformats.org/officeDocument/2006/relationships/hyperlink" Target="https://www.geeksforgeeks.org/is-keyword-in-python/" TargetMode="External"/><Relationship Id="rId3" Type="http://schemas.openxmlformats.org/officeDocument/2006/relationships/hyperlink" Target="https://www.geeksforgeeks.org/python-as-keyword/" TargetMode="External"/><Relationship Id="rId21" Type="http://schemas.openxmlformats.org/officeDocument/2006/relationships/hyperlink" Target="https://www.geeksforgeeks.org/python-while-loop/" TargetMode="External"/><Relationship Id="rId7" Type="http://schemas.openxmlformats.org/officeDocument/2006/relationships/hyperlink" Target="https://www.geeksforgeeks.org/python-for-loops/" TargetMode="External"/><Relationship Id="rId12" Type="http://schemas.openxmlformats.org/officeDocument/2006/relationships/hyperlink" Target="https://www.geeksforgeeks.org/python-raise-keyword/" TargetMode="External"/><Relationship Id="rId17" Type="http://schemas.openxmlformats.org/officeDocument/2006/relationships/hyperlink" Target="https://www.geeksforgeeks.org/python-del-to-delete-objects/" TargetMode="External"/><Relationship Id="rId25" Type="http://schemas.openxmlformats.org/officeDocument/2006/relationships/hyperlink" Target="https://www.geeksforgeeks.org/python-yield-keyword/" TargetMode="External"/><Relationship Id="rId2" Type="http://schemas.openxmlformats.org/officeDocument/2006/relationships/hyperlink" Target="https://www.geeksforgeeks.org/python-nonlocal-keyword/" TargetMode="External"/><Relationship Id="rId16" Type="http://schemas.openxmlformats.org/officeDocument/2006/relationships/hyperlink" Target="https://www.geeksforgeeks.org/import-module-python/" TargetMode="External"/><Relationship Id="rId20" Type="http://schemas.openxmlformats.org/officeDocument/2006/relationships/hyperlink" Target="https://www.geeksforgeeks.org/python-in-keyword/" TargetMode="External"/><Relationship Id="rId1" Type="http://schemas.openxmlformats.org/officeDocument/2006/relationships/slideLayout" Target="../slideLayouts/slideLayout2.xml"/><Relationship Id="rId6" Type="http://schemas.openxmlformats.org/officeDocument/2006/relationships/hyperlink" Target="https://www.geeksforgeeks.org/python-assert-keyword/" TargetMode="External"/><Relationship Id="rId11" Type="http://schemas.openxmlformats.org/officeDocument/2006/relationships/hyperlink" Target="https://www.geeksforgeeks.org/global-keyword-in-python/" TargetMode="External"/><Relationship Id="rId24" Type="http://schemas.openxmlformats.org/officeDocument/2006/relationships/hyperlink" Target="https://www.geeksforgeeks.org/python-none-keyword/" TargetMode="External"/><Relationship Id="rId5" Type="http://schemas.openxmlformats.org/officeDocument/2006/relationships/hyperlink" Target="https://www.geeksforgeeks.org/python-not-keyword/" TargetMode="External"/><Relationship Id="rId15" Type="http://schemas.openxmlformats.org/officeDocument/2006/relationships/hyperlink" Target="https://www.geeksforgeeks.org/python-def-keyword/" TargetMode="External"/><Relationship Id="rId23" Type="http://schemas.openxmlformats.org/officeDocument/2006/relationships/hyperlink" Target="https://www.geeksforgeeks.org/with-statement-in-python/" TargetMode="External"/><Relationship Id="rId10" Type="http://schemas.openxmlformats.org/officeDocument/2006/relationships/hyperlink" Target="https://www.geeksforgeeks.org/python-classes-and-objects/" TargetMode="External"/><Relationship Id="rId19" Type="http://schemas.openxmlformats.org/officeDocument/2006/relationships/hyperlink" Target="https://www.geeksforgeeks.org/python-try-except/" TargetMode="External"/><Relationship Id="rId4" Type="http://schemas.openxmlformats.org/officeDocument/2006/relationships/hyperlink" Target="https://www.geeksforgeeks.org/finally-keyword-in-python/" TargetMode="External"/><Relationship Id="rId9" Type="http://schemas.openxmlformats.org/officeDocument/2006/relationships/hyperlink" Target="https://www.geeksforgeeks.org/python-pass-statement/" TargetMode="External"/><Relationship Id="rId14" Type="http://schemas.openxmlformats.org/officeDocument/2006/relationships/hyperlink" Target="https://www.geeksforgeeks.org/python-return-statement/" TargetMode="External"/><Relationship Id="rId22" Type="http://schemas.openxmlformats.org/officeDocument/2006/relationships/hyperlink" Target="https://www.geeksforgeeks.org/python-lambd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python-keywords-and-identifi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dirty="0"/>
              <a:t>To view the byte code of the file – first.py we can type the following command as </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pic>
        <p:nvPicPr>
          <p:cNvPr id="20482" name="Picture 2" descr="https://media.geeksforgeeks.org/wp-content/uploads/20200703191624/binary-300x1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033" y="3072605"/>
            <a:ext cx="4588005" cy="298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07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dirty="0"/>
              <a:t>The dis command is known as “disassembler” that displays the byte code in an understandable format. The code represents 5 columns:</a:t>
            </a:r>
          </a:p>
          <a:p>
            <a:pPr marL="0" indent="0">
              <a:buNone/>
            </a:pPr>
            <a:endParaRPr lang="en-US" dirty="0"/>
          </a:p>
          <a:p>
            <a:pPr marL="514350" indent="-514350">
              <a:buFont typeface="+mj-lt"/>
              <a:buAutoNum type="arabicPeriod"/>
            </a:pPr>
            <a:r>
              <a:rPr lang="en-US" dirty="0"/>
              <a:t>Line Number</a:t>
            </a:r>
          </a:p>
          <a:p>
            <a:pPr marL="514350" indent="-514350">
              <a:buFont typeface="+mj-lt"/>
              <a:buAutoNum type="arabicPeriod"/>
            </a:pPr>
            <a:r>
              <a:rPr lang="en-US" dirty="0"/>
              <a:t>offset position of byte code</a:t>
            </a:r>
          </a:p>
          <a:p>
            <a:pPr marL="514350" indent="-514350">
              <a:buFont typeface="+mj-lt"/>
              <a:buAutoNum type="arabicPeriod"/>
            </a:pPr>
            <a:r>
              <a:rPr lang="en-US" dirty="0"/>
              <a:t>name of byte code instruction</a:t>
            </a:r>
          </a:p>
          <a:p>
            <a:pPr marL="514350" indent="-514350">
              <a:buFont typeface="+mj-lt"/>
              <a:buAutoNum type="arabicPeriod"/>
            </a:pPr>
            <a:r>
              <a:rPr lang="en-US" dirty="0"/>
              <a:t>instruction’s argument</a:t>
            </a:r>
          </a:p>
          <a:p>
            <a:pPr marL="514350" indent="-514350">
              <a:buFont typeface="+mj-lt"/>
              <a:buAutoNum type="arabicPeriod"/>
            </a:pPr>
            <a:r>
              <a:rPr lang="en-US" dirty="0"/>
              <a:t>constants or names (in brackets)</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22675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dirty="0"/>
              <a:t>Comments in Python</a:t>
            </a:r>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lstStyle/>
          <a:p>
            <a:pPr marL="0" indent="0">
              <a:buNone/>
            </a:pPr>
            <a:r>
              <a:rPr lang="en-US" dirty="0"/>
              <a:t>Comments in Python are the lines in the code that are ignored by the interpreter during the execution of the program. Also, Comments enhance the readability of the code and help the programmers to understand the code very carefully</a:t>
            </a:r>
            <a:r>
              <a:rPr lang="en-US" dirty="0" smtClean="0"/>
              <a:t>.</a:t>
            </a:r>
          </a:p>
          <a:p>
            <a:pPr marL="0" indent="0">
              <a:buNone/>
            </a:pPr>
            <a:endParaRPr lang="en-US" dirty="0"/>
          </a:p>
          <a:p>
            <a:pPr marL="0" indent="0">
              <a:buNone/>
            </a:pPr>
            <a:r>
              <a:rPr lang="en-US" dirty="0"/>
              <a:t># sample comment  </a:t>
            </a:r>
          </a:p>
          <a:p>
            <a:pPr marL="0" indent="0">
              <a:buNone/>
            </a:pPr>
            <a:r>
              <a:rPr lang="en-US" dirty="0"/>
              <a:t># This is Python Comment </a:t>
            </a:r>
          </a:p>
          <a:p>
            <a:pPr marL="0" indent="0">
              <a:buNone/>
            </a:pPr>
            <a:r>
              <a:rPr lang="en-US" dirty="0"/>
              <a:t>name = </a:t>
            </a:r>
            <a:r>
              <a:rPr lang="en-US" dirty="0" smtClean="0"/>
              <a:t>“RAM SINGH"</a:t>
            </a:r>
            <a:endParaRPr lang="en-US" dirty="0"/>
          </a:p>
          <a:p>
            <a:pPr marL="0" indent="0">
              <a:buNone/>
            </a:pPr>
            <a:r>
              <a:rPr lang="en-US" dirty="0"/>
              <a:t>print(name) </a:t>
            </a:r>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400963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3B43-A575-41E6-82C6-C771D86CEE0D}"/>
              </a:ext>
            </a:extLst>
          </p:cNvPr>
          <p:cNvSpPr>
            <a:spLocks noGrp="1"/>
          </p:cNvSpPr>
          <p:nvPr>
            <p:ph type="title"/>
          </p:nvPr>
        </p:nvSpPr>
        <p:spPr/>
        <p:txBody>
          <a:bodyPr>
            <a:normAutofit fontScale="90000"/>
          </a:bodyPr>
          <a:lstStyle/>
          <a:p>
            <a:r>
              <a:rPr lang="en-US" dirty="0"/>
              <a:t>Keywords in Python</a:t>
            </a:r>
          </a:p>
        </p:txBody>
      </p:sp>
      <p:sp>
        <p:nvSpPr>
          <p:cNvPr id="4" name="Footer Placeholder 3">
            <a:extLst>
              <a:ext uri="{FF2B5EF4-FFF2-40B4-BE49-F238E27FC236}">
                <a16:creationId xmlns:a16="http://schemas.microsoft.com/office/drawing/2014/main" id="{387BA308-1217-41EB-A256-5B33DD9FD71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DEB236F-BE93-4F61-B886-AEE8FD706338}"/>
              </a:ext>
            </a:extLst>
          </p:cNvPr>
          <p:cNvSpPr>
            <a:spLocks noGrp="1"/>
          </p:cNvSpPr>
          <p:nvPr>
            <p:ph type="sldNum" sz="quarter" idx="12"/>
          </p:nvPr>
        </p:nvSpPr>
        <p:spPr/>
        <p:txBody>
          <a:bodyPr/>
          <a:lstStyle/>
          <a:p>
            <a:fld id="{CBA38C19-DD30-46F9-A559-7559A714E450}" type="slidenum">
              <a:rPr lang="en-US" smtClean="0"/>
              <a:t>13</a:t>
            </a:fld>
            <a:endParaRPr lang="en-US"/>
          </a:p>
        </p:txBody>
      </p:sp>
      <p:sp>
        <p:nvSpPr>
          <p:cNvPr id="3" name="Content Placeholder 2"/>
          <p:cNvSpPr>
            <a:spLocks noGrp="1"/>
          </p:cNvSpPr>
          <p:nvPr>
            <p:ph idx="1"/>
          </p:nvPr>
        </p:nvSpPr>
        <p:spPr/>
        <p:txBody>
          <a:bodyPr/>
          <a:lstStyle/>
          <a:p>
            <a:pPr marL="0" indent="0">
              <a:buNone/>
            </a:pPr>
            <a:r>
              <a:rPr lang="en-US" dirty="0"/>
              <a:t>Keywords in Python are reserved words that can not be used as a variable name, function name, or any other identifier</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192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25C5-C422-410E-9D01-74ABC09E3D77}"/>
              </a:ext>
            </a:extLst>
          </p:cNvPr>
          <p:cNvSpPr>
            <a:spLocks noGrp="1"/>
          </p:cNvSpPr>
          <p:nvPr>
            <p:ph type="title"/>
          </p:nvPr>
        </p:nvSpPr>
        <p:spPr/>
        <p:txBody>
          <a:bodyPr>
            <a:normAutofit fontScale="90000"/>
          </a:bodyPr>
          <a:lstStyle/>
          <a:p>
            <a:r>
              <a:rPr lang="en-US" dirty="0"/>
              <a:t>Keywords in Python</a:t>
            </a:r>
          </a:p>
        </p:txBody>
      </p:sp>
      <p:sp>
        <p:nvSpPr>
          <p:cNvPr id="4" name="Footer Placeholder 3">
            <a:extLst>
              <a:ext uri="{FF2B5EF4-FFF2-40B4-BE49-F238E27FC236}">
                <a16:creationId xmlns:a16="http://schemas.microsoft.com/office/drawing/2014/main" id="{7EAB91F4-C12B-4CA0-BB2F-53505EDEF8F5}"/>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6D93586-46F5-4F91-90FA-AE0F1C7C1DD9}"/>
              </a:ext>
            </a:extLst>
          </p:cNvPr>
          <p:cNvSpPr>
            <a:spLocks noGrp="1"/>
          </p:cNvSpPr>
          <p:nvPr>
            <p:ph type="sldNum" sz="quarter" idx="12"/>
          </p:nvPr>
        </p:nvSpPr>
        <p:spPr/>
        <p:txBody>
          <a:bodyPr/>
          <a:lstStyle/>
          <a:p>
            <a:fld id="{CBA38C19-DD30-46F9-A559-7559A714E450}"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476564261"/>
              </p:ext>
            </p:extLst>
          </p:nvPr>
        </p:nvGraphicFramePr>
        <p:xfrm>
          <a:off x="1696996" y="1721751"/>
          <a:ext cx="7735329" cy="4514294"/>
        </p:xfrm>
        <a:graphic>
          <a:graphicData uri="http://schemas.openxmlformats.org/drawingml/2006/table">
            <a:tbl>
              <a:tblPr/>
              <a:tblGrid>
                <a:gridCol w="2578443">
                  <a:extLst>
                    <a:ext uri="{9D8B030D-6E8A-4147-A177-3AD203B41FA5}">
                      <a16:colId xmlns:a16="http://schemas.microsoft.com/office/drawing/2014/main" val="3467444562"/>
                    </a:ext>
                  </a:extLst>
                </a:gridCol>
                <a:gridCol w="2578443">
                  <a:extLst>
                    <a:ext uri="{9D8B030D-6E8A-4147-A177-3AD203B41FA5}">
                      <a16:colId xmlns:a16="http://schemas.microsoft.com/office/drawing/2014/main" val="884302896"/>
                    </a:ext>
                  </a:extLst>
                </a:gridCol>
                <a:gridCol w="2578443">
                  <a:extLst>
                    <a:ext uri="{9D8B030D-6E8A-4147-A177-3AD203B41FA5}">
                      <a16:colId xmlns:a16="http://schemas.microsoft.com/office/drawing/2014/main" val="298055909"/>
                    </a:ext>
                  </a:extLst>
                </a:gridCol>
              </a:tblGrid>
              <a:tr h="352455">
                <a:tc gridSpan="3">
                  <a:txBody>
                    <a:bodyPr/>
                    <a:lstStyle/>
                    <a:p>
                      <a:pPr algn="ctr" rtl="0" fontAlgn="base"/>
                      <a:r>
                        <a:rPr lang="en-US" sz="1300" b="1" dirty="0">
                          <a:effectLst/>
                        </a:rPr>
                        <a:t>Keywords</a:t>
                      </a:r>
                    </a:p>
                  </a:txBody>
                  <a:tcPr marL="34480" marR="34480" marT="68959" marB="6895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3646274"/>
                  </a:ext>
                </a:extLst>
              </a:tr>
              <a:tr h="378349">
                <a:tc>
                  <a:txBody>
                    <a:bodyPr/>
                    <a:lstStyle/>
                    <a:p>
                      <a:pPr algn="ctr" fontAlgn="ctr"/>
                      <a:r>
                        <a:rPr lang="en-US" sz="1100" b="1">
                          <a:effectLst/>
                        </a:rPr>
                        <a:t>and </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a:effectLst/>
                        </a:rPr>
                        <a:t>False</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2"/>
                        </a:rPr>
                        <a:t>nonlocal</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69914916"/>
                  </a:ext>
                </a:extLst>
              </a:tr>
              <a:tr h="378349">
                <a:tc>
                  <a:txBody>
                    <a:bodyPr/>
                    <a:lstStyle/>
                    <a:p>
                      <a:pPr algn="ctr" fontAlgn="ctr"/>
                      <a:r>
                        <a:rPr lang="en-US" sz="1100" b="1" u="sng">
                          <a:effectLst/>
                          <a:hlinkClick r:id="rId3"/>
                        </a:rPr>
                        <a:t>as</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4"/>
                        </a:rPr>
                        <a:t>finally</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5"/>
                        </a:rPr>
                        <a:t>not</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98852446"/>
                  </a:ext>
                </a:extLst>
              </a:tr>
              <a:tr h="378349">
                <a:tc>
                  <a:txBody>
                    <a:bodyPr/>
                    <a:lstStyle/>
                    <a:p>
                      <a:pPr algn="ctr" fontAlgn="ctr"/>
                      <a:r>
                        <a:rPr lang="en-US" sz="1100" b="1" u="sng">
                          <a:effectLst/>
                          <a:hlinkClick r:id="rId6"/>
                        </a:rPr>
                        <a:t>assert</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7"/>
                        </a:rPr>
                        <a:t>for</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a:effectLst/>
                        </a:rPr>
                        <a:t>or</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50333990"/>
                  </a:ext>
                </a:extLst>
              </a:tr>
              <a:tr h="378349">
                <a:tc>
                  <a:txBody>
                    <a:bodyPr/>
                    <a:lstStyle/>
                    <a:p>
                      <a:pPr algn="ctr" fontAlgn="ctr"/>
                      <a:r>
                        <a:rPr lang="en-US" sz="1100" b="1" u="sng">
                          <a:effectLst/>
                          <a:hlinkClick r:id="rId8"/>
                        </a:rPr>
                        <a:t>break</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a:effectLst/>
                        </a:rPr>
                        <a:t>from</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9"/>
                        </a:rPr>
                        <a:t>pass</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51466622"/>
                  </a:ext>
                </a:extLst>
              </a:tr>
              <a:tr h="378349">
                <a:tc>
                  <a:txBody>
                    <a:bodyPr/>
                    <a:lstStyle/>
                    <a:p>
                      <a:pPr algn="ctr" fontAlgn="ctr"/>
                      <a:r>
                        <a:rPr lang="en-US" sz="1100" b="1" u="sng">
                          <a:effectLst/>
                          <a:hlinkClick r:id="rId10"/>
                        </a:rPr>
                        <a:t>class</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11"/>
                        </a:rPr>
                        <a:t>global</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12"/>
                        </a:rPr>
                        <a:t>raise</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85707046"/>
                  </a:ext>
                </a:extLst>
              </a:tr>
              <a:tr h="378349">
                <a:tc>
                  <a:txBody>
                    <a:bodyPr/>
                    <a:lstStyle/>
                    <a:p>
                      <a:pPr algn="ctr" fontAlgn="ctr"/>
                      <a:r>
                        <a:rPr lang="en-US" sz="1100" b="1" u="sng">
                          <a:effectLst/>
                          <a:hlinkClick r:id="rId13"/>
                        </a:rPr>
                        <a:t>continue</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a:effectLst/>
                        </a:rPr>
                        <a:t>if</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14"/>
                        </a:rPr>
                        <a:t>return</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54177778"/>
                  </a:ext>
                </a:extLst>
              </a:tr>
              <a:tr h="378349">
                <a:tc>
                  <a:txBody>
                    <a:bodyPr/>
                    <a:lstStyle/>
                    <a:p>
                      <a:pPr algn="ctr" fontAlgn="ctr"/>
                      <a:r>
                        <a:rPr lang="en-US" sz="1100" b="1" u="sng">
                          <a:effectLst/>
                          <a:hlinkClick r:id="rId15"/>
                        </a:rPr>
                        <a:t>def</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16"/>
                        </a:rPr>
                        <a:t>import</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a:effectLst/>
                        </a:rPr>
                        <a:t>True </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35772764"/>
                  </a:ext>
                </a:extLst>
              </a:tr>
              <a:tr h="378349">
                <a:tc>
                  <a:txBody>
                    <a:bodyPr/>
                    <a:lstStyle/>
                    <a:p>
                      <a:pPr algn="ctr" fontAlgn="ctr"/>
                      <a:r>
                        <a:rPr lang="en-US" sz="1100" b="1" u="sng">
                          <a:effectLst/>
                          <a:hlinkClick r:id="rId17"/>
                        </a:rPr>
                        <a:t>del</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18"/>
                        </a:rPr>
                        <a:t>is</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19"/>
                        </a:rPr>
                        <a:t>try</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20643778"/>
                  </a:ext>
                </a:extLst>
              </a:tr>
              <a:tr h="378349">
                <a:tc>
                  <a:txBody>
                    <a:bodyPr/>
                    <a:lstStyle/>
                    <a:p>
                      <a:pPr algn="ctr" fontAlgn="ctr"/>
                      <a:r>
                        <a:rPr lang="en-US" sz="1100" b="1">
                          <a:effectLst/>
                        </a:rPr>
                        <a:t>elif</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20"/>
                        </a:rPr>
                        <a:t>in</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21"/>
                        </a:rPr>
                        <a:t>while</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29482674"/>
                  </a:ext>
                </a:extLst>
              </a:tr>
              <a:tr h="378349">
                <a:tc>
                  <a:txBody>
                    <a:bodyPr/>
                    <a:lstStyle/>
                    <a:p>
                      <a:pPr algn="ctr" fontAlgn="ctr"/>
                      <a:r>
                        <a:rPr lang="en-US" sz="1100" b="1">
                          <a:effectLst/>
                        </a:rPr>
                        <a:t>else</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22"/>
                        </a:rPr>
                        <a:t>lambda</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23"/>
                        </a:rPr>
                        <a:t>with</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76926135"/>
                  </a:ext>
                </a:extLst>
              </a:tr>
              <a:tr h="378349">
                <a:tc>
                  <a:txBody>
                    <a:bodyPr/>
                    <a:lstStyle/>
                    <a:p>
                      <a:pPr algn="ctr" fontAlgn="ctr"/>
                      <a:r>
                        <a:rPr lang="en-US" sz="1100" b="1" u="sng">
                          <a:effectLst/>
                          <a:hlinkClick r:id="rId19"/>
                        </a:rPr>
                        <a:t>except</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a:effectLst/>
                          <a:hlinkClick r:id="rId24"/>
                        </a:rPr>
                        <a:t>None</a:t>
                      </a:r>
                      <a:endParaRPr lang="en-US" sz="1100" b="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100" b="1" u="sng" dirty="0">
                          <a:effectLst/>
                          <a:hlinkClick r:id="rId25"/>
                        </a:rPr>
                        <a:t>yield</a:t>
                      </a:r>
                      <a:endParaRPr lang="en-US" sz="1100" b="0" dirty="0">
                        <a:effectLst/>
                      </a:endParaRP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13606632"/>
                  </a:ext>
                </a:extLst>
              </a:tr>
            </a:tbl>
          </a:graphicData>
        </a:graphic>
      </p:graphicFrame>
    </p:spTree>
    <p:extLst>
      <p:ext uri="{BB962C8B-B14F-4D97-AF65-F5344CB8AC3E}">
        <p14:creationId xmlns:p14="http://schemas.microsoft.com/office/powerpoint/2010/main" val="382134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73DB-03B8-4A8F-A871-FBE78703A18A}"/>
              </a:ext>
            </a:extLst>
          </p:cNvPr>
          <p:cNvSpPr>
            <a:spLocks noGrp="1"/>
          </p:cNvSpPr>
          <p:nvPr>
            <p:ph type="title"/>
          </p:nvPr>
        </p:nvSpPr>
        <p:spPr/>
        <p:txBody>
          <a:bodyPr>
            <a:normAutofit fontScale="90000"/>
          </a:bodyPr>
          <a:lstStyle/>
          <a:p>
            <a:r>
              <a:rPr lang="en-US" dirty="0"/>
              <a:t>Python Variable</a:t>
            </a:r>
          </a:p>
        </p:txBody>
      </p:sp>
      <p:sp>
        <p:nvSpPr>
          <p:cNvPr id="4" name="Footer Placeholder 3">
            <a:extLst>
              <a:ext uri="{FF2B5EF4-FFF2-40B4-BE49-F238E27FC236}">
                <a16:creationId xmlns:a16="http://schemas.microsoft.com/office/drawing/2014/main" id="{EDA6EC95-C573-497B-B5E6-3D3AE837B51F}"/>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B6CD727-0FFA-4EB5-9FFB-3FE854CBCAC8}"/>
              </a:ext>
            </a:extLst>
          </p:cNvPr>
          <p:cNvSpPr>
            <a:spLocks noGrp="1"/>
          </p:cNvSpPr>
          <p:nvPr>
            <p:ph type="sldNum" sz="quarter" idx="12"/>
          </p:nvPr>
        </p:nvSpPr>
        <p:spPr/>
        <p:txBody>
          <a:bodyPr/>
          <a:lstStyle/>
          <a:p>
            <a:fld id="{CBA38C19-DD30-46F9-A559-7559A714E450}" type="slidenum">
              <a:rPr lang="en-US" smtClean="0"/>
              <a:t>15</a:t>
            </a:fld>
            <a:endParaRPr lang="en-US"/>
          </a:p>
        </p:txBody>
      </p:sp>
      <p:sp>
        <p:nvSpPr>
          <p:cNvPr id="3" name="Content Placeholder 2"/>
          <p:cNvSpPr>
            <a:spLocks noGrp="1"/>
          </p:cNvSpPr>
          <p:nvPr>
            <p:ph idx="1"/>
          </p:nvPr>
        </p:nvSpPr>
        <p:spPr/>
        <p:txBody>
          <a:bodyPr/>
          <a:lstStyle/>
          <a:p>
            <a:pPr marL="0" indent="0">
              <a:buNone/>
            </a:pPr>
            <a:r>
              <a:rPr lang="en-US" dirty="0"/>
              <a:t>Python Variable is containers that store values. Python is not “statically typed”. An Example of a Variable in Python is a representational name that serves as a pointer to an object. Once an object is assigned to a variable, it can be referred to by that name.</a:t>
            </a:r>
          </a:p>
        </p:txBody>
      </p:sp>
    </p:spTree>
    <p:extLst>
      <p:ext uri="{BB962C8B-B14F-4D97-AF65-F5344CB8AC3E}">
        <p14:creationId xmlns:p14="http://schemas.microsoft.com/office/powerpoint/2010/main" val="1138195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1403-26AF-487D-B518-32F012E8371C}"/>
              </a:ext>
            </a:extLst>
          </p:cNvPr>
          <p:cNvSpPr>
            <a:spLocks noGrp="1"/>
          </p:cNvSpPr>
          <p:nvPr>
            <p:ph type="title"/>
          </p:nvPr>
        </p:nvSpPr>
        <p:spPr/>
        <p:txBody>
          <a:bodyPr>
            <a:normAutofit fontScale="90000"/>
          </a:bodyPr>
          <a:lstStyle/>
          <a:p>
            <a:r>
              <a:rPr lang="en-US" dirty="0"/>
              <a:t>Rules for Python variables</a:t>
            </a:r>
          </a:p>
        </p:txBody>
      </p:sp>
      <p:sp>
        <p:nvSpPr>
          <p:cNvPr id="3" name="Content Placeholder 2">
            <a:extLst>
              <a:ext uri="{FF2B5EF4-FFF2-40B4-BE49-F238E27FC236}">
                <a16:creationId xmlns:a16="http://schemas.microsoft.com/office/drawing/2014/main" id="{71DC0A93-D3CF-46BC-9D40-875DA16DB2B2}"/>
              </a:ext>
            </a:extLst>
          </p:cNvPr>
          <p:cNvSpPr>
            <a:spLocks noGrp="1"/>
          </p:cNvSpPr>
          <p:nvPr>
            <p:ph idx="1"/>
          </p:nvPr>
        </p:nvSpPr>
        <p:spPr/>
        <p:txBody>
          <a:bodyPr>
            <a:normAutofit/>
          </a:bodyPr>
          <a:lstStyle/>
          <a:p>
            <a:pPr fontAlgn="base"/>
            <a:r>
              <a:rPr lang="en-US" dirty="0"/>
              <a:t>A Python</a:t>
            </a:r>
            <a:r>
              <a:rPr lang="en-US" b="1" dirty="0"/>
              <a:t> </a:t>
            </a:r>
            <a:r>
              <a:rPr lang="en-US" dirty="0"/>
              <a:t>variable name must start with a letter or the underscore character.</a:t>
            </a:r>
          </a:p>
          <a:p>
            <a:pPr fontAlgn="base"/>
            <a:r>
              <a:rPr lang="en-US" dirty="0"/>
              <a:t>A Python variable name cannot start with a number.</a:t>
            </a:r>
          </a:p>
          <a:p>
            <a:pPr fontAlgn="base"/>
            <a:r>
              <a:rPr lang="en-US" dirty="0"/>
              <a:t>A Python variable name can only contain alpha-numeric characters and underscores (A-z, 0-9, and _ ).</a:t>
            </a:r>
          </a:p>
          <a:p>
            <a:pPr fontAlgn="base"/>
            <a:r>
              <a:rPr lang="en-US" dirty="0"/>
              <a:t>Variable in Python names are case-sensitive (name, Name, and NAME are three different variables).</a:t>
            </a:r>
          </a:p>
          <a:p>
            <a:pPr fontAlgn="base"/>
            <a:r>
              <a:rPr lang="en-US" dirty="0"/>
              <a:t>The </a:t>
            </a:r>
            <a:r>
              <a:rPr lang="en-US" u="sng" dirty="0">
                <a:hlinkClick r:id="rId2"/>
              </a:rPr>
              <a:t>reserved words(keywords)</a:t>
            </a:r>
            <a:r>
              <a:rPr lang="en-US" dirty="0"/>
              <a:t> in Python cannot be used to name the variable in Python.</a:t>
            </a:r>
          </a:p>
          <a:p>
            <a:pPr marL="0" indent="0">
              <a:buNone/>
            </a:pPr>
            <a:endParaRPr lang="en-US" dirty="0"/>
          </a:p>
        </p:txBody>
      </p:sp>
      <p:sp>
        <p:nvSpPr>
          <p:cNvPr id="4" name="Footer Placeholder 3">
            <a:extLst>
              <a:ext uri="{FF2B5EF4-FFF2-40B4-BE49-F238E27FC236}">
                <a16:creationId xmlns:a16="http://schemas.microsoft.com/office/drawing/2014/main" id="{05BEC340-29CB-483B-83F1-9B4FD135A6B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ABB5075-C03C-4E31-9E55-062B8A9349AA}"/>
              </a:ext>
            </a:extLst>
          </p:cNvPr>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2926734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2B37-1104-4EC3-B712-D011E91158D1}"/>
              </a:ext>
            </a:extLst>
          </p:cNvPr>
          <p:cNvSpPr>
            <a:spLocks noGrp="1"/>
          </p:cNvSpPr>
          <p:nvPr>
            <p:ph type="title"/>
          </p:nvPr>
        </p:nvSpPr>
        <p:spPr/>
        <p:txBody>
          <a:bodyPr>
            <a:normAutofit fontScale="90000"/>
          </a:bodyPr>
          <a:lstStyle/>
          <a:p>
            <a:r>
              <a:rPr lang="en-US" dirty="0" smtClean="0"/>
              <a:t>Example</a:t>
            </a:r>
            <a:endParaRPr lang="en-US" dirty="0"/>
          </a:p>
        </p:txBody>
      </p:sp>
      <p:sp>
        <p:nvSpPr>
          <p:cNvPr id="3" name="Content Placeholder 2">
            <a:extLst>
              <a:ext uri="{FF2B5EF4-FFF2-40B4-BE49-F238E27FC236}">
                <a16:creationId xmlns:a16="http://schemas.microsoft.com/office/drawing/2014/main" id="{F22B8E6C-E1E5-4603-98D1-45B57D9DABA5}"/>
              </a:ext>
            </a:extLst>
          </p:cNvPr>
          <p:cNvSpPr>
            <a:spLocks noGrp="1"/>
          </p:cNvSpPr>
          <p:nvPr>
            <p:ph idx="1"/>
          </p:nvPr>
        </p:nvSpPr>
        <p:spPr/>
        <p:txBody>
          <a:bodyPr>
            <a:normAutofit fontScale="77500" lnSpcReduction="20000"/>
          </a:bodyPr>
          <a:lstStyle/>
          <a:p>
            <a:pPr marL="0" indent="0">
              <a:buNone/>
            </a:pPr>
            <a:r>
              <a:rPr lang="en-US" dirty="0"/>
              <a:t># An integer assignment </a:t>
            </a:r>
          </a:p>
          <a:p>
            <a:pPr marL="0" indent="0">
              <a:buNone/>
            </a:pPr>
            <a:r>
              <a:rPr lang="en-US" dirty="0"/>
              <a:t>age = 45</a:t>
            </a:r>
          </a:p>
          <a:p>
            <a:pPr marL="0" indent="0">
              <a:buNone/>
            </a:pPr>
            <a:endParaRPr lang="en-US" dirty="0"/>
          </a:p>
          <a:p>
            <a:pPr marL="0" indent="0">
              <a:buNone/>
            </a:pPr>
            <a:r>
              <a:rPr lang="en-US" dirty="0"/>
              <a:t># A floating point </a:t>
            </a:r>
          </a:p>
          <a:p>
            <a:pPr marL="0" indent="0">
              <a:buNone/>
            </a:pPr>
            <a:r>
              <a:rPr lang="en-US" dirty="0"/>
              <a:t>salary = 1456.8</a:t>
            </a:r>
          </a:p>
          <a:p>
            <a:pPr marL="0" indent="0">
              <a:buNone/>
            </a:pPr>
            <a:endParaRPr lang="en-US" dirty="0"/>
          </a:p>
          <a:p>
            <a:pPr marL="0" indent="0">
              <a:buNone/>
            </a:pPr>
            <a:r>
              <a:rPr lang="en-US" dirty="0"/>
              <a:t># A string </a:t>
            </a:r>
          </a:p>
          <a:p>
            <a:pPr marL="0" indent="0">
              <a:buNone/>
            </a:pPr>
            <a:r>
              <a:rPr lang="en-US" dirty="0"/>
              <a:t>name = "John"</a:t>
            </a:r>
          </a:p>
          <a:p>
            <a:pPr marL="0" indent="0">
              <a:buNone/>
            </a:pPr>
            <a:endParaRPr lang="en-US" dirty="0"/>
          </a:p>
          <a:p>
            <a:pPr marL="0" indent="0">
              <a:buNone/>
            </a:pPr>
            <a:r>
              <a:rPr lang="en-US" dirty="0"/>
              <a:t>print(age) </a:t>
            </a:r>
          </a:p>
          <a:p>
            <a:pPr marL="0" indent="0">
              <a:buNone/>
            </a:pPr>
            <a:r>
              <a:rPr lang="en-US" dirty="0"/>
              <a:t>print(salary) </a:t>
            </a:r>
          </a:p>
          <a:p>
            <a:pPr marL="0" indent="0">
              <a:buNone/>
            </a:pPr>
            <a:r>
              <a:rPr lang="en-US" dirty="0"/>
              <a:t>print(name) </a:t>
            </a:r>
          </a:p>
          <a:p>
            <a:pPr marL="0" indent="0">
              <a:buNone/>
            </a:pPr>
            <a:endParaRPr lang="en-US" dirty="0"/>
          </a:p>
        </p:txBody>
      </p:sp>
      <p:sp>
        <p:nvSpPr>
          <p:cNvPr id="4" name="Footer Placeholder 3">
            <a:extLst>
              <a:ext uri="{FF2B5EF4-FFF2-40B4-BE49-F238E27FC236}">
                <a16:creationId xmlns:a16="http://schemas.microsoft.com/office/drawing/2014/main" id="{AD3A3C79-3D0D-43E4-BC39-AC7A7E6BD36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FF460544-4954-4475-B803-AEF9F4AFD6CD}"/>
              </a:ext>
            </a:extLst>
          </p:cNvPr>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301357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C25-77E1-4637-9AAB-29DCF5B83719}"/>
              </a:ext>
            </a:extLst>
          </p:cNvPr>
          <p:cNvSpPr>
            <a:spLocks noGrp="1"/>
          </p:cNvSpPr>
          <p:nvPr>
            <p:ph type="title"/>
          </p:nvPr>
        </p:nvSpPr>
        <p:spPr/>
        <p:txBody>
          <a:bodyPr>
            <a:normAutofit fontScale="90000"/>
          </a:bodyPr>
          <a:lstStyle/>
          <a:p>
            <a:r>
              <a:rPr lang="en-US" dirty="0"/>
              <a:t>Python Data Types</a:t>
            </a:r>
          </a:p>
        </p:txBody>
      </p:sp>
      <p:sp>
        <p:nvSpPr>
          <p:cNvPr id="3" name="Content Placeholder 2">
            <a:extLst>
              <a:ext uri="{FF2B5EF4-FFF2-40B4-BE49-F238E27FC236}">
                <a16:creationId xmlns:a16="http://schemas.microsoft.com/office/drawing/2014/main" id="{4A65D5B4-B651-407B-B804-36566B623199}"/>
              </a:ext>
            </a:extLst>
          </p:cNvPr>
          <p:cNvSpPr>
            <a:spLocks noGrp="1"/>
          </p:cNvSpPr>
          <p:nvPr>
            <p:ph idx="1"/>
          </p:nvPr>
        </p:nvSpPr>
        <p:spPr/>
        <p:txBody>
          <a:bodyPr/>
          <a:lstStyle/>
          <a:p>
            <a:pPr marL="0" indent="0">
              <a:buNone/>
            </a:pPr>
            <a:r>
              <a:rPr lang="en-US" dirty="0" smtClean="0"/>
              <a:t>Data </a:t>
            </a:r>
            <a:r>
              <a:rPr lang="en-US" dirty="0"/>
              <a:t>types are the classification or categorization of data items. It represents the kind of value that tells what operations can be performed on a particular data. Since everything is an object in Python programming, data types are classes and variables are instances (objects) of these </a:t>
            </a:r>
            <a:r>
              <a:rPr lang="en-US" dirty="0" smtClean="0"/>
              <a:t>classes.</a:t>
            </a:r>
          </a:p>
          <a:p>
            <a:pPr marL="0" indent="0">
              <a:buNone/>
            </a:pPr>
            <a:endParaRPr lang="en-US" dirty="0"/>
          </a:p>
        </p:txBody>
      </p:sp>
      <p:sp>
        <p:nvSpPr>
          <p:cNvPr id="4" name="Footer Placeholder 3">
            <a:extLst>
              <a:ext uri="{FF2B5EF4-FFF2-40B4-BE49-F238E27FC236}">
                <a16:creationId xmlns:a16="http://schemas.microsoft.com/office/drawing/2014/main" id="{9B6DD428-5646-45CA-8171-501020048602}"/>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D4A1284-5EB0-424D-9071-1CED81B1090F}"/>
              </a:ext>
            </a:extLst>
          </p:cNvPr>
          <p:cNvSpPr>
            <a:spLocks noGrp="1"/>
          </p:cNvSpPr>
          <p:nvPr>
            <p:ph type="sldNum" sz="quarter" idx="12"/>
          </p:nvPr>
        </p:nvSpPr>
        <p:spPr/>
        <p:txBody>
          <a:bodyPr/>
          <a:lstStyle/>
          <a:p>
            <a:fld id="{CBA38C19-DD30-46F9-A559-7559A714E450}" type="slidenum">
              <a:rPr lang="en-US" smtClean="0"/>
              <a:t>18</a:t>
            </a:fld>
            <a:endParaRPr lang="en-US"/>
          </a:p>
        </p:txBody>
      </p:sp>
    </p:spTree>
    <p:extLst>
      <p:ext uri="{BB962C8B-B14F-4D97-AF65-F5344CB8AC3E}">
        <p14:creationId xmlns:p14="http://schemas.microsoft.com/office/powerpoint/2010/main" val="111650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t>
            </a:r>
            <a:r>
              <a:rPr lang="en-US" dirty="0" smtClean="0"/>
              <a:t>Types:</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19</a:t>
            </a:fld>
            <a:endParaRPr lang="en-US"/>
          </a:p>
        </p:txBody>
      </p:sp>
      <p:pic>
        <p:nvPicPr>
          <p:cNvPr id="5122" name="Picture 2" descr="https://media.geeksforgeeks.org/wp-content/uploads/20191023173512/Python-data-struc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2636" y="1863383"/>
            <a:ext cx="708277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33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What is Python?:</a:t>
            </a:r>
          </a:p>
        </p:txBody>
      </p:sp>
      <p:sp>
        <p:nvSpPr>
          <p:cNvPr id="3" name="Content Placeholder 2">
            <a:extLst>
              <a:ext uri="{FF2B5EF4-FFF2-40B4-BE49-F238E27FC236}">
                <a16:creationId xmlns:a16="http://schemas.microsoft.com/office/drawing/2014/main" id="{E240ADE9-1411-4D62-98CD-B7E5194292E0}"/>
              </a:ext>
            </a:extLst>
          </p:cNvPr>
          <p:cNvSpPr>
            <a:spLocks noGrp="1"/>
          </p:cNvSpPr>
          <p:nvPr>
            <p:ph idx="1"/>
          </p:nvPr>
        </p:nvSpPr>
        <p:spPr/>
        <p:txBody>
          <a:bodyPr>
            <a:normAutofit/>
          </a:bodyPr>
          <a:lstStyle/>
          <a:p>
            <a:pPr marL="0" indent="0" algn="l">
              <a:buNone/>
            </a:pPr>
            <a:r>
              <a:rPr lang="en-US" b="1" dirty="0"/>
              <a:t>Python is a high-level, general-purpose, and very popular programming language. Python programming language (latest Python 3) is being used in web development, and Machine Learning applications, along with all cutting-edge technology in Software Industry. Python language is being used by almost all tech-giant companies like – Google, Amazon, Facebook, Instagram, Dropbox, Uber… etc.</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2977873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This code assigns variable ‘x’ different values of various data types in Python</a:t>
            </a:r>
            <a:r>
              <a:rPr lang="en-US" dirty="0" smtClean="0"/>
              <a:t>.</a:t>
            </a:r>
          </a:p>
          <a:p>
            <a:pPr marL="0" indent="0">
              <a:buNone/>
            </a:pPr>
            <a:endParaRPr lang="en-US" dirty="0" smtClean="0"/>
          </a:p>
          <a:p>
            <a:pPr marL="0" indent="0">
              <a:buNone/>
            </a:pPr>
            <a:r>
              <a:rPr lang="en-US" dirty="0" smtClean="0"/>
              <a:t>x </a:t>
            </a:r>
            <a:r>
              <a:rPr lang="en-US" dirty="0"/>
              <a:t>= "Hello World" # string </a:t>
            </a:r>
          </a:p>
          <a:p>
            <a:pPr marL="0" indent="0">
              <a:buNone/>
            </a:pPr>
            <a:r>
              <a:rPr lang="en-US" dirty="0"/>
              <a:t>x = 50 # integer </a:t>
            </a:r>
          </a:p>
          <a:p>
            <a:pPr marL="0" indent="0">
              <a:buNone/>
            </a:pPr>
            <a:r>
              <a:rPr lang="en-US" dirty="0"/>
              <a:t>x = 60.5 # float </a:t>
            </a:r>
          </a:p>
          <a:p>
            <a:pPr marL="0" indent="0">
              <a:buNone/>
            </a:pPr>
            <a:r>
              <a:rPr lang="en-US" dirty="0"/>
              <a:t>x = 3j # complex </a:t>
            </a:r>
          </a:p>
          <a:p>
            <a:pPr marL="0" indent="0">
              <a:buNone/>
            </a:pPr>
            <a:r>
              <a:rPr lang="en-US" dirty="0"/>
              <a:t>x = ["geeks", "for", "geeks"] # list </a:t>
            </a:r>
          </a:p>
          <a:p>
            <a:pPr marL="0" indent="0">
              <a:buNone/>
            </a:pPr>
            <a:r>
              <a:rPr lang="en-US" dirty="0"/>
              <a:t>x = ("geeks", "for", "geeks") # tuple </a:t>
            </a:r>
          </a:p>
          <a:p>
            <a:pPr marL="0" indent="0">
              <a:buNone/>
            </a:pPr>
            <a:r>
              <a:rPr lang="en-US" dirty="0"/>
              <a:t>x = {"name": "</a:t>
            </a:r>
            <a:r>
              <a:rPr lang="en-US" dirty="0" err="1"/>
              <a:t>Suraj</a:t>
            </a:r>
            <a:r>
              <a:rPr lang="en-US" dirty="0"/>
              <a:t>", "age": 24} # </a:t>
            </a:r>
            <a:r>
              <a:rPr lang="en-US" dirty="0" err="1"/>
              <a:t>dict</a:t>
            </a:r>
            <a:r>
              <a:rPr lang="en-US" dirty="0"/>
              <a:t> </a:t>
            </a:r>
          </a:p>
          <a:p>
            <a:pPr marL="0" indent="0">
              <a:buNone/>
            </a:pPr>
            <a:r>
              <a:rPr lang="en-US" dirty="0"/>
              <a:t>x = {"geeks", "for", "geeks"} # set </a:t>
            </a:r>
          </a:p>
          <a:p>
            <a:pPr marL="0" indent="0">
              <a:buNone/>
            </a:pPr>
            <a:r>
              <a:rPr lang="en-US" dirty="0"/>
              <a:t>x = True # bool </a:t>
            </a:r>
          </a:p>
          <a:p>
            <a:pPr marL="0" indent="0">
              <a:buNone/>
            </a:pPr>
            <a:r>
              <a:rPr lang="en-US" dirty="0"/>
              <a:t>x = </a:t>
            </a:r>
            <a:r>
              <a:rPr lang="en-US" dirty="0" err="1"/>
              <a:t>b"Geeks</a:t>
            </a:r>
            <a:r>
              <a:rPr lang="en-US" dirty="0"/>
              <a:t>" # binary</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20</a:t>
            </a:fld>
            <a:endParaRPr lang="en-US"/>
          </a:p>
        </p:txBody>
      </p:sp>
    </p:spTree>
    <p:extLst>
      <p:ext uri="{BB962C8B-B14F-4D97-AF65-F5344CB8AC3E}">
        <p14:creationId xmlns:p14="http://schemas.microsoft.com/office/powerpoint/2010/main" val="3706895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a:t>
            </a:r>
            <a:r>
              <a:rPr lang="en-US" dirty="0" err="1"/>
              <a:t>Input/Output</a:t>
            </a:r>
            <a:endParaRPr lang="en-US" dirty="0"/>
          </a:p>
        </p:txBody>
      </p:sp>
      <p:sp>
        <p:nvSpPr>
          <p:cNvPr id="3" name="Content Placeholder 2"/>
          <p:cNvSpPr>
            <a:spLocks noGrp="1"/>
          </p:cNvSpPr>
          <p:nvPr>
            <p:ph idx="1"/>
          </p:nvPr>
        </p:nvSpPr>
        <p:spPr/>
        <p:txBody>
          <a:bodyPr/>
          <a:lstStyle/>
          <a:p>
            <a:pPr marL="0" indent="0">
              <a:buNone/>
            </a:pPr>
            <a:r>
              <a:rPr lang="en-US" dirty="0"/>
              <a:t>This function first takes the input from the user and converts it into a string. The type of the returned object always will be &lt;class ‘</a:t>
            </a:r>
            <a:r>
              <a:rPr lang="en-US" dirty="0" err="1"/>
              <a:t>str</a:t>
            </a:r>
            <a:r>
              <a:rPr lang="en-US" dirty="0"/>
              <a:t>’&gt;. It does not evaluate the expression it just returns the complete statement as String, and will print it</a:t>
            </a:r>
            <a:r>
              <a:rPr lang="en-US" dirty="0" smtClean="0"/>
              <a:t>.</a:t>
            </a:r>
          </a:p>
          <a:p>
            <a:pPr marL="0" indent="0">
              <a:buNone/>
            </a:pPr>
            <a:endParaRPr lang="en-US" dirty="0"/>
          </a:p>
          <a:p>
            <a:pPr marL="0" indent="0">
              <a:buNone/>
            </a:pPr>
            <a:r>
              <a:rPr lang="en-US" dirty="0"/>
              <a:t># Python program show input and Output </a:t>
            </a:r>
          </a:p>
          <a:p>
            <a:pPr marL="0" indent="0">
              <a:buNone/>
            </a:pPr>
            <a:r>
              <a:rPr lang="en-US" dirty="0" err="1"/>
              <a:t>val</a:t>
            </a:r>
            <a:r>
              <a:rPr lang="en-US" dirty="0"/>
              <a:t> = input("Enter your value: ") </a:t>
            </a:r>
          </a:p>
          <a:p>
            <a:pPr marL="0" indent="0">
              <a:buNone/>
            </a:pPr>
            <a:r>
              <a:rPr lang="en-US" dirty="0"/>
              <a:t>print(</a:t>
            </a:r>
            <a:r>
              <a:rPr lang="en-US" dirty="0" err="1"/>
              <a:t>val</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21</a:t>
            </a:fld>
            <a:endParaRPr lang="en-US"/>
          </a:p>
        </p:txBody>
      </p:sp>
    </p:spTree>
    <p:extLst>
      <p:ext uri="{BB962C8B-B14F-4D97-AF65-F5344CB8AC3E}">
        <p14:creationId xmlns:p14="http://schemas.microsoft.com/office/powerpoint/2010/main" val="914386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Operators</a:t>
            </a:r>
          </a:p>
        </p:txBody>
      </p:sp>
      <p:sp>
        <p:nvSpPr>
          <p:cNvPr id="3" name="Content Placeholder 2"/>
          <p:cNvSpPr>
            <a:spLocks noGrp="1"/>
          </p:cNvSpPr>
          <p:nvPr>
            <p:ph idx="1"/>
          </p:nvPr>
        </p:nvSpPr>
        <p:spPr/>
        <p:txBody>
          <a:bodyPr/>
          <a:lstStyle/>
          <a:p>
            <a:pPr marL="0" indent="0">
              <a:buNone/>
            </a:pPr>
            <a:r>
              <a:rPr lang="en-US" dirty="0" smtClean="0"/>
              <a:t>In Python </a:t>
            </a:r>
            <a:r>
              <a:rPr lang="en-US" dirty="0"/>
              <a:t>programming, Operators in general are used to perform operations on values and variables. These are standard symbols used for the purpose of logical and arithmetic operations. In this article, we will look into different types of Python operators.</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22</a:t>
            </a:fld>
            <a:endParaRPr lang="en-US"/>
          </a:p>
        </p:txBody>
      </p:sp>
    </p:spTree>
    <p:extLst>
      <p:ext uri="{BB962C8B-B14F-4D97-AF65-F5344CB8AC3E}">
        <p14:creationId xmlns:p14="http://schemas.microsoft.com/office/powerpoint/2010/main" val="2823516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Operators</a:t>
            </a:r>
          </a:p>
        </p:txBody>
      </p:sp>
      <p:sp>
        <p:nvSpPr>
          <p:cNvPr id="3" name="Content Placeholder 2"/>
          <p:cNvSpPr>
            <a:spLocks noGrp="1"/>
          </p:cNvSpPr>
          <p:nvPr>
            <p:ph idx="1"/>
          </p:nvPr>
        </p:nvSpPr>
        <p:spPr/>
        <p:txBody>
          <a:bodyPr>
            <a:normAutofit fontScale="92500"/>
          </a:bodyPr>
          <a:lstStyle/>
          <a:p>
            <a:pPr marL="0" indent="0">
              <a:buNone/>
            </a:pPr>
            <a:r>
              <a:rPr lang="en-US" dirty="0" smtClean="0"/>
              <a:t>Python </a:t>
            </a:r>
            <a:r>
              <a:rPr lang="en-US" dirty="0"/>
              <a:t>Arithmetic operators are used to perform basic mathematical operations like addition, subtraction, multiplication, and division</a:t>
            </a:r>
            <a:r>
              <a:rPr lang="en-US" dirty="0" smtClean="0"/>
              <a:t>.</a:t>
            </a:r>
          </a:p>
          <a:p>
            <a:pPr marL="0" indent="0" fontAlgn="base">
              <a:buNone/>
            </a:pPr>
            <a:r>
              <a:rPr lang="en-US" dirty="0" smtClean="0"/>
              <a:t>The </a:t>
            </a:r>
            <a:r>
              <a:rPr lang="en-US" dirty="0"/>
              <a:t>precedence of Arithmetic Operators in Python is as follows:</a:t>
            </a:r>
          </a:p>
          <a:p>
            <a:pPr fontAlgn="base"/>
            <a:r>
              <a:rPr lang="en-US" dirty="0"/>
              <a:t>P – Parentheses</a:t>
            </a:r>
          </a:p>
          <a:p>
            <a:pPr fontAlgn="base"/>
            <a:r>
              <a:rPr lang="en-US" dirty="0"/>
              <a:t>E – Exponentiation</a:t>
            </a:r>
          </a:p>
          <a:p>
            <a:pPr fontAlgn="base"/>
            <a:r>
              <a:rPr lang="en-US" dirty="0"/>
              <a:t>M – Multiplication (Multiplication and division have the same precedence)</a:t>
            </a:r>
          </a:p>
          <a:p>
            <a:pPr fontAlgn="base"/>
            <a:r>
              <a:rPr lang="en-US" dirty="0"/>
              <a:t>D – Division</a:t>
            </a:r>
          </a:p>
          <a:p>
            <a:pPr fontAlgn="base"/>
            <a:r>
              <a:rPr lang="en-US" dirty="0"/>
              <a:t>A – Addition (Addition and subtraction have the same precedence)</a:t>
            </a:r>
          </a:p>
          <a:p>
            <a:pPr fontAlgn="base"/>
            <a:r>
              <a:rPr lang="en-US" dirty="0"/>
              <a:t>S – Subtraction</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23</a:t>
            </a:fld>
            <a:endParaRPr lang="en-US"/>
          </a:p>
        </p:txBody>
      </p:sp>
    </p:spTree>
    <p:extLst>
      <p:ext uri="{BB962C8B-B14F-4D97-AF65-F5344CB8AC3E}">
        <p14:creationId xmlns:p14="http://schemas.microsoft.com/office/powerpoint/2010/main" val="2892599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a = 9</a:t>
            </a:r>
          </a:p>
          <a:p>
            <a:pPr marL="0" indent="0">
              <a:buNone/>
            </a:pPr>
            <a:r>
              <a:rPr lang="en-US" dirty="0"/>
              <a:t>b = 4</a:t>
            </a:r>
          </a:p>
          <a:p>
            <a:pPr marL="0" indent="0">
              <a:buNone/>
            </a:pPr>
            <a:r>
              <a:rPr lang="en-US" dirty="0"/>
              <a:t>add = a + b </a:t>
            </a:r>
          </a:p>
          <a:p>
            <a:pPr marL="0" indent="0">
              <a:buNone/>
            </a:pPr>
            <a:endParaRPr lang="en-US" dirty="0"/>
          </a:p>
          <a:p>
            <a:pPr marL="0" indent="0">
              <a:buNone/>
            </a:pPr>
            <a:r>
              <a:rPr lang="en-US" dirty="0"/>
              <a:t>sub = a - b </a:t>
            </a:r>
          </a:p>
          <a:p>
            <a:pPr marL="0" indent="0">
              <a:buNone/>
            </a:pPr>
            <a:endParaRPr lang="en-US" dirty="0"/>
          </a:p>
          <a:p>
            <a:pPr marL="0" indent="0">
              <a:buNone/>
            </a:pPr>
            <a:r>
              <a:rPr lang="en-US" dirty="0" err="1"/>
              <a:t>mul</a:t>
            </a:r>
            <a:r>
              <a:rPr lang="en-US" dirty="0"/>
              <a:t> = a * b </a:t>
            </a:r>
          </a:p>
          <a:p>
            <a:pPr marL="0" indent="0">
              <a:buNone/>
            </a:pPr>
            <a:endParaRPr lang="en-US" dirty="0"/>
          </a:p>
          <a:p>
            <a:pPr marL="0" indent="0">
              <a:buNone/>
            </a:pPr>
            <a:r>
              <a:rPr lang="en-US" dirty="0"/>
              <a:t>mod = a % b </a:t>
            </a:r>
          </a:p>
          <a:p>
            <a:pPr marL="0" indent="0">
              <a:buNone/>
            </a:pPr>
            <a:endParaRPr lang="en-US" dirty="0"/>
          </a:p>
          <a:p>
            <a:pPr marL="0" indent="0">
              <a:buNone/>
            </a:pPr>
            <a:r>
              <a:rPr lang="en-US" dirty="0"/>
              <a:t>p = a ** b </a:t>
            </a:r>
          </a:p>
          <a:p>
            <a:pPr marL="0" indent="0">
              <a:buNone/>
            </a:pPr>
            <a:r>
              <a:rPr lang="en-US" dirty="0"/>
              <a:t>print(add) </a:t>
            </a:r>
          </a:p>
          <a:p>
            <a:pPr marL="0" indent="0">
              <a:buNone/>
            </a:pPr>
            <a:r>
              <a:rPr lang="en-US" dirty="0"/>
              <a:t>print(sub) </a:t>
            </a:r>
          </a:p>
          <a:p>
            <a:pPr marL="0" indent="0">
              <a:buNone/>
            </a:pPr>
            <a:r>
              <a:rPr lang="en-US" dirty="0"/>
              <a:t>print(</a:t>
            </a:r>
            <a:r>
              <a:rPr lang="en-US" dirty="0" err="1"/>
              <a:t>mul</a:t>
            </a:r>
            <a:r>
              <a:rPr lang="en-US" dirty="0"/>
              <a:t>) </a:t>
            </a:r>
          </a:p>
          <a:p>
            <a:pPr marL="0" indent="0">
              <a:buNone/>
            </a:pPr>
            <a:r>
              <a:rPr lang="en-US" dirty="0"/>
              <a:t>print(mod) </a:t>
            </a:r>
          </a:p>
          <a:p>
            <a:pPr marL="0" indent="0">
              <a:buNone/>
            </a:pPr>
            <a:r>
              <a:rPr lang="en-US" dirty="0"/>
              <a:t>print(p)</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24</a:t>
            </a:fld>
            <a:endParaRPr lang="en-US"/>
          </a:p>
        </p:txBody>
      </p:sp>
    </p:spTree>
    <p:extLst>
      <p:ext uri="{BB962C8B-B14F-4D97-AF65-F5344CB8AC3E}">
        <p14:creationId xmlns:p14="http://schemas.microsoft.com/office/powerpoint/2010/main" val="293261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13</a:t>
            </a:r>
          </a:p>
          <a:p>
            <a:pPr marL="0" indent="0">
              <a:buNone/>
            </a:pPr>
            <a:r>
              <a:rPr lang="en-US" dirty="0"/>
              <a:t>5</a:t>
            </a:r>
          </a:p>
          <a:p>
            <a:pPr marL="0" indent="0">
              <a:buNone/>
            </a:pPr>
            <a:r>
              <a:rPr lang="en-US" dirty="0"/>
              <a:t>36</a:t>
            </a:r>
          </a:p>
          <a:p>
            <a:pPr marL="0" indent="0">
              <a:buNone/>
            </a:pPr>
            <a:r>
              <a:rPr lang="en-US" dirty="0"/>
              <a:t>1</a:t>
            </a:r>
          </a:p>
          <a:p>
            <a:pPr marL="0" indent="0">
              <a:buNone/>
            </a:pPr>
            <a:r>
              <a:rPr lang="en-US" dirty="0"/>
              <a:t>6561</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25</a:t>
            </a:fld>
            <a:endParaRPr lang="en-US"/>
          </a:p>
        </p:txBody>
      </p:sp>
    </p:spTree>
    <p:extLst>
      <p:ext uri="{BB962C8B-B14F-4D97-AF65-F5344CB8AC3E}">
        <p14:creationId xmlns:p14="http://schemas.microsoft.com/office/powerpoint/2010/main" val="3159673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Logical Operators</a:t>
            </a:r>
          </a:p>
        </p:txBody>
      </p:sp>
      <p:sp>
        <p:nvSpPr>
          <p:cNvPr id="3" name="Content Placeholder 2"/>
          <p:cNvSpPr>
            <a:spLocks noGrp="1"/>
          </p:cNvSpPr>
          <p:nvPr>
            <p:ph idx="1"/>
          </p:nvPr>
        </p:nvSpPr>
        <p:spPr/>
        <p:txBody>
          <a:bodyPr/>
          <a:lstStyle/>
          <a:p>
            <a:pPr marL="0" indent="0">
              <a:buNone/>
            </a:pPr>
            <a:r>
              <a:rPr lang="en-US" dirty="0"/>
              <a:t>Python Logical operators perform Logical AND, Logical OR, and Logical NOT operations. It is used to combine conditional statements</a:t>
            </a:r>
            <a:r>
              <a:rPr lang="en-US" dirty="0" smtClean="0"/>
              <a:t>.</a:t>
            </a:r>
          </a:p>
          <a:p>
            <a:pPr marL="0" indent="0">
              <a:buNone/>
            </a:pPr>
            <a:endParaRPr lang="en-US" dirty="0"/>
          </a:p>
          <a:p>
            <a:pPr marL="0" indent="0">
              <a:buNone/>
            </a:pPr>
            <a:r>
              <a:rPr lang="en-US" dirty="0"/>
              <a:t>a = True</a:t>
            </a:r>
          </a:p>
          <a:p>
            <a:pPr marL="0" indent="0">
              <a:buNone/>
            </a:pPr>
            <a:r>
              <a:rPr lang="en-US" dirty="0"/>
              <a:t>b = False</a:t>
            </a:r>
          </a:p>
          <a:p>
            <a:pPr marL="0" indent="0">
              <a:buNone/>
            </a:pPr>
            <a:r>
              <a:rPr lang="en-US" dirty="0"/>
              <a:t>print(a and b) </a:t>
            </a:r>
          </a:p>
          <a:p>
            <a:pPr marL="0" indent="0">
              <a:buNone/>
            </a:pPr>
            <a:r>
              <a:rPr lang="en-US" dirty="0"/>
              <a:t>print(a or b) </a:t>
            </a:r>
          </a:p>
          <a:p>
            <a:pPr marL="0" indent="0">
              <a:buNone/>
            </a:pPr>
            <a:r>
              <a:rPr lang="en-US" dirty="0"/>
              <a:t>print(not a)</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26</a:t>
            </a:fld>
            <a:endParaRPr lang="en-US"/>
          </a:p>
        </p:txBody>
      </p:sp>
    </p:spTree>
    <p:extLst>
      <p:ext uri="{BB962C8B-B14F-4D97-AF65-F5344CB8AC3E}">
        <p14:creationId xmlns:p14="http://schemas.microsoft.com/office/powerpoint/2010/main" val="162628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False</a:t>
            </a:r>
          </a:p>
          <a:p>
            <a:pPr marL="0" indent="0">
              <a:buNone/>
            </a:pPr>
            <a:r>
              <a:rPr lang="en-US" dirty="0"/>
              <a:t>True</a:t>
            </a:r>
          </a:p>
          <a:p>
            <a:pPr marL="0" indent="0">
              <a:buNone/>
            </a:pPr>
            <a:r>
              <a:rPr lang="en-US" dirty="0"/>
              <a:t>False</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27</a:t>
            </a:fld>
            <a:endParaRPr lang="en-US"/>
          </a:p>
        </p:txBody>
      </p:sp>
    </p:spTree>
    <p:extLst>
      <p:ext uri="{BB962C8B-B14F-4D97-AF65-F5344CB8AC3E}">
        <p14:creationId xmlns:p14="http://schemas.microsoft.com/office/powerpoint/2010/main" val="81638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Bitwise Operators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Python Bitwise operators act on bits and perform bit-by-bit operations. These are used to operate on binary numbers</a:t>
            </a:r>
            <a:r>
              <a:rPr lang="en-US" dirty="0" smtClean="0"/>
              <a:t>.</a:t>
            </a:r>
          </a:p>
          <a:p>
            <a:pPr marL="0" indent="0">
              <a:buNone/>
            </a:pPr>
            <a:endParaRPr lang="en-US" dirty="0"/>
          </a:p>
          <a:p>
            <a:pPr marL="0" indent="0">
              <a:buNone/>
            </a:pPr>
            <a:r>
              <a:rPr lang="en-US" dirty="0"/>
              <a:t>a = 10</a:t>
            </a:r>
          </a:p>
          <a:p>
            <a:pPr marL="0" indent="0">
              <a:buNone/>
            </a:pPr>
            <a:r>
              <a:rPr lang="en-US" dirty="0"/>
              <a:t>b = 4</a:t>
            </a:r>
          </a:p>
          <a:p>
            <a:pPr marL="0" indent="0">
              <a:buNone/>
            </a:pPr>
            <a:r>
              <a:rPr lang="en-US" dirty="0"/>
              <a:t>print(a &amp; b) </a:t>
            </a:r>
          </a:p>
          <a:p>
            <a:pPr marL="0" indent="0">
              <a:buNone/>
            </a:pPr>
            <a:r>
              <a:rPr lang="en-US" dirty="0"/>
              <a:t>print(a | b) </a:t>
            </a:r>
          </a:p>
          <a:p>
            <a:pPr marL="0" indent="0">
              <a:buNone/>
            </a:pPr>
            <a:r>
              <a:rPr lang="en-US" dirty="0"/>
              <a:t>print(~a) </a:t>
            </a:r>
          </a:p>
          <a:p>
            <a:pPr marL="0" indent="0">
              <a:buNone/>
            </a:pPr>
            <a:r>
              <a:rPr lang="en-US" dirty="0"/>
              <a:t>print(a ^ b) </a:t>
            </a:r>
          </a:p>
          <a:p>
            <a:pPr marL="0" indent="0">
              <a:buNone/>
            </a:pPr>
            <a:r>
              <a:rPr lang="en-US" dirty="0"/>
              <a:t>print(a &gt;&gt; 2) </a:t>
            </a:r>
          </a:p>
          <a:p>
            <a:pPr marL="0" indent="0">
              <a:buNone/>
            </a:pPr>
            <a:r>
              <a:rPr lang="en-US" dirty="0"/>
              <a:t>print(a &lt;&lt; 2)</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28</a:t>
            </a:fld>
            <a:endParaRPr lang="en-US"/>
          </a:p>
        </p:txBody>
      </p:sp>
    </p:spTree>
    <p:extLst>
      <p:ext uri="{BB962C8B-B14F-4D97-AF65-F5344CB8AC3E}">
        <p14:creationId xmlns:p14="http://schemas.microsoft.com/office/powerpoint/2010/main" val="2166051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0</a:t>
            </a:r>
          </a:p>
          <a:p>
            <a:pPr marL="0" indent="0">
              <a:buNone/>
            </a:pPr>
            <a:r>
              <a:rPr lang="en-US" dirty="0"/>
              <a:t>14</a:t>
            </a:r>
          </a:p>
          <a:p>
            <a:pPr marL="0" indent="0">
              <a:buNone/>
            </a:pPr>
            <a:r>
              <a:rPr lang="en-US" dirty="0"/>
              <a:t>-11</a:t>
            </a:r>
          </a:p>
          <a:p>
            <a:pPr marL="0" indent="0">
              <a:buNone/>
            </a:pPr>
            <a:r>
              <a:rPr lang="en-US" dirty="0"/>
              <a:t>14</a:t>
            </a:r>
          </a:p>
          <a:p>
            <a:pPr marL="0" indent="0">
              <a:buNone/>
            </a:pPr>
            <a:r>
              <a:rPr lang="en-US" dirty="0"/>
              <a:t>2</a:t>
            </a:r>
          </a:p>
          <a:p>
            <a:pPr marL="0" indent="0">
              <a:buNone/>
            </a:pPr>
            <a:r>
              <a:rPr lang="en-US" dirty="0"/>
              <a:t>40</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29</a:t>
            </a:fld>
            <a:endParaRPr lang="en-US"/>
          </a:p>
        </p:txBody>
      </p:sp>
    </p:spTree>
    <p:extLst>
      <p:ext uri="{BB962C8B-B14F-4D97-AF65-F5344CB8AC3E}">
        <p14:creationId xmlns:p14="http://schemas.microsoft.com/office/powerpoint/2010/main" val="225893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a:bodyPr>
          <a:lstStyle/>
          <a:p>
            <a:r>
              <a:rPr lang="en-US" sz="3200" dirty="0" smtClean="0"/>
              <a:t>Writing your first Python Program to Learn Python Programming</a:t>
            </a:r>
            <a:endParaRPr lang="en-US" sz="3200" dirty="0"/>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lstStyle/>
          <a:p>
            <a:pPr marL="0" indent="0">
              <a:buNone/>
            </a:pPr>
            <a:r>
              <a:rPr lang="en-US" dirty="0"/>
              <a:t>There are two ways you can execute your Python program:</a:t>
            </a:r>
          </a:p>
          <a:p>
            <a:pPr marL="0" indent="0">
              <a:buNone/>
            </a:pPr>
            <a:endParaRPr lang="en-US" dirty="0"/>
          </a:p>
          <a:p>
            <a:r>
              <a:rPr lang="en-US" dirty="0"/>
              <a:t>First, we write a program in a file and run it one time.</a:t>
            </a:r>
          </a:p>
          <a:p>
            <a:r>
              <a:rPr lang="en-US" dirty="0"/>
              <a:t>Second, run a code </a:t>
            </a:r>
            <a:r>
              <a:rPr lang="en-US" dirty="0" smtClean="0"/>
              <a:t>line </a:t>
            </a:r>
            <a:r>
              <a:rPr lang="en-US" dirty="0"/>
              <a:t>by line</a:t>
            </a:r>
            <a:r>
              <a:rPr lang="en-US" dirty="0" smtClean="0"/>
              <a:t>.</a:t>
            </a:r>
          </a:p>
          <a:p>
            <a:endParaRPr lang="en-US" dirty="0"/>
          </a:p>
          <a:p>
            <a:pPr marL="0" indent="0">
              <a:buNone/>
            </a:pPr>
            <a:r>
              <a:rPr lang="en-US" dirty="0"/>
              <a:t># Python Program to print Hello World</a:t>
            </a:r>
          </a:p>
          <a:p>
            <a:pPr marL="0" indent="0">
              <a:buNone/>
            </a:pPr>
            <a:r>
              <a:rPr lang="en-US" dirty="0"/>
              <a:t>print("Hello World! I Don't Give a Bug")</a:t>
            </a:r>
          </a:p>
        </p:txBody>
      </p:sp>
    </p:spTree>
    <p:extLst>
      <p:ext uri="{BB962C8B-B14F-4D97-AF65-F5344CB8AC3E}">
        <p14:creationId xmlns:p14="http://schemas.microsoft.com/office/powerpoint/2010/main" val="1468189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Assignment Operators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Python Assignment operators are used to assign values to the variables</a:t>
            </a:r>
            <a:r>
              <a:rPr lang="en-US" dirty="0" smtClean="0"/>
              <a:t>.</a:t>
            </a:r>
          </a:p>
          <a:p>
            <a:pPr marL="0" indent="0">
              <a:buNone/>
            </a:pPr>
            <a:endParaRPr lang="en-US" dirty="0"/>
          </a:p>
          <a:p>
            <a:pPr marL="0" indent="0">
              <a:buNone/>
            </a:pPr>
            <a:r>
              <a:rPr lang="en-US" dirty="0"/>
              <a:t>a = 10</a:t>
            </a:r>
          </a:p>
          <a:p>
            <a:pPr marL="0" indent="0">
              <a:buNone/>
            </a:pPr>
            <a:r>
              <a:rPr lang="en-US" dirty="0"/>
              <a:t>b = a </a:t>
            </a:r>
          </a:p>
          <a:p>
            <a:pPr marL="0" indent="0">
              <a:buNone/>
            </a:pPr>
            <a:r>
              <a:rPr lang="en-US" dirty="0"/>
              <a:t>print(b) </a:t>
            </a:r>
          </a:p>
          <a:p>
            <a:pPr marL="0" indent="0">
              <a:buNone/>
            </a:pPr>
            <a:r>
              <a:rPr lang="en-US" dirty="0"/>
              <a:t>b += a </a:t>
            </a:r>
          </a:p>
          <a:p>
            <a:pPr marL="0" indent="0">
              <a:buNone/>
            </a:pPr>
            <a:r>
              <a:rPr lang="en-US" dirty="0"/>
              <a:t>print(b) </a:t>
            </a:r>
          </a:p>
          <a:p>
            <a:pPr marL="0" indent="0">
              <a:buNone/>
            </a:pPr>
            <a:r>
              <a:rPr lang="en-US" dirty="0"/>
              <a:t>b -= a </a:t>
            </a:r>
          </a:p>
          <a:p>
            <a:pPr marL="0" indent="0">
              <a:buNone/>
            </a:pPr>
            <a:r>
              <a:rPr lang="en-US" dirty="0"/>
              <a:t>print(b) </a:t>
            </a:r>
          </a:p>
          <a:p>
            <a:pPr marL="0" indent="0">
              <a:buNone/>
            </a:pPr>
            <a:r>
              <a:rPr lang="en-US" dirty="0"/>
              <a:t>b *= a </a:t>
            </a:r>
          </a:p>
          <a:p>
            <a:pPr marL="0" indent="0">
              <a:buNone/>
            </a:pPr>
            <a:r>
              <a:rPr lang="en-US" dirty="0"/>
              <a:t>print(b) </a:t>
            </a:r>
          </a:p>
          <a:p>
            <a:pPr marL="0" indent="0">
              <a:buNone/>
            </a:pPr>
            <a:r>
              <a:rPr lang="en-US" dirty="0"/>
              <a:t>b &lt;&lt;= a </a:t>
            </a:r>
          </a:p>
          <a:p>
            <a:pPr marL="0" indent="0">
              <a:buNone/>
            </a:pPr>
            <a:r>
              <a:rPr lang="en-US" dirty="0"/>
              <a:t>print(b)</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30</a:t>
            </a:fld>
            <a:endParaRPr lang="en-US"/>
          </a:p>
        </p:txBody>
      </p:sp>
    </p:spTree>
    <p:extLst>
      <p:ext uri="{BB962C8B-B14F-4D97-AF65-F5344CB8AC3E}">
        <p14:creationId xmlns:p14="http://schemas.microsoft.com/office/powerpoint/2010/main" val="3652833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10</a:t>
            </a:r>
          </a:p>
          <a:p>
            <a:pPr marL="0" indent="0">
              <a:buNone/>
            </a:pPr>
            <a:r>
              <a:rPr lang="en-US" dirty="0"/>
              <a:t>20</a:t>
            </a:r>
          </a:p>
          <a:p>
            <a:pPr marL="0" indent="0">
              <a:buNone/>
            </a:pPr>
            <a:r>
              <a:rPr lang="en-US" dirty="0"/>
              <a:t>10</a:t>
            </a:r>
          </a:p>
          <a:p>
            <a:pPr marL="0" indent="0">
              <a:buNone/>
            </a:pPr>
            <a:r>
              <a:rPr lang="en-US" dirty="0"/>
              <a:t>100</a:t>
            </a:r>
          </a:p>
          <a:p>
            <a:pPr marL="0" indent="0">
              <a:buNone/>
            </a:pPr>
            <a:r>
              <a:rPr lang="en-US" dirty="0"/>
              <a:t>102400</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31</a:t>
            </a:fld>
            <a:endParaRPr lang="en-US"/>
          </a:p>
        </p:txBody>
      </p:sp>
    </p:spTree>
    <p:extLst>
      <p:ext uri="{BB962C8B-B14F-4D97-AF65-F5344CB8AC3E}">
        <p14:creationId xmlns:p14="http://schemas.microsoft.com/office/powerpoint/2010/main" val="3344116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If Else</a:t>
            </a:r>
          </a:p>
        </p:txBody>
      </p:sp>
      <p:sp>
        <p:nvSpPr>
          <p:cNvPr id="3" name="Content Placeholder 2"/>
          <p:cNvSpPr>
            <a:spLocks noGrp="1"/>
          </p:cNvSpPr>
          <p:nvPr>
            <p:ph idx="1"/>
          </p:nvPr>
        </p:nvSpPr>
        <p:spPr/>
        <p:txBody>
          <a:bodyPr/>
          <a:lstStyle/>
          <a:p>
            <a:pPr marL="0" indent="0">
              <a:buNone/>
            </a:pPr>
            <a:r>
              <a:rPr lang="en-US" dirty="0"/>
              <a:t>The if statement alone tells us that if a condition is true it will execute a block of statements and if the condition is false it won’t. But if we want to do something else if the condition is false, we can use the else statement with the if statement to execute a block of code when the if condition is false.</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32</a:t>
            </a:fld>
            <a:endParaRPr lang="en-US"/>
          </a:p>
        </p:txBody>
      </p:sp>
    </p:spTree>
    <p:extLst>
      <p:ext uri="{BB962C8B-B14F-4D97-AF65-F5344CB8AC3E}">
        <p14:creationId xmlns:p14="http://schemas.microsoft.com/office/powerpoint/2010/main" val="304795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r>
              <a:rPr lang="en-US" dirty="0" smtClean="0"/>
              <a:t>1: Python </a:t>
            </a:r>
            <a:r>
              <a:rPr lang="en-US" dirty="0"/>
              <a:t>IF-Else </a:t>
            </a:r>
          </a:p>
        </p:txBody>
      </p:sp>
      <p:sp>
        <p:nvSpPr>
          <p:cNvPr id="3" name="Content Placeholder 2"/>
          <p:cNvSpPr>
            <a:spLocks noGrp="1"/>
          </p:cNvSpPr>
          <p:nvPr>
            <p:ph idx="1"/>
          </p:nvPr>
        </p:nvSpPr>
        <p:spPr/>
        <p:txBody>
          <a:bodyPr/>
          <a:lstStyle/>
          <a:p>
            <a:pPr marL="0" indent="0">
              <a:buNone/>
            </a:pPr>
            <a:r>
              <a:rPr lang="en-US" dirty="0" err="1"/>
              <a:t>i</a:t>
            </a:r>
            <a:r>
              <a:rPr lang="en-US" dirty="0"/>
              <a:t> = 20</a:t>
            </a:r>
          </a:p>
          <a:p>
            <a:pPr marL="0" indent="0">
              <a:buNone/>
            </a:pPr>
            <a:r>
              <a:rPr lang="en-US" dirty="0"/>
              <a:t>if (</a:t>
            </a:r>
            <a:r>
              <a:rPr lang="en-US" dirty="0" err="1"/>
              <a:t>i</a:t>
            </a:r>
            <a:r>
              <a:rPr lang="en-US" dirty="0"/>
              <a:t> &lt; 15): </a:t>
            </a:r>
          </a:p>
          <a:p>
            <a:pPr marL="0" indent="0">
              <a:buNone/>
            </a:pPr>
            <a:r>
              <a:rPr lang="en-US" dirty="0"/>
              <a:t>	print("</a:t>
            </a:r>
            <a:r>
              <a:rPr lang="en-US" dirty="0" err="1"/>
              <a:t>i</a:t>
            </a:r>
            <a:r>
              <a:rPr lang="en-US" dirty="0"/>
              <a:t> is smaller than 15") </a:t>
            </a:r>
          </a:p>
          <a:p>
            <a:pPr marL="0" indent="0">
              <a:buNone/>
            </a:pPr>
            <a:r>
              <a:rPr lang="en-US" dirty="0"/>
              <a:t>	print("</a:t>
            </a:r>
            <a:r>
              <a:rPr lang="en-US" dirty="0" err="1"/>
              <a:t>i'm</a:t>
            </a:r>
            <a:r>
              <a:rPr lang="en-US" dirty="0"/>
              <a:t> in if Block") </a:t>
            </a:r>
          </a:p>
          <a:p>
            <a:pPr marL="0" indent="0">
              <a:buNone/>
            </a:pPr>
            <a:r>
              <a:rPr lang="en-US" dirty="0"/>
              <a:t>else: </a:t>
            </a:r>
          </a:p>
          <a:p>
            <a:pPr marL="0" indent="0">
              <a:buNone/>
            </a:pPr>
            <a:r>
              <a:rPr lang="en-US" dirty="0"/>
              <a:t>	print("</a:t>
            </a:r>
            <a:r>
              <a:rPr lang="en-US" dirty="0" err="1"/>
              <a:t>i</a:t>
            </a:r>
            <a:r>
              <a:rPr lang="en-US" dirty="0"/>
              <a:t> is greater than 15") </a:t>
            </a:r>
          </a:p>
          <a:p>
            <a:pPr marL="0" indent="0">
              <a:buNone/>
            </a:pPr>
            <a:r>
              <a:rPr lang="en-US" dirty="0"/>
              <a:t>	print("</a:t>
            </a:r>
            <a:r>
              <a:rPr lang="en-US" dirty="0" err="1"/>
              <a:t>i'm</a:t>
            </a:r>
            <a:r>
              <a:rPr lang="en-US" dirty="0"/>
              <a:t> in else Block") </a:t>
            </a:r>
          </a:p>
          <a:p>
            <a:pPr marL="0" indent="0">
              <a:buNone/>
            </a:pPr>
            <a:r>
              <a:rPr lang="en-US" dirty="0"/>
              <a:t>print("</a:t>
            </a:r>
            <a:r>
              <a:rPr lang="en-US" dirty="0" err="1"/>
              <a:t>i'm</a:t>
            </a:r>
            <a:r>
              <a:rPr lang="en-US" dirty="0"/>
              <a:t> not in if and not in else Block")</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33</a:t>
            </a:fld>
            <a:endParaRPr lang="en-US"/>
          </a:p>
        </p:txBody>
      </p:sp>
    </p:spTree>
    <p:extLst>
      <p:ext uri="{BB962C8B-B14F-4D97-AF65-F5344CB8AC3E}">
        <p14:creationId xmlns:p14="http://schemas.microsoft.com/office/powerpoint/2010/main" val="4014307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a:t>i</a:t>
            </a:r>
            <a:r>
              <a:rPr lang="en-US" dirty="0"/>
              <a:t> is greater than 15</a:t>
            </a:r>
          </a:p>
          <a:p>
            <a:pPr marL="0" indent="0">
              <a:buNone/>
            </a:pPr>
            <a:r>
              <a:rPr lang="en-US" dirty="0" err="1"/>
              <a:t>i'm</a:t>
            </a:r>
            <a:r>
              <a:rPr lang="en-US" dirty="0"/>
              <a:t> in else Block</a:t>
            </a:r>
          </a:p>
          <a:p>
            <a:pPr marL="0" indent="0">
              <a:buNone/>
            </a:pPr>
            <a:r>
              <a:rPr lang="en-US" dirty="0" err="1"/>
              <a:t>i'm</a:t>
            </a:r>
            <a:r>
              <a:rPr lang="en-US" dirty="0"/>
              <a:t> not in if and not in else Block</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34</a:t>
            </a:fld>
            <a:endParaRPr lang="en-US"/>
          </a:p>
        </p:txBody>
      </p:sp>
    </p:spTree>
    <p:extLst>
      <p:ext uri="{BB962C8B-B14F-4D97-AF65-F5344CB8AC3E}">
        <p14:creationId xmlns:p14="http://schemas.microsoft.com/office/powerpoint/2010/main" val="138400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 Python if-</a:t>
            </a:r>
            <a:r>
              <a:rPr lang="en-US" dirty="0" err="1"/>
              <a:t>elif</a:t>
            </a:r>
            <a:r>
              <a:rPr lang="en-US" dirty="0"/>
              <a:t>-else ladder</a:t>
            </a:r>
          </a:p>
        </p:txBody>
      </p:sp>
      <p:sp>
        <p:nvSpPr>
          <p:cNvPr id="3" name="Content Placeholder 2"/>
          <p:cNvSpPr>
            <a:spLocks noGrp="1"/>
          </p:cNvSpPr>
          <p:nvPr>
            <p:ph idx="1"/>
          </p:nvPr>
        </p:nvSpPr>
        <p:spPr/>
        <p:txBody>
          <a:bodyPr>
            <a:normAutofit lnSpcReduction="10000"/>
          </a:bodyPr>
          <a:lstStyle/>
          <a:p>
            <a:pPr marL="0" indent="0">
              <a:buNone/>
            </a:pPr>
            <a:r>
              <a:rPr lang="en-US" dirty="0" err="1"/>
              <a:t>i</a:t>
            </a:r>
            <a:r>
              <a:rPr lang="en-US" dirty="0"/>
              <a:t> = 20</a:t>
            </a:r>
          </a:p>
          <a:p>
            <a:pPr marL="0" indent="0">
              <a:buNone/>
            </a:pPr>
            <a:r>
              <a:rPr lang="en-US" dirty="0"/>
              <a:t>if (</a:t>
            </a:r>
            <a:r>
              <a:rPr lang="en-US" dirty="0" err="1"/>
              <a:t>i</a:t>
            </a:r>
            <a:r>
              <a:rPr lang="en-US" dirty="0"/>
              <a:t> == 10): </a:t>
            </a:r>
          </a:p>
          <a:p>
            <a:pPr marL="0" indent="0">
              <a:buNone/>
            </a:pPr>
            <a:r>
              <a:rPr lang="en-US" dirty="0"/>
              <a:t>	print("</a:t>
            </a:r>
            <a:r>
              <a:rPr lang="en-US" dirty="0" err="1"/>
              <a:t>i</a:t>
            </a:r>
            <a:r>
              <a:rPr lang="en-US" dirty="0"/>
              <a:t> is 10") </a:t>
            </a:r>
          </a:p>
          <a:p>
            <a:pPr marL="0" indent="0">
              <a:buNone/>
            </a:pPr>
            <a:r>
              <a:rPr lang="en-US" dirty="0" err="1"/>
              <a:t>elif</a:t>
            </a:r>
            <a:r>
              <a:rPr lang="en-US" dirty="0"/>
              <a:t> (</a:t>
            </a:r>
            <a:r>
              <a:rPr lang="en-US" dirty="0" err="1"/>
              <a:t>i</a:t>
            </a:r>
            <a:r>
              <a:rPr lang="en-US" dirty="0"/>
              <a:t> == 15): </a:t>
            </a:r>
          </a:p>
          <a:p>
            <a:pPr marL="0" indent="0">
              <a:buNone/>
            </a:pPr>
            <a:r>
              <a:rPr lang="en-US" dirty="0"/>
              <a:t>	print("</a:t>
            </a:r>
            <a:r>
              <a:rPr lang="en-US" dirty="0" err="1"/>
              <a:t>i</a:t>
            </a:r>
            <a:r>
              <a:rPr lang="en-US" dirty="0"/>
              <a:t> is 15") </a:t>
            </a:r>
          </a:p>
          <a:p>
            <a:pPr marL="0" indent="0">
              <a:buNone/>
            </a:pPr>
            <a:r>
              <a:rPr lang="en-US" dirty="0" err="1"/>
              <a:t>elif</a:t>
            </a:r>
            <a:r>
              <a:rPr lang="en-US" dirty="0"/>
              <a:t> (</a:t>
            </a:r>
            <a:r>
              <a:rPr lang="en-US" dirty="0" err="1"/>
              <a:t>i</a:t>
            </a:r>
            <a:r>
              <a:rPr lang="en-US" dirty="0"/>
              <a:t> == 20): </a:t>
            </a:r>
          </a:p>
          <a:p>
            <a:pPr marL="0" indent="0">
              <a:buNone/>
            </a:pPr>
            <a:r>
              <a:rPr lang="en-US" dirty="0"/>
              <a:t>	print("</a:t>
            </a:r>
            <a:r>
              <a:rPr lang="en-US" dirty="0" err="1"/>
              <a:t>i</a:t>
            </a:r>
            <a:r>
              <a:rPr lang="en-US" dirty="0"/>
              <a:t> is 20") </a:t>
            </a:r>
          </a:p>
          <a:p>
            <a:pPr marL="0" indent="0">
              <a:buNone/>
            </a:pPr>
            <a:r>
              <a:rPr lang="en-US" dirty="0"/>
              <a:t>else: </a:t>
            </a:r>
          </a:p>
          <a:p>
            <a:pPr marL="0" indent="0">
              <a:buNone/>
            </a:pPr>
            <a:r>
              <a:rPr lang="en-US" dirty="0"/>
              <a:t>	print("</a:t>
            </a:r>
            <a:r>
              <a:rPr lang="en-US" dirty="0" err="1"/>
              <a:t>i</a:t>
            </a:r>
            <a:r>
              <a:rPr lang="en-US" dirty="0"/>
              <a:t> is not present")</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35</a:t>
            </a:fld>
            <a:endParaRPr lang="en-US"/>
          </a:p>
        </p:txBody>
      </p:sp>
    </p:spTree>
    <p:extLst>
      <p:ext uri="{BB962C8B-B14F-4D97-AF65-F5344CB8AC3E}">
        <p14:creationId xmlns:p14="http://schemas.microsoft.com/office/powerpoint/2010/main" val="2071336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a:t>i</a:t>
            </a:r>
            <a:r>
              <a:rPr lang="en-US" dirty="0"/>
              <a:t> is 20</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36</a:t>
            </a:fld>
            <a:endParaRPr lang="en-US"/>
          </a:p>
        </p:txBody>
      </p:sp>
    </p:spTree>
    <p:extLst>
      <p:ext uri="{BB962C8B-B14F-4D97-AF65-F5344CB8AC3E}">
        <p14:creationId xmlns:p14="http://schemas.microsoft.com/office/powerpoint/2010/main" val="4036113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For Loop</a:t>
            </a:r>
          </a:p>
        </p:txBody>
      </p:sp>
      <p:sp>
        <p:nvSpPr>
          <p:cNvPr id="3" name="Content Placeholder 2"/>
          <p:cNvSpPr>
            <a:spLocks noGrp="1"/>
          </p:cNvSpPr>
          <p:nvPr>
            <p:ph idx="1"/>
          </p:nvPr>
        </p:nvSpPr>
        <p:spPr/>
        <p:txBody>
          <a:bodyPr/>
          <a:lstStyle/>
          <a:p>
            <a:pPr marL="0" indent="0">
              <a:buNone/>
            </a:pPr>
            <a:r>
              <a:rPr lang="en-US" dirty="0"/>
              <a:t>Python For loop is used for sequential traversal i.e. it is used for iterating over an </a:t>
            </a:r>
            <a:r>
              <a:rPr lang="en-US" dirty="0" err="1"/>
              <a:t>iterable</a:t>
            </a:r>
            <a:r>
              <a:rPr lang="en-US" dirty="0"/>
              <a:t> like String, Tuple, List, Set, or Dictionary. Here we will see a “for” loop in conjunction with the range() function to generate a sequence of numbers starting from 0, up to (but not including) 10, and with a step size of 2. For each number in the sequence, the loop prints its value using the print() function.</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37</a:t>
            </a:fld>
            <a:endParaRPr lang="en-US"/>
          </a:p>
        </p:txBody>
      </p:sp>
    </p:spTree>
    <p:extLst>
      <p:ext uri="{BB962C8B-B14F-4D97-AF65-F5344CB8AC3E}">
        <p14:creationId xmlns:p14="http://schemas.microsoft.com/office/powerpoint/2010/main" val="237456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For loop</a:t>
            </a:r>
            <a:endParaRPr lang="en-US" dirty="0"/>
          </a:p>
        </p:txBody>
      </p:sp>
      <p:sp>
        <p:nvSpPr>
          <p:cNvPr id="3" name="Content Placeholder 2"/>
          <p:cNvSpPr>
            <a:spLocks noGrp="1"/>
          </p:cNvSpPr>
          <p:nvPr>
            <p:ph idx="1"/>
          </p:nvPr>
        </p:nvSpPr>
        <p:spPr/>
        <p:txBody>
          <a:bodyPr/>
          <a:lstStyle/>
          <a:p>
            <a:pPr marL="0" indent="0">
              <a:buNone/>
            </a:pPr>
            <a:r>
              <a:rPr lang="en-US" dirty="0"/>
              <a:t>for </a:t>
            </a:r>
            <a:r>
              <a:rPr lang="en-US" dirty="0" err="1"/>
              <a:t>i</a:t>
            </a:r>
            <a:r>
              <a:rPr lang="en-US" dirty="0"/>
              <a:t> in range(0, 10, 2): </a:t>
            </a:r>
          </a:p>
          <a:p>
            <a:pPr marL="0" indent="0">
              <a:buNone/>
            </a:pPr>
            <a:r>
              <a:rPr lang="en-US" dirty="0"/>
              <a:t>	print(</a:t>
            </a:r>
            <a:r>
              <a:rPr lang="en-US" dirty="0" err="1"/>
              <a:t>i</a:t>
            </a:r>
            <a:r>
              <a:rPr lang="en-US" dirty="0"/>
              <a:t>)</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38</a:t>
            </a:fld>
            <a:endParaRPr lang="en-US"/>
          </a:p>
        </p:txBody>
      </p:sp>
    </p:spTree>
    <p:extLst>
      <p:ext uri="{BB962C8B-B14F-4D97-AF65-F5344CB8AC3E}">
        <p14:creationId xmlns:p14="http://schemas.microsoft.com/office/powerpoint/2010/main" val="1728287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0</a:t>
            </a:r>
          </a:p>
          <a:p>
            <a:pPr marL="0" indent="0">
              <a:buNone/>
            </a:pPr>
            <a:r>
              <a:rPr lang="en-US" dirty="0"/>
              <a:t>2</a:t>
            </a:r>
          </a:p>
          <a:p>
            <a:pPr marL="0" indent="0">
              <a:buNone/>
            </a:pPr>
            <a:r>
              <a:rPr lang="en-US" dirty="0"/>
              <a:t>4</a:t>
            </a:r>
          </a:p>
          <a:p>
            <a:pPr marL="0" indent="0">
              <a:buNone/>
            </a:pPr>
            <a:r>
              <a:rPr lang="en-US" dirty="0"/>
              <a:t>6</a:t>
            </a:r>
          </a:p>
          <a:p>
            <a:pPr marL="0" indent="0">
              <a:buNone/>
            </a:pPr>
            <a:r>
              <a:rPr lang="en-US" dirty="0"/>
              <a:t>8</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39</a:t>
            </a:fld>
            <a:endParaRPr lang="en-US"/>
          </a:p>
        </p:txBody>
      </p:sp>
    </p:spTree>
    <p:extLst>
      <p:ext uri="{BB962C8B-B14F-4D97-AF65-F5344CB8AC3E}">
        <p14:creationId xmlns:p14="http://schemas.microsoft.com/office/powerpoint/2010/main" val="57515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Execution of Python Program</a:t>
            </a:r>
          </a:p>
        </p:txBody>
      </p:sp>
      <p:sp>
        <p:nvSpPr>
          <p:cNvPr id="3" name="Content Placeholder 2"/>
          <p:cNvSpPr>
            <a:spLocks noGrp="1"/>
          </p:cNvSpPr>
          <p:nvPr>
            <p:ph idx="1"/>
          </p:nvPr>
        </p:nvSpPr>
        <p:spPr/>
        <p:txBody>
          <a:bodyPr/>
          <a:lstStyle/>
          <a:p>
            <a:pPr marL="0" indent="0">
              <a:buNone/>
            </a:pPr>
            <a:r>
              <a:rPr lang="en-US" dirty="0"/>
              <a:t>a = 10</a:t>
            </a:r>
          </a:p>
          <a:p>
            <a:pPr marL="0" indent="0">
              <a:buNone/>
            </a:pPr>
            <a:r>
              <a:rPr lang="en-US" dirty="0"/>
              <a:t>b = 10</a:t>
            </a:r>
          </a:p>
          <a:p>
            <a:pPr marL="0" indent="0">
              <a:buNone/>
            </a:pPr>
            <a:r>
              <a:rPr lang="en-US" dirty="0"/>
              <a:t>print("Sum ", (</a:t>
            </a:r>
            <a:r>
              <a:rPr lang="en-US" dirty="0" err="1"/>
              <a:t>a+b</a:t>
            </a:r>
            <a:r>
              <a:rPr lang="en-US" dirty="0"/>
              <a:t>)) </a:t>
            </a:r>
            <a:endParaRPr lang="en-US" dirty="0" smtClean="0"/>
          </a:p>
          <a:p>
            <a:pPr marL="0" indent="0">
              <a:buNone/>
            </a:pPr>
            <a:endParaRPr lang="en-US" dirty="0"/>
          </a:p>
          <a:p>
            <a:pPr marL="0" indent="0">
              <a:buNone/>
            </a:pPr>
            <a:endParaRPr lang="en-US" dirty="0" smtClean="0"/>
          </a:p>
          <a:p>
            <a:pPr marL="0" indent="0">
              <a:buNone/>
            </a:pPr>
            <a:r>
              <a:rPr lang="en-US" dirty="0"/>
              <a:t>Suppose the above python program is saved as </a:t>
            </a:r>
            <a:r>
              <a:rPr lang="en-US" b="1" dirty="0"/>
              <a:t>first.py</a:t>
            </a:r>
            <a:r>
              <a:rPr lang="en-US" dirty="0"/>
              <a:t>. Here first is the name and .</a:t>
            </a:r>
            <a:r>
              <a:rPr lang="en-US" dirty="0" err="1"/>
              <a:t>py</a:t>
            </a:r>
            <a:r>
              <a:rPr lang="en-US" dirty="0"/>
              <a:t> is the extension. The execution of the Python program involves 2 Steps:</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964536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While Loop</a:t>
            </a:r>
          </a:p>
        </p:txBody>
      </p:sp>
      <p:sp>
        <p:nvSpPr>
          <p:cNvPr id="3" name="Content Placeholder 2"/>
          <p:cNvSpPr>
            <a:spLocks noGrp="1"/>
          </p:cNvSpPr>
          <p:nvPr>
            <p:ph idx="1"/>
          </p:nvPr>
        </p:nvSpPr>
        <p:spPr/>
        <p:txBody>
          <a:bodyPr/>
          <a:lstStyle/>
          <a:p>
            <a:pPr marL="0" indent="0">
              <a:buNone/>
            </a:pPr>
            <a:r>
              <a:rPr lang="en-US" dirty="0"/>
              <a:t># Python program to illustrate while loop </a:t>
            </a:r>
          </a:p>
          <a:p>
            <a:pPr marL="0" indent="0">
              <a:buNone/>
            </a:pPr>
            <a:r>
              <a:rPr lang="en-US" dirty="0"/>
              <a:t>count = 0</a:t>
            </a:r>
          </a:p>
          <a:p>
            <a:pPr marL="0" indent="0">
              <a:buNone/>
            </a:pPr>
            <a:r>
              <a:rPr lang="en-US" dirty="0"/>
              <a:t>while (count &lt; 3): </a:t>
            </a:r>
          </a:p>
          <a:p>
            <a:pPr marL="0" indent="0">
              <a:buNone/>
            </a:pPr>
            <a:r>
              <a:rPr lang="en-US" dirty="0"/>
              <a:t>	count = count + 1</a:t>
            </a:r>
          </a:p>
          <a:p>
            <a:pPr marL="0" indent="0">
              <a:buNone/>
            </a:pPr>
            <a:r>
              <a:rPr lang="en-US" dirty="0"/>
              <a:t>	print("Hello Geek")</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40</a:t>
            </a:fld>
            <a:endParaRPr lang="en-US"/>
          </a:p>
        </p:txBody>
      </p:sp>
    </p:spTree>
    <p:extLst>
      <p:ext uri="{BB962C8B-B14F-4D97-AF65-F5344CB8AC3E}">
        <p14:creationId xmlns:p14="http://schemas.microsoft.com/office/powerpoint/2010/main" val="4178203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nl-NL" dirty="0"/>
              <a:t>Hello Geek</a:t>
            </a:r>
          </a:p>
          <a:p>
            <a:pPr marL="0" indent="0">
              <a:buNone/>
            </a:pPr>
            <a:r>
              <a:rPr lang="nl-NL" dirty="0"/>
              <a:t>Hello Geek</a:t>
            </a:r>
          </a:p>
          <a:p>
            <a:pPr marL="0" indent="0">
              <a:buNone/>
            </a:pPr>
            <a:r>
              <a:rPr lang="nl-NL" dirty="0"/>
              <a:t>Hello Geek</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41</a:t>
            </a:fld>
            <a:endParaRPr lang="en-US"/>
          </a:p>
        </p:txBody>
      </p:sp>
    </p:spTree>
    <p:extLst>
      <p:ext uri="{BB962C8B-B14F-4D97-AF65-F5344CB8AC3E}">
        <p14:creationId xmlns:p14="http://schemas.microsoft.com/office/powerpoint/2010/main" val="3825644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a:t>
            </a:r>
            <a:r>
              <a:rPr lang="en-US" dirty="0"/>
              <a:t>, continue and pass in Python</a:t>
            </a:r>
          </a:p>
        </p:txBody>
      </p:sp>
      <p:sp>
        <p:nvSpPr>
          <p:cNvPr id="3" name="Content Placeholder 2"/>
          <p:cNvSpPr>
            <a:spLocks noGrp="1"/>
          </p:cNvSpPr>
          <p:nvPr>
            <p:ph idx="1"/>
          </p:nvPr>
        </p:nvSpPr>
        <p:spPr/>
        <p:txBody>
          <a:bodyPr/>
          <a:lstStyle/>
          <a:p>
            <a:pPr marL="0" indent="0">
              <a:buNone/>
            </a:pPr>
            <a:r>
              <a:rPr lang="en-US" dirty="0"/>
              <a:t>Using loops in Python automates and repeats the tasks in an efficient manner. But sometimes, there may arise a condition where you want to exit the loop completely, skip an iteration or ignore that condition. These can be done by loop control statements. Loop control statements change execution from their normal sequence. When execution leaves a scope, all automatic objects that were created in that scope are destroyed. Python supports the following control statements:</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42</a:t>
            </a:fld>
            <a:endParaRPr lang="en-US"/>
          </a:p>
        </p:txBody>
      </p:sp>
    </p:spTree>
    <p:extLst>
      <p:ext uri="{BB962C8B-B14F-4D97-AF65-F5344CB8AC3E}">
        <p14:creationId xmlns:p14="http://schemas.microsoft.com/office/powerpoint/2010/main" val="475782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 Statement in Python</a:t>
            </a:r>
          </a:p>
        </p:txBody>
      </p:sp>
      <p:sp>
        <p:nvSpPr>
          <p:cNvPr id="3" name="Content Placeholder 2"/>
          <p:cNvSpPr>
            <a:spLocks noGrp="1"/>
          </p:cNvSpPr>
          <p:nvPr>
            <p:ph idx="1"/>
          </p:nvPr>
        </p:nvSpPr>
        <p:spPr/>
        <p:txBody>
          <a:bodyPr/>
          <a:lstStyle/>
          <a:p>
            <a:pPr marL="0" indent="0">
              <a:buNone/>
            </a:pPr>
            <a:r>
              <a:rPr lang="en-US" dirty="0"/>
              <a:t>The break statement in Python is used to terminate the loop or statement in which it is present. After that, the control will pass to the statements that are present after the break statement, if available. If the break statement is present in the nested loop, then it terminates only those loops which contain the break statement. </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43</a:t>
            </a:fld>
            <a:endParaRPr lang="en-US"/>
          </a:p>
        </p:txBody>
      </p:sp>
    </p:spTree>
    <p:extLst>
      <p:ext uri="{BB962C8B-B14F-4D97-AF65-F5344CB8AC3E}">
        <p14:creationId xmlns:p14="http://schemas.microsoft.com/office/powerpoint/2010/main" val="2675299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Break </a:t>
            </a:r>
            <a:r>
              <a:rPr lang="en-US" dirty="0" smtClean="0"/>
              <a:t>Statement</a:t>
            </a:r>
            <a:endParaRPr lang="en-US" dirty="0"/>
          </a:p>
        </p:txBody>
      </p:sp>
      <p:sp>
        <p:nvSpPr>
          <p:cNvPr id="3" name="Content Placeholder 2"/>
          <p:cNvSpPr>
            <a:spLocks noGrp="1"/>
          </p:cNvSpPr>
          <p:nvPr>
            <p:ph idx="1"/>
          </p:nvPr>
        </p:nvSpPr>
        <p:spPr/>
        <p:txBody>
          <a:bodyPr/>
          <a:lstStyle/>
          <a:p>
            <a:pPr marL="0" indent="0" fontAlgn="base">
              <a:buNone/>
            </a:pPr>
            <a:r>
              <a:rPr lang="en-US" dirty="0" smtClean="0"/>
              <a:t>The </a:t>
            </a:r>
            <a:r>
              <a:rPr lang="en-US" dirty="0"/>
              <a:t>break statement in Python has the following syntax</a:t>
            </a:r>
            <a:r>
              <a:rPr lang="en-US" dirty="0" smtClean="0"/>
              <a:t>:</a:t>
            </a:r>
          </a:p>
          <a:p>
            <a:pPr marL="0" indent="0" fontAlgn="base">
              <a:buNone/>
            </a:pPr>
            <a:r>
              <a:rPr lang="en-US" dirty="0"/>
              <a:t>for / while loop:</a:t>
            </a:r>
          </a:p>
          <a:p>
            <a:pPr marL="0" indent="0" fontAlgn="base">
              <a:buNone/>
            </a:pPr>
            <a:r>
              <a:rPr lang="en-US" dirty="0"/>
              <a:t>    # statement(s)</a:t>
            </a:r>
          </a:p>
          <a:p>
            <a:pPr marL="0" indent="0" fontAlgn="base">
              <a:buNone/>
            </a:pPr>
            <a:r>
              <a:rPr lang="en-US" dirty="0"/>
              <a:t>    if condition:</a:t>
            </a:r>
          </a:p>
          <a:p>
            <a:pPr marL="0" indent="0" fontAlgn="base">
              <a:buNone/>
            </a:pPr>
            <a:r>
              <a:rPr lang="en-US" dirty="0"/>
              <a:t>        break</a:t>
            </a:r>
          </a:p>
          <a:p>
            <a:pPr marL="0" indent="0" fontAlgn="base">
              <a:buNone/>
            </a:pPr>
            <a:r>
              <a:rPr lang="en-US" dirty="0"/>
              <a:t>    # statement(s)</a:t>
            </a:r>
          </a:p>
          <a:p>
            <a:pPr marL="0" indent="0" fontAlgn="base">
              <a:buNone/>
            </a:pPr>
            <a:r>
              <a:rPr lang="en-US" dirty="0"/>
              <a:t># loop end</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44</a:t>
            </a:fld>
            <a:endParaRPr lang="en-US"/>
          </a:p>
        </p:txBody>
      </p:sp>
    </p:spTree>
    <p:extLst>
      <p:ext uri="{BB962C8B-B14F-4D97-AF65-F5344CB8AC3E}">
        <p14:creationId xmlns:p14="http://schemas.microsoft.com/office/powerpoint/2010/main" val="2165860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on Python Break Statement</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45</a:t>
            </a:fld>
            <a:endParaRPr lang="en-US"/>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2622" y="1953999"/>
            <a:ext cx="4678924" cy="423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06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Python program to demonstrate </a:t>
            </a:r>
          </a:p>
          <a:p>
            <a:pPr marL="0" indent="0">
              <a:buNone/>
            </a:pPr>
            <a:r>
              <a:rPr lang="en-US" dirty="0"/>
              <a:t># break statement </a:t>
            </a:r>
          </a:p>
          <a:p>
            <a:pPr marL="0" indent="0">
              <a:buNone/>
            </a:pPr>
            <a:endParaRPr lang="en-US" dirty="0"/>
          </a:p>
          <a:p>
            <a:pPr marL="0" indent="0">
              <a:buNone/>
            </a:pPr>
            <a:r>
              <a:rPr lang="en-US" dirty="0"/>
              <a:t>s = '</a:t>
            </a:r>
            <a:r>
              <a:rPr lang="en-US" dirty="0" err="1"/>
              <a:t>geeksforgeeks</a:t>
            </a:r>
            <a:r>
              <a:rPr lang="en-US" dirty="0"/>
              <a:t>'</a:t>
            </a:r>
          </a:p>
          <a:p>
            <a:pPr marL="0" indent="0">
              <a:buNone/>
            </a:pPr>
            <a:r>
              <a:rPr lang="en-US" dirty="0"/>
              <a:t># Using for loop </a:t>
            </a:r>
          </a:p>
          <a:p>
            <a:pPr marL="0" indent="0">
              <a:buNone/>
            </a:pPr>
            <a:r>
              <a:rPr lang="en-US" dirty="0"/>
              <a:t>for letter in s: </a:t>
            </a:r>
          </a:p>
          <a:p>
            <a:pPr marL="0" indent="0">
              <a:buNone/>
            </a:pPr>
            <a:endParaRPr lang="en-US" dirty="0"/>
          </a:p>
          <a:p>
            <a:pPr marL="0" indent="0">
              <a:buNone/>
            </a:pPr>
            <a:r>
              <a:rPr lang="en-US" dirty="0"/>
              <a:t>	print(letter) </a:t>
            </a:r>
          </a:p>
          <a:p>
            <a:pPr marL="0" indent="0">
              <a:buNone/>
            </a:pPr>
            <a:r>
              <a:rPr lang="en-US" dirty="0"/>
              <a:t>	# break the loop as soon it sees 'e' </a:t>
            </a:r>
          </a:p>
          <a:p>
            <a:pPr marL="0" indent="0">
              <a:buNone/>
            </a:pPr>
            <a:r>
              <a:rPr lang="en-US" dirty="0"/>
              <a:t>	# or 's' </a:t>
            </a:r>
          </a:p>
          <a:p>
            <a:pPr marL="0" indent="0">
              <a:buNone/>
            </a:pPr>
            <a:r>
              <a:rPr lang="en-US" dirty="0"/>
              <a:t>	if letter == 'e' or letter == 's': </a:t>
            </a:r>
          </a:p>
          <a:p>
            <a:pPr marL="0" indent="0">
              <a:buNone/>
            </a:pPr>
            <a:r>
              <a:rPr lang="en-US" dirty="0"/>
              <a:t>		break</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46</a:t>
            </a:fld>
            <a:endParaRPr lang="en-US"/>
          </a:p>
        </p:txBody>
      </p:sp>
    </p:spTree>
    <p:extLst>
      <p:ext uri="{BB962C8B-B14F-4D97-AF65-F5344CB8AC3E}">
        <p14:creationId xmlns:p14="http://schemas.microsoft.com/office/powerpoint/2010/main" val="2401975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47</a:t>
            </a:fld>
            <a:endParaRPr lang="en-US"/>
          </a:p>
        </p:txBody>
      </p:sp>
    </p:spTree>
    <p:extLst>
      <p:ext uri="{BB962C8B-B14F-4D97-AF65-F5344CB8AC3E}">
        <p14:creationId xmlns:p14="http://schemas.microsoft.com/office/powerpoint/2010/main" val="3624998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Functions</a:t>
            </a:r>
          </a:p>
        </p:txBody>
      </p:sp>
      <p:sp>
        <p:nvSpPr>
          <p:cNvPr id="3" name="Content Placeholder 2"/>
          <p:cNvSpPr>
            <a:spLocks noGrp="1"/>
          </p:cNvSpPr>
          <p:nvPr>
            <p:ph idx="1"/>
          </p:nvPr>
        </p:nvSpPr>
        <p:spPr/>
        <p:txBody>
          <a:bodyPr/>
          <a:lstStyle/>
          <a:p>
            <a:pPr marL="0" indent="0">
              <a:buNone/>
            </a:pPr>
            <a:r>
              <a:rPr lang="en-US" dirty="0"/>
              <a:t>Python Functions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48</a:t>
            </a:fld>
            <a:endParaRPr lang="en-US"/>
          </a:p>
        </p:txBody>
      </p:sp>
    </p:spTree>
    <p:extLst>
      <p:ext uri="{BB962C8B-B14F-4D97-AF65-F5344CB8AC3E}">
        <p14:creationId xmlns:p14="http://schemas.microsoft.com/office/powerpoint/2010/main" val="310161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Continue …</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49</a:t>
            </a:fld>
            <a:endParaRPr lang="en-US"/>
          </a:p>
        </p:txBody>
      </p:sp>
      <p:pic>
        <p:nvPicPr>
          <p:cNvPr id="14338" name="Picture 2" descr="https://media.geeksforgeeks.org/wp-content/uploads/20220721172423/5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0" y="1843881"/>
            <a:ext cx="95250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68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r>
              <a:rPr lang="en-US" dirty="0"/>
              <a:t>Compilation</a:t>
            </a:r>
          </a:p>
          <a:p>
            <a:r>
              <a:rPr lang="en-US" dirty="0"/>
              <a:t>Interpreter</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955678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dirty="0"/>
              <a:t>Note: There are mainly two types of functions in Python.</a:t>
            </a:r>
          </a:p>
          <a:p>
            <a:pPr marL="0" indent="0">
              <a:buNone/>
            </a:pPr>
            <a:endParaRPr lang="en-US" dirty="0"/>
          </a:p>
          <a:p>
            <a:pPr marL="514350" indent="-514350">
              <a:buFont typeface="+mj-lt"/>
              <a:buAutoNum type="arabicPeriod"/>
            </a:pPr>
            <a:r>
              <a:rPr lang="en-US" dirty="0"/>
              <a:t>Built-in library function: These are Standard functions in Python that are available to use.</a:t>
            </a:r>
          </a:p>
          <a:p>
            <a:pPr marL="514350" indent="-514350">
              <a:buFont typeface="+mj-lt"/>
              <a:buAutoNum type="arabicPeriod"/>
            </a:pPr>
            <a:r>
              <a:rPr lang="en-US" dirty="0"/>
              <a:t>User-defined function: We can create our own functions based on our requirements.</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50</a:t>
            </a:fld>
            <a:endParaRPr lang="en-US"/>
          </a:p>
        </p:txBody>
      </p:sp>
    </p:spTree>
    <p:extLst>
      <p:ext uri="{BB962C8B-B14F-4D97-AF65-F5344CB8AC3E}">
        <p14:creationId xmlns:p14="http://schemas.microsoft.com/office/powerpoint/2010/main" val="3729846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Python program to demonstrate </a:t>
            </a:r>
          </a:p>
          <a:p>
            <a:pPr marL="0" indent="0">
              <a:buNone/>
            </a:pPr>
            <a:r>
              <a:rPr lang="en-US" dirty="0"/>
              <a:t># break statement </a:t>
            </a:r>
          </a:p>
          <a:p>
            <a:pPr marL="0" indent="0">
              <a:buNone/>
            </a:pPr>
            <a:r>
              <a:rPr lang="en-US" dirty="0"/>
              <a:t>  </a:t>
            </a:r>
          </a:p>
          <a:p>
            <a:pPr marL="0" indent="0">
              <a:buNone/>
            </a:pPr>
            <a:r>
              <a:rPr lang="en-US" dirty="0"/>
              <a:t>s = '</a:t>
            </a:r>
            <a:r>
              <a:rPr lang="en-US" dirty="0" err="1"/>
              <a:t>geeksforgeeks</a:t>
            </a:r>
            <a:r>
              <a:rPr lang="en-US" dirty="0"/>
              <a:t>'</a:t>
            </a:r>
          </a:p>
          <a:p>
            <a:pPr marL="0" indent="0">
              <a:buNone/>
            </a:pPr>
            <a:r>
              <a:rPr lang="en-US" dirty="0"/>
              <a:t># Using for loop </a:t>
            </a:r>
          </a:p>
          <a:p>
            <a:pPr marL="0" indent="0">
              <a:buNone/>
            </a:pPr>
            <a:r>
              <a:rPr lang="en-US" dirty="0"/>
              <a:t>for letter in s: </a:t>
            </a:r>
          </a:p>
          <a:p>
            <a:pPr marL="0" indent="0">
              <a:buNone/>
            </a:pPr>
            <a:r>
              <a:rPr lang="en-US" dirty="0"/>
              <a:t>  </a:t>
            </a:r>
          </a:p>
          <a:p>
            <a:pPr marL="0" indent="0">
              <a:buNone/>
            </a:pPr>
            <a:r>
              <a:rPr lang="en-US" dirty="0"/>
              <a:t>    print(letter) </a:t>
            </a:r>
          </a:p>
          <a:p>
            <a:pPr marL="0" indent="0">
              <a:buNone/>
            </a:pPr>
            <a:r>
              <a:rPr lang="en-US" dirty="0"/>
              <a:t>    # break the loop as soon it sees 'e' </a:t>
            </a:r>
          </a:p>
          <a:p>
            <a:pPr marL="0" indent="0">
              <a:buNone/>
            </a:pPr>
            <a:r>
              <a:rPr lang="en-US" dirty="0"/>
              <a:t>    # or 's' </a:t>
            </a:r>
          </a:p>
          <a:p>
            <a:pPr marL="0" indent="0">
              <a:buNone/>
            </a:pPr>
            <a:r>
              <a:rPr lang="en-US" dirty="0"/>
              <a:t>    if letter == 'e' or letter == 's': </a:t>
            </a:r>
          </a:p>
          <a:p>
            <a:pPr marL="0" indent="0">
              <a:buNone/>
            </a:pPr>
            <a:r>
              <a:rPr lang="en-US" dirty="0"/>
              <a:t>        break</a:t>
            </a:r>
          </a:p>
          <a:p>
            <a:pPr marL="0" indent="0">
              <a:buNone/>
            </a:pPr>
            <a:r>
              <a:rPr lang="en-US" dirty="0"/>
              <a:t>  </a:t>
            </a:r>
          </a:p>
          <a:p>
            <a:pPr marL="0" indent="0">
              <a:buNone/>
            </a:pPr>
            <a:r>
              <a:rPr lang="en-US" dirty="0"/>
              <a:t>print("Out of for loop") </a:t>
            </a:r>
          </a:p>
          <a:p>
            <a:pPr marL="0" indent="0">
              <a:buNone/>
            </a:pPr>
            <a:r>
              <a:rPr lang="en-US" dirty="0"/>
              <a:t>print() </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51</a:t>
            </a:fld>
            <a:endParaRPr lang="en-US"/>
          </a:p>
        </p:txBody>
      </p:sp>
    </p:spTree>
    <p:extLst>
      <p:ext uri="{BB962C8B-B14F-4D97-AF65-F5344CB8AC3E}">
        <p14:creationId xmlns:p14="http://schemas.microsoft.com/office/powerpoint/2010/main" val="1853537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err="1"/>
              <a:t>i</a:t>
            </a:r>
            <a:r>
              <a:rPr lang="en-US" dirty="0"/>
              <a:t> = 0</a:t>
            </a:r>
          </a:p>
          <a:p>
            <a:pPr marL="0" indent="0">
              <a:buNone/>
            </a:pPr>
            <a:r>
              <a:rPr lang="en-US" dirty="0"/>
              <a:t>  </a:t>
            </a:r>
          </a:p>
          <a:p>
            <a:pPr marL="0" indent="0">
              <a:buNone/>
            </a:pPr>
            <a:r>
              <a:rPr lang="en-US" dirty="0"/>
              <a:t># Using while loop </a:t>
            </a:r>
          </a:p>
          <a:p>
            <a:pPr marL="0" indent="0">
              <a:buNone/>
            </a:pPr>
            <a:r>
              <a:rPr lang="en-US" dirty="0"/>
              <a:t>while True: </a:t>
            </a:r>
          </a:p>
          <a:p>
            <a:pPr marL="0" indent="0">
              <a:buNone/>
            </a:pPr>
            <a:r>
              <a:rPr lang="en-US" dirty="0"/>
              <a:t>    print(s[</a:t>
            </a:r>
            <a:r>
              <a:rPr lang="en-US" dirty="0" err="1"/>
              <a:t>i</a:t>
            </a:r>
            <a:r>
              <a:rPr lang="en-US" dirty="0"/>
              <a:t>]) </a:t>
            </a:r>
          </a:p>
          <a:p>
            <a:pPr marL="0" indent="0">
              <a:buNone/>
            </a:pPr>
            <a:r>
              <a:rPr lang="en-US" dirty="0"/>
              <a:t>  </a:t>
            </a:r>
          </a:p>
          <a:p>
            <a:pPr marL="0" indent="0">
              <a:buNone/>
            </a:pPr>
            <a:r>
              <a:rPr lang="en-US" dirty="0"/>
              <a:t>    # break the loop as soon it sees 'e' </a:t>
            </a:r>
          </a:p>
          <a:p>
            <a:pPr marL="0" indent="0">
              <a:buNone/>
            </a:pPr>
            <a:r>
              <a:rPr lang="en-US" dirty="0"/>
              <a:t>    # or 's' </a:t>
            </a:r>
          </a:p>
          <a:p>
            <a:pPr marL="0" indent="0">
              <a:buNone/>
            </a:pPr>
            <a:r>
              <a:rPr lang="en-US" dirty="0"/>
              <a:t>    if s[</a:t>
            </a:r>
            <a:r>
              <a:rPr lang="en-US" dirty="0" err="1"/>
              <a:t>i</a:t>
            </a:r>
            <a:r>
              <a:rPr lang="en-US" dirty="0"/>
              <a:t>] == 'e' or s[</a:t>
            </a:r>
            <a:r>
              <a:rPr lang="en-US" dirty="0" err="1"/>
              <a:t>i</a:t>
            </a:r>
            <a:r>
              <a:rPr lang="en-US" dirty="0"/>
              <a:t>] == 's': </a:t>
            </a:r>
          </a:p>
          <a:p>
            <a:pPr marL="0" indent="0">
              <a:buNone/>
            </a:pPr>
            <a:r>
              <a:rPr lang="en-US" dirty="0"/>
              <a:t>        break</a:t>
            </a:r>
          </a:p>
          <a:p>
            <a:pPr marL="0" indent="0">
              <a:buNone/>
            </a:pPr>
            <a:r>
              <a:rPr lang="en-US" dirty="0"/>
              <a:t>    </a:t>
            </a:r>
            <a:r>
              <a:rPr lang="en-US" dirty="0" err="1"/>
              <a:t>i</a:t>
            </a:r>
            <a:r>
              <a:rPr lang="en-US" dirty="0"/>
              <a:t> += 1</a:t>
            </a:r>
          </a:p>
          <a:p>
            <a:pPr marL="0" indent="0">
              <a:buNone/>
            </a:pPr>
            <a:r>
              <a:rPr lang="en-US" dirty="0"/>
              <a:t>  </a:t>
            </a:r>
          </a:p>
          <a:p>
            <a:pPr marL="0" indent="0">
              <a:buNone/>
            </a:pPr>
            <a:r>
              <a:rPr lang="en-US" dirty="0"/>
              <a:t>print("Out of while loop")</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52</a:t>
            </a:fld>
            <a:endParaRPr lang="en-US"/>
          </a:p>
        </p:txBody>
      </p:sp>
    </p:spTree>
    <p:extLst>
      <p:ext uri="{BB962C8B-B14F-4D97-AF65-F5344CB8AC3E}">
        <p14:creationId xmlns:p14="http://schemas.microsoft.com/office/powerpoint/2010/main" val="4257635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g</a:t>
            </a:r>
          </a:p>
          <a:p>
            <a:pPr marL="0" indent="0">
              <a:buNone/>
            </a:pPr>
            <a:r>
              <a:rPr lang="en-US" dirty="0"/>
              <a:t>e</a:t>
            </a:r>
          </a:p>
          <a:p>
            <a:pPr marL="0" indent="0">
              <a:buNone/>
            </a:pPr>
            <a:r>
              <a:rPr lang="en-US" dirty="0"/>
              <a:t>Out of for loop</a:t>
            </a:r>
          </a:p>
          <a:p>
            <a:pPr marL="0" indent="0">
              <a:buNone/>
            </a:pPr>
            <a:endParaRPr lang="en-US" dirty="0"/>
          </a:p>
          <a:p>
            <a:pPr marL="0" indent="0">
              <a:buNone/>
            </a:pPr>
            <a:r>
              <a:rPr lang="en-US" dirty="0"/>
              <a:t>g</a:t>
            </a:r>
          </a:p>
          <a:p>
            <a:pPr marL="0" indent="0">
              <a:buNone/>
            </a:pPr>
            <a:r>
              <a:rPr lang="en-US" dirty="0"/>
              <a:t>e</a:t>
            </a:r>
          </a:p>
          <a:p>
            <a:pPr marL="0" indent="0">
              <a:buNone/>
            </a:pPr>
            <a:r>
              <a:rPr lang="en-US" dirty="0"/>
              <a:t>Out of while loop</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53</a:t>
            </a:fld>
            <a:endParaRPr lang="en-US"/>
          </a:p>
        </p:txBody>
      </p:sp>
    </p:spTree>
    <p:extLst>
      <p:ext uri="{BB962C8B-B14F-4D97-AF65-F5344CB8AC3E}">
        <p14:creationId xmlns:p14="http://schemas.microsoft.com/office/powerpoint/2010/main" val="3163201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 : Break in Nested Loop:</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 Python program to demonstrate </a:t>
            </a:r>
          </a:p>
          <a:p>
            <a:pPr marL="0" indent="0">
              <a:buNone/>
            </a:pPr>
            <a:r>
              <a:rPr lang="en-US" dirty="0"/>
              <a:t># break statement with nested </a:t>
            </a:r>
          </a:p>
          <a:p>
            <a:pPr marL="0" indent="0">
              <a:buNone/>
            </a:pPr>
            <a:r>
              <a:rPr lang="en-US" dirty="0"/>
              <a:t># for loop </a:t>
            </a:r>
          </a:p>
          <a:p>
            <a:pPr marL="0" indent="0">
              <a:buNone/>
            </a:pPr>
            <a:endParaRPr lang="en-US" dirty="0"/>
          </a:p>
          <a:p>
            <a:pPr marL="0" indent="0">
              <a:buNone/>
            </a:pPr>
            <a:r>
              <a:rPr lang="en-US" dirty="0"/>
              <a:t># first for loop </a:t>
            </a:r>
          </a:p>
          <a:p>
            <a:pPr marL="0" indent="0">
              <a:buNone/>
            </a:pPr>
            <a:r>
              <a:rPr lang="en-US" dirty="0"/>
              <a:t>for </a:t>
            </a:r>
            <a:r>
              <a:rPr lang="en-US" dirty="0" err="1"/>
              <a:t>i</a:t>
            </a:r>
            <a:r>
              <a:rPr lang="en-US" dirty="0"/>
              <a:t> in range(1, 5): </a:t>
            </a:r>
          </a:p>
          <a:p>
            <a:pPr marL="0" indent="0">
              <a:buNone/>
            </a:pPr>
            <a:r>
              <a:rPr lang="en-US" dirty="0"/>
              <a:t>	</a:t>
            </a:r>
          </a:p>
          <a:p>
            <a:pPr marL="0" indent="0">
              <a:buNone/>
            </a:pPr>
            <a:r>
              <a:rPr lang="en-US" dirty="0"/>
              <a:t>	# second for loop </a:t>
            </a:r>
          </a:p>
          <a:p>
            <a:pPr marL="0" indent="0">
              <a:buNone/>
            </a:pPr>
            <a:r>
              <a:rPr lang="en-US" dirty="0"/>
              <a:t>	for j in range(2, 6): </a:t>
            </a:r>
          </a:p>
          <a:p>
            <a:pPr marL="0" indent="0">
              <a:buNone/>
            </a:pPr>
            <a:r>
              <a:rPr lang="en-US" dirty="0"/>
              <a:t>		</a:t>
            </a:r>
          </a:p>
          <a:p>
            <a:pPr marL="0" indent="0">
              <a:buNone/>
            </a:pPr>
            <a:r>
              <a:rPr lang="en-US" dirty="0"/>
              <a:t>		# break the loop if </a:t>
            </a:r>
          </a:p>
          <a:p>
            <a:pPr marL="0" indent="0">
              <a:buNone/>
            </a:pPr>
            <a:r>
              <a:rPr lang="en-US" dirty="0"/>
              <a:t>		# j is divisible by </a:t>
            </a:r>
            <a:r>
              <a:rPr lang="en-US" dirty="0" err="1"/>
              <a:t>i</a:t>
            </a:r>
            <a:r>
              <a:rPr lang="en-US" dirty="0"/>
              <a:t> </a:t>
            </a:r>
          </a:p>
          <a:p>
            <a:pPr marL="0" indent="0">
              <a:buNone/>
            </a:pPr>
            <a:r>
              <a:rPr lang="en-US" dirty="0"/>
              <a:t>		if </a:t>
            </a:r>
            <a:r>
              <a:rPr lang="en-US" dirty="0" err="1"/>
              <a:t>j%i</a:t>
            </a:r>
            <a:r>
              <a:rPr lang="en-US" dirty="0"/>
              <a:t> == 0: </a:t>
            </a:r>
          </a:p>
          <a:p>
            <a:pPr marL="0" indent="0">
              <a:buNone/>
            </a:pPr>
            <a:r>
              <a:rPr lang="en-US" dirty="0"/>
              <a:t>			break</a:t>
            </a:r>
          </a:p>
          <a:p>
            <a:pPr marL="0" indent="0">
              <a:buNone/>
            </a:pPr>
            <a:r>
              <a:rPr lang="en-US" dirty="0"/>
              <a:t>			</a:t>
            </a:r>
          </a:p>
          <a:p>
            <a:pPr marL="0" indent="0">
              <a:buNone/>
            </a:pPr>
            <a:r>
              <a:rPr lang="en-US" dirty="0"/>
              <a:t>		print(</a:t>
            </a:r>
            <a:r>
              <a:rPr lang="en-US" dirty="0" err="1"/>
              <a:t>i</a:t>
            </a:r>
            <a:r>
              <a:rPr lang="en-US" dirty="0"/>
              <a:t>, " ", j)</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54</a:t>
            </a:fld>
            <a:endParaRPr lang="en-US"/>
          </a:p>
        </p:txBody>
      </p:sp>
    </p:spTree>
    <p:extLst>
      <p:ext uri="{BB962C8B-B14F-4D97-AF65-F5344CB8AC3E}">
        <p14:creationId xmlns:p14="http://schemas.microsoft.com/office/powerpoint/2010/main" val="18260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3   2</a:t>
            </a:r>
          </a:p>
          <a:p>
            <a:pPr marL="0" indent="0">
              <a:buNone/>
            </a:pPr>
            <a:r>
              <a:rPr lang="en-US" dirty="0"/>
              <a:t>4   2</a:t>
            </a:r>
          </a:p>
          <a:p>
            <a:pPr marL="0" indent="0">
              <a:buNone/>
            </a:pPr>
            <a:r>
              <a:rPr lang="en-US" dirty="0"/>
              <a:t>4   3</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55</a:t>
            </a:fld>
            <a:endParaRPr lang="en-US"/>
          </a:p>
        </p:txBody>
      </p:sp>
    </p:spTree>
    <p:extLst>
      <p:ext uri="{BB962C8B-B14F-4D97-AF65-F5344CB8AC3E}">
        <p14:creationId xmlns:p14="http://schemas.microsoft.com/office/powerpoint/2010/main" val="4211348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Continue Statement in Python</a:t>
            </a:r>
          </a:p>
        </p:txBody>
      </p:sp>
      <p:sp>
        <p:nvSpPr>
          <p:cNvPr id="3" name="Content Placeholder 2"/>
          <p:cNvSpPr>
            <a:spLocks noGrp="1"/>
          </p:cNvSpPr>
          <p:nvPr>
            <p:ph idx="1"/>
          </p:nvPr>
        </p:nvSpPr>
        <p:spPr/>
        <p:txBody>
          <a:bodyPr/>
          <a:lstStyle/>
          <a:p>
            <a:pPr marL="0" indent="0">
              <a:buNone/>
            </a:pPr>
            <a:r>
              <a:rPr lang="en-US" dirty="0"/>
              <a:t>Continue is also a loop control statement just like the break statement. continue statement is opposite to that of the break statement, instead of terminating the loop, it forces to execute the next iteration of the loop. As the name suggests the continue statement forces the loop to continue or execute the next iteration. When the continue statement is executed in the loop, the code inside the loop following the continue statement will be skipped and the next iteration of the loop will begin.</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56</a:t>
            </a:fld>
            <a:endParaRPr lang="en-US"/>
          </a:p>
        </p:txBody>
      </p:sp>
    </p:spTree>
    <p:extLst>
      <p:ext uri="{BB962C8B-B14F-4D97-AF65-F5344CB8AC3E}">
        <p14:creationId xmlns:p14="http://schemas.microsoft.com/office/powerpoint/2010/main" val="3320082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Continue Statement</a:t>
            </a:r>
          </a:p>
        </p:txBody>
      </p:sp>
      <p:sp>
        <p:nvSpPr>
          <p:cNvPr id="3" name="Content Placeholder 2"/>
          <p:cNvSpPr>
            <a:spLocks noGrp="1"/>
          </p:cNvSpPr>
          <p:nvPr>
            <p:ph idx="1"/>
          </p:nvPr>
        </p:nvSpPr>
        <p:spPr/>
        <p:txBody>
          <a:bodyPr/>
          <a:lstStyle/>
          <a:p>
            <a:pPr marL="0" indent="0">
              <a:buNone/>
            </a:pPr>
            <a:r>
              <a:rPr lang="en-US" dirty="0"/>
              <a:t>for / while loop:</a:t>
            </a:r>
          </a:p>
          <a:p>
            <a:pPr marL="0" indent="0">
              <a:buNone/>
            </a:pPr>
            <a:r>
              <a:rPr lang="en-US" dirty="0"/>
              <a:t>    # statement(s)</a:t>
            </a:r>
          </a:p>
          <a:p>
            <a:pPr marL="0" indent="0">
              <a:buNone/>
            </a:pPr>
            <a:r>
              <a:rPr lang="en-US" dirty="0"/>
              <a:t>    if condition:</a:t>
            </a:r>
          </a:p>
          <a:p>
            <a:pPr marL="0" indent="0">
              <a:buNone/>
            </a:pPr>
            <a:r>
              <a:rPr lang="en-US" dirty="0"/>
              <a:t>        continue</a:t>
            </a:r>
          </a:p>
          <a:p>
            <a:pPr marL="0" indent="0">
              <a:buNone/>
            </a:pPr>
            <a:r>
              <a:rPr lang="en-US" dirty="0"/>
              <a:t>    # statement(s)</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57</a:t>
            </a:fld>
            <a:endParaRPr lang="en-US"/>
          </a:p>
        </p:txBody>
      </p:sp>
    </p:spTree>
    <p:extLst>
      <p:ext uri="{BB962C8B-B14F-4D97-AF65-F5344CB8AC3E}">
        <p14:creationId xmlns:p14="http://schemas.microsoft.com/office/powerpoint/2010/main" val="1182332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Python Continue Statement</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58</a:t>
            </a:fld>
            <a:endParaRPr lang="en-US"/>
          </a:p>
        </p:txBody>
      </p:sp>
      <p:pic>
        <p:nvPicPr>
          <p:cNvPr id="8194"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5816" y="1863383"/>
            <a:ext cx="47063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130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 Python program to </a:t>
            </a:r>
          </a:p>
          <a:p>
            <a:pPr marL="0" indent="0">
              <a:buNone/>
            </a:pPr>
            <a:r>
              <a:rPr lang="en-US" dirty="0"/>
              <a:t># demonstrate continue </a:t>
            </a:r>
          </a:p>
          <a:p>
            <a:pPr marL="0" indent="0">
              <a:buNone/>
            </a:pPr>
            <a:r>
              <a:rPr lang="en-US" dirty="0"/>
              <a:t># statement </a:t>
            </a:r>
          </a:p>
          <a:p>
            <a:pPr marL="0" indent="0">
              <a:buNone/>
            </a:pPr>
            <a:endParaRPr lang="en-US" dirty="0"/>
          </a:p>
          <a:p>
            <a:pPr marL="0" indent="0">
              <a:buNone/>
            </a:pPr>
            <a:r>
              <a:rPr lang="en-US" dirty="0"/>
              <a:t># loop from 1 to 10 </a:t>
            </a:r>
          </a:p>
          <a:p>
            <a:pPr marL="0" indent="0">
              <a:buNone/>
            </a:pPr>
            <a:r>
              <a:rPr lang="en-US" dirty="0"/>
              <a:t>for </a:t>
            </a:r>
            <a:r>
              <a:rPr lang="en-US" dirty="0" err="1"/>
              <a:t>i</a:t>
            </a:r>
            <a:r>
              <a:rPr lang="en-US" dirty="0"/>
              <a:t> in range(1, 11): </a:t>
            </a:r>
          </a:p>
          <a:p>
            <a:pPr marL="0" indent="0">
              <a:buNone/>
            </a:pPr>
            <a:endParaRPr lang="en-US" dirty="0"/>
          </a:p>
          <a:p>
            <a:pPr marL="0" indent="0">
              <a:buNone/>
            </a:pPr>
            <a:r>
              <a:rPr lang="en-US" dirty="0"/>
              <a:t>	# If </a:t>
            </a:r>
            <a:r>
              <a:rPr lang="en-US" dirty="0" err="1"/>
              <a:t>i</a:t>
            </a:r>
            <a:r>
              <a:rPr lang="en-US" dirty="0"/>
              <a:t> is equals to 6, </a:t>
            </a:r>
          </a:p>
          <a:p>
            <a:pPr marL="0" indent="0">
              <a:buNone/>
            </a:pPr>
            <a:r>
              <a:rPr lang="en-US" dirty="0"/>
              <a:t>	# continue to next iteration </a:t>
            </a:r>
          </a:p>
          <a:p>
            <a:pPr marL="0" indent="0">
              <a:buNone/>
            </a:pPr>
            <a:r>
              <a:rPr lang="en-US" dirty="0"/>
              <a:t>	# without printing </a:t>
            </a:r>
          </a:p>
          <a:p>
            <a:pPr marL="0" indent="0">
              <a:buNone/>
            </a:pPr>
            <a:r>
              <a:rPr lang="en-US" dirty="0"/>
              <a:t>	if </a:t>
            </a:r>
            <a:r>
              <a:rPr lang="en-US" dirty="0" err="1"/>
              <a:t>i</a:t>
            </a:r>
            <a:r>
              <a:rPr lang="en-US" dirty="0"/>
              <a:t> == 6: </a:t>
            </a:r>
          </a:p>
          <a:p>
            <a:pPr marL="0" indent="0">
              <a:buNone/>
            </a:pPr>
            <a:r>
              <a:rPr lang="en-US" dirty="0"/>
              <a:t>		continue</a:t>
            </a:r>
          </a:p>
          <a:p>
            <a:pPr marL="0" indent="0">
              <a:buNone/>
            </a:pPr>
            <a:r>
              <a:rPr lang="en-US" dirty="0"/>
              <a:t>	else: </a:t>
            </a:r>
          </a:p>
          <a:p>
            <a:pPr marL="0" indent="0">
              <a:buNone/>
            </a:pPr>
            <a:r>
              <a:rPr lang="en-US" dirty="0"/>
              <a:t>		# otherwise print the value </a:t>
            </a:r>
          </a:p>
          <a:p>
            <a:pPr marL="0" indent="0">
              <a:buNone/>
            </a:pPr>
            <a:r>
              <a:rPr lang="en-US" dirty="0"/>
              <a:t>		# of </a:t>
            </a:r>
            <a:r>
              <a:rPr lang="en-US" dirty="0" err="1"/>
              <a:t>i</a:t>
            </a:r>
            <a:r>
              <a:rPr lang="en-US" dirty="0"/>
              <a:t> </a:t>
            </a:r>
          </a:p>
          <a:p>
            <a:pPr marL="0" indent="0">
              <a:buNone/>
            </a:pPr>
            <a:r>
              <a:rPr lang="en-US" dirty="0"/>
              <a:t>		print(</a:t>
            </a:r>
            <a:r>
              <a:rPr lang="en-US" dirty="0" err="1"/>
              <a:t>i</a:t>
            </a:r>
            <a:r>
              <a:rPr lang="en-US" dirty="0"/>
              <a:t>, end = " ")</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59</a:t>
            </a:fld>
            <a:endParaRPr lang="en-US"/>
          </a:p>
        </p:txBody>
      </p:sp>
    </p:spTree>
    <p:extLst>
      <p:ext uri="{BB962C8B-B14F-4D97-AF65-F5344CB8AC3E}">
        <p14:creationId xmlns:p14="http://schemas.microsoft.com/office/powerpoint/2010/main" val="395713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Compilation</a:t>
            </a:r>
          </a:p>
        </p:txBody>
      </p:sp>
      <p:sp>
        <p:nvSpPr>
          <p:cNvPr id="3" name="Content Placeholder 2"/>
          <p:cNvSpPr>
            <a:spLocks noGrp="1"/>
          </p:cNvSpPr>
          <p:nvPr>
            <p:ph idx="1"/>
          </p:nvPr>
        </p:nvSpPr>
        <p:spPr/>
        <p:txBody>
          <a:bodyPr/>
          <a:lstStyle/>
          <a:p>
            <a:pPr marL="0" indent="0">
              <a:buNone/>
            </a:pPr>
            <a:r>
              <a:rPr lang="en-US" dirty="0"/>
              <a:t>The program is converted into </a:t>
            </a:r>
            <a:r>
              <a:rPr lang="en-US" b="1" dirty="0"/>
              <a:t>byte code. </a:t>
            </a:r>
            <a:r>
              <a:rPr lang="en-US" dirty="0"/>
              <a:t>Byte code is a fixed set of instructions that represent arithmetic, comparison, memory operations, etc. It can run on any operating system and hardware. The byte code instructions are created in the </a:t>
            </a:r>
            <a:r>
              <a:rPr lang="en-US" b="1" dirty="0"/>
              <a:t>.</a:t>
            </a:r>
            <a:r>
              <a:rPr lang="en-US" b="1" dirty="0" err="1"/>
              <a:t>pyc</a:t>
            </a:r>
            <a:r>
              <a:rPr lang="en-US" b="1" dirty="0"/>
              <a:t> </a:t>
            </a:r>
            <a:r>
              <a:rPr lang="en-US" dirty="0"/>
              <a:t>file. The .</a:t>
            </a:r>
            <a:r>
              <a:rPr lang="en-US" dirty="0" err="1"/>
              <a:t>pyc</a:t>
            </a:r>
            <a:r>
              <a:rPr lang="en-US" dirty="0"/>
              <a:t> file is not explicitly created as Python handles it internally but it can be viewed with the following command</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17410" name="Picture 2" descr="https://media.geeksforgeeks.org/wp-content/uploads/20200703191015/compile-660x1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61" y="4695267"/>
            <a:ext cx="6286500" cy="126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72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Ouput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1 2 3 4 5 7 8 9 10 </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60</a:t>
            </a:fld>
            <a:endParaRPr lang="en-US"/>
          </a:p>
        </p:txBody>
      </p:sp>
    </p:spTree>
    <p:extLst>
      <p:ext uri="{BB962C8B-B14F-4D97-AF65-F5344CB8AC3E}">
        <p14:creationId xmlns:p14="http://schemas.microsoft.com/office/powerpoint/2010/main" val="315341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 Statement in Python</a:t>
            </a:r>
          </a:p>
        </p:txBody>
      </p:sp>
      <p:sp>
        <p:nvSpPr>
          <p:cNvPr id="3" name="Content Placeholder 2"/>
          <p:cNvSpPr>
            <a:spLocks noGrp="1"/>
          </p:cNvSpPr>
          <p:nvPr>
            <p:ph idx="1"/>
          </p:nvPr>
        </p:nvSpPr>
        <p:spPr/>
        <p:txBody>
          <a:bodyPr/>
          <a:lstStyle/>
          <a:p>
            <a:pPr marL="0" indent="0">
              <a:buNone/>
            </a:pPr>
            <a:r>
              <a:rPr lang="en-US" dirty="0"/>
              <a:t>As the name suggests pass statement simply does nothing. The pass statement in Python is used when a statement is required syntactically but you do not want any command or code to execute. It is like a null operation, as nothing will happen if it is executed. Pass statements can also be used for writing empty loops. Pass is also used for empty control statements, functions, and classes.</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61</a:t>
            </a:fld>
            <a:endParaRPr lang="en-US"/>
          </a:p>
        </p:txBody>
      </p:sp>
    </p:spTree>
    <p:extLst>
      <p:ext uri="{BB962C8B-B14F-4D97-AF65-F5344CB8AC3E}">
        <p14:creationId xmlns:p14="http://schemas.microsoft.com/office/powerpoint/2010/main" val="1870538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 of Pass Statement</a:t>
            </a:r>
          </a:p>
        </p:txBody>
      </p:sp>
      <p:sp>
        <p:nvSpPr>
          <p:cNvPr id="3" name="Content Placeholder 2"/>
          <p:cNvSpPr>
            <a:spLocks noGrp="1"/>
          </p:cNvSpPr>
          <p:nvPr>
            <p:ph idx="1"/>
          </p:nvPr>
        </p:nvSpPr>
        <p:spPr/>
        <p:txBody>
          <a:bodyPr/>
          <a:lstStyle/>
          <a:p>
            <a:pPr marL="0" indent="0">
              <a:buNone/>
            </a:pPr>
            <a:r>
              <a:rPr lang="en-US" dirty="0"/>
              <a:t>function/ condition / loop:</a:t>
            </a:r>
          </a:p>
          <a:p>
            <a:pPr marL="0" indent="0">
              <a:buNone/>
            </a:pPr>
            <a:r>
              <a:rPr lang="en-US" dirty="0"/>
              <a:t>   pass</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62</a:t>
            </a:fld>
            <a:endParaRPr lang="en-US"/>
          </a:p>
        </p:txBody>
      </p:sp>
    </p:spTree>
    <p:extLst>
      <p:ext uri="{BB962C8B-B14F-4D97-AF65-F5344CB8AC3E}">
        <p14:creationId xmlns:p14="http://schemas.microsoft.com/office/powerpoint/2010/main" val="425595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Python program to demonstrate </a:t>
            </a:r>
          </a:p>
          <a:p>
            <a:pPr marL="0" indent="0">
              <a:buNone/>
            </a:pPr>
            <a:r>
              <a:rPr lang="en-US" dirty="0"/>
              <a:t># pass statement </a:t>
            </a:r>
          </a:p>
          <a:p>
            <a:pPr marL="0" indent="0">
              <a:buNone/>
            </a:pPr>
            <a:r>
              <a:rPr lang="en-US" dirty="0"/>
              <a:t>  </a:t>
            </a:r>
          </a:p>
          <a:p>
            <a:pPr marL="0" indent="0">
              <a:buNone/>
            </a:pPr>
            <a:r>
              <a:rPr lang="en-US" dirty="0"/>
              <a:t>s = "geeks"</a:t>
            </a:r>
          </a:p>
          <a:p>
            <a:pPr marL="0" indent="0">
              <a:buNone/>
            </a:pPr>
            <a:r>
              <a:rPr lang="en-US" dirty="0"/>
              <a:t>  </a:t>
            </a:r>
          </a:p>
          <a:p>
            <a:pPr marL="0" indent="0">
              <a:buNone/>
            </a:pPr>
            <a:r>
              <a:rPr lang="en-US" dirty="0"/>
              <a:t># Empty loop </a:t>
            </a:r>
          </a:p>
          <a:p>
            <a:pPr marL="0" indent="0">
              <a:buNone/>
            </a:pPr>
            <a:r>
              <a:rPr lang="en-US" dirty="0"/>
              <a:t>for </a:t>
            </a:r>
            <a:r>
              <a:rPr lang="en-US" dirty="0" err="1"/>
              <a:t>i</a:t>
            </a:r>
            <a:r>
              <a:rPr lang="en-US" dirty="0"/>
              <a:t> in s: </a:t>
            </a:r>
          </a:p>
          <a:p>
            <a:pPr marL="0" indent="0">
              <a:buNone/>
            </a:pPr>
            <a:r>
              <a:rPr lang="en-US" dirty="0"/>
              <a:t>    # No error will be raised </a:t>
            </a:r>
          </a:p>
          <a:p>
            <a:pPr marL="0" indent="0">
              <a:buNone/>
            </a:pPr>
            <a:r>
              <a:rPr lang="en-US" dirty="0"/>
              <a:t>    pass</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63</a:t>
            </a:fld>
            <a:endParaRPr lang="en-US"/>
          </a:p>
        </p:txBody>
      </p:sp>
    </p:spTree>
    <p:extLst>
      <p:ext uri="{BB962C8B-B14F-4D97-AF65-F5344CB8AC3E}">
        <p14:creationId xmlns:p14="http://schemas.microsoft.com/office/powerpoint/2010/main" val="25826484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 Empty function </a:t>
            </a:r>
          </a:p>
          <a:p>
            <a:pPr marL="0" indent="0">
              <a:buNone/>
            </a:pPr>
            <a:r>
              <a:rPr lang="en-US" dirty="0" err="1"/>
              <a:t>def</a:t>
            </a:r>
            <a:r>
              <a:rPr lang="en-US" dirty="0"/>
              <a:t> fun(): </a:t>
            </a:r>
          </a:p>
          <a:p>
            <a:pPr marL="0" indent="0">
              <a:buNone/>
            </a:pPr>
            <a:r>
              <a:rPr lang="en-US" dirty="0"/>
              <a:t>    pass</a:t>
            </a:r>
          </a:p>
          <a:p>
            <a:pPr marL="0" indent="0">
              <a:buNone/>
            </a:pPr>
            <a:r>
              <a:rPr lang="en-US" dirty="0"/>
              <a:t>  </a:t>
            </a:r>
          </a:p>
          <a:p>
            <a:pPr marL="0" indent="0">
              <a:buNone/>
            </a:pPr>
            <a:r>
              <a:rPr lang="en-US" dirty="0"/>
              <a:t># No error will be raised </a:t>
            </a:r>
          </a:p>
          <a:p>
            <a:pPr marL="0" indent="0">
              <a:buNone/>
            </a:pPr>
            <a:r>
              <a:rPr lang="en-US" dirty="0"/>
              <a:t>fun() </a:t>
            </a:r>
          </a:p>
          <a:p>
            <a:pPr marL="0" indent="0">
              <a:buNone/>
            </a:pPr>
            <a:r>
              <a:rPr lang="en-US" dirty="0"/>
              <a:t>  </a:t>
            </a:r>
          </a:p>
          <a:p>
            <a:pPr marL="0" indent="0">
              <a:buNone/>
            </a:pPr>
            <a:r>
              <a:rPr lang="en-US" dirty="0"/>
              <a:t># Pass statement </a:t>
            </a:r>
          </a:p>
          <a:p>
            <a:pPr marL="0" indent="0">
              <a:buNone/>
            </a:pPr>
            <a:r>
              <a:rPr lang="en-US" dirty="0"/>
              <a:t>for </a:t>
            </a:r>
            <a:r>
              <a:rPr lang="en-US" dirty="0" err="1"/>
              <a:t>i</a:t>
            </a:r>
            <a:r>
              <a:rPr lang="en-US" dirty="0"/>
              <a:t> in s: </a:t>
            </a:r>
          </a:p>
          <a:p>
            <a:pPr marL="0" indent="0">
              <a:buNone/>
            </a:pPr>
            <a:r>
              <a:rPr lang="en-US" dirty="0"/>
              <a:t>    if </a:t>
            </a:r>
            <a:r>
              <a:rPr lang="en-US" dirty="0" err="1"/>
              <a:t>i</a:t>
            </a:r>
            <a:r>
              <a:rPr lang="en-US" dirty="0"/>
              <a:t> == 'k': </a:t>
            </a:r>
          </a:p>
          <a:p>
            <a:pPr marL="0" indent="0">
              <a:buNone/>
            </a:pPr>
            <a:r>
              <a:rPr lang="en-US" dirty="0"/>
              <a:t>        print('Pass executed') </a:t>
            </a:r>
          </a:p>
          <a:p>
            <a:pPr marL="0" indent="0">
              <a:buNone/>
            </a:pPr>
            <a:r>
              <a:rPr lang="en-US" dirty="0"/>
              <a:t>        pass</a:t>
            </a:r>
          </a:p>
          <a:p>
            <a:pPr marL="0" indent="0">
              <a:buNone/>
            </a:pPr>
            <a:r>
              <a:rPr lang="en-US" dirty="0"/>
              <a:t>    print(</a:t>
            </a:r>
            <a:r>
              <a:rPr lang="en-US" dirty="0" err="1"/>
              <a:t>i</a:t>
            </a:r>
            <a:r>
              <a:rPr lang="en-US" dirty="0"/>
              <a:t>) </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64</a:t>
            </a:fld>
            <a:endParaRPr lang="en-US"/>
          </a:p>
        </p:txBody>
      </p:sp>
    </p:spTree>
    <p:extLst>
      <p:ext uri="{BB962C8B-B14F-4D97-AF65-F5344CB8AC3E}">
        <p14:creationId xmlns:p14="http://schemas.microsoft.com/office/powerpoint/2010/main" val="705996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pt-BR" dirty="0"/>
              <a:t>g</a:t>
            </a:r>
          </a:p>
          <a:p>
            <a:pPr marL="0" indent="0">
              <a:buNone/>
            </a:pPr>
            <a:r>
              <a:rPr lang="pt-BR" dirty="0"/>
              <a:t>e</a:t>
            </a:r>
          </a:p>
          <a:p>
            <a:pPr marL="0" indent="0">
              <a:buNone/>
            </a:pPr>
            <a:r>
              <a:rPr lang="pt-BR" dirty="0"/>
              <a:t>e</a:t>
            </a:r>
          </a:p>
          <a:p>
            <a:pPr marL="0" indent="0">
              <a:buNone/>
            </a:pPr>
            <a:r>
              <a:rPr lang="pt-BR" dirty="0"/>
              <a:t>Pass executed</a:t>
            </a:r>
          </a:p>
          <a:p>
            <a:pPr marL="0" indent="0">
              <a:buNone/>
            </a:pPr>
            <a:r>
              <a:rPr lang="pt-BR" dirty="0"/>
              <a:t>k</a:t>
            </a:r>
          </a:p>
          <a:p>
            <a:pPr marL="0" indent="0">
              <a:buNone/>
            </a:pPr>
            <a:r>
              <a:rPr lang="pt-BR" dirty="0"/>
              <a:t>s</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65</a:t>
            </a:fld>
            <a:endParaRPr lang="en-US"/>
          </a:p>
        </p:txBody>
      </p:sp>
    </p:spTree>
    <p:extLst>
      <p:ext uri="{BB962C8B-B14F-4D97-AF65-F5344CB8AC3E}">
        <p14:creationId xmlns:p14="http://schemas.microsoft.com/office/powerpoint/2010/main" val="1416942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Indentation in Python</a:t>
            </a:r>
          </a:p>
        </p:txBody>
      </p:sp>
      <p:sp>
        <p:nvSpPr>
          <p:cNvPr id="3" name="Content Placeholder 2"/>
          <p:cNvSpPr>
            <a:spLocks noGrp="1"/>
          </p:cNvSpPr>
          <p:nvPr>
            <p:ph idx="1"/>
          </p:nvPr>
        </p:nvSpPr>
        <p:spPr/>
        <p:txBody>
          <a:bodyPr/>
          <a:lstStyle/>
          <a:p>
            <a:pPr marL="0" indent="0">
              <a:buNone/>
            </a:pPr>
            <a:r>
              <a:rPr lang="en-US" dirty="0"/>
              <a:t>Indentation is a very important concept of Python because without properly indenting the Python code, you will end up seeing </a:t>
            </a:r>
            <a:r>
              <a:rPr lang="en-US" dirty="0" err="1"/>
              <a:t>IndentationError</a:t>
            </a:r>
            <a:r>
              <a:rPr lang="en-US" dirty="0"/>
              <a:t> and the code will not get compiled.</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66</a:t>
            </a:fld>
            <a:endParaRPr lang="en-US"/>
          </a:p>
        </p:txBody>
      </p:sp>
    </p:spTree>
    <p:extLst>
      <p:ext uri="{BB962C8B-B14F-4D97-AF65-F5344CB8AC3E}">
        <p14:creationId xmlns:p14="http://schemas.microsoft.com/office/powerpoint/2010/main" val="29394582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Indentation</a:t>
            </a:r>
          </a:p>
        </p:txBody>
      </p:sp>
      <p:sp>
        <p:nvSpPr>
          <p:cNvPr id="3" name="Content Placeholder 2"/>
          <p:cNvSpPr>
            <a:spLocks noGrp="1"/>
          </p:cNvSpPr>
          <p:nvPr>
            <p:ph idx="1"/>
          </p:nvPr>
        </p:nvSpPr>
        <p:spPr>
          <a:xfrm>
            <a:off x="838200" y="1721754"/>
            <a:ext cx="10515600" cy="4351338"/>
          </a:xfrm>
        </p:spPr>
        <p:txBody>
          <a:bodyPr/>
          <a:lstStyle/>
          <a:p>
            <a:pPr marL="0" indent="0">
              <a:buNone/>
            </a:pPr>
            <a:r>
              <a:rPr lang="en-US" dirty="0"/>
              <a:t>Python indentation refers to adding white space before a statement to a particular block of code. In another word, all the statements with the same space to the right, belong to the same code block.</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67</a:t>
            </a:fld>
            <a:endParaRPr lang="en-US"/>
          </a:p>
        </p:txBody>
      </p:sp>
      <p:pic>
        <p:nvPicPr>
          <p:cNvPr id="1433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776" y="2929370"/>
            <a:ext cx="4722949" cy="323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8849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a:t>
            </a:r>
          </a:p>
        </p:txBody>
      </p:sp>
      <p:sp>
        <p:nvSpPr>
          <p:cNvPr id="3" name="Content Placeholder 2"/>
          <p:cNvSpPr>
            <a:spLocks noGrp="1"/>
          </p:cNvSpPr>
          <p:nvPr>
            <p:ph idx="1"/>
          </p:nvPr>
        </p:nvSpPr>
        <p:spPr/>
        <p:txBody>
          <a:bodyPr>
            <a:normAutofit fontScale="92500" lnSpcReduction="20000"/>
          </a:bodyPr>
          <a:lstStyle/>
          <a:p>
            <a:r>
              <a:rPr lang="en-US" dirty="0"/>
              <a:t># Python program showing</a:t>
            </a:r>
          </a:p>
          <a:p>
            <a:r>
              <a:rPr lang="en-US" dirty="0"/>
              <a:t># indentation</a:t>
            </a:r>
          </a:p>
          <a:p>
            <a:endParaRPr lang="en-US" dirty="0"/>
          </a:p>
          <a:p>
            <a:r>
              <a:rPr lang="en-US" dirty="0"/>
              <a:t>site = '</a:t>
            </a:r>
            <a:r>
              <a:rPr lang="en-US" dirty="0" err="1"/>
              <a:t>gfg</a:t>
            </a:r>
            <a:r>
              <a:rPr lang="en-US" dirty="0"/>
              <a:t>'</a:t>
            </a:r>
          </a:p>
          <a:p>
            <a:endParaRPr lang="en-US" dirty="0"/>
          </a:p>
          <a:p>
            <a:r>
              <a:rPr lang="en-US" dirty="0"/>
              <a:t>if site == '</a:t>
            </a:r>
            <a:r>
              <a:rPr lang="en-US" dirty="0" err="1"/>
              <a:t>gfg</a:t>
            </a:r>
            <a:r>
              <a:rPr lang="en-US" dirty="0"/>
              <a:t>':</a:t>
            </a:r>
          </a:p>
          <a:p>
            <a:r>
              <a:rPr lang="en-US" dirty="0"/>
              <a:t>	print('Logging on to </a:t>
            </a:r>
            <a:r>
              <a:rPr lang="en-US" dirty="0" err="1"/>
              <a:t>geeksforgeeks</a:t>
            </a:r>
            <a:r>
              <a:rPr lang="en-US" dirty="0"/>
              <a:t>...')</a:t>
            </a:r>
          </a:p>
          <a:p>
            <a:r>
              <a:rPr lang="en-US" dirty="0"/>
              <a:t>else:</a:t>
            </a:r>
          </a:p>
          <a:p>
            <a:r>
              <a:rPr lang="en-US" dirty="0"/>
              <a:t>	print('retype the URL.')</a:t>
            </a:r>
          </a:p>
          <a:p>
            <a:r>
              <a:rPr lang="en-US" dirty="0"/>
              <a:t>print('All set !')</a:t>
            </a:r>
          </a:p>
          <a:p>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68</a:t>
            </a:fld>
            <a:endParaRPr lang="en-US"/>
          </a:p>
        </p:txBody>
      </p:sp>
    </p:spTree>
    <p:extLst>
      <p:ext uri="{BB962C8B-B14F-4D97-AF65-F5344CB8AC3E}">
        <p14:creationId xmlns:p14="http://schemas.microsoft.com/office/powerpoint/2010/main" val="250151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a:t>
            </a:r>
            <a:endParaRPr lang="en-US" dirty="0"/>
          </a:p>
        </p:txBody>
      </p:sp>
      <p:sp>
        <p:nvSpPr>
          <p:cNvPr id="3" name="Content Placeholder 2"/>
          <p:cNvSpPr>
            <a:spLocks noGrp="1"/>
          </p:cNvSpPr>
          <p:nvPr>
            <p:ph idx="1"/>
          </p:nvPr>
        </p:nvSpPr>
        <p:spPr/>
        <p:txBody>
          <a:bodyPr/>
          <a:lstStyle/>
          <a:p>
            <a:pPr marL="0" indent="0">
              <a:buNone/>
            </a:pPr>
            <a:r>
              <a:rPr lang="en-US" dirty="0"/>
              <a:t>Logging on to </a:t>
            </a:r>
            <a:r>
              <a:rPr lang="en-US" dirty="0" err="1"/>
              <a:t>geeksforgeeks</a:t>
            </a:r>
            <a:r>
              <a:rPr lang="en-US" dirty="0"/>
              <a:t>...</a:t>
            </a:r>
          </a:p>
          <a:p>
            <a:pPr marL="0" indent="0">
              <a:buNone/>
            </a:pPr>
            <a:r>
              <a:rPr lang="en-US" dirty="0"/>
              <a:t>All set !</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69</a:t>
            </a:fld>
            <a:endParaRPr lang="en-US"/>
          </a:p>
        </p:txBody>
      </p:sp>
    </p:spTree>
    <p:extLst>
      <p:ext uri="{BB962C8B-B14F-4D97-AF65-F5344CB8AC3E}">
        <p14:creationId xmlns:p14="http://schemas.microsoft.com/office/powerpoint/2010/main" val="359378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dirty="0"/>
              <a:t>-m and </a:t>
            </a:r>
            <a:r>
              <a:rPr lang="en-US" dirty="0" err="1"/>
              <a:t>py_compile</a:t>
            </a:r>
            <a:r>
              <a:rPr lang="en-US" dirty="0"/>
              <a:t> represent module and module name respectively. This module is responsible to generate .</a:t>
            </a:r>
            <a:r>
              <a:rPr lang="en-US" dirty="0" err="1"/>
              <a:t>pyc</a:t>
            </a:r>
            <a:r>
              <a:rPr lang="en-US" dirty="0"/>
              <a:t> file. The compiler creates a directory named  __</a:t>
            </a:r>
            <a:r>
              <a:rPr lang="en-US" dirty="0" err="1"/>
              <a:t>pycache</a:t>
            </a:r>
            <a:r>
              <a:rPr lang="en-US" dirty="0"/>
              <a:t>__ where it stores the first.cpython-38.pyc file. </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3806814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Explanation:</a:t>
            </a:r>
            <a:endParaRPr lang="en-US" dirty="0"/>
          </a:p>
        </p:txBody>
      </p:sp>
      <p:sp>
        <p:nvSpPr>
          <p:cNvPr id="3" name="Content Placeholder 2"/>
          <p:cNvSpPr>
            <a:spLocks noGrp="1"/>
          </p:cNvSpPr>
          <p:nvPr>
            <p:ph idx="1"/>
          </p:nvPr>
        </p:nvSpPr>
        <p:spPr/>
        <p:txBody>
          <a:bodyPr/>
          <a:lstStyle/>
          <a:p>
            <a:pPr marL="0" indent="0">
              <a:buNone/>
            </a:pPr>
            <a:r>
              <a:rPr lang="en-US" dirty="0"/>
              <a:t>The lines print(‘Logging on to </a:t>
            </a:r>
            <a:r>
              <a:rPr lang="en-US" dirty="0" err="1"/>
              <a:t>geeksforgeeks</a:t>
            </a:r>
            <a:r>
              <a:rPr lang="en-US" dirty="0"/>
              <a:t>…’) and print(‘retype the URL.’) are two separate code blocks. The two blocks of code in our example if-statement are both indented four spaces. The final print(‘All set!’) is not indented, so it does not belong to the else block.</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70</a:t>
            </a:fld>
            <a:endParaRPr lang="en-US"/>
          </a:p>
        </p:txBody>
      </p:sp>
    </p:spTree>
    <p:extLst>
      <p:ext uri="{BB962C8B-B14F-4D97-AF65-F5344CB8AC3E}">
        <p14:creationId xmlns:p14="http://schemas.microsoft.com/office/powerpoint/2010/main" val="7185385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a:t>
            </a:r>
          </a:p>
        </p:txBody>
      </p:sp>
      <p:sp>
        <p:nvSpPr>
          <p:cNvPr id="3" name="Content Placeholder 2"/>
          <p:cNvSpPr>
            <a:spLocks noGrp="1"/>
          </p:cNvSpPr>
          <p:nvPr>
            <p:ph idx="1"/>
          </p:nvPr>
        </p:nvSpPr>
        <p:spPr/>
        <p:txBody>
          <a:bodyPr/>
          <a:lstStyle/>
          <a:p>
            <a:pPr marL="0" indent="0">
              <a:buNone/>
            </a:pPr>
            <a:r>
              <a:rPr lang="en-US" dirty="0"/>
              <a:t>To indicate a block of code in Python, you must indent each line of the block by the same whitespace. The two lines of code in the while loop are both indented four spaces. It is required for indicating what block of code a statement belongs to. For example, j=1 and while(j&lt;=5): is not indented, and so it is not within the Python while block. So, Python code structures by indentation. </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71</a:t>
            </a:fld>
            <a:endParaRPr lang="en-US"/>
          </a:p>
        </p:txBody>
      </p:sp>
    </p:spTree>
    <p:extLst>
      <p:ext uri="{BB962C8B-B14F-4D97-AF65-F5344CB8AC3E}">
        <p14:creationId xmlns:p14="http://schemas.microsoft.com/office/powerpoint/2010/main" val="17515998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dirty="0"/>
              <a:t>j = 1</a:t>
            </a:r>
          </a:p>
          <a:p>
            <a:pPr marL="0" indent="0">
              <a:buNone/>
            </a:pPr>
            <a:endParaRPr lang="en-US" dirty="0"/>
          </a:p>
          <a:p>
            <a:pPr marL="0" indent="0">
              <a:buNone/>
            </a:pPr>
            <a:r>
              <a:rPr lang="en-US" dirty="0"/>
              <a:t>while(j&lt;= 5): </a:t>
            </a:r>
          </a:p>
          <a:p>
            <a:pPr marL="0" indent="0">
              <a:buNone/>
            </a:pPr>
            <a:r>
              <a:rPr lang="en-US" dirty="0"/>
              <a:t>	print(j) </a:t>
            </a:r>
          </a:p>
          <a:p>
            <a:pPr marL="0" indent="0">
              <a:buNone/>
            </a:pPr>
            <a:r>
              <a:rPr lang="en-US" dirty="0"/>
              <a:t>	j = j + 1</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72</a:t>
            </a:fld>
            <a:endParaRPr lang="en-US"/>
          </a:p>
        </p:txBody>
      </p:sp>
    </p:spTree>
    <p:extLst>
      <p:ext uri="{BB962C8B-B14F-4D97-AF65-F5344CB8AC3E}">
        <p14:creationId xmlns:p14="http://schemas.microsoft.com/office/powerpoint/2010/main" val="1564552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a:t>
            </a:r>
            <a:endParaRPr lang="en-US" dirty="0"/>
          </a:p>
        </p:txBody>
      </p:sp>
      <p:sp>
        <p:nvSpPr>
          <p:cNvPr id="3" name="Content Placeholder 2"/>
          <p:cNvSpPr>
            <a:spLocks noGrp="1"/>
          </p:cNvSpPr>
          <p:nvPr>
            <p:ph idx="1"/>
          </p:nvPr>
        </p:nvSpPr>
        <p:spPr/>
        <p:txBody>
          <a:bodyPr/>
          <a:lstStyle/>
          <a:p>
            <a:pPr marL="0" indent="0">
              <a:buNone/>
            </a:pPr>
            <a:r>
              <a:rPr lang="en-US" dirty="0"/>
              <a:t>1</a:t>
            </a:r>
          </a:p>
          <a:p>
            <a:pPr marL="0" indent="0">
              <a:buNone/>
            </a:pPr>
            <a:r>
              <a:rPr lang="en-US" dirty="0"/>
              <a:t>2</a:t>
            </a:r>
          </a:p>
          <a:p>
            <a:pPr marL="0" indent="0">
              <a:buNone/>
            </a:pPr>
            <a:r>
              <a:rPr lang="en-US" dirty="0"/>
              <a:t>3</a:t>
            </a:r>
          </a:p>
          <a:p>
            <a:pPr marL="0" indent="0">
              <a:buNone/>
            </a:pPr>
            <a:r>
              <a:rPr lang="en-US" dirty="0" smtClean="0"/>
              <a:t>4</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73</a:t>
            </a:fld>
            <a:endParaRPr lang="en-US"/>
          </a:p>
        </p:txBody>
      </p:sp>
    </p:spTree>
    <p:extLst>
      <p:ext uri="{BB962C8B-B14F-4D97-AF65-F5344CB8AC3E}">
        <p14:creationId xmlns:p14="http://schemas.microsoft.com/office/powerpoint/2010/main" val="11233437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dirty="0"/>
              <a:t>Note: Python uses 4 spaces as indentation by default. However, the number of spaces is up to you, but a minimum of 1 space has to be used.</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74</a:t>
            </a:fld>
            <a:endParaRPr lang="en-US"/>
          </a:p>
        </p:txBody>
      </p:sp>
    </p:spTree>
    <p:extLst>
      <p:ext uri="{BB962C8B-B14F-4D97-AF65-F5344CB8AC3E}">
        <p14:creationId xmlns:p14="http://schemas.microsoft.com/office/powerpoint/2010/main" val="32157635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Thank You</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75</a:t>
            </a:fld>
            <a:endParaRPr lang="en-US"/>
          </a:p>
        </p:txBody>
      </p:sp>
    </p:spTree>
    <p:extLst>
      <p:ext uri="{BB962C8B-B14F-4D97-AF65-F5344CB8AC3E}">
        <p14:creationId xmlns:p14="http://schemas.microsoft.com/office/powerpoint/2010/main" val="3985142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Interpreter</a:t>
            </a:r>
          </a:p>
        </p:txBody>
      </p:sp>
      <p:sp>
        <p:nvSpPr>
          <p:cNvPr id="3" name="Content Placeholder 2"/>
          <p:cNvSpPr>
            <a:spLocks noGrp="1"/>
          </p:cNvSpPr>
          <p:nvPr>
            <p:ph idx="1"/>
          </p:nvPr>
        </p:nvSpPr>
        <p:spPr/>
        <p:txBody>
          <a:bodyPr/>
          <a:lstStyle/>
          <a:p>
            <a:pPr marL="0" indent="0">
              <a:buNone/>
            </a:pPr>
            <a:r>
              <a:rPr lang="en-US" dirty="0"/>
              <a:t>he next step involves converting the byte code (.</a:t>
            </a:r>
            <a:r>
              <a:rPr lang="en-US" dirty="0" err="1"/>
              <a:t>pyc</a:t>
            </a:r>
            <a:r>
              <a:rPr lang="en-US" dirty="0"/>
              <a:t> file) into machine code. This step is necessary as the computer can understand only machine code (binary code). Python Virtual Machine (PVM) first understands the operating system and processor in the computer and then converts it into machine code. Further, these machine code instructions are executed by processor and the results are displayed.</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pic>
        <p:nvPicPr>
          <p:cNvPr id="1843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423" y="4255572"/>
            <a:ext cx="6286500"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66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lstStyle/>
          <a:p>
            <a:pPr marL="0" indent="0">
              <a:buNone/>
            </a:pPr>
            <a:r>
              <a:rPr lang="en-US" dirty="0"/>
              <a:t>However, the interpreter inside the PVM translates the program line by line thereby consuming a lot of time. To overcome this, a compiler known as Just In Time (JIT) is added to PVM. JIT compiler improves the execution speed of the Python program. This compiler is not used in all Python environments like </a:t>
            </a:r>
            <a:r>
              <a:rPr lang="en-US" dirty="0" err="1"/>
              <a:t>CPython</a:t>
            </a:r>
            <a:r>
              <a:rPr lang="en-US" dirty="0"/>
              <a:t> which is standard Python software</a:t>
            </a:r>
            <a:r>
              <a:rPr lang="en-US" dirty="0" smtClean="0"/>
              <a:t>.</a:t>
            </a:r>
          </a:p>
          <a:p>
            <a:pPr marL="0" indent="0">
              <a:buNone/>
            </a:pPr>
            <a:endParaRPr lang="en-US" dirty="0"/>
          </a:p>
          <a:p>
            <a:pPr marL="0" indent="0">
              <a:buNone/>
            </a:pPr>
            <a:r>
              <a:rPr lang="en-US" dirty="0"/>
              <a:t>To execute the first.cpython-38.pyc we can use the following command:</a:t>
            </a:r>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pic>
        <p:nvPicPr>
          <p:cNvPr id="1945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5557837"/>
            <a:ext cx="628650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676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3675</TotalTime>
  <Words>2906</Words>
  <Application>Microsoft Office PowerPoint</Application>
  <PresentationFormat>Widescreen</PresentationFormat>
  <Paragraphs>673</Paragraphs>
  <Slides>75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Office Theme</vt:lpstr>
      <vt:lpstr>About Me</vt:lpstr>
      <vt:lpstr>What is Python?:</vt:lpstr>
      <vt:lpstr>Writing your first Python Program to Learn Python Programming</vt:lpstr>
      <vt:lpstr>Understanding the Execution of Python Program</vt:lpstr>
      <vt:lpstr>PowerPoint Presentation</vt:lpstr>
      <vt:lpstr>Compilation</vt:lpstr>
      <vt:lpstr>PowerPoint Presentation</vt:lpstr>
      <vt:lpstr>Interpreter</vt:lpstr>
      <vt:lpstr>PowerPoint Presentation</vt:lpstr>
      <vt:lpstr>PowerPoint Presentation</vt:lpstr>
      <vt:lpstr>PowerPoint Presentation</vt:lpstr>
      <vt:lpstr>Comments in Python</vt:lpstr>
      <vt:lpstr>Keywords in Python</vt:lpstr>
      <vt:lpstr>Keywords in Python</vt:lpstr>
      <vt:lpstr>Python Variable</vt:lpstr>
      <vt:lpstr>Rules for Python variables</vt:lpstr>
      <vt:lpstr>Example</vt:lpstr>
      <vt:lpstr>Python Data Types</vt:lpstr>
      <vt:lpstr>Data Types:</vt:lpstr>
      <vt:lpstr>Example: </vt:lpstr>
      <vt:lpstr>Python Input/Output</vt:lpstr>
      <vt:lpstr>Python Operators</vt:lpstr>
      <vt:lpstr>Arithmetic Operators</vt:lpstr>
      <vt:lpstr>Example </vt:lpstr>
      <vt:lpstr>Output:</vt:lpstr>
      <vt:lpstr>Logical Operators</vt:lpstr>
      <vt:lpstr>Output:</vt:lpstr>
      <vt:lpstr>Bitwise Operators</vt:lpstr>
      <vt:lpstr>Output:</vt:lpstr>
      <vt:lpstr>Assignment Operators</vt:lpstr>
      <vt:lpstr>Output:</vt:lpstr>
      <vt:lpstr>Python If Else</vt:lpstr>
      <vt:lpstr>Example 1: Python IF-Else </vt:lpstr>
      <vt:lpstr>Output:</vt:lpstr>
      <vt:lpstr>Example 2: Python if-elif-else ladder</vt:lpstr>
      <vt:lpstr>Output:</vt:lpstr>
      <vt:lpstr>Python For Loop</vt:lpstr>
      <vt:lpstr>Python For loop</vt:lpstr>
      <vt:lpstr>Output:</vt:lpstr>
      <vt:lpstr>Python While Loop</vt:lpstr>
      <vt:lpstr>Output:</vt:lpstr>
      <vt:lpstr>Break, continue and pass in Python</vt:lpstr>
      <vt:lpstr>Break Statement in Python</vt:lpstr>
      <vt:lpstr>Syntax of Break Statement</vt:lpstr>
      <vt:lpstr>Working on Python Break Statement</vt:lpstr>
      <vt:lpstr>Example:</vt:lpstr>
      <vt:lpstr>PowerPoint Presentation</vt:lpstr>
      <vt:lpstr>Python Functions</vt:lpstr>
      <vt:lpstr>Function Continue …</vt:lpstr>
      <vt:lpstr>PowerPoint Presentation</vt:lpstr>
      <vt:lpstr>Example :</vt:lpstr>
      <vt:lpstr>PowerPoint Presentation</vt:lpstr>
      <vt:lpstr>Output:</vt:lpstr>
      <vt:lpstr>Example 2 : Break in Nested Loop:</vt:lpstr>
      <vt:lpstr>Output:</vt:lpstr>
      <vt:lpstr>Continue Statement in Python</vt:lpstr>
      <vt:lpstr>Syntax of Continue Statement</vt:lpstr>
      <vt:lpstr>Working of Python Continue Statement</vt:lpstr>
      <vt:lpstr>Example:</vt:lpstr>
      <vt:lpstr>Ouput:</vt:lpstr>
      <vt:lpstr>Pass Statement in Python</vt:lpstr>
      <vt:lpstr>Syntax of Pass Statement</vt:lpstr>
      <vt:lpstr>Example :</vt:lpstr>
      <vt:lpstr>PowerPoint Presentation</vt:lpstr>
      <vt:lpstr>Output:</vt:lpstr>
      <vt:lpstr>Indentation in Python</vt:lpstr>
      <vt:lpstr>Python Indentation</vt:lpstr>
      <vt:lpstr>Example 1</vt:lpstr>
      <vt:lpstr>Output:</vt:lpstr>
      <vt:lpstr>Explanation:</vt:lpstr>
      <vt:lpstr>Example 2</vt:lpstr>
      <vt:lpstr>PowerPoint Presentation</vt:lpstr>
      <vt:lpstr>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433</cp:revision>
  <dcterms:created xsi:type="dcterms:W3CDTF">2019-09-15T04:30:17Z</dcterms:created>
  <dcterms:modified xsi:type="dcterms:W3CDTF">2024-03-31T18:31:31Z</dcterms:modified>
</cp:coreProperties>
</file>