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0"/>
  </p:notesMasterIdLst>
  <p:handoutMasterIdLst>
    <p:handoutMasterId r:id="rId11"/>
  </p:handout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FD089D-ADFB-4F43-8907-20D0D22E0C83}">
          <p14:sldIdLst>
            <p14:sldId id="257"/>
            <p14:sldId id="258"/>
            <p14:sldId id="259"/>
            <p14:sldId id="260"/>
            <p14:sldId id="261"/>
            <p14:sldId id="262"/>
            <p14:sldId id="263"/>
            <p14:sldId id="264"/>
          </p14:sldIdLst>
        </p14:section>
        <p14:section name="Untitled Section" id="{1E42D361-1EAA-4579-8359-DF4AF4541E3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93" d="100"/>
          <a:sy n="93" d="100"/>
        </p:scale>
        <p:origin x="638" y="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4/7/2024</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4/7/2024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4/7/2024</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dirty="0"/>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4/7/2024</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4E4D-0E12-4421-A3E1-1B7E59184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DB01B-674E-4638-B97B-D225514C8C85}"/>
              </a:ext>
            </a:extLst>
          </p:cNvPr>
          <p:cNvSpPr>
            <a:spLocks noGrp="1"/>
          </p:cNvSpPr>
          <p:nvPr>
            <p:ph type="dt" sz="half" idx="10"/>
          </p:nvPr>
        </p:nvSpPr>
        <p:spPr/>
        <p:txBody>
          <a:bodyPr/>
          <a:lstStyle/>
          <a:p>
            <a:fld id="{B0A75E3F-B9A5-4457-943D-67B4222F59F8}" type="datetime1">
              <a:rPr lang="en-US" smtClean="0"/>
              <a:t>4/7/2024</a:t>
            </a:fld>
            <a:endParaRPr lang="en-US"/>
          </a:p>
        </p:txBody>
      </p:sp>
      <p:sp>
        <p:nvSpPr>
          <p:cNvPr id="4" name="Footer Placeholder 3">
            <a:extLst>
              <a:ext uri="{FF2B5EF4-FFF2-40B4-BE49-F238E27FC236}">
                <a16:creationId xmlns:a16="http://schemas.microsoft.com/office/drawing/2014/main" id="{E1F1AC31-D510-45E3-86D6-51B3168C5C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78BA07-3AA0-4671-A7E6-96E7031A32A4}"/>
              </a:ext>
            </a:extLst>
          </p:cNvPr>
          <p:cNvSpPr>
            <a:spLocks noGrp="1"/>
          </p:cNvSpPr>
          <p:nvPr>
            <p:ph type="sldNum" sz="quarter" idx="12"/>
          </p:nvPr>
        </p:nvSpPr>
        <p:spPr/>
        <p:txBody>
          <a:bodyPr/>
          <a:lstStyle/>
          <a:p>
            <a:fld id="{CBA38C19-DD30-46F9-A559-7559A714E450}" type="slidenum">
              <a:rPr lang="en-US" smtClean="0"/>
              <a:pPr/>
              <a:t>‹#›</a:t>
            </a:fld>
            <a:endParaRPr lang="en-US"/>
          </a:p>
        </p:txBody>
      </p:sp>
    </p:spTree>
    <p:extLst>
      <p:ext uri="{BB962C8B-B14F-4D97-AF65-F5344CB8AC3E}">
        <p14:creationId xmlns:p14="http://schemas.microsoft.com/office/powerpoint/2010/main" val="98027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4/7/2024</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4/7/2024</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endParaRPr lang="en-US" dirty="0"/>
          </a:p>
          <a:p>
            <a:r>
              <a:rPr lang="en-US" dirty="0"/>
              <a:t>Ritesh@Computer Point Nepal</a:t>
            </a:r>
          </a:p>
          <a:p>
            <a:endParaRPr lang="en-US" dirty="0"/>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4/7/2024</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4/7/2024</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4/7/2024</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4/7/2024</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4/7/2024</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4/7/2024</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4/7/2024</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1064525"/>
            <a:ext cx="12192000" cy="52918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1191178"/>
            <a:ext cx="10515600" cy="5305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4/7/2024</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dirty="0" err="1"/>
              <a:t>Ritesh@Computer</a:t>
            </a:r>
            <a:r>
              <a:rPr lang="en-US" dirty="0"/>
              <a:t> Point Nepal</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cxnSp>
        <p:nvCxnSpPr>
          <p:cNvPr id="11" name="Straight Connector 10">
            <a:extLst>
              <a:ext uri="{FF2B5EF4-FFF2-40B4-BE49-F238E27FC236}">
                <a16:creationId xmlns:a16="http://schemas.microsoft.com/office/drawing/2014/main" id="{744D76F0-6667-480A-946C-62E18FF69B14}"/>
              </a:ext>
            </a:extLst>
          </p:cNvPr>
          <p:cNvCxnSpPr>
            <a:cxnSpLocks/>
          </p:cNvCxnSpPr>
          <p:nvPr userDrawn="1"/>
        </p:nvCxnSpPr>
        <p:spPr>
          <a:xfrm>
            <a:off x="9564914" y="1721754"/>
            <a:ext cx="2627086"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44F931-5A6D-4598-A4A0-0D5EBC2C9416}"/>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04717" y="0"/>
            <a:ext cx="1815152" cy="101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7" r:id="rId11"/>
    <p:sldLayoutId id="2147483956" r:id="rId12"/>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AFE7-378B-4F0D-A3A4-CE2A596E4E12}"/>
              </a:ext>
            </a:extLst>
          </p:cNvPr>
          <p:cNvSpPr>
            <a:spLocks noGrp="1"/>
          </p:cNvSpPr>
          <p:nvPr>
            <p:ph type="title"/>
          </p:nvPr>
        </p:nvSpPr>
        <p:spPr/>
        <p:txBody>
          <a:bodyPr>
            <a:normAutofit fontScale="90000"/>
          </a:bodyPr>
          <a:lstStyle/>
          <a:p>
            <a:pPr algn="ctr"/>
            <a:r>
              <a:rPr lang="en-US" dirty="0"/>
              <a:t>About Me</a:t>
            </a:r>
          </a:p>
        </p:txBody>
      </p:sp>
      <p:sp>
        <p:nvSpPr>
          <p:cNvPr id="3" name="Content Placeholder 2">
            <a:extLst>
              <a:ext uri="{FF2B5EF4-FFF2-40B4-BE49-F238E27FC236}">
                <a16:creationId xmlns:a16="http://schemas.microsoft.com/office/drawing/2014/main" id="{601FF3F3-D5B4-41E3-AE45-E674FFACDCB4}"/>
              </a:ext>
            </a:extLst>
          </p:cNvPr>
          <p:cNvSpPr>
            <a:spLocks noGrp="1"/>
          </p:cNvSpPr>
          <p:nvPr>
            <p:ph idx="1"/>
          </p:nvPr>
        </p:nvSpPr>
        <p:spPr/>
        <p:txBody>
          <a:bodyPr/>
          <a:lstStyle/>
          <a:p>
            <a:r>
              <a:rPr lang="en-US" dirty="0"/>
              <a:t>Oracle Certified Database Administrator</a:t>
            </a:r>
          </a:p>
          <a:p>
            <a:r>
              <a:rPr lang="en-US" dirty="0"/>
              <a:t>Sun Certified Java Programmer</a:t>
            </a:r>
          </a:p>
          <a:p>
            <a:r>
              <a:rPr lang="en-US" dirty="0"/>
              <a:t>Certified Ethical Hacker</a:t>
            </a:r>
          </a:p>
          <a:p>
            <a:pPr marL="0" indent="0">
              <a:buNone/>
            </a:pPr>
            <a:endParaRPr lang="en-US" dirty="0"/>
          </a:p>
        </p:txBody>
      </p:sp>
      <p:sp>
        <p:nvSpPr>
          <p:cNvPr id="4" name="Footer Placeholder 3">
            <a:extLst>
              <a:ext uri="{FF2B5EF4-FFF2-40B4-BE49-F238E27FC236}">
                <a16:creationId xmlns:a16="http://schemas.microsoft.com/office/drawing/2014/main" id="{2C42735B-5FBD-4A5E-9D99-03AA8A2F9A04}"/>
              </a:ext>
            </a:extLst>
          </p:cNvPr>
          <p:cNvSpPr>
            <a:spLocks noGrp="1"/>
          </p:cNvSpPr>
          <p:nvPr>
            <p:ph type="ftr" sz="quarter" idx="11"/>
          </p:nvPr>
        </p:nvSpPr>
        <p:spPr/>
        <p:txBody>
          <a:bodyPr/>
          <a:lstStyle/>
          <a:p>
            <a:r>
              <a:rPr lang="en-US" dirty="0"/>
              <a:t>Ritesh@Computer Point Nepal</a:t>
            </a:r>
          </a:p>
        </p:txBody>
      </p:sp>
      <p:sp>
        <p:nvSpPr>
          <p:cNvPr id="5" name="Slide Number Placeholder 4">
            <a:extLst>
              <a:ext uri="{FF2B5EF4-FFF2-40B4-BE49-F238E27FC236}">
                <a16:creationId xmlns:a16="http://schemas.microsoft.com/office/drawing/2014/main" id="{1AD9932C-5ADB-4637-BB32-0397C3950973}"/>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57044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3942-6EE1-4B63-BC6E-34A6146C1800}"/>
              </a:ext>
            </a:extLst>
          </p:cNvPr>
          <p:cNvSpPr>
            <a:spLocks noGrp="1"/>
          </p:cNvSpPr>
          <p:nvPr>
            <p:ph type="title"/>
          </p:nvPr>
        </p:nvSpPr>
        <p:spPr/>
        <p:txBody>
          <a:bodyPr>
            <a:normAutofit fontScale="90000"/>
          </a:bodyPr>
          <a:lstStyle/>
          <a:p>
            <a:r>
              <a:rPr lang="en-US" b="0" dirty="0"/>
              <a:t>What is machine learning</a:t>
            </a:r>
            <a:r>
              <a:rPr lang="en-US" dirty="0" smtClean="0"/>
              <a:t>:</a:t>
            </a:r>
            <a:endParaRPr lang="en-US" dirty="0"/>
          </a:p>
        </p:txBody>
      </p:sp>
      <p:sp>
        <p:nvSpPr>
          <p:cNvPr id="4" name="Footer Placeholder 3">
            <a:extLst>
              <a:ext uri="{FF2B5EF4-FFF2-40B4-BE49-F238E27FC236}">
                <a16:creationId xmlns:a16="http://schemas.microsoft.com/office/drawing/2014/main" id="{A069A54B-2C88-4668-9F6F-AB565D0CF590}"/>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9808424B-318C-417B-ACD9-985E9AA99447}"/>
              </a:ext>
            </a:extLst>
          </p:cNvPr>
          <p:cNvSpPr>
            <a:spLocks noGrp="1"/>
          </p:cNvSpPr>
          <p:nvPr>
            <p:ph type="sldNum" sz="quarter" idx="12"/>
          </p:nvPr>
        </p:nvSpPr>
        <p:spPr/>
        <p:txBody>
          <a:bodyPr/>
          <a:lstStyle/>
          <a:p>
            <a:fld id="{CBA38C19-DD30-46F9-A559-7559A714E450}" type="slidenum">
              <a:rPr lang="en-US" smtClean="0"/>
              <a:t>2</a:t>
            </a:fld>
            <a:endParaRPr lang="en-US"/>
          </a:p>
        </p:txBody>
      </p:sp>
      <p:sp>
        <p:nvSpPr>
          <p:cNvPr id="8" name="Content Placeholder 7">
            <a:extLst>
              <a:ext uri="{FF2B5EF4-FFF2-40B4-BE49-F238E27FC236}">
                <a16:creationId xmlns:a16="http://schemas.microsoft.com/office/drawing/2014/main" id="{65407DAF-E6C5-8534-2484-FAB125FCC643}"/>
              </a:ext>
            </a:extLst>
          </p:cNvPr>
          <p:cNvSpPr>
            <a:spLocks noGrp="1"/>
          </p:cNvSpPr>
          <p:nvPr>
            <p:ph idx="1"/>
          </p:nvPr>
        </p:nvSpPr>
        <p:spPr/>
        <p:txBody>
          <a:bodyPr/>
          <a:lstStyle/>
          <a:p>
            <a:pPr marL="0" indent="0">
              <a:buNone/>
            </a:pPr>
            <a:r>
              <a:rPr lang="en-US" dirty="0"/>
              <a:t>Machine learning is a subset of artificial intelligence (AI) that focuses on the development of algorithms and statistical models that enable computers to perform tasks without explicit instructions. Instead of being explicitly programmed to perform a task, a machine learning system learns from data and improves its performance over time through experience.</a:t>
            </a:r>
            <a:endParaRPr lang="en-US" dirty="0"/>
          </a:p>
        </p:txBody>
      </p:sp>
    </p:spTree>
    <p:extLst>
      <p:ext uri="{BB962C8B-B14F-4D97-AF65-F5344CB8AC3E}">
        <p14:creationId xmlns:p14="http://schemas.microsoft.com/office/powerpoint/2010/main" val="297787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D600-997B-4F3C-92CC-FD4C39C5B65A}"/>
              </a:ext>
            </a:extLst>
          </p:cNvPr>
          <p:cNvSpPr>
            <a:spLocks noGrp="1"/>
          </p:cNvSpPr>
          <p:nvPr>
            <p:ph type="title"/>
          </p:nvPr>
        </p:nvSpPr>
        <p:spPr/>
        <p:txBody>
          <a:bodyPr>
            <a:normAutofit fontScale="90000"/>
          </a:bodyPr>
          <a:lstStyle/>
          <a:p>
            <a:r>
              <a:rPr lang="en-US" dirty="0"/>
              <a:t>The process typically involves:</a:t>
            </a:r>
            <a:endParaRPr lang="en-US" dirty="0"/>
          </a:p>
        </p:txBody>
      </p:sp>
      <p:sp>
        <p:nvSpPr>
          <p:cNvPr id="4" name="Footer Placeholder 3">
            <a:extLst>
              <a:ext uri="{FF2B5EF4-FFF2-40B4-BE49-F238E27FC236}">
                <a16:creationId xmlns:a16="http://schemas.microsoft.com/office/drawing/2014/main" id="{5BBB10BF-E462-4660-994D-8031DE89B10C}"/>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CC513A6-6FC0-41AC-9258-637121F7B13C}"/>
              </a:ext>
            </a:extLst>
          </p:cNvPr>
          <p:cNvSpPr>
            <a:spLocks noGrp="1"/>
          </p:cNvSpPr>
          <p:nvPr>
            <p:ph type="sldNum" sz="quarter" idx="12"/>
          </p:nvPr>
        </p:nvSpPr>
        <p:spPr/>
        <p:txBody>
          <a:bodyPr/>
          <a:lstStyle/>
          <a:p>
            <a:fld id="{CBA38C19-DD30-46F9-A559-7559A714E450}" type="slidenum">
              <a:rPr lang="en-US" smtClean="0"/>
              <a:t>3</a:t>
            </a:fld>
            <a:endParaRPr lang="en-US"/>
          </a:p>
        </p:txBody>
      </p:sp>
      <p:sp>
        <p:nvSpPr>
          <p:cNvPr id="3" name="Content Placeholder 2">
            <a:extLst>
              <a:ext uri="{FF2B5EF4-FFF2-40B4-BE49-F238E27FC236}">
                <a16:creationId xmlns:a16="http://schemas.microsoft.com/office/drawing/2014/main" id="{E7F7A133-7452-8294-86AF-2426EEBFE97F}"/>
              </a:ext>
            </a:extLst>
          </p:cNvPr>
          <p:cNvSpPr>
            <a:spLocks noGrp="1"/>
          </p:cNvSpPr>
          <p:nvPr>
            <p:ph idx="1"/>
          </p:nvPr>
        </p:nvSpPr>
        <p:spPr/>
        <p:txBody>
          <a:bodyPr>
            <a:normAutofit lnSpcReduction="10000"/>
          </a:bodyPr>
          <a:lstStyle/>
          <a:p>
            <a:pPr marL="0" indent="0">
              <a:buNone/>
            </a:pPr>
            <a:r>
              <a:rPr lang="en-US" sz="2600" b="1" dirty="0"/>
              <a:t>Data Collection</a:t>
            </a:r>
            <a:r>
              <a:rPr lang="en-US" sz="2600" dirty="0"/>
              <a:t>: Gathering relevant data that will be used to train the machine learning model</a:t>
            </a:r>
            <a:r>
              <a:rPr lang="en-US" sz="2600" dirty="0" smtClean="0"/>
              <a:t>.</a:t>
            </a:r>
          </a:p>
          <a:p>
            <a:pPr marL="0" indent="0">
              <a:buNone/>
            </a:pPr>
            <a:r>
              <a:rPr lang="en-US" sz="2600" b="1" dirty="0"/>
              <a:t>Data Preprocessing</a:t>
            </a:r>
            <a:r>
              <a:rPr lang="en-US" sz="2600" dirty="0"/>
              <a:t>: Cleaning, transforming, and preparing the data for training.</a:t>
            </a:r>
          </a:p>
          <a:p>
            <a:pPr marL="0" indent="0">
              <a:buNone/>
            </a:pPr>
            <a:r>
              <a:rPr lang="en-US" sz="2600" b="1" dirty="0"/>
              <a:t>Model Training</a:t>
            </a:r>
            <a:r>
              <a:rPr lang="en-US" sz="2600" dirty="0"/>
              <a:t>: Using an algorithm to learn patterns and relationships within the data. During this phase, the model adjusts its parameters iteratively to minimize errors or improve its performance on a given task</a:t>
            </a:r>
            <a:r>
              <a:rPr lang="en-US" sz="2600" dirty="0" smtClean="0"/>
              <a:t>.</a:t>
            </a:r>
          </a:p>
          <a:p>
            <a:pPr marL="0" indent="0">
              <a:buNone/>
            </a:pPr>
            <a:r>
              <a:rPr lang="en-US" sz="2600" b="1" dirty="0"/>
              <a:t>Evaluation</a:t>
            </a:r>
            <a:r>
              <a:rPr lang="en-US" sz="2600" dirty="0"/>
              <a:t>: Assessing the model's performance using validation data to ensure it generalizes well to new, unseen data</a:t>
            </a:r>
            <a:r>
              <a:rPr lang="en-US" sz="2600" dirty="0" smtClean="0"/>
              <a:t>.</a:t>
            </a:r>
          </a:p>
          <a:p>
            <a:pPr marL="0" indent="0">
              <a:buNone/>
            </a:pPr>
            <a:r>
              <a:rPr lang="en-US" sz="2600" b="1" dirty="0"/>
              <a:t>Deployment</a:t>
            </a:r>
            <a:r>
              <a:rPr lang="en-US" sz="2600" dirty="0"/>
              <a:t>: Integrating the trained model into a production environment where it can be used to make predictions or perform tasks on new data.</a:t>
            </a:r>
          </a:p>
          <a:p>
            <a:pPr marL="0" indent="0">
              <a:buNone/>
            </a:pPr>
            <a:endParaRPr lang="en-US" dirty="0"/>
          </a:p>
          <a:p>
            <a:pPr marL="0" indent="0">
              <a:buNone/>
            </a:pPr>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46818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1D31-C725-42FE-86E5-49ED6464E91C}"/>
              </a:ext>
            </a:extLst>
          </p:cNvPr>
          <p:cNvSpPr>
            <a:spLocks noGrp="1"/>
          </p:cNvSpPr>
          <p:nvPr>
            <p:ph type="title"/>
          </p:nvPr>
        </p:nvSpPr>
        <p:spPr/>
        <p:txBody>
          <a:bodyPr>
            <a:normAutofit fontScale="90000"/>
          </a:bodyPr>
          <a:lstStyle/>
          <a:p>
            <a:r>
              <a:rPr lang="en-US" dirty="0" smtClean="0"/>
              <a:t>Types of Machine Learning:</a:t>
            </a:r>
            <a:endParaRPr lang="en-US" dirty="0"/>
          </a:p>
        </p:txBody>
      </p:sp>
      <p:sp>
        <p:nvSpPr>
          <p:cNvPr id="3" name="Content Placeholder 2">
            <a:extLst>
              <a:ext uri="{FF2B5EF4-FFF2-40B4-BE49-F238E27FC236}">
                <a16:creationId xmlns:a16="http://schemas.microsoft.com/office/drawing/2014/main" id="{13E142D5-CC8C-4F68-A536-14112325FC62}"/>
              </a:ext>
            </a:extLst>
          </p:cNvPr>
          <p:cNvSpPr>
            <a:spLocks noGrp="1"/>
          </p:cNvSpPr>
          <p:nvPr>
            <p:ph idx="1"/>
          </p:nvPr>
        </p:nvSpPr>
        <p:spPr/>
        <p:txBody>
          <a:bodyPr>
            <a:normAutofit/>
          </a:bodyPr>
          <a:lstStyle/>
          <a:p>
            <a:pPr marL="0" indent="0">
              <a:buNone/>
            </a:pPr>
            <a:r>
              <a:rPr lang="en-US" b="1" dirty="0"/>
              <a:t>Supervised Learning</a:t>
            </a:r>
            <a:r>
              <a:rPr lang="en-US" dirty="0"/>
              <a:t>: In supervised learning, the model is trained on labeled data, meaning that each input is paired with the correct output. The algorithm learns to map inputs to outputs, making predictions or classifications based on this labeled training data.</a:t>
            </a:r>
          </a:p>
          <a:p>
            <a:pPr marL="0" indent="0">
              <a:buNone/>
            </a:pPr>
            <a:endParaRPr lang="en-US" dirty="0" smtClean="0"/>
          </a:p>
          <a:p>
            <a:pPr marL="0" indent="0">
              <a:buNone/>
            </a:pPr>
            <a:r>
              <a:rPr lang="en-US" b="1" dirty="0"/>
              <a:t>Unsupervised Learning</a:t>
            </a:r>
            <a:r>
              <a:rPr lang="en-US" dirty="0"/>
              <a:t>: Unsupervised learning involves training the model on unlabeled data, allowing it to find patterns or structure within the data without explicit guidance. Clustering and dimensionality reduction are common tasks in unsupervised learning.</a:t>
            </a:r>
          </a:p>
          <a:p>
            <a:pPr marL="0" indent="0">
              <a:buNone/>
            </a:pPr>
            <a:endParaRPr lang="en-US" dirty="0"/>
          </a:p>
        </p:txBody>
      </p:sp>
      <p:sp>
        <p:nvSpPr>
          <p:cNvPr id="4" name="Footer Placeholder 3">
            <a:extLst>
              <a:ext uri="{FF2B5EF4-FFF2-40B4-BE49-F238E27FC236}">
                <a16:creationId xmlns:a16="http://schemas.microsoft.com/office/drawing/2014/main" id="{3B26491E-7257-497F-B433-2078B2593397}"/>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32B6279B-7B7D-446E-9E0D-449876861E9D}"/>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400963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E84A-DE43-BD39-BB9E-E3D20942053E}"/>
              </a:ext>
            </a:extLst>
          </p:cNvPr>
          <p:cNvSpPr>
            <a:spLocks noGrp="1"/>
          </p:cNvSpPr>
          <p:nvPr>
            <p:ph type="title"/>
          </p:nvPr>
        </p:nvSpPr>
        <p:spPr/>
        <p:txBody>
          <a:bodyPr>
            <a:normAutofit fontScale="90000"/>
          </a:bodyPr>
          <a:lstStyle/>
          <a:p>
            <a:r>
              <a:rPr lang="en-US" dirty="0" smtClean="0"/>
              <a:t>Continue ..</a:t>
            </a:r>
            <a:endParaRPr lang="en-US" dirty="0"/>
          </a:p>
        </p:txBody>
      </p:sp>
      <p:sp>
        <p:nvSpPr>
          <p:cNvPr id="3" name="Content Placeholder 2">
            <a:extLst>
              <a:ext uri="{FF2B5EF4-FFF2-40B4-BE49-F238E27FC236}">
                <a16:creationId xmlns:a16="http://schemas.microsoft.com/office/drawing/2014/main" id="{95DAAB0A-DDBB-2989-452B-B23D78340DC2}"/>
              </a:ext>
            </a:extLst>
          </p:cNvPr>
          <p:cNvSpPr>
            <a:spLocks noGrp="1"/>
          </p:cNvSpPr>
          <p:nvPr>
            <p:ph idx="1"/>
          </p:nvPr>
        </p:nvSpPr>
        <p:spPr/>
        <p:txBody>
          <a:bodyPr>
            <a:normAutofit lnSpcReduction="10000"/>
          </a:bodyPr>
          <a:lstStyle/>
          <a:p>
            <a:pPr marL="0" indent="0">
              <a:buNone/>
            </a:pPr>
            <a:r>
              <a:rPr lang="en-US" b="1" dirty="0" smtClean="0"/>
              <a:t>Reinforcement </a:t>
            </a:r>
            <a:r>
              <a:rPr lang="en-US" b="1" dirty="0"/>
              <a:t>Learning</a:t>
            </a:r>
            <a:r>
              <a:rPr lang="en-US" dirty="0"/>
              <a:t>: In reinforcement learning, the model learns to make decisions by interacting with an environment. It receives feedback in the form of rewards or penalties, enabling it to learn the optimal behavior through trial and error</a:t>
            </a:r>
            <a:r>
              <a:rPr lang="en-US" dirty="0" smtClean="0"/>
              <a:t>.</a:t>
            </a:r>
          </a:p>
          <a:p>
            <a:pPr marL="0" indent="0">
              <a:buNone/>
            </a:pPr>
            <a:endParaRPr lang="en-US" dirty="0"/>
          </a:p>
          <a:p>
            <a:pPr marL="0" indent="0">
              <a:buNone/>
            </a:pPr>
            <a:endParaRPr lang="en-US" dirty="0" smtClean="0"/>
          </a:p>
          <a:p>
            <a:pPr marL="0" indent="0">
              <a:buNone/>
            </a:pPr>
            <a:r>
              <a:rPr lang="en-US" dirty="0"/>
              <a:t>Machine learning is applied in various fields, including image and speech recognition, natural language processing, healthcare, finance, recommendation systems, and autonomous vehicles, among others. Its ability to analyze large datasets and extract meaningful insights has led to significant advancements in many domains.</a:t>
            </a:r>
            <a:endParaRPr lang="en-US" dirty="0"/>
          </a:p>
        </p:txBody>
      </p:sp>
      <p:sp>
        <p:nvSpPr>
          <p:cNvPr id="4" name="Footer Placeholder 3">
            <a:extLst>
              <a:ext uri="{FF2B5EF4-FFF2-40B4-BE49-F238E27FC236}">
                <a16:creationId xmlns:a16="http://schemas.microsoft.com/office/drawing/2014/main" id="{B49A72F3-6F57-0AFB-F2B6-D15C0456AF1A}"/>
              </a:ext>
            </a:extLst>
          </p:cNvPr>
          <p:cNvSpPr>
            <a:spLocks noGrp="1"/>
          </p:cNvSpPr>
          <p:nvPr>
            <p:ph type="ftr" sz="quarter" idx="11"/>
          </p:nvPr>
        </p:nvSpPr>
        <p:spPr/>
        <p:txBody>
          <a:bodyPr/>
          <a:lstStyle/>
          <a:p>
            <a:endParaRPr lang="en-US"/>
          </a:p>
          <a:p>
            <a:r>
              <a:rPr lang="en-US"/>
              <a:t>Ritesh@Computer Point Nepal</a:t>
            </a:r>
          </a:p>
          <a:p>
            <a:endParaRPr lang="en-US" dirty="0"/>
          </a:p>
        </p:txBody>
      </p:sp>
      <p:sp>
        <p:nvSpPr>
          <p:cNvPr id="5" name="Slide Number Placeholder 4">
            <a:extLst>
              <a:ext uri="{FF2B5EF4-FFF2-40B4-BE49-F238E27FC236}">
                <a16:creationId xmlns:a16="http://schemas.microsoft.com/office/drawing/2014/main" id="{630D4F6D-C040-51BC-A5C0-AA06700B919B}"/>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33131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Supervised Learning: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import pandas as </a:t>
            </a:r>
            <a:r>
              <a:rPr lang="en-US" dirty="0" err="1"/>
              <a:t>pd</a:t>
            </a:r>
            <a:endParaRPr lang="en-US" dirty="0"/>
          </a:p>
          <a:p>
            <a:pPr marL="0" indent="0">
              <a:buNone/>
            </a:pPr>
            <a:r>
              <a:rPr lang="en-US" dirty="0"/>
              <a:t>from </a:t>
            </a:r>
            <a:r>
              <a:rPr lang="en-US" dirty="0" err="1"/>
              <a:t>sklearn.tree</a:t>
            </a:r>
            <a:r>
              <a:rPr lang="en-US" dirty="0"/>
              <a:t> import </a:t>
            </a:r>
            <a:r>
              <a:rPr lang="en-US" dirty="0" err="1"/>
              <a:t>DecisionTreeClassifier</a:t>
            </a:r>
            <a:endParaRPr lang="en-US" dirty="0"/>
          </a:p>
          <a:p>
            <a:pPr marL="0" indent="0">
              <a:buNone/>
            </a:pPr>
            <a:r>
              <a:rPr lang="en-US" dirty="0"/>
              <a:t>from </a:t>
            </a:r>
            <a:r>
              <a:rPr lang="en-US" dirty="0" err="1"/>
              <a:t>sklearn.model_selection</a:t>
            </a:r>
            <a:r>
              <a:rPr lang="en-US" dirty="0"/>
              <a:t> import </a:t>
            </a:r>
            <a:r>
              <a:rPr lang="en-US" dirty="0" err="1"/>
              <a:t>train_test_split</a:t>
            </a:r>
            <a:endParaRPr lang="en-US" dirty="0"/>
          </a:p>
          <a:p>
            <a:pPr marL="0" indent="0">
              <a:buNone/>
            </a:pPr>
            <a:r>
              <a:rPr lang="en-US" dirty="0"/>
              <a:t>from </a:t>
            </a:r>
            <a:r>
              <a:rPr lang="en-US" dirty="0" err="1"/>
              <a:t>sklearn.metrics</a:t>
            </a:r>
            <a:r>
              <a:rPr lang="en-US" dirty="0"/>
              <a:t> import </a:t>
            </a:r>
            <a:r>
              <a:rPr lang="en-US" dirty="0" err="1"/>
              <a:t>accuracy_score</a:t>
            </a:r>
            <a:endParaRPr lang="en-US" dirty="0"/>
          </a:p>
          <a:p>
            <a:pPr marL="0" indent="0">
              <a:buNone/>
            </a:pPr>
            <a:r>
              <a:rPr lang="en-US" dirty="0"/>
              <a:t>#loading  data</a:t>
            </a:r>
          </a:p>
          <a:p>
            <a:pPr marL="0" indent="0">
              <a:buNone/>
            </a:pPr>
            <a:r>
              <a:rPr lang="en-US" dirty="0" err="1"/>
              <a:t>music_data</a:t>
            </a:r>
            <a:r>
              <a:rPr lang="en-US" dirty="0"/>
              <a:t>=</a:t>
            </a:r>
            <a:r>
              <a:rPr lang="en-US" dirty="0" err="1"/>
              <a:t>pd.read_csv</a:t>
            </a:r>
            <a:r>
              <a:rPr lang="en-US" dirty="0"/>
              <a:t>('music.csv')</a:t>
            </a:r>
          </a:p>
          <a:p>
            <a:pPr marL="0" indent="0">
              <a:buNone/>
            </a:pPr>
            <a:r>
              <a:rPr lang="en-US" dirty="0"/>
              <a:t>#drop the column genre for input </a:t>
            </a:r>
            <a:r>
              <a:rPr lang="en-US" dirty="0" err="1"/>
              <a:t>dta</a:t>
            </a:r>
            <a:endParaRPr lang="en-US" dirty="0"/>
          </a:p>
          <a:p>
            <a:pPr marL="0" indent="0">
              <a:buNone/>
            </a:pPr>
            <a:r>
              <a:rPr lang="en-US" dirty="0"/>
              <a:t>X=</a:t>
            </a:r>
            <a:r>
              <a:rPr lang="en-US" dirty="0" err="1"/>
              <a:t>music_data.drop</a:t>
            </a:r>
            <a:r>
              <a:rPr lang="en-US" dirty="0"/>
              <a:t>( columns=['genre'])</a:t>
            </a:r>
          </a:p>
          <a:p>
            <a:pPr marL="0" indent="0">
              <a:buNone/>
            </a:pPr>
            <a:r>
              <a:rPr lang="en-US" dirty="0"/>
              <a:t>#</a:t>
            </a:r>
            <a:r>
              <a:rPr lang="en-US" dirty="0" err="1"/>
              <a:t>geting</a:t>
            </a:r>
            <a:r>
              <a:rPr lang="en-US" dirty="0"/>
              <a:t> </a:t>
            </a:r>
            <a:r>
              <a:rPr lang="en-US" dirty="0" err="1"/>
              <a:t>genere</a:t>
            </a:r>
            <a:r>
              <a:rPr lang="en-US" dirty="0"/>
              <a:t> column only for </a:t>
            </a:r>
            <a:r>
              <a:rPr lang="en-US" dirty="0" err="1"/>
              <a:t>ouput</a:t>
            </a:r>
            <a:r>
              <a:rPr lang="en-US" dirty="0"/>
              <a:t> data</a:t>
            </a:r>
          </a:p>
          <a:p>
            <a:pPr marL="0" indent="0">
              <a:buNone/>
            </a:pPr>
            <a:r>
              <a:rPr lang="en-US" dirty="0"/>
              <a:t>y= </a:t>
            </a:r>
            <a:r>
              <a:rPr lang="en-US" dirty="0" err="1"/>
              <a:t>music_data</a:t>
            </a:r>
            <a:r>
              <a:rPr lang="en-US" dirty="0"/>
              <a:t>['genre']</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274675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#data split for train and test</a:t>
            </a:r>
          </a:p>
          <a:p>
            <a:pPr marL="0" indent="0">
              <a:buNone/>
            </a:pPr>
            <a:r>
              <a:rPr lang="en-US" dirty="0" err="1"/>
              <a:t>X_train,X_test,y_train,y_test</a:t>
            </a:r>
            <a:r>
              <a:rPr lang="en-US" dirty="0"/>
              <a:t>=</a:t>
            </a:r>
            <a:r>
              <a:rPr lang="en-US" dirty="0" err="1"/>
              <a:t>train_test_split</a:t>
            </a:r>
            <a:r>
              <a:rPr lang="en-US" dirty="0"/>
              <a:t>(</a:t>
            </a:r>
            <a:r>
              <a:rPr lang="en-US" dirty="0" err="1"/>
              <a:t>X,y,test_size</a:t>
            </a:r>
            <a:r>
              <a:rPr lang="en-US" dirty="0"/>
              <a:t>=0.2)</a:t>
            </a:r>
          </a:p>
          <a:p>
            <a:pPr marL="0" indent="0">
              <a:buNone/>
            </a:pPr>
            <a:r>
              <a:rPr lang="en-US" dirty="0"/>
              <a:t>model = </a:t>
            </a:r>
            <a:r>
              <a:rPr lang="en-US" dirty="0" err="1"/>
              <a:t>DecisionTreeClassifier</a:t>
            </a:r>
            <a:r>
              <a:rPr lang="en-US" dirty="0"/>
              <a:t>()</a:t>
            </a:r>
          </a:p>
          <a:p>
            <a:pPr marL="0" indent="0">
              <a:buNone/>
            </a:pPr>
            <a:r>
              <a:rPr lang="en-US" dirty="0"/>
              <a:t>#Train training the </a:t>
            </a:r>
            <a:r>
              <a:rPr lang="en-US" dirty="0" err="1"/>
              <a:t>moel</a:t>
            </a:r>
            <a:endParaRPr lang="en-US" dirty="0"/>
          </a:p>
          <a:p>
            <a:pPr marL="0" indent="0">
              <a:buNone/>
            </a:pPr>
            <a:r>
              <a:rPr lang="en-US" dirty="0" err="1"/>
              <a:t>model.fit</a:t>
            </a:r>
            <a:r>
              <a:rPr lang="en-US" dirty="0"/>
              <a:t>(</a:t>
            </a:r>
            <a:r>
              <a:rPr lang="en-US" dirty="0" err="1"/>
              <a:t>X_train,y_train</a:t>
            </a:r>
            <a:r>
              <a:rPr lang="en-US" dirty="0"/>
              <a:t>)</a:t>
            </a:r>
          </a:p>
          <a:p>
            <a:pPr marL="0" indent="0">
              <a:buNone/>
            </a:pPr>
            <a:r>
              <a:rPr lang="en-US" dirty="0"/>
              <a:t>#prediction the </a:t>
            </a:r>
            <a:r>
              <a:rPr lang="en-US" dirty="0" err="1"/>
              <a:t>moel</a:t>
            </a:r>
            <a:r>
              <a:rPr lang="en-US" dirty="0"/>
              <a:t> by </a:t>
            </a:r>
            <a:r>
              <a:rPr lang="en-US" dirty="0" err="1"/>
              <a:t>passeing</a:t>
            </a:r>
            <a:r>
              <a:rPr lang="en-US" dirty="0"/>
              <a:t> test input Data</a:t>
            </a:r>
          </a:p>
          <a:p>
            <a:pPr marL="0" indent="0">
              <a:buNone/>
            </a:pPr>
            <a:r>
              <a:rPr lang="en-US" dirty="0"/>
              <a:t>predictions=</a:t>
            </a:r>
            <a:r>
              <a:rPr lang="en-US" dirty="0" err="1"/>
              <a:t>model.predict</a:t>
            </a:r>
            <a:r>
              <a:rPr lang="en-US" dirty="0"/>
              <a:t>(</a:t>
            </a:r>
            <a:r>
              <a:rPr lang="en-US" dirty="0" err="1"/>
              <a:t>X_test</a:t>
            </a:r>
            <a:r>
              <a:rPr lang="en-US" dirty="0"/>
              <a:t>)</a:t>
            </a:r>
          </a:p>
          <a:p>
            <a:pPr marL="0" indent="0">
              <a:buNone/>
            </a:pPr>
            <a:r>
              <a:rPr lang="en-US" dirty="0"/>
              <a:t>#doing </a:t>
            </a:r>
            <a:r>
              <a:rPr lang="en-US" dirty="0" err="1"/>
              <a:t>predection</a:t>
            </a:r>
            <a:r>
              <a:rPr lang="en-US" dirty="0"/>
              <a:t> for data  </a:t>
            </a:r>
          </a:p>
          <a:p>
            <a:pPr marL="0" indent="0">
              <a:buNone/>
            </a:pPr>
            <a:r>
              <a:rPr lang="en-US" dirty="0"/>
              <a:t>score=</a:t>
            </a:r>
            <a:r>
              <a:rPr lang="en-US" dirty="0" err="1"/>
              <a:t>accuracy_score</a:t>
            </a:r>
            <a:r>
              <a:rPr lang="en-US" dirty="0"/>
              <a:t>(</a:t>
            </a:r>
            <a:r>
              <a:rPr lang="en-US" dirty="0" err="1"/>
              <a:t>y_test,predictions</a:t>
            </a:r>
            <a:r>
              <a:rPr lang="en-US" dirty="0"/>
              <a:t>)</a:t>
            </a:r>
          </a:p>
          <a:p>
            <a:pPr marL="0" indent="0">
              <a:buNone/>
            </a:pPr>
            <a:r>
              <a:rPr lang="en-US" dirty="0"/>
              <a:t>#press </a:t>
            </a:r>
            <a:r>
              <a:rPr lang="en-US" dirty="0" err="1"/>
              <a:t>ctr+enter</a:t>
            </a:r>
            <a:r>
              <a:rPr lang="en-US" dirty="0"/>
              <a:t> to run the program multiple time</a:t>
            </a:r>
          </a:p>
          <a:p>
            <a:pPr marL="0" indent="0">
              <a:buNone/>
            </a:pPr>
            <a:r>
              <a:rPr lang="en-US" dirty="0"/>
              <a:t>score</a:t>
            </a:r>
          </a:p>
          <a:p>
            <a:pPr marL="0" indent="0">
              <a:buNone/>
            </a:pP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412198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Thank You</a:t>
            </a:r>
            <a:endParaRPr lang="en-US" dirty="0"/>
          </a:p>
        </p:txBody>
      </p:sp>
      <p:sp>
        <p:nvSpPr>
          <p:cNvPr id="4" name="Footer Placeholder 3"/>
          <p:cNvSpPr>
            <a:spLocks noGrp="1"/>
          </p:cNvSpPr>
          <p:nvPr>
            <p:ph type="ftr" sz="quarter" idx="11"/>
          </p:nvPr>
        </p:nvSpPr>
        <p:spPr/>
        <p:txBody>
          <a:bodyPr/>
          <a:lstStyle/>
          <a:p>
            <a:endParaRPr lang="en-US" smtClean="0"/>
          </a:p>
          <a:p>
            <a:r>
              <a:rPr lang="en-US" smtClean="0"/>
              <a:t>Ritesh@Computer Point Nepal</a:t>
            </a:r>
          </a:p>
          <a:p>
            <a:endParaRPr lang="en-US" dirty="0"/>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318924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3724</TotalTime>
  <Words>512</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About Me</vt:lpstr>
      <vt:lpstr>What is machine learning:</vt:lpstr>
      <vt:lpstr>The process typically involves:</vt:lpstr>
      <vt:lpstr>Types of Machine Learning:</vt:lpstr>
      <vt:lpstr>Continue ..</vt:lpstr>
      <vt:lpstr>Example  Supervised Learning: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442</cp:revision>
  <dcterms:created xsi:type="dcterms:W3CDTF">2019-09-15T04:30:17Z</dcterms:created>
  <dcterms:modified xsi:type="dcterms:W3CDTF">2024-04-07T09:41:00Z</dcterms:modified>
</cp:coreProperties>
</file>