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1/8/2024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1/8/2024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1/8/2024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1/8/2024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1/8/2024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1/8/2024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1/8/2024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1/8/2024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1/8/2024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1/8/2024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1/8/2024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1/8/2024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1/8/2024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1/8/2024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What is Abstraction?</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lnSpcReduction="10000"/>
          </a:bodyPr>
          <a:lstStyle/>
          <a:p>
            <a:pPr marL="0" indent="0" algn="l">
              <a:buNone/>
            </a:pPr>
            <a:r>
              <a:rPr lang="en-US" b="1" dirty="0">
                <a:solidFill>
                  <a:schemeClr val="bg1"/>
                </a:solidFill>
              </a:rPr>
              <a:t>Abstraction isn't supported directly in Python. Calling a magic method, on the other hand, allows for abstraction.</a:t>
            </a:r>
          </a:p>
          <a:p>
            <a:pPr marL="0" indent="0" algn="l">
              <a:buNone/>
            </a:pPr>
            <a:endParaRPr lang="en-US" b="1" dirty="0">
              <a:solidFill>
                <a:schemeClr val="bg1"/>
              </a:solidFill>
            </a:endParaRPr>
          </a:p>
          <a:p>
            <a:pPr marL="0" indent="0" algn="l">
              <a:buNone/>
            </a:pPr>
            <a:r>
              <a:rPr lang="en-US" b="1" dirty="0">
                <a:solidFill>
                  <a:schemeClr val="bg1"/>
                </a:solidFill>
              </a:rPr>
              <a:t>If an abstract method is declared in a superclass, subclasses that inherit from the superclass must have their own implementation of the method.</a:t>
            </a:r>
          </a:p>
          <a:p>
            <a:pPr marL="0" indent="0" algn="l">
              <a:buNone/>
            </a:pPr>
            <a:endParaRPr lang="en-US" b="1" dirty="0">
              <a:solidFill>
                <a:schemeClr val="bg1"/>
              </a:solidFill>
            </a:endParaRPr>
          </a:p>
          <a:p>
            <a:pPr marL="0" indent="0" algn="l">
              <a:buNone/>
            </a:pPr>
            <a:r>
              <a:rPr lang="en-US" b="1" dirty="0">
                <a:solidFill>
                  <a:schemeClr val="bg1"/>
                </a:solidFill>
              </a:rPr>
              <a:t>A superclass's abstract method will never be called by its subclasses. But the abstraction aids in the maintenance of a similar structure across all subclasses.</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b="1" i="0" dirty="0">
                <a:effectLst/>
                <a:latin typeface="Söhne"/>
              </a:rPr>
              <a:t>Abstraction  Example:</a:t>
            </a:r>
            <a:endParaRPr lang="en-US"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fontScale="77500" lnSpcReduction="20000"/>
          </a:bodyPr>
          <a:lstStyle/>
          <a:p>
            <a:pPr marL="0" indent="0">
              <a:buNone/>
            </a:pPr>
            <a:r>
              <a:rPr lang="en-US" dirty="0"/>
              <a:t>from </a:t>
            </a:r>
            <a:r>
              <a:rPr lang="en-US" dirty="0" err="1"/>
              <a:t>abc</a:t>
            </a:r>
            <a:r>
              <a:rPr lang="en-US" dirty="0"/>
              <a:t> import ABC, </a:t>
            </a:r>
            <a:r>
              <a:rPr lang="en-US" dirty="0" err="1"/>
              <a:t>abstractmethod</a:t>
            </a:r>
            <a:endParaRPr lang="en-US" dirty="0"/>
          </a:p>
          <a:p>
            <a:pPr marL="0" indent="0">
              <a:buNone/>
            </a:pPr>
            <a:endParaRPr lang="en-US" dirty="0"/>
          </a:p>
          <a:p>
            <a:pPr marL="0" indent="0">
              <a:buNone/>
            </a:pPr>
            <a:r>
              <a:rPr lang="en-US" dirty="0"/>
              <a:t># Define an abstract class (interface) representing a shape</a:t>
            </a:r>
          </a:p>
          <a:p>
            <a:pPr marL="0" indent="0">
              <a:buNone/>
            </a:pPr>
            <a:r>
              <a:rPr lang="en-US" dirty="0"/>
              <a:t>class Shape(ABC):</a:t>
            </a:r>
          </a:p>
          <a:p>
            <a:pPr marL="0" indent="0">
              <a:buNone/>
            </a:pPr>
            <a:endParaRPr lang="en-US" dirty="0"/>
          </a:p>
          <a:p>
            <a:pPr marL="0" indent="0">
              <a:buNone/>
            </a:pPr>
            <a:r>
              <a:rPr lang="en-US" dirty="0"/>
              <a:t>    @abstractmethod</a:t>
            </a:r>
          </a:p>
          <a:p>
            <a:pPr marL="0" indent="0">
              <a:buNone/>
            </a:pPr>
            <a:r>
              <a:rPr lang="en-US" dirty="0"/>
              <a:t>    def area(self):</a:t>
            </a:r>
          </a:p>
          <a:p>
            <a:pPr marL="0" indent="0">
              <a:buNone/>
            </a:pPr>
            <a:r>
              <a:rPr lang="en-US" dirty="0"/>
              <a:t>        pass</a:t>
            </a:r>
          </a:p>
          <a:p>
            <a:pPr marL="0" indent="0">
              <a:buNone/>
            </a:pPr>
            <a:endParaRPr lang="en-US" dirty="0"/>
          </a:p>
          <a:p>
            <a:pPr marL="0" indent="0">
              <a:buNone/>
            </a:pPr>
            <a:r>
              <a:rPr lang="en-US" dirty="0"/>
              <a:t>    @abstractmethod</a:t>
            </a:r>
          </a:p>
          <a:p>
            <a:pPr marL="0" indent="0">
              <a:buNone/>
            </a:pPr>
            <a:r>
              <a:rPr lang="en-US" dirty="0"/>
              <a:t>    def perimeter(self):</a:t>
            </a:r>
          </a:p>
          <a:p>
            <a:pPr marL="0" indent="0">
              <a:buNone/>
            </a:pPr>
            <a:r>
              <a:rPr lang="en-US" dirty="0"/>
              <a:t>        pass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b="1" i="0" dirty="0">
                <a:effectLst/>
                <a:latin typeface="Söhne"/>
              </a:rPr>
              <a:t>Abstraction  Example Continue … </a:t>
            </a:r>
            <a:endParaRPr lang="en-US" dirty="0"/>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dirty="0"/>
              <a:t># Implement concrete classes based on the abstract class</a:t>
            </a:r>
          </a:p>
          <a:p>
            <a:pPr marL="0" indent="0">
              <a:buNone/>
            </a:pPr>
            <a:r>
              <a:rPr lang="en-US" dirty="0"/>
              <a:t>class Circle(Shape):</a:t>
            </a:r>
          </a:p>
          <a:p>
            <a:pPr marL="0" indent="0">
              <a:buNone/>
            </a:pPr>
            <a:endParaRPr lang="en-US" dirty="0"/>
          </a:p>
          <a:p>
            <a:pPr marL="0" indent="0">
              <a:buNone/>
            </a:pPr>
            <a:r>
              <a:rPr lang="en-US" dirty="0"/>
              <a:t>    def __</a:t>
            </a:r>
            <a:r>
              <a:rPr lang="en-US" dirty="0" err="1"/>
              <a:t>init</a:t>
            </a:r>
            <a:r>
              <a:rPr lang="en-US" dirty="0"/>
              <a:t>__(self, radius):</a:t>
            </a:r>
          </a:p>
          <a:p>
            <a:pPr marL="0" indent="0">
              <a:buNone/>
            </a:pPr>
            <a:r>
              <a:rPr lang="en-US" dirty="0"/>
              <a:t>        </a:t>
            </a:r>
            <a:r>
              <a:rPr lang="en-US" dirty="0" err="1"/>
              <a:t>self.radius</a:t>
            </a:r>
            <a:r>
              <a:rPr lang="en-US" dirty="0"/>
              <a:t> = radius</a:t>
            </a:r>
          </a:p>
          <a:p>
            <a:pPr marL="0" indent="0">
              <a:buNone/>
            </a:pPr>
            <a:endParaRPr lang="en-US" dirty="0"/>
          </a:p>
          <a:p>
            <a:pPr marL="0" indent="0">
              <a:buNone/>
            </a:pPr>
            <a:r>
              <a:rPr lang="en-US" dirty="0"/>
              <a:t>    def area(self):</a:t>
            </a:r>
          </a:p>
          <a:p>
            <a:pPr marL="0" indent="0">
              <a:buNone/>
            </a:pPr>
            <a:r>
              <a:rPr lang="en-US" dirty="0"/>
              <a:t>        return 3.14 * </a:t>
            </a:r>
            <a:r>
              <a:rPr lang="en-US" dirty="0" err="1"/>
              <a:t>self.radius</a:t>
            </a:r>
            <a:r>
              <a:rPr lang="en-US" dirty="0"/>
              <a:t> * </a:t>
            </a:r>
            <a:r>
              <a:rPr lang="en-US" dirty="0" err="1"/>
              <a:t>self.radius</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3B43-A575-41E6-82C6-C771D86CEE0D}"/>
              </a:ext>
            </a:extLst>
          </p:cNvPr>
          <p:cNvSpPr>
            <a:spLocks noGrp="1"/>
          </p:cNvSpPr>
          <p:nvPr>
            <p:ph type="title"/>
          </p:nvPr>
        </p:nvSpPr>
        <p:spPr/>
        <p:txBody>
          <a:bodyPr>
            <a:normAutofit fontScale="90000"/>
          </a:bodyPr>
          <a:lstStyle/>
          <a:p>
            <a:pPr marL="0" indent="0">
              <a:buNone/>
            </a:pPr>
            <a:r>
              <a:rPr lang="en-US" b="1" i="0" dirty="0">
                <a:effectLst/>
                <a:latin typeface="Söhne"/>
              </a:rPr>
              <a:t>Abstraction  Example Continue …</a:t>
            </a:r>
            <a:endParaRPr lang="en-US" b="1" dirty="0"/>
          </a:p>
        </p:txBody>
      </p:sp>
      <p:sp>
        <p:nvSpPr>
          <p:cNvPr id="3" name="Content Placeholder 2">
            <a:extLst>
              <a:ext uri="{FF2B5EF4-FFF2-40B4-BE49-F238E27FC236}">
                <a16:creationId xmlns:a16="http://schemas.microsoft.com/office/drawing/2014/main" id="{637B2EEE-5D26-4787-AE84-AA31AD61AD57}"/>
              </a:ext>
            </a:extLst>
          </p:cNvPr>
          <p:cNvSpPr>
            <a:spLocks noGrp="1"/>
          </p:cNvSpPr>
          <p:nvPr>
            <p:ph idx="1"/>
          </p:nvPr>
        </p:nvSpPr>
        <p:spPr/>
        <p:txBody>
          <a:bodyPr>
            <a:normAutofit fontScale="92500" lnSpcReduction="20000"/>
          </a:bodyPr>
          <a:lstStyle/>
          <a:p>
            <a:pPr marL="0" indent="0">
              <a:buNone/>
            </a:pPr>
            <a:r>
              <a:rPr lang="en-US" dirty="0"/>
              <a:t> def perimeter(self):</a:t>
            </a:r>
          </a:p>
          <a:p>
            <a:pPr marL="0" indent="0">
              <a:buNone/>
            </a:pPr>
            <a:r>
              <a:rPr lang="en-US" dirty="0"/>
              <a:t>        return 2 * 3.14 * </a:t>
            </a:r>
            <a:r>
              <a:rPr lang="en-US" dirty="0" err="1"/>
              <a:t>self.radius</a:t>
            </a:r>
            <a:endParaRPr lang="en-US" dirty="0"/>
          </a:p>
          <a:p>
            <a:pPr marL="0" indent="0">
              <a:buNone/>
            </a:pPr>
            <a:endParaRPr lang="en-US" dirty="0"/>
          </a:p>
          <a:p>
            <a:pPr marL="0" indent="0">
              <a:buNone/>
            </a:pPr>
            <a:r>
              <a:rPr lang="en-US" dirty="0"/>
              <a:t>class Square(Shape):</a:t>
            </a:r>
          </a:p>
          <a:p>
            <a:pPr marL="0" indent="0">
              <a:buNone/>
            </a:pPr>
            <a:endParaRPr lang="en-US" dirty="0"/>
          </a:p>
          <a:p>
            <a:pPr marL="0" indent="0">
              <a:buNone/>
            </a:pPr>
            <a:r>
              <a:rPr lang="en-US" dirty="0"/>
              <a:t>    def __</a:t>
            </a:r>
            <a:r>
              <a:rPr lang="en-US" dirty="0" err="1"/>
              <a:t>init</a:t>
            </a:r>
            <a:r>
              <a:rPr lang="en-US" dirty="0"/>
              <a:t>__(self, side):</a:t>
            </a:r>
          </a:p>
          <a:p>
            <a:pPr marL="0" indent="0">
              <a:buNone/>
            </a:pPr>
            <a:r>
              <a:rPr lang="en-US" dirty="0"/>
              <a:t>        </a:t>
            </a:r>
            <a:r>
              <a:rPr lang="en-US" dirty="0" err="1"/>
              <a:t>self.side</a:t>
            </a:r>
            <a:r>
              <a:rPr lang="en-US" dirty="0"/>
              <a:t> = side</a:t>
            </a:r>
          </a:p>
          <a:p>
            <a:pPr marL="0" indent="0">
              <a:buNone/>
            </a:pPr>
            <a:endParaRPr lang="en-US" dirty="0"/>
          </a:p>
          <a:p>
            <a:pPr marL="0" indent="0">
              <a:buNone/>
            </a:pPr>
            <a:r>
              <a:rPr lang="en-US" dirty="0"/>
              <a:t>    def area(self):</a:t>
            </a:r>
          </a:p>
          <a:p>
            <a:pPr marL="0" indent="0">
              <a:buNone/>
            </a:pPr>
            <a:r>
              <a:rPr lang="en-US" dirty="0"/>
              <a:t>        return </a:t>
            </a:r>
            <a:r>
              <a:rPr lang="en-US" dirty="0" err="1"/>
              <a:t>self.side</a:t>
            </a:r>
            <a:r>
              <a:rPr lang="en-US" dirty="0"/>
              <a:t> * </a:t>
            </a:r>
            <a:r>
              <a:rPr lang="en-US" dirty="0" err="1"/>
              <a:t>self.side</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387BA308-1217-41EB-A256-5B33DD9FD71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DEB236F-BE93-4F61-B886-AEE8FD706338}"/>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9219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792A-BC33-F932-73D4-A8BD5EE64F23}"/>
              </a:ext>
            </a:extLst>
          </p:cNvPr>
          <p:cNvSpPr>
            <a:spLocks noGrp="1"/>
          </p:cNvSpPr>
          <p:nvPr>
            <p:ph type="title"/>
          </p:nvPr>
        </p:nvSpPr>
        <p:spPr/>
        <p:txBody>
          <a:bodyPr>
            <a:normAutofit fontScale="90000"/>
          </a:bodyPr>
          <a:lstStyle/>
          <a:p>
            <a:r>
              <a:rPr lang="en-US" b="1" i="0" dirty="0">
                <a:effectLst/>
                <a:latin typeface="Söhne"/>
              </a:rPr>
              <a:t>Abstraction  Example </a:t>
            </a:r>
            <a:r>
              <a:rPr lang="en-US" dirty="0"/>
              <a:t>Continue …:</a:t>
            </a:r>
          </a:p>
        </p:txBody>
      </p:sp>
      <p:sp>
        <p:nvSpPr>
          <p:cNvPr id="3" name="Content Placeholder 2">
            <a:extLst>
              <a:ext uri="{FF2B5EF4-FFF2-40B4-BE49-F238E27FC236}">
                <a16:creationId xmlns:a16="http://schemas.microsoft.com/office/drawing/2014/main" id="{9BA25C16-3EB1-FB4C-1744-8B4AEF5540A4}"/>
              </a:ext>
            </a:extLst>
          </p:cNvPr>
          <p:cNvSpPr>
            <a:spLocks noGrp="1"/>
          </p:cNvSpPr>
          <p:nvPr>
            <p:ph idx="1"/>
          </p:nvPr>
        </p:nvSpPr>
        <p:spPr/>
        <p:txBody>
          <a:bodyPr>
            <a:normAutofit fontScale="92500" lnSpcReduction="20000"/>
          </a:bodyPr>
          <a:lstStyle/>
          <a:p>
            <a:pPr marL="0" indent="0">
              <a:buNone/>
            </a:pPr>
            <a:r>
              <a:rPr lang="en-US" dirty="0"/>
              <a:t> def perimeter(self):</a:t>
            </a:r>
          </a:p>
          <a:p>
            <a:pPr marL="0" indent="0">
              <a:buNone/>
            </a:pPr>
            <a:r>
              <a:rPr lang="en-US" dirty="0"/>
              <a:t>        return 4 * </a:t>
            </a:r>
            <a:r>
              <a:rPr lang="en-US" dirty="0" err="1"/>
              <a:t>self.side</a:t>
            </a:r>
            <a:endParaRPr lang="en-US" dirty="0"/>
          </a:p>
          <a:p>
            <a:pPr marL="0" indent="0">
              <a:buNone/>
            </a:pPr>
            <a:endParaRPr lang="en-US" dirty="0"/>
          </a:p>
          <a:p>
            <a:pPr marL="0" indent="0">
              <a:buNone/>
            </a:pPr>
            <a:r>
              <a:rPr lang="en-US" dirty="0"/>
              <a:t># Create instances of concrete classes</a:t>
            </a:r>
          </a:p>
          <a:p>
            <a:pPr marL="0" indent="0">
              <a:buNone/>
            </a:pPr>
            <a:r>
              <a:rPr lang="en-US" dirty="0"/>
              <a:t>circle = Circle(5)</a:t>
            </a:r>
          </a:p>
          <a:p>
            <a:pPr marL="0" indent="0">
              <a:buNone/>
            </a:pPr>
            <a:r>
              <a:rPr lang="en-US" dirty="0"/>
              <a:t>square = Square(4)</a:t>
            </a:r>
          </a:p>
          <a:p>
            <a:pPr marL="0" indent="0">
              <a:buNone/>
            </a:pPr>
            <a:endParaRPr lang="en-US" dirty="0"/>
          </a:p>
          <a:p>
            <a:pPr marL="0" indent="0">
              <a:buNone/>
            </a:pPr>
            <a:r>
              <a:rPr lang="en-US" dirty="0"/>
              <a:t># Use the abstraction to calculate area and perimeter without worrying about implementation details</a:t>
            </a:r>
          </a:p>
          <a:p>
            <a:pPr marL="0" indent="0">
              <a:buNone/>
            </a:pPr>
            <a:r>
              <a:rPr lang="en-US" dirty="0"/>
              <a:t>print(</a:t>
            </a:r>
            <a:r>
              <a:rPr lang="en-US" dirty="0" err="1"/>
              <a:t>f"Circle</a:t>
            </a:r>
            <a:r>
              <a:rPr lang="en-US" dirty="0"/>
              <a:t> - Area: {</a:t>
            </a:r>
            <a:r>
              <a:rPr lang="en-US" dirty="0" err="1"/>
              <a:t>circle.area</a:t>
            </a:r>
            <a:r>
              <a:rPr lang="en-US" dirty="0"/>
              <a:t>()}, Perimeter: {</a:t>
            </a:r>
            <a:r>
              <a:rPr lang="en-US" dirty="0" err="1"/>
              <a:t>circle.perimeter</a:t>
            </a:r>
            <a:r>
              <a:rPr lang="en-US" dirty="0"/>
              <a:t>()}")</a:t>
            </a:r>
          </a:p>
          <a:p>
            <a:pPr marL="0" indent="0">
              <a:buNone/>
            </a:pPr>
            <a:r>
              <a:rPr lang="en-US" dirty="0"/>
              <a:t>print(</a:t>
            </a:r>
            <a:r>
              <a:rPr lang="en-US" dirty="0" err="1"/>
              <a:t>f"Square</a:t>
            </a:r>
            <a:r>
              <a:rPr lang="en-US" dirty="0"/>
              <a:t> - Area: {</a:t>
            </a:r>
            <a:r>
              <a:rPr lang="en-US" dirty="0" err="1"/>
              <a:t>square.area</a:t>
            </a:r>
            <a:r>
              <a:rPr lang="en-US" dirty="0"/>
              <a:t>()}, Perimeter: {</a:t>
            </a:r>
            <a:r>
              <a:rPr lang="en-US" dirty="0" err="1"/>
              <a:t>square.perimeter</a:t>
            </a:r>
            <a:r>
              <a:rPr lang="en-US" dirty="0"/>
              <a:t>()}")</a:t>
            </a:r>
          </a:p>
        </p:txBody>
      </p:sp>
      <p:sp>
        <p:nvSpPr>
          <p:cNvPr id="4" name="Footer Placeholder 3">
            <a:extLst>
              <a:ext uri="{FF2B5EF4-FFF2-40B4-BE49-F238E27FC236}">
                <a16:creationId xmlns:a16="http://schemas.microsoft.com/office/drawing/2014/main" id="{216E60B3-835E-CEBD-AAB0-D423C1F896C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F2122B1-C7D0-AFAD-7D95-23BD5DC75482}"/>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4355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10D-6F6E-A710-6310-24EB45700DE2}"/>
              </a:ext>
            </a:extLst>
          </p:cNvPr>
          <p:cNvSpPr>
            <a:spLocks noGrp="1"/>
          </p:cNvSpPr>
          <p:nvPr>
            <p:ph type="title"/>
          </p:nvPr>
        </p:nvSpPr>
        <p:spPr/>
        <p:txBody>
          <a:bodyPr>
            <a:normAutofit fontScale="90000"/>
          </a:bodyPr>
          <a:lstStyle/>
          <a:p>
            <a:r>
              <a:rPr lang="en-US" dirty="0"/>
              <a:t>Explanation :</a:t>
            </a:r>
          </a:p>
        </p:txBody>
      </p:sp>
      <p:sp>
        <p:nvSpPr>
          <p:cNvPr id="3" name="Content Placeholder 2">
            <a:extLst>
              <a:ext uri="{FF2B5EF4-FFF2-40B4-BE49-F238E27FC236}">
                <a16:creationId xmlns:a16="http://schemas.microsoft.com/office/drawing/2014/main" id="{1C58A539-3AA6-C538-7032-A355E70E16E9}"/>
              </a:ext>
            </a:extLst>
          </p:cNvPr>
          <p:cNvSpPr>
            <a:spLocks noGrp="1"/>
          </p:cNvSpPr>
          <p:nvPr>
            <p:ph idx="1"/>
          </p:nvPr>
        </p:nvSpPr>
        <p:spPr/>
        <p:txBody>
          <a:bodyPr/>
          <a:lstStyle/>
          <a:p>
            <a:pPr marL="0" indent="0">
              <a:buNone/>
            </a:pPr>
            <a:r>
              <a:rPr lang="en-US" dirty="0"/>
              <a:t>In this example:</a:t>
            </a:r>
          </a:p>
          <a:p>
            <a:pPr marL="0" indent="0">
              <a:buNone/>
            </a:pPr>
            <a:endParaRPr lang="en-US" dirty="0"/>
          </a:p>
          <a:p>
            <a:pPr marL="0" indent="0">
              <a:buNone/>
            </a:pPr>
            <a:r>
              <a:rPr lang="en-US" dirty="0"/>
              <a:t>We define an abstract class Shape with two abstract methods (area and perimeter). The ABC module is used to create an abstract base class.</a:t>
            </a:r>
          </a:p>
          <a:p>
            <a:pPr marL="0" indent="0">
              <a:buNone/>
            </a:pPr>
            <a:endParaRPr lang="en-US" dirty="0"/>
          </a:p>
          <a:p>
            <a:pPr marL="0" indent="0">
              <a:buNone/>
            </a:pPr>
            <a:r>
              <a:rPr lang="en-US" dirty="0"/>
              <a:t>We then create concrete classes Circle and Square that inherit from the abstract class Shape. These classes provide specific implementations for the abstract methods.</a:t>
            </a:r>
          </a:p>
        </p:txBody>
      </p:sp>
      <p:sp>
        <p:nvSpPr>
          <p:cNvPr id="4" name="Footer Placeholder 3">
            <a:extLst>
              <a:ext uri="{FF2B5EF4-FFF2-40B4-BE49-F238E27FC236}">
                <a16:creationId xmlns:a16="http://schemas.microsoft.com/office/drawing/2014/main" id="{18E614B5-C7A2-334A-5791-A161C9EAD7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0EE8FC8-0143-7756-9D72-C6C74AF2C81B}"/>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990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3496-4DF4-9732-8825-B38AF32BCC9B}"/>
              </a:ext>
            </a:extLst>
          </p:cNvPr>
          <p:cNvSpPr>
            <a:spLocks noGrp="1"/>
          </p:cNvSpPr>
          <p:nvPr>
            <p:ph type="title"/>
          </p:nvPr>
        </p:nvSpPr>
        <p:spPr/>
        <p:txBody>
          <a:bodyPr>
            <a:normAutofit fontScale="90000"/>
          </a:bodyPr>
          <a:lstStyle/>
          <a:p>
            <a:r>
              <a:rPr lang="en-US" dirty="0"/>
              <a:t>Explanation Continue .. :</a:t>
            </a:r>
          </a:p>
        </p:txBody>
      </p:sp>
      <p:sp>
        <p:nvSpPr>
          <p:cNvPr id="3" name="Content Placeholder 2">
            <a:extLst>
              <a:ext uri="{FF2B5EF4-FFF2-40B4-BE49-F238E27FC236}">
                <a16:creationId xmlns:a16="http://schemas.microsoft.com/office/drawing/2014/main" id="{C137F9F8-38AE-48DB-CD94-D3BDD13C9F0A}"/>
              </a:ext>
            </a:extLst>
          </p:cNvPr>
          <p:cNvSpPr>
            <a:spLocks noGrp="1"/>
          </p:cNvSpPr>
          <p:nvPr>
            <p:ph idx="1"/>
          </p:nvPr>
        </p:nvSpPr>
        <p:spPr/>
        <p:txBody>
          <a:bodyPr>
            <a:normAutofit/>
          </a:bodyPr>
          <a:lstStyle/>
          <a:p>
            <a:pPr marL="0" indent="0">
              <a:buNone/>
            </a:pPr>
            <a:r>
              <a:rPr lang="en-US" dirty="0"/>
              <a:t>Instances of the concrete classes (circle and square) are created, and the user can now interact with them without worrying about the internal details of how the area and perimeter are calculated.</a:t>
            </a:r>
          </a:p>
        </p:txBody>
      </p:sp>
      <p:sp>
        <p:nvSpPr>
          <p:cNvPr id="4" name="Footer Placeholder 3">
            <a:extLst>
              <a:ext uri="{FF2B5EF4-FFF2-40B4-BE49-F238E27FC236}">
                <a16:creationId xmlns:a16="http://schemas.microsoft.com/office/drawing/2014/main" id="{F70111BD-E805-139C-1866-E26ED4B5C1C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CDD43D5-E054-D2D1-19E9-98558B65785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71790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97E5-AAE4-6312-10CA-A276E1D7F52D}"/>
              </a:ext>
            </a:extLst>
          </p:cNvPr>
          <p:cNvSpPr>
            <a:spLocks noGrp="1"/>
          </p:cNvSpPr>
          <p:nvPr>
            <p:ph type="title"/>
          </p:nvPr>
        </p:nvSpPr>
        <p:spPr/>
        <p:txBody>
          <a:bodyPr>
            <a:normAutofit fontScale="90000"/>
          </a:bodyPr>
          <a:lstStyle/>
          <a:p>
            <a:r>
              <a:rPr lang="en-US" dirty="0"/>
              <a:t>Explanation Continue .. :</a:t>
            </a:r>
          </a:p>
        </p:txBody>
      </p:sp>
      <p:sp>
        <p:nvSpPr>
          <p:cNvPr id="3" name="Content Placeholder 2">
            <a:extLst>
              <a:ext uri="{FF2B5EF4-FFF2-40B4-BE49-F238E27FC236}">
                <a16:creationId xmlns:a16="http://schemas.microsoft.com/office/drawing/2014/main" id="{3B264D6A-6077-A643-9842-F660C970D9A0}"/>
              </a:ext>
            </a:extLst>
          </p:cNvPr>
          <p:cNvSpPr>
            <a:spLocks noGrp="1"/>
          </p:cNvSpPr>
          <p:nvPr>
            <p:ph idx="1"/>
          </p:nvPr>
        </p:nvSpPr>
        <p:spPr/>
        <p:txBody>
          <a:bodyPr>
            <a:normAutofit/>
          </a:bodyPr>
          <a:lstStyle/>
          <a:p>
            <a:pPr marL="0" indent="0">
              <a:buNone/>
            </a:pPr>
            <a:r>
              <a:rPr lang="en-US" dirty="0"/>
              <a:t>Abstraction allows us to create a common interface (Shape) that multiple classes adhere to, promoting code reusability and making it easier to understand and maintain the code. Users of these classes only need to know the abstract interface and can use the provided methods without being concerned about the underlying implementation.</a:t>
            </a:r>
          </a:p>
        </p:txBody>
      </p:sp>
      <p:sp>
        <p:nvSpPr>
          <p:cNvPr id="4" name="Footer Placeholder 3">
            <a:extLst>
              <a:ext uri="{FF2B5EF4-FFF2-40B4-BE49-F238E27FC236}">
                <a16:creationId xmlns:a16="http://schemas.microsoft.com/office/drawing/2014/main" id="{B89B8127-935F-951A-04E7-9E6B364DF4D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6B5E8D4-FF2E-68E5-F1EC-D03E16F7A88D}"/>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761946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3610</TotalTime>
  <Words>543</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About Me</vt:lpstr>
      <vt:lpstr>What is Abstraction?</vt:lpstr>
      <vt:lpstr>Abstraction  Example:</vt:lpstr>
      <vt:lpstr>Abstraction  Example Continue … </vt:lpstr>
      <vt:lpstr>Abstraction  Example Continue …</vt:lpstr>
      <vt:lpstr>Abstraction  Example Continue …:</vt:lpstr>
      <vt:lpstr>Explanation :</vt:lpstr>
      <vt:lpstr>Explanation Continue .. :</vt:lpstr>
      <vt:lpstr>Explanation Continue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417</cp:revision>
  <dcterms:created xsi:type="dcterms:W3CDTF">2019-09-15T04:30:17Z</dcterms:created>
  <dcterms:modified xsi:type="dcterms:W3CDTF">2024-01-08T08:24:17Z</dcterms:modified>
</cp:coreProperties>
</file>