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1"/>
  </p:notesMasterIdLst>
  <p:handoutMasterIdLst>
    <p:handoutMasterId r:id="rId22"/>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1/8/2024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1/8/2024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1/8/2024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1/8/2024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1/8/2024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1/8/2024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1/8/2024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1/8/2024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1/8/2024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1/8/2024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1/8/2024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1/8/2024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1/8/2024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1/8/2024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B6DA-1759-064E-A0C8-5374F3416493}"/>
              </a:ext>
            </a:extLst>
          </p:cNvPr>
          <p:cNvSpPr>
            <a:spLocks noGrp="1"/>
          </p:cNvSpPr>
          <p:nvPr>
            <p:ph type="title"/>
          </p:nvPr>
        </p:nvSpPr>
        <p:spPr/>
        <p:txBody>
          <a:bodyPr>
            <a:normAutofit fontScale="90000"/>
          </a:bodyPr>
          <a:lstStyle/>
          <a:p>
            <a:r>
              <a:rPr lang="en-US" dirty="0"/>
              <a:t>Private Data Continue .. :</a:t>
            </a:r>
          </a:p>
        </p:txBody>
      </p:sp>
      <p:sp>
        <p:nvSpPr>
          <p:cNvPr id="3" name="Content Placeholder 2">
            <a:extLst>
              <a:ext uri="{FF2B5EF4-FFF2-40B4-BE49-F238E27FC236}">
                <a16:creationId xmlns:a16="http://schemas.microsoft.com/office/drawing/2014/main" id="{A31C87D2-5C9B-6B17-05E5-AC491DA6AE64}"/>
              </a:ext>
            </a:extLst>
          </p:cNvPr>
          <p:cNvSpPr>
            <a:spLocks noGrp="1"/>
          </p:cNvSpPr>
          <p:nvPr>
            <p:ph idx="1"/>
          </p:nvPr>
        </p:nvSpPr>
        <p:spPr/>
        <p:txBody>
          <a:bodyPr/>
          <a:lstStyle/>
          <a:p>
            <a:pPr marL="0" indent="0">
              <a:buNone/>
            </a:pPr>
            <a:r>
              <a:rPr lang="en-US" dirty="0"/>
              <a:t># Attempting to access private attribute directly (not recommended)</a:t>
            </a:r>
          </a:p>
          <a:p>
            <a:pPr marL="0" indent="0">
              <a:buNone/>
            </a:pPr>
            <a:r>
              <a:rPr lang="en-US" dirty="0"/>
              <a:t># Note: This is possible in Python, but it's against the convention.</a:t>
            </a:r>
          </a:p>
          <a:p>
            <a:pPr marL="0" indent="0">
              <a:buNone/>
            </a:pPr>
            <a:r>
              <a:rPr lang="en-US" dirty="0"/>
              <a:t>print(obj._</a:t>
            </a:r>
            <a:r>
              <a:rPr lang="en-US" dirty="0" err="1"/>
              <a:t>MyClass</a:t>
            </a:r>
            <a:r>
              <a:rPr lang="en-US" dirty="0"/>
              <a:t>__x)  # Outputs: 42</a:t>
            </a:r>
          </a:p>
          <a:p>
            <a:pPr marL="0" indent="0">
              <a:buNone/>
            </a:pPr>
            <a:endParaRPr lang="en-US" dirty="0"/>
          </a:p>
          <a:p>
            <a:pPr marL="0" indent="0">
              <a:buNone/>
            </a:pPr>
            <a:r>
              <a:rPr lang="en-US" dirty="0"/>
              <a:t># Attempting to call private method directly (not recommended)</a:t>
            </a:r>
          </a:p>
          <a:p>
            <a:pPr marL="0" indent="0">
              <a:buNone/>
            </a:pPr>
            <a:r>
              <a:rPr lang="en-US" dirty="0"/>
              <a:t># Note: This is possible, but it's against the convention.</a:t>
            </a:r>
          </a:p>
          <a:p>
            <a:pPr marL="0" indent="0">
              <a:buNone/>
            </a:pPr>
            <a:r>
              <a:rPr lang="en-US" dirty="0"/>
              <a:t>print(obj._</a:t>
            </a:r>
            <a:r>
              <a:rPr lang="en-US" dirty="0" err="1"/>
              <a:t>MyClass</a:t>
            </a:r>
            <a:r>
              <a:rPr lang="en-US" dirty="0"/>
              <a:t>__</a:t>
            </a:r>
            <a:r>
              <a:rPr lang="en-US" dirty="0" err="1"/>
              <a:t>private_method</a:t>
            </a:r>
            <a:r>
              <a:rPr lang="en-US" dirty="0"/>
              <a:t>())  # Outputs: "This is a private method"</a:t>
            </a:r>
          </a:p>
          <a:p>
            <a:pPr marL="0" indent="0">
              <a:buNone/>
            </a:pPr>
            <a:endParaRPr lang="en-US" dirty="0"/>
          </a:p>
        </p:txBody>
      </p:sp>
      <p:sp>
        <p:nvSpPr>
          <p:cNvPr id="4" name="Footer Placeholder 3">
            <a:extLst>
              <a:ext uri="{FF2B5EF4-FFF2-40B4-BE49-F238E27FC236}">
                <a16:creationId xmlns:a16="http://schemas.microsoft.com/office/drawing/2014/main" id="{ACDAC822-39DA-9362-94F9-D9E4D656BD4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741C673-0C68-F8DF-FC55-3E2D5E4C92F6}"/>
              </a:ext>
            </a:extLst>
          </p:cNvPr>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330558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1F43-B2C0-9311-1EC7-C9E3C298C18D}"/>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CBDE971D-6CDB-F096-4F9A-B12B5A53A0C2}"/>
              </a:ext>
            </a:extLst>
          </p:cNvPr>
          <p:cNvSpPr>
            <a:spLocks noGrp="1"/>
          </p:cNvSpPr>
          <p:nvPr>
            <p:ph idx="1"/>
          </p:nvPr>
        </p:nvSpPr>
        <p:spPr/>
        <p:txBody>
          <a:bodyPr>
            <a:normAutofit lnSpcReduction="10000"/>
          </a:bodyPr>
          <a:lstStyle/>
          <a:p>
            <a:pPr marL="0" indent="0">
              <a:buNone/>
            </a:pPr>
            <a:r>
              <a:rPr lang="en-US" dirty="0"/>
              <a:t>def </a:t>
            </a:r>
            <a:r>
              <a:rPr lang="en-US" dirty="0" err="1"/>
              <a:t>animal_speak</a:t>
            </a:r>
            <a:r>
              <a:rPr lang="en-US" dirty="0"/>
              <a:t>(animal):</a:t>
            </a:r>
          </a:p>
          <a:p>
            <a:pPr marL="0" indent="0">
              <a:buNone/>
            </a:pPr>
            <a:r>
              <a:rPr lang="en-US" dirty="0"/>
              <a:t>    return </a:t>
            </a:r>
            <a:r>
              <a:rPr lang="en-US" dirty="0" err="1"/>
              <a:t>animal.speak</a:t>
            </a:r>
            <a:r>
              <a:rPr lang="en-US" dirty="0"/>
              <a:t>()</a:t>
            </a:r>
          </a:p>
          <a:p>
            <a:pPr marL="0" indent="0">
              <a:buNone/>
            </a:pPr>
            <a:endParaRPr lang="en-US" dirty="0"/>
          </a:p>
          <a:p>
            <a:pPr marL="0" indent="0">
              <a:buNone/>
            </a:pPr>
            <a:r>
              <a:rPr lang="en-US" dirty="0"/>
              <a:t># Using polymorphism with different classes</a:t>
            </a:r>
          </a:p>
          <a:p>
            <a:pPr marL="0" indent="0">
              <a:buNone/>
            </a:pPr>
            <a:r>
              <a:rPr lang="en-US" dirty="0" err="1"/>
              <a:t>my_animal</a:t>
            </a:r>
            <a:r>
              <a:rPr lang="en-US" dirty="0"/>
              <a:t> = Animal()</a:t>
            </a:r>
          </a:p>
          <a:p>
            <a:pPr marL="0" indent="0">
              <a:buNone/>
            </a:pPr>
            <a:r>
              <a:rPr lang="en-US" dirty="0" err="1"/>
              <a:t>my_dog</a:t>
            </a:r>
            <a:r>
              <a:rPr lang="en-US" dirty="0"/>
              <a:t> = Dog()</a:t>
            </a:r>
          </a:p>
          <a:p>
            <a:pPr marL="0" indent="0">
              <a:buNone/>
            </a:pPr>
            <a:endParaRPr lang="en-US" dirty="0"/>
          </a:p>
          <a:p>
            <a:pPr marL="0" indent="0">
              <a:buNone/>
            </a:pPr>
            <a:r>
              <a:rPr lang="en-US" dirty="0"/>
              <a:t>print(</a:t>
            </a:r>
            <a:r>
              <a:rPr lang="en-US" dirty="0" err="1"/>
              <a:t>animal_speak</a:t>
            </a:r>
            <a:r>
              <a:rPr lang="en-US" dirty="0"/>
              <a:t>(</a:t>
            </a:r>
            <a:r>
              <a:rPr lang="en-US" dirty="0" err="1"/>
              <a:t>my_animal</a:t>
            </a:r>
            <a:r>
              <a:rPr lang="en-US" dirty="0"/>
              <a:t>))  # Outputs: "Generic animal sound"</a:t>
            </a:r>
          </a:p>
          <a:p>
            <a:pPr marL="0" indent="0">
              <a:buNone/>
            </a:pPr>
            <a:r>
              <a:rPr lang="en-US" dirty="0"/>
              <a:t>print(</a:t>
            </a:r>
            <a:r>
              <a:rPr lang="en-US" dirty="0" err="1"/>
              <a:t>animal_speak</a:t>
            </a:r>
            <a:r>
              <a:rPr lang="en-US" dirty="0"/>
              <a:t>(</a:t>
            </a:r>
            <a:r>
              <a:rPr lang="en-US" dirty="0" err="1"/>
              <a:t>my_dog</a:t>
            </a:r>
            <a:r>
              <a:rPr lang="en-US" dirty="0"/>
              <a:t>))     # Outputs: "Woof!"</a:t>
            </a:r>
          </a:p>
          <a:p>
            <a:pPr marL="0" indent="0">
              <a:buNone/>
            </a:pPr>
            <a:endParaRPr lang="en-US" dirty="0"/>
          </a:p>
        </p:txBody>
      </p:sp>
      <p:sp>
        <p:nvSpPr>
          <p:cNvPr id="4" name="Footer Placeholder 3">
            <a:extLst>
              <a:ext uri="{FF2B5EF4-FFF2-40B4-BE49-F238E27FC236}">
                <a16:creationId xmlns:a16="http://schemas.microsoft.com/office/drawing/2014/main" id="{97302035-1751-50DA-0F0A-B2B1710D1EEF}"/>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6D95FD4-97EA-D3AD-F211-2946B2ED884E}"/>
              </a:ext>
            </a:extLst>
          </p:cNvPr>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33213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F4A2-9083-01CC-79F8-0302ED442C92}"/>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7D1994B6-3F2D-AF7D-D42E-BDE4281141AE}"/>
              </a:ext>
            </a:extLst>
          </p:cNvPr>
          <p:cNvSpPr>
            <a:spLocks noGrp="1"/>
          </p:cNvSpPr>
          <p:nvPr>
            <p:ph idx="1"/>
          </p:nvPr>
        </p:nvSpPr>
        <p:spPr/>
        <p:txBody>
          <a:bodyPr/>
          <a:lstStyle/>
          <a:p>
            <a:pPr marL="0" indent="0">
              <a:buNone/>
            </a:pPr>
            <a:r>
              <a:rPr lang="en-US" dirty="0"/>
              <a:t>Keep in mind that the use of a single underscore before an attribute or method (e.g., _variable or _method()) is a convention to indicate that it's intended to be a protected member, accessible within its own class and its subclasses. However, it does not provide strict enforcement like a double underscore.</a:t>
            </a:r>
          </a:p>
          <a:p>
            <a:pPr marL="0" indent="0">
              <a:buNone/>
            </a:pPr>
            <a:endParaRPr lang="en-US" dirty="0"/>
          </a:p>
          <a:p>
            <a:pPr marL="0" indent="0">
              <a:buNone/>
            </a:pPr>
            <a:r>
              <a:rPr lang="en-US" dirty="0"/>
              <a:t>While Python doesn't enforce strict encapsulation, following these conventions helps developers understand the intended usage of attributes and methods and promotes code readability and maintainability.</a:t>
            </a:r>
          </a:p>
        </p:txBody>
      </p:sp>
      <p:sp>
        <p:nvSpPr>
          <p:cNvPr id="4" name="Footer Placeholder 3">
            <a:extLst>
              <a:ext uri="{FF2B5EF4-FFF2-40B4-BE49-F238E27FC236}">
                <a16:creationId xmlns:a16="http://schemas.microsoft.com/office/drawing/2014/main" id="{55D41414-22EF-56DB-BFE4-E0046515B7D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1CE3CE5C-D12E-F146-47A0-058FC23A20A6}"/>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29216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35BB-51A8-F612-679E-B97B70D31DF5}"/>
              </a:ext>
            </a:extLst>
          </p:cNvPr>
          <p:cNvSpPr>
            <a:spLocks noGrp="1"/>
          </p:cNvSpPr>
          <p:nvPr>
            <p:ph type="title"/>
          </p:nvPr>
        </p:nvSpPr>
        <p:spPr/>
        <p:txBody>
          <a:bodyPr>
            <a:normAutofit fontScale="90000"/>
          </a:bodyPr>
          <a:lstStyle/>
          <a:p>
            <a:r>
              <a:rPr lang="en-US" dirty="0"/>
              <a:t>Super Constructor:</a:t>
            </a:r>
          </a:p>
        </p:txBody>
      </p:sp>
      <p:sp>
        <p:nvSpPr>
          <p:cNvPr id="3" name="Content Placeholder 2">
            <a:extLst>
              <a:ext uri="{FF2B5EF4-FFF2-40B4-BE49-F238E27FC236}">
                <a16:creationId xmlns:a16="http://schemas.microsoft.com/office/drawing/2014/main" id="{7E989EF2-8758-6F52-BF7C-1168B8F00DCA}"/>
              </a:ext>
            </a:extLst>
          </p:cNvPr>
          <p:cNvSpPr>
            <a:spLocks noGrp="1"/>
          </p:cNvSpPr>
          <p:nvPr>
            <p:ph idx="1"/>
          </p:nvPr>
        </p:nvSpPr>
        <p:spPr/>
        <p:txBody>
          <a:bodyPr/>
          <a:lstStyle/>
          <a:p>
            <a:pPr marL="0" indent="0">
              <a:buNone/>
            </a:pPr>
            <a:r>
              <a:rPr lang="en-US" dirty="0"/>
              <a:t>In Python, when you create a subclass that inherits from a superclass, and you want to initialize both the attributes of the subclass and the attributes of the superclass, you can use the super() function to call the constructor (the __</a:t>
            </a:r>
            <a:r>
              <a:rPr lang="en-US" dirty="0" err="1"/>
              <a:t>init</a:t>
            </a:r>
            <a:r>
              <a:rPr lang="en-US" dirty="0"/>
              <a:t>__ method) of the superclass. This allows you to leverage the initialization logic of the superclass while adding or overriding specific behavior in the subclass. Here's an example:</a:t>
            </a:r>
          </a:p>
        </p:txBody>
      </p:sp>
      <p:sp>
        <p:nvSpPr>
          <p:cNvPr id="4" name="Footer Placeholder 3">
            <a:extLst>
              <a:ext uri="{FF2B5EF4-FFF2-40B4-BE49-F238E27FC236}">
                <a16:creationId xmlns:a16="http://schemas.microsoft.com/office/drawing/2014/main" id="{6D53CF1C-2C76-C298-6BDD-AC694E32998D}"/>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450E6FF-7B6B-4ED7-418C-1E30D3107F7E}"/>
              </a:ext>
            </a:extLst>
          </p:cNvPr>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73510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91AB-7E5B-BACB-78B2-1830C570E483}"/>
              </a:ext>
            </a:extLst>
          </p:cNvPr>
          <p:cNvSpPr>
            <a:spLocks noGrp="1"/>
          </p:cNvSpPr>
          <p:nvPr>
            <p:ph type="title"/>
          </p:nvPr>
        </p:nvSpPr>
        <p:spPr/>
        <p:txBody>
          <a:bodyPr>
            <a:normAutofit fontScale="90000"/>
          </a:bodyPr>
          <a:lstStyle/>
          <a:p>
            <a:r>
              <a:rPr lang="en-US" dirty="0"/>
              <a:t>Super Function Example :</a:t>
            </a:r>
          </a:p>
        </p:txBody>
      </p:sp>
      <p:sp>
        <p:nvSpPr>
          <p:cNvPr id="3" name="Content Placeholder 2">
            <a:extLst>
              <a:ext uri="{FF2B5EF4-FFF2-40B4-BE49-F238E27FC236}">
                <a16:creationId xmlns:a16="http://schemas.microsoft.com/office/drawing/2014/main" id="{3B057CD9-BA0B-88AC-6F9B-794FC5AACBDE}"/>
              </a:ext>
            </a:extLst>
          </p:cNvPr>
          <p:cNvSpPr>
            <a:spLocks noGrp="1"/>
          </p:cNvSpPr>
          <p:nvPr>
            <p:ph idx="1"/>
          </p:nvPr>
        </p:nvSpPr>
        <p:spPr/>
        <p:txBody>
          <a:bodyPr>
            <a:normAutofit/>
          </a:bodyPr>
          <a:lstStyle/>
          <a:p>
            <a:pPr marL="0" indent="0">
              <a:buNone/>
            </a:pPr>
            <a:r>
              <a:rPr lang="en-US" dirty="0"/>
              <a:t>class Animal:</a:t>
            </a:r>
          </a:p>
          <a:p>
            <a:pPr marL="0" indent="0">
              <a:buNone/>
            </a:pPr>
            <a:r>
              <a:rPr lang="en-US" dirty="0"/>
              <a:t>    def __</a:t>
            </a:r>
            <a:r>
              <a:rPr lang="en-US" dirty="0" err="1"/>
              <a:t>init</a:t>
            </a:r>
            <a:r>
              <a:rPr lang="en-US" dirty="0"/>
              <a:t>__(self, name):</a:t>
            </a:r>
          </a:p>
          <a:p>
            <a:pPr marL="0" indent="0">
              <a:buNone/>
            </a:pPr>
            <a:r>
              <a:rPr lang="en-US" dirty="0"/>
              <a:t>        self.name = name</a:t>
            </a:r>
          </a:p>
          <a:p>
            <a:pPr marL="0" indent="0">
              <a:buNone/>
            </a:pPr>
            <a:endParaRPr lang="en-US" dirty="0"/>
          </a:p>
          <a:p>
            <a:pPr marL="0" indent="0">
              <a:buNone/>
            </a:pPr>
            <a:r>
              <a:rPr lang="en-US" dirty="0"/>
              <a:t>    def speak(self):</a:t>
            </a:r>
          </a:p>
          <a:p>
            <a:pPr marL="0" indent="0">
              <a:buNone/>
            </a:pPr>
            <a:r>
              <a:rPr lang="en-US" dirty="0"/>
              <a:t>        return "Generic animal sound"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45224A1-0EB3-FCE7-233C-42CCFE9CB39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8C033EC-F3D6-684B-B89D-1298C3CBDB2B}"/>
              </a:ext>
            </a:extLst>
          </p:cNvPr>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295563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6CFF-226E-7745-C844-F9C72F7E4E5D}"/>
              </a:ext>
            </a:extLst>
          </p:cNvPr>
          <p:cNvSpPr>
            <a:spLocks noGrp="1"/>
          </p:cNvSpPr>
          <p:nvPr>
            <p:ph type="title"/>
          </p:nvPr>
        </p:nvSpPr>
        <p:spPr/>
        <p:txBody>
          <a:bodyPr>
            <a:normAutofit fontScale="90000"/>
          </a:bodyPr>
          <a:lstStyle/>
          <a:p>
            <a:r>
              <a:rPr lang="en-US" dirty="0"/>
              <a:t>Super Function Example Continue  :</a:t>
            </a:r>
          </a:p>
        </p:txBody>
      </p:sp>
      <p:sp>
        <p:nvSpPr>
          <p:cNvPr id="3" name="Content Placeholder 2">
            <a:extLst>
              <a:ext uri="{FF2B5EF4-FFF2-40B4-BE49-F238E27FC236}">
                <a16:creationId xmlns:a16="http://schemas.microsoft.com/office/drawing/2014/main" id="{931C2BD9-1C06-0BEF-36D0-0E155F6FBDC4}"/>
              </a:ext>
            </a:extLst>
          </p:cNvPr>
          <p:cNvSpPr>
            <a:spLocks noGrp="1"/>
          </p:cNvSpPr>
          <p:nvPr>
            <p:ph idx="1"/>
          </p:nvPr>
        </p:nvSpPr>
        <p:spPr/>
        <p:txBody>
          <a:bodyPr>
            <a:normAutofit/>
          </a:bodyPr>
          <a:lstStyle/>
          <a:p>
            <a:pPr marL="0" indent="0">
              <a:buNone/>
            </a:pPr>
            <a:r>
              <a:rPr lang="en-US" dirty="0"/>
              <a:t>class Dog(Animal):</a:t>
            </a:r>
          </a:p>
          <a:p>
            <a:pPr marL="0" indent="0">
              <a:buNone/>
            </a:pPr>
            <a:r>
              <a:rPr lang="en-US" dirty="0"/>
              <a:t>    def __</a:t>
            </a:r>
            <a:r>
              <a:rPr lang="en-US" dirty="0" err="1"/>
              <a:t>init</a:t>
            </a:r>
            <a:r>
              <a:rPr lang="en-US" dirty="0"/>
              <a:t>__(self, name, breed):</a:t>
            </a:r>
          </a:p>
          <a:p>
            <a:pPr marL="0" indent="0">
              <a:buNone/>
            </a:pPr>
            <a:r>
              <a:rPr lang="en-US" dirty="0"/>
              <a:t>        # Call the constructor of the superclass using super()</a:t>
            </a:r>
          </a:p>
          <a:p>
            <a:pPr marL="0" indent="0">
              <a:buNone/>
            </a:pPr>
            <a:r>
              <a:rPr lang="en-US" dirty="0"/>
              <a:t>        super().__</a:t>
            </a:r>
            <a:r>
              <a:rPr lang="en-US" dirty="0" err="1"/>
              <a:t>init</a:t>
            </a:r>
            <a:r>
              <a:rPr lang="en-US" dirty="0"/>
              <a:t>__(name)</a:t>
            </a:r>
          </a:p>
          <a:p>
            <a:pPr marL="0" indent="0">
              <a:buNone/>
            </a:pPr>
            <a:r>
              <a:rPr lang="en-US" dirty="0"/>
              <a:t>        </a:t>
            </a:r>
            <a:r>
              <a:rPr lang="en-US" dirty="0" err="1"/>
              <a:t>self.breed</a:t>
            </a:r>
            <a:r>
              <a:rPr lang="en-US" dirty="0"/>
              <a:t> = breed</a:t>
            </a:r>
          </a:p>
          <a:p>
            <a:pPr marL="0" indent="0">
              <a:buNone/>
            </a:pPr>
            <a:endParaRPr lang="en-US" dirty="0"/>
          </a:p>
          <a:p>
            <a:pPr marL="0" indent="0">
              <a:buNone/>
            </a:pPr>
            <a:r>
              <a:rPr lang="en-US" dirty="0"/>
              <a:t>    def speak(self):</a:t>
            </a:r>
          </a:p>
          <a:p>
            <a:pPr marL="0" indent="0">
              <a:buNone/>
            </a:pPr>
            <a:r>
              <a:rPr lang="en-US" dirty="0"/>
              <a:t>        return "Woof!"</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BFAE40A-1693-D498-2864-53118B4716D4}"/>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A8BFFBB7-DCF9-2E52-444F-7A0BB48B478B}"/>
              </a:ext>
            </a:extLst>
          </p:cNvPr>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324943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2622-2CCA-598F-455E-ECA66B50B672}"/>
              </a:ext>
            </a:extLst>
          </p:cNvPr>
          <p:cNvSpPr>
            <a:spLocks noGrp="1"/>
          </p:cNvSpPr>
          <p:nvPr>
            <p:ph type="title"/>
          </p:nvPr>
        </p:nvSpPr>
        <p:spPr/>
        <p:txBody>
          <a:bodyPr>
            <a:normAutofit fontScale="90000"/>
          </a:bodyPr>
          <a:lstStyle/>
          <a:p>
            <a:r>
              <a:rPr lang="en-US" dirty="0"/>
              <a:t>Super Function Example Continue  :</a:t>
            </a:r>
          </a:p>
        </p:txBody>
      </p:sp>
      <p:sp>
        <p:nvSpPr>
          <p:cNvPr id="3" name="Content Placeholder 2">
            <a:extLst>
              <a:ext uri="{FF2B5EF4-FFF2-40B4-BE49-F238E27FC236}">
                <a16:creationId xmlns:a16="http://schemas.microsoft.com/office/drawing/2014/main" id="{6DBBB843-64D0-2194-E613-676CADE33D3D}"/>
              </a:ext>
            </a:extLst>
          </p:cNvPr>
          <p:cNvSpPr>
            <a:spLocks noGrp="1"/>
          </p:cNvSpPr>
          <p:nvPr>
            <p:ph idx="1"/>
          </p:nvPr>
        </p:nvSpPr>
        <p:spPr/>
        <p:txBody>
          <a:bodyPr/>
          <a:lstStyle/>
          <a:p>
            <a:pPr marL="0" indent="0">
              <a:buNone/>
            </a:pPr>
            <a:r>
              <a:rPr lang="en-US" dirty="0"/>
              <a:t># Creating an instance of the Dog class</a:t>
            </a:r>
          </a:p>
          <a:p>
            <a:pPr marL="0" indent="0">
              <a:buNone/>
            </a:pPr>
            <a:r>
              <a:rPr lang="en-US" dirty="0" err="1"/>
              <a:t>my_dog</a:t>
            </a:r>
            <a:r>
              <a:rPr lang="en-US" dirty="0"/>
              <a:t> = Dog(name="Buddy", breed="Labrador")</a:t>
            </a:r>
          </a:p>
          <a:p>
            <a:pPr marL="0" indent="0">
              <a:buNone/>
            </a:pPr>
            <a:endParaRPr lang="en-US" dirty="0"/>
          </a:p>
          <a:p>
            <a:pPr marL="0" indent="0">
              <a:buNone/>
            </a:pPr>
            <a:r>
              <a:rPr lang="en-US" dirty="0"/>
              <a:t>print(my_dog.name)    # Outputs: "Buddy"</a:t>
            </a:r>
          </a:p>
          <a:p>
            <a:pPr marL="0" indent="0">
              <a:buNone/>
            </a:pPr>
            <a:r>
              <a:rPr lang="en-US" dirty="0"/>
              <a:t>print(</a:t>
            </a:r>
            <a:r>
              <a:rPr lang="en-US" dirty="0" err="1"/>
              <a:t>my_dog.breed</a:t>
            </a:r>
            <a:r>
              <a:rPr lang="en-US" dirty="0"/>
              <a:t>)   # Outputs: "Labrador"</a:t>
            </a:r>
          </a:p>
          <a:p>
            <a:pPr marL="0" indent="0">
              <a:buNone/>
            </a:pPr>
            <a:r>
              <a:rPr lang="en-US" dirty="0"/>
              <a:t>print(</a:t>
            </a:r>
            <a:r>
              <a:rPr lang="en-US" dirty="0" err="1"/>
              <a:t>my_dog.speak</a:t>
            </a:r>
            <a:r>
              <a:rPr lang="en-US" dirty="0"/>
              <a:t>())  # Outputs: "Woof!"</a:t>
            </a:r>
          </a:p>
          <a:p>
            <a:pPr marL="0" indent="0">
              <a:buNone/>
            </a:pPr>
            <a:endParaRPr lang="en-US" dirty="0"/>
          </a:p>
        </p:txBody>
      </p:sp>
      <p:sp>
        <p:nvSpPr>
          <p:cNvPr id="4" name="Footer Placeholder 3">
            <a:extLst>
              <a:ext uri="{FF2B5EF4-FFF2-40B4-BE49-F238E27FC236}">
                <a16:creationId xmlns:a16="http://schemas.microsoft.com/office/drawing/2014/main" id="{CAAE0E53-B529-C39F-DD8C-76C121AF3DD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A703E965-D7B3-141B-3648-9950F8FB72B6}"/>
              </a:ext>
            </a:extLst>
          </p:cNvPr>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138114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3A5F-7D8F-FA84-CDB2-F7038656983C}"/>
              </a:ext>
            </a:extLst>
          </p:cNvPr>
          <p:cNvSpPr>
            <a:spLocks noGrp="1"/>
          </p:cNvSpPr>
          <p:nvPr>
            <p:ph type="title"/>
          </p:nvPr>
        </p:nvSpPr>
        <p:spPr/>
        <p:txBody>
          <a:bodyPr>
            <a:normAutofit fontScale="90000"/>
          </a:bodyPr>
          <a:lstStyle/>
          <a:p>
            <a:r>
              <a:rPr lang="en-US" dirty="0"/>
              <a:t>Summery:</a:t>
            </a:r>
          </a:p>
        </p:txBody>
      </p:sp>
      <p:sp>
        <p:nvSpPr>
          <p:cNvPr id="3" name="Content Placeholder 2">
            <a:extLst>
              <a:ext uri="{FF2B5EF4-FFF2-40B4-BE49-F238E27FC236}">
                <a16:creationId xmlns:a16="http://schemas.microsoft.com/office/drawing/2014/main" id="{290A0CB3-D521-B2E7-B6BC-1AD4973A562C}"/>
              </a:ext>
            </a:extLst>
          </p:cNvPr>
          <p:cNvSpPr>
            <a:spLocks noGrp="1"/>
          </p:cNvSpPr>
          <p:nvPr>
            <p:ph idx="1"/>
          </p:nvPr>
        </p:nvSpPr>
        <p:spPr/>
        <p:txBody>
          <a:bodyPr/>
          <a:lstStyle/>
          <a:p>
            <a:pPr marL="0" indent="0">
              <a:buNone/>
            </a:pPr>
            <a:r>
              <a:rPr lang="en-US" dirty="0"/>
              <a:t>In this example:</a:t>
            </a:r>
          </a:p>
          <a:p>
            <a:pPr marL="0" indent="0">
              <a:buNone/>
            </a:pPr>
            <a:r>
              <a:rPr lang="en-US" dirty="0"/>
              <a:t>The Animal class has a constructor that initializes the name attribute.</a:t>
            </a:r>
          </a:p>
          <a:p>
            <a:pPr marL="0" indent="0">
              <a:buNone/>
            </a:pPr>
            <a:r>
              <a:rPr lang="en-US" dirty="0"/>
              <a:t>The Dog class is a subclass of Animal and has its own constructor. The super().__</a:t>
            </a:r>
            <a:r>
              <a:rPr lang="en-US" dirty="0" err="1"/>
              <a:t>init</a:t>
            </a:r>
            <a:r>
              <a:rPr lang="en-US" dirty="0"/>
              <a:t>__(name) line calls the constructor of the Animal class, ensuring that the name attribute is initialized.</a:t>
            </a:r>
          </a:p>
          <a:p>
            <a:pPr marL="0" indent="0">
              <a:buNone/>
            </a:pPr>
            <a:r>
              <a:rPr lang="en-US" dirty="0"/>
              <a:t>The Dog class adds its own attribute, breed, and overrides the speak method to provide a different implementation.</a:t>
            </a:r>
          </a:p>
        </p:txBody>
      </p:sp>
      <p:sp>
        <p:nvSpPr>
          <p:cNvPr id="4" name="Footer Placeholder 3">
            <a:extLst>
              <a:ext uri="{FF2B5EF4-FFF2-40B4-BE49-F238E27FC236}">
                <a16:creationId xmlns:a16="http://schemas.microsoft.com/office/drawing/2014/main" id="{5B823AFC-297A-EE26-5899-53E0268CBC7E}"/>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36797E0-5F9E-ABDB-8DC0-2EA9A3D68E8A}"/>
              </a:ext>
            </a:extLst>
          </p:cNvPr>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3952650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5949-D552-5270-21BD-8DFA0F6B4747}"/>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A288436D-DB82-71AA-3FBB-5AD62F598DB3}"/>
              </a:ext>
            </a:extLst>
          </p:cNvPr>
          <p:cNvSpPr>
            <a:spLocks noGrp="1"/>
          </p:cNvSpPr>
          <p:nvPr>
            <p:ph idx="1"/>
          </p:nvPr>
        </p:nvSpPr>
        <p:spPr/>
        <p:txBody>
          <a:bodyPr/>
          <a:lstStyle/>
          <a:p>
            <a:pPr marL="0" indent="0">
              <a:buNone/>
            </a:pPr>
            <a:r>
              <a:rPr lang="en-US" dirty="0"/>
              <a:t>Using super() is a way to maintain a clear and consistent initialization process throughout the class hierarchy. It's particularly useful when dealing with multiple levels of inheritance, as it ensures that each superclass in the hierarchy gets a chance to initialize its attributes before the subclass adds its own.</a:t>
            </a:r>
          </a:p>
          <a:p>
            <a:pPr marL="0" indent="0">
              <a:buNone/>
            </a:pPr>
            <a:endParaRPr lang="en-US" dirty="0"/>
          </a:p>
        </p:txBody>
      </p:sp>
      <p:sp>
        <p:nvSpPr>
          <p:cNvPr id="4" name="Footer Placeholder 3">
            <a:extLst>
              <a:ext uri="{FF2B5EF4-FFF2-40B4-BE49-F238E27FC236}">
                <a16:creationId xmlns:a16="http://schemas.microsoft.com/office/drawing/2014/main" id="{563F213F-0F22-241F-D77D-0A1F7C710AB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41F801AE-6542-7C3E-36A2-699DFAD9DBC1}"/>
              </a:ext>
            </a:extLst>
          </p:cNvPr>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733647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9099-1212-66EA-2377-C928216B8A05}"/>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34DD6A26-39D0-C44D-C4BC-FE5C31187301}"/>
              </a:ext>
            </a:extLst>
          </p:cNvPr>
          <p:cNvSpPr>
            <a:spLocks noGrp="1"/>
          </p:cNvSpPr>
          <p:nvPr>
            <p:ph idx="1"/>
          </p:nvPr>
        </p:nvSpPr>
        <p:spPr/>
        <p:txBody>
          <a:bodyPr/>
          <a:lstStyle/>
          <a:p>
            <a:pPr marL="0" indent="0">
              <a:buNone/>
            </a:pPr>
            <a:r>
              <a:rPr lang="en-US" dirty="0"/>
              <a:t>Keep in mind that calling super().__</a:t>
            </a:r>
            <a:r>
              <a:rPr lang="en-US" dirty="0" err="1"/>
              <a:t>init</a:t>
            </a:r>
            <a:r>
              <a:rPr lang="en-US" dirty="0"/>
              <a:t>__() is not strictly required in every case, and there are scenarios where you might choose not to call it. However, it becomes important when you have complex class hierarchies and want to make sure that the initialization logic of each level is properly executed.</a:t>
            </a:r>
          </a:p>
        </p:txBody>
      </p:sp>
      <p:sp>
        <p:nvSpPr>
          <p:cNvPr id="4" name="Footer Placeholder 3">
            <a:extLst>
              <a:ext uri="{FF2B5EF4-FFF2-40B4-BE49-F238E27FC236}">
                <a16:creationId xmlns:a16="http://schemas.microsoft.com/office/drawing/2014/main" id="{BE3932CC-6A83-E3A7-F444-6971248DAA4D}"/>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F9B2692-7B04-1B85-3E48-BBF8D5CDCFCA}"/>
              </a:ext>
            </a:extLst>
          </p:cNvPr>
          <p:cNvSpPr>
            <a:spLocks noGrp="1"/>
          </p:cNvSpPr>
          <p:nvPr>
            <p:ph type="sldNum" sz="quarter" idx="12"/>
          </p:nvPr>
        </p:nvSpPr>
        <p:spPr/>
        <p:txBody>
          <a:bodyPr/>
          <a:lstStyle/>
          <a:p>
            <a:fld id="{CBA38C19-DD30-46F9-A559-7559A714E450}" type="slidenum">
              <a:rPr lang="en-US" smtClean="0"/>
              <a:t>19</a:t>
            </a:fld>
            <a:endParaRPr lang="en-US"/>
          </a:p>
        </p:txBody>
      </p:sp>
    </p:spTree>
    <p:extLst>
      <p:ext uri="{BB962C8B-B14F-4D97-AF65-F5344CB8AC3E}">
        <p14:creationId xmlns:p14="http://schemas.microsoft.com/office/powerpoint/2010/main" val="107223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Inheritance:</a:t>
            </a:r>
          </a:p>
        </p:txBody>
      </p:sp>
      <p:sp>
        <p:nvSpPr>
          <p:cNvPr id="3" name="Content Placeholder 2">
            <a:extLst>
              <a:ext uri="{FF2B5EF4-FFF2-40B4-BE49-F238E27FC236}">
                <a16:creationId xmlns:a16="http://schemas.microsoft.com/office/drawing/2014/main" id="{E240ADE9-1411-4D62-98CD-B7E5194292E0}"/>
              </a:ext>
            </a:extLst>
          </p:cNvPr>
          <p:cNvSpPr>
            <a:spLocks noGrp="1"/>
          </p:cNvSpPr>
          <p:nvPr>
            <p:ph idx="1"/>
          </p:nvPr>
        </p:nvSpPr>
        <p:spPr/>
        <p:txBody>
          <a:bodyPr>
            <a:normAutofit/>
          </a:bodyPr>
          <a:lstStyle/>
          <a:p>
            <a:pPr marL="0" indent="0" algn="l">
              <a:buNone/>
            </a:pPr>
            <a:r>
              <a:rPr lang="en-US" b="1" dirty="0">
                <a:solidFill>
                  <a:schemeClr val="tx1"/>
                </a:solidFill>
              </a:rPr>
              <a:t> </a:t>
            </a:r>
            <a:r>
              <a:rPr lang="en-US" b="1" dirty="0">
                <a:solidFill>
                  <a:schemeClr val="bg1"/>
                </a:solidFill>
              </a:rPr>
              <a:t>Inheritance is a fundamental feature of object-oriented programming that allows a new class (called the subclass or derived class) to inherit attributes and methods from an existing class (called the superclass or base class). This promotes code reuse and establishes a relationship between classes. In Python, you can create a subclass by placing the name of the superclass in parentheses after the class name.</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b="1" i="0" dirty="0">
                <a:effectLst/>
                <a:latin typeface="Söhne"/>
              </a:rPr>
              <a:t>Inheritance Example:</a:t>
            </a:r>
            <a:endParaRPr lang="en-US" dirty="0"/>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class Animal:</a:t>
            </a:r>
          </a:p>
          <a:p>
            <a:pPr marL="0" indent="0">
              <a:buNone/>
            </a:pPr>
            <a:r>
              <a:rPr lang="en-US" dirty="0"/>
              <a:t>    def __</a:t>
            </a:r>
            <a:r>
              <a:rPr lang="en-US" dirty="0" err="1"/>
              <a:t>init</a:t>
            </a:r>
            <a:r>
              <a:rPr lang="en-US" dirty="0"/>
              <a:t>__(self, name):</a:t>
            </a:r>
          </a:p>
          <a:p>
            <a:pPr marL="0" indent="0">
              <a:buNone/>
            </a:pPr>
            <a:r>
              <a:rPr lang="en-US" dirty="0"/>
              <a:t>        self.name = name</a:t>
            </a:r>
          </a:p>
          <a:p>
            <a:pPr marL="0" indent="0">
              <a:buNone/>
            </a:pPr>
            <a:endParaRPr lang="en-US" dirty="0"/>
          </a:p>
          <a:p>
            <a:pPr marL="0" indent="0">
              <a:buNone/>
            </a:pPr>
            <a:r>
              <a:rPr lang="en-US" dirty="0"/>
              <a:t>    def speak(self):</a:t>
            </a:r>
          </a:p>
          <a:p>
            <a:pPr marL="0" indent="0">
              <a:buNone/>
            </a:pPr>
            <a:r>
              <a:rPr lang="en-US" dirty="0"/>
              <a:t>        return "Generic animal sound"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b="1" i="0" dirty="0">
                <a:effectLst/>
                <a:latin typeface="Söhne"/>
              </a:rPr>
              <a:t>Inheritance Example Continue … </a:t>
            </a:r>
            <a:endParaRPr lang="en-US" dirty="0"/>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a:bodyPr>
          <a:lstStyle/>
          <a:p>
            <a:pPr marL="0" indent="0">
              <a:buNone/>
            </a:pPr>
            <a:r>
              <a:rPr lang="en-US" dirty="0"/>
              <a:t>class Dog(Animal):</a:t>
            </a:r>
          </a:p>
          <a:p>
            <a:pPr marL="0" indent="0">
              <a:buNone/>
            </a:pPr>
            <a:r>
              <a:rPr lang="en-US" dirty="0"/>
              <a:t>    def bark(self):</a:t>
            </a:r>
          </a:p>
          <a:p>
            <a:pPr marL="0" indent="0">
              <a:buNone/>
            </a:pPr>
            <a:r>
              <a:rPr lang="en-US" dirty="0"/>
              <a:t>        return "Woof!"</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3B43-A575-41E6-82C6-C771D86CEE0D}"/>
              </a:ext>
            </a:extLst>
          </p:cNvPr>
          <p:cNvSpPr>
            <a:spLocks noGrp="1"/>
          </p:cNvSpPr>
          <p:nvPr>
            <p:ph type="title"/>
          </p:nvPr>
        </p:nvSpPr>
        <p:spPr/>
        <p:txBody>
          <a:bodyPr>
            <a:normAutofit fontScale="90000"/>
          </a:bodyPr>
          <a:lstStyle/>
          <a:p>
            <a:pPr marL="0" indent="0">
              <a:buNone/>
            </a:pPr>
            <a:r>
              <a:rPr lang="en-US" b="1" i="0" dirty="0">
                <a:effectLst/>
                <a:latin typeface="Söhne"/>
              </a:rPr>
              <a:t>Inheritance Example Continue …</a:t>
            </a:r>
            <a:endParaRPr lang="en-US" b="1" dirty="0"/>
          </a:p>
        </p:txBody>
      </p:sp>
      <p:sp>
        <p:nvSpPr>
          <p:cNvPr id="3" name="Content Placeholder 2">
            <a:extLst>
              <a:ext uri="{FF2B5EF4-FFF2-40B4-BE49-F238E27FC236}">
                <a16:creationId xmlns:a16="http://schemas.microsoft.com/office/drawing/2014/main" id="{637B2EEE-5D26-4787-AE84-AA31AD61AD57}"/>
              </a:ext>
            </a:extLst>
          </p:cNvPr>
          <p:cNvSpPr>
            <a:spLocks noGrp="1"/>
          </p:cNvSpPr>
          <p:nvPr>
            <p:ph idx="1"/>
          </p:nvPr>
        </p:nvSpPr>
        <p:spPr/>
        <p:txBody>
          <a:bodyPr>
            <a:normAutofit/>
          </a:bodyPr>
          <a:lstStyle/>
          <a:p>
            <a:pPr marL="0" indent="0">
              <a:buNone/>
            </a:pPr>
            <a:r>
              <a:rPr lang="en-US" dirty="0"/>
              <a:t># Creating an instance of the Dog class</a:t>
            </a:r>
          </a:p>
          <a:p>
            <a:pPr marL="0" indent="0">
              <a:buNone/>
            </a:pPr>
            <a:r>
              <a:rPr lang="en-US" dirty="0" err="1"/>
              <a:t>my_dog</a:t>
            </a:r>
            <a:r>
              <a:rPr lang="en-US" dirty="0"/>
              <a:t> = Dog(name="Buddy")</a:t>
            </a:r>
          </a:p>
          <a:p>
            <a:pPr marL="0" indent="0">
              <a:buNone/>
            </a:pPr>
            <a:endParaRPr lang="en-US" dirty="0"/>
          </a:p>
          <a:p>
            <a:pPr marL="0" indent="0">
              <a:buNone/>
            </a:pPr>
            <a:r>
              <a:rPr lang="en-US" dirty="0"/>
              <a:t>print(my_dog.name)    # Outputs: "Buddy"</a:t>
            </a:r>
          </a:p>
          <a:p>
            <a:pPr marL="0" indent="0">
              <a:buNone/>
            </a:pPr>
            <a:r>
              <a:rPr lang="en-US" dirty="0"/>
              <a:t>print(</a:t>
            </a:r>
            <a:r>
              <a:rPr lang="en-US" dirty="0" err="1"/>
              <a:t>my_dog.speak</a:t>
            </a:r>
            <a:r>
              <a:rPr lang="en-US" dirty="0"/>
              <a:t>())  # Outputs: "Generic animal sound"</a:t>
            </a:r>
          </a:p>
          <a:p>
            <a:pPr marL="0" indent="0">
              <a:buNone/>
            </a:pPr>
            <a:r>
              <a:rPr lang="en-US" dirty="0"/>
              <a:t>print(</a:t>
            </a:r>
            <a:r>
              <a:rPr lang="en-US" dirty="0" err="1"/>
              <a:t>my_dog.bark</a:t>
            </a:r>
            <a:r>
              <a:rPr lang="en-US" dirty="0"/>
              <a:t>())   # Outputs: "Woof!"</a:t>
            </a:r>
          </a:p>
          <a:p>
            <a:pPr marL="0" indent="0">
              <a:buNone/>
            </a:pPr>
            <a:endParaRPr lang="en-US" b="1" dirty="0"/>
          </a:p>
        </p:txBody>
      </p:sp>
      <p:sp>
        <p:nvSpPr>
          <p:cNvPr id="4" name="Footer Placeholder 3">
            <a:extLst>
              <a:ext uri="{FF2B5EF4-FFF2-40B4-BE49-F238E27FC236}">
                <a16:creationId xmlns:a16="http://schemas.microsoft.com/office/drawing/2014/main" id="{387BA308-1217-41EB-A256-5B33DD9FD71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DEB236F-BE93-4F61-B886-AEE8FD706338}"/>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92192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792A-BC33-F932-73D4-A8BD5EE64F23}"/>
              </a:ext>
            </a:extLst>
          </p:cNvPr>
          <p:cNvSpPr>
            <a:spLocks noGrp="1"/>
          </p:cNvSpPr>
          <p:nvPr>
            <p:ph type="title"/>
          </p:nvPr>
        </p:nvSpPr>
        <p:spPr/>
        <p:txBody>
          <a:bodyPr>
            <a:normAutofit fontScale="90000"/>
          </a:bodyPr>
          <a:lstStyle/>
          <a:p>
            <a:r>
              <a:rPr lang="en-US" dirty="0"/>
              <a:t>Inheritance Example Continue …:</a:t>
            </a:r>
          </a:p>
        </p:txBody>
      </p:sp>
      <p:sp>
        <p:nvSpPr>
          <p:cNvPr id="3" name="Content Placeholder 2">
            <a:extLst>
              <a:ext uri="{FF2B5EF4-FFF2-40B4-BE49-F238E27FC236}">
                <a16:creationId xmlns:a16="http://schemas.microsoft.com/office/drawing/2014/main" id="{9BA25C16-3EB1-FB4C-1744-8B4AEF5540A4}"/>
              </a:ext>
            </a:extLst>
          </p:cNvPr>
          <p:cNvSpPr>
            <a:spLocks noGrp="1"/>
          </p:cNvSpPr>
          <p:nvPr>
            <p:ph idx="1"/>
          </p:nvPr>
        </p:nvSpPr>
        <p:spPr/>
        <p:txBody>
          <a:bodyPr>
            <a:normAutofit/>
          </a:bodyPr>
          <a:lstStyle/>
          <a:p>
            <a:pPr marL="0" indent="0">
              <a:buNone/>
            </a:pPr>
            <a:r>
              <a:rPr lang="en-US" dirty="0"/>
              <a:t>In the example above, the Dog class inherits from the Animal class. This means that instances of the Dog class have access to the attributes and methods defined in the Animal class. The Dog class can also have its own additional attributes and methods.</a:t>
            </a:r>
          </a:p>
        </p:txBody>
      </p:sp>
      <p:sp>
        <p:nvSpPr>
          <p:cNvPr id="4" name="Footer Placeholder 3">
            <a:extLst>
              <a:ext uri="{FF2B5EF4-FFF2-40B4-BE49-F238E27FC236}">
                <a16:creationId xmlns:a16="http://schemas.microsoft.com/office/drawing/2014/main" id="{216E60B3-835E-CEBD-AAB0-D423C1F896C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F2122B1-C7D0-AFAD-7D95-23BD5DC75482}"/>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4355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110D-6F6E-A710-6310-24EB45700DE2}"/>
              </a:ext>
            </a:extLst>
          </p:cNvPr>
          <p:cNvSpPr>
            <a:spLocks noGrp="1"/>
          </p:cNvSpPr>
          <p:nvPr>
            <p:ph type="title"/>
          </p:nvPr>
        </p:nvSpPr>
        <p:spPr/>
        <p:txBody>
          <a:bodyPr>
            <a:normAutofit fontScale="90000"/>
          </a:bodyPr>
          <a:lstStyle/>
          <a:p>
            <a:r>
              <a:rPr lang="en-US" dirty="0"/>
              <a:t>Private Data:</a:t>
            </a:r>
          </a:p>
        </p:txBody>
      </p:sp>
      <p:sp>
        <p:nvSpPr>
          <p:cNvPr id="3" name="Content Placeholder 2">
            <a:extLst>
              <a:ext uri="{FF2B5EF4-FFF2-40B4-BE49-F238E27FC236}">
                <a16:creationId xmlns:a16="http://schemas.microsoft.com/office/drawing/2014/main" id="{1C58A539-3AA6-C538-7032-A355E70E16E9}"/>
              </a:ext>
            </a:extLst>
          </p:cNvPr>
          <p:cNvSpPr>
            <a:spLocks noGrp="1"/>
          </p:cNvSpPr>
          <p:nvPr>
            <p:ph idx="1"/>
          </p:nvPr>
        </p:nvSpPr>
        <p:spPr/>
        <p:txBody>
          <a:bodyPr/>
          <a:lstStyle/>
          <a:p>
            <a:pPr marL="0" indent="0">
              <a:buNone/>
            </a:pPr>
            <a:r>
              <a:rPr lang="en-US" dirty="0"/>
              <a:t>In Python, there's no strict enforcement of private or public access modifiers like in some other programming languages. However, there is a convention that is widely followed to indicate that an attribute or method is intended to be private. By convention, an attribute or method name prefixed with a double underscore (e.g., __variable or __method()) is considered private.</a:t>
            </a:r>
          </a:p>
        </p:txBody>
      </p:sp>
      <p:sp>
        <p:nvSpPr>
          <p:cNvPr id="4" name="Footer Placeholder 3">
            <a:extLst>
              <a:ext uri="{FF2B5EF4-FFF2-40B4-BE49-F238E27FC236}">
                <a16:creationId xmlns:a16="http://schemas.microsoft.com/office/drawing/2014/main" id="{18E614B5-C7A2-334A-5791-A161C9EAD78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0EE8FC8-0143-7756-9D72-C6C74AF2C81B}"/>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9909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3496-4DF4-9732-8825-B38AF32BCC9B}"/>
              </a:ext>
            </a:extLst>
          </p:cNvPr>
          <p:cNvSpPr>
            <a:spLocks noGrp="1"/>
          </p:cNvSpPr>
          <p:nvPr>
            <p:ph type="title"/>
          </p:nvPr>
        </p:nvSpPr>
        <p:spPr/>
        <p:txBody>
          <a:bodyPr>
            <a:normAutofit fontScale="90000"/>
          </a:bodyPr>
          <a:lstStyle/>
          <a:p>
            <a:r>
              <a:rPr lang="en-US" dirty="0"/>
              <a:t>Private Data Example :</a:t>
            </a:r>
          </a:p>
        </p:txBody>
      </p:sp>
      <p:sp>
        <p:nvSpPr>
          <p:cNvPr id="3" name="Content Placeholder 2">
            <a:extLst>
              <a:ext uri="{FF2B5EF4-FFF2-40B4-BE49-F238E27FC236}">
                <a16:creationId xmlns:a16="http://schemas.microsoft.com/office/drawing/2014/main" id="{C137F9F8-38AE-48DB-CD94-D3BDD13C9F0A}"/>
              </a:ext>
            </a:extLst>
          </p:cNvPr>
          <p:cNvSpPr>
            <a:spLocks noGrp="1"/>
          </p:cNvSpPr>
          <p:nvPr>
            <p:ph idx="1"/>
          </p:nvPr>
        </p:nvSpPr>
        <p:spPr/>
        <p:txBody>
          <a:bodyPr>
            <a:normAutofit lnSpcReduction="10000"/>
          </a:bodyPr>
          <a:lstStyle/>
          <a:p>
            <a:pPr marL="0" indent="0">
              <a:buNone/>
            </a:pPr>
            <a:r>
              <a:rPr lang="en-US" dirty="0"/>
              <a:t>class </a:t>
            </a:r>
            <a:r>
              <a:rPr lang="en-US" dirty="0" err="1"/>
              <a:t>MyClass</a:t>
            </a:r>
            <a:r>
              <a:rPr lang="en-US" dirty="0"/>
              <a:t>:</a:t>
            </a:r>
          </a:p>
          <a:p>
            <a:pPr marL="0" indent="0">
              <a:buNone/>
            </a:pPr>
            <a:r>
              <a:rPr lang="en-US" dirty="0"/>
              <a:t>    def __</a:t>
            </a:r>
            <a:r>
              <a:rPr lang="en-US" dirty="0" err="1"/>
              <a:t>init</a:t>
            </a:r>
            <a:r>
              <a:rPr lang="en-US" dirty="0"/>
              <a:t>__(self, x):</a:t>
            </a:r>
          </a:p>
          <a:p>
            <a:pPr marL="0" indent="0">
              <a:buNone/>
            </a:pPr>
            <a:r>
              <a:rPr lang="en-US" dirty="0"/>
              <a:t>        </a:t>
            </a:r>
            <a:r>
              <a:rPr lang="en-US" dirty="0" err="1"/>
              <a:t>self.__x</a:t>
            </a:r>
            <a:r>
              <a:rPr lang="en-US" dirty="0"/>
              <a:t> = x  # Private attribute</a:t>
            </a:r>
          </a:p>
          <a:p>
            <a:pPr marL="0" indent="0">
              <a:buNone/>
            </a:pPr>
            <a:endParaRPr lang="en-US" dirty="0"/>
          </a:p>
          <a:p>
            <a:pPr marL="0" indent="0">
              <a:buNone/>
            </a:pPr>
            <a:r>
              <a:rPr lang="en-US" dirty="0"/>
              <a:t>    def __</a:t>
            </a:r>
            <a:r>
              <a:rPr lang="en-US" dirty="0" err="1"/>
              <a:t>private_method</a:t>
            </a:r>
            <a:r>
              <a:rPr lang="en-US" dirty="0"/>
              <a:t>(self):</a:t>
            </a:r>
          </a:p>
          <a:p>
            <a:pPr marL="0" indent="0">
              <a:buNone/>
            </a:pPr>
            <a:r>
              <a:rPr lang="en-US" dirty="0"/>
              <a:t>        return "This is a private method"</a:t>
            </a:r>
          </a:p>
          <a:p>
            <a:pPr marL="0" indent="0">
              <a:buNone/>
            </a:pPr>
            <a:endParaRPr lang="en-US" dirty="0"/>
          </a:p>
          <a:p>
            <a:pPr marL="0" indent="0">
              <a:buNone/>
            </a:pPr>
            <a:r>
              <a:rPr lang="en-US" dirty="0"/>
              <a:t>    def </a:t>
            </a:r>
            <a:r>
              <a:rPr lang="en-US" dirty="0" err="1"/>
              <a:t>public_method</a:t>
            </a:r>
            <a:r>
              <a:rPr lang="en-US" dirty="0"/>
              <a:t>(self):</a:t>
            </a:r>
          </a:p>
          <a:p>
            <a:pPr marL="0" indent="0">
              <a:buNone/>
            </a:pPr>
            <a:r>
              <a:rPr lang="en-US" dirty="0"/>
              <a:t>        return </a:t>
            </a:r>
            <a:r>
              <a:rPr lang="en-US" dirty="0" err="1"/>
              <a:t>f"Public</a:t>
            </a:r>
            <a:r>
              <a:rPr lang="en-US" dirty="0"/>
              <a:t> method accessing private attribute: {</a:t>
            </a:r>
            <a:r>
              <a:rPr lang="en-US" dirty="0" err="1"/>
              <a:t>self.__x</a:t>
            </a:r>
            <a:r>
              <a:rPr lang="en-US" dirty="0"/>
              <a:t>}"</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70111BD-E805-139C-1866-E26ED4B5C1C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CDD43D5-E054-D2D1-19E9-98558B65785C}"/>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71790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97E5-AAE4-6312-10CA-A276E1D7F52D}"/>
              </a:ext>
            </a:extLst>
          </p:cNvPr>
          <p:cNvSpPr>
            <a:spLocks noGrp="1"/>
          </p:cNvSpPr>
          <p:nvPr>
            <p:ph type="title"/>
          </p:nvPr>
        </p:nvSpPr>
        <p:spPr/>
        <p:txBody>
          <a:bodyPr>
            <a:normAutofit fontScale="90000"/>
          </a:bodyPr>
          <a:lstStyle/>
          <a:p>
            <a:r>
              <a:rPr lang="en-US" dirty="0"/>
              <a:t>Private Data Continue .. :</a:t>
            </a:r>
          </a:p>
        </p:txBody>
      </p:sp>
      <p:sp>
        <p:nvSpPr>
          <p:cNvPr id="3" name="Content Placeholder 2">
            <a:extLst>
              <a:ext uri="{FF2B5EF4-FFF2-40B4-BE49-F238E27FC236}">
                <a16:creationId xmlns:a16="http://schemas.microsoft.com/office/drawing/2014/main" id="{3B264D6A-6077-A643-9842-F660C970D9A0}"/>
              </a:ext>
            </a:extLst>
          </p:cNvPr>
          <p:cNvSpPr>
            <a:spLocks noGrp="1"/>
          </p:cNvSpPr>
          <p:nvPr>
            <p:ph idx="1"/>
          </p:nvPr>
        </p:nvSpPr>
        <p:spPr/>
        <p:txBody>
          <a:bodyPr>
            <a:normAutofit/>
          </a:bodyPr>
          <a:lstStyle/>
          <a:p>
            <a:pPr marL="0" indent="0">
              <a:buNone/>
            </a:pPr>
            <a:r>
              <a:rPr lang="en-US" dirty="0"/>
              <a:t># Creating an instance of the class</a:t>
            </a:r>
          </a:p>
          <a:p>
            <a:pPr marL="0" indent="0">
              <a:buNone/>
            </a:pPr>
            <a:r>
              <a:rPr lang="en-US" dirty="0"/>
              <a:t>obj = </a:t>
            </a:r>
            <a:r>
              <a:rPr lang="en-US" dirty="0" err="1"/>
              <a:t>MyClass</a:t>
            </a:r>
            <a:r>
              <a:rPr lang="en-US" dirty="0"/>
              <a:t>(x=42)</a:t>
            </a:r>
          </a:p>
          <a:p>
            <a:pPr marL="0" indent="0">
              <a:buNone/>
            </a:pPr>
            <a:endParaRPr lang="en-US" dirty="0"/>
          </a:p>
          <a:p>
            <a:pPr marL="0" indent="0">
              <a:buNone/>
            </a:pPr>
            <a:r>
              <a:rPr lang="en-US" dirty="0"/>
              <a:t># Accessing public method</a:t>
            </a:r>
          </a:p>
          <a:p>
            <a:pPr marL="0" indent="0">
              <a:buNone/>
            </a:pPr>
            <a:r>
              <a:rPr lang="en-US" dirty="0"/>
              <a:t>print(</a:t>
            </a:r>
            <a:r>
              <a:rPr lang="en-US" dirty="0" err="1"/>
              <a:t>obj.public_method</a:t>
            </a:r>
            <a:r>
              <a:rPr lang="en-US" dirty="0"/>
              <a:t>())  # Outputs: "Public method accessing private attribute: 42"</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89B8127-935F-951A-04E7-9E6B364DF4D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6B5E8D4-FF2E-68E5-F1EC-D03E16F7A88D}"/>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761946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3602</TotalTime>
  <Words>1229</Words>
  <Application>Microsoft Office PowerPoint</Application>
  <PresentationFormat>Widescreen</PresentationFormat>
  <Paragraphs>153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Söhne</vt:lpstr>
      <vt:lpstr>Office Theme</vt:lpstr>
      <vt:lpstr>About Me</vt:lpstr>
      <vt:lpstr>Inheritance:</vt:lpstr>
      <vt:lpstr>Inheritance Example:</vt:lpstr>
      <vt:lpstr>Inheritance Example Continue … </vt:lpstr>
      <vt:lpstr>Inheritance Example Continue …</vt:lpstr>
      <vt:lpstr>Inheritance Example Continue …:</vt:lpstr>
      <vt:lpstr>Private Data:</vt:lpstr>
      <vt:lpstr>Private Data Example :</vt:lpstr>
      <vt:lpstr>Private Data Continue .. :</vt:lpstr>
      <vt:lpstr>Private Data Continue .. :</vt:lpstr>
      <vt:lpstr>PowerPoint Presentation</vt:lpstr>
      <vt:lpstr>Conclusion:</vt:lpstr>
      <vt:lpstr>Super Constructor:</vt:lpstr>
      <vt:lpstr>Super Function Example :</vt:lpstr>
      <vt:lpstr>Super Function Example Continue  :</vt:lpstr>
      <vt:lpstr>Super Function Example Continue  :</vt:lpstr>
      <vt:lpstr>Summery: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416</cp:revision>
  <dcterms:created xsi:type="dcterms:W3CDTF">2019-09-15T04:30:17Z</dcterms:created>
  <dcterms:modified xsi:type="dcterms:W3CDTF">2024-01-08T07:40:05Z</dcterms:modified>
</cp:coreProperties>
</file>