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24"/>
  </p:notesMasterIdLst>
  <p:handoutMasterIdLst>
    <p:handoutMasterId r:id="rId25"/>
  </p:handoutMasterIdLst>
  <p:sldIdLst>
    <p:sldId id="257" r:id="rId2"/>
    <p:sldId id="258" r:id="rId3"/>
    <p:sldId id="259" r:id="rId4"/>
    <p:sldId id="260" r:id="rId5"/>
    <p:sldId id="261" r:id="rId6"/>
    <p:sldId id="265" r:id="rId7"/>
    <p:sldId id="262"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FFD089D-ADFB-4F43-8907-20D0D22E0C83}">
          <p14:sldIdLst>
            <p14:sldId id="257"/>
            <p14:sldId id="258"/>
            <p14:sldId id="259"/>
            <p14:sldId id="260"/>
            <p14:sldId id="261"/>
            <p14:sldId id="265"/>
            <p14:sldId id="262"/>
            <p14:sldId id="266"/>
            <p14:sldId id="267"/>
            <p14:sldId id="268"/>
            <p14:sldId id="269"/>
            <p14:sldId id="270"/>
            <p14:sldId id="271"/>
            <p14:sldId id="272"/>
            <p14:sldId id="273"/>
            <p14:sldId id="274"/>
            <p14:sldId id="275"/>
            <p14:sldId id="276"/>
            <p14:sldId id="277"/>
            <p14:sldId id="278"/>
            <p14:sldId id="279"/>
            <p14:sldId id="280"/>
          </p14:sldIdLst>
        </p14:section>
        <p14:section name="Untitled Section" id="{1E42D361-1EAA-4579-8359-DF4AF4541E3E}">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21" autoAdjust="0"/>
    <p:restoredTop sz="94660"/>
  </p:normalViewPr>
  <p:slideViewPr>
    <p:cSldViewPr snapToGrid="0">
      <p:cViewPr varScale="1">
        <p:scale>
          <a:sx n="68" d="100"/>
          <a:sy n="68" d="100"/>
        </p:scale>
        <p:origin x="1032"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1/22/2024</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1/22/2024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1/22/2024</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dirty="0"/>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1/22/2024</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A4E4D-0E12-4421-A3E1-1B7E59184C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ADB01B-674E-4638-B97B-D225514C8C85}"/>
              </a:ext>
            </a:extLst>
          </p:cNvPr>
          <p:cNvSpPr>
            <a:spLocks noGrp="1"/>
          </p:cNvSpPr>
          <p:nvPr>
            <p:ph type="dt" sz="half" idx="10"/>
          </p:nvPr>
        </p:nvSpPr>
        <p:spPr/>
        <p:txBody>
          <a:bodyPr/>
          <a:lstStyle/>
          <a:p>
            <a:fld id="{B0A75E3F-B9A5-4457-943D-67B4222F59F8}" type="datetime1">
              <a:rPr lang="en-US" smtClean="0"/>
              <a:t>1/22/2024</a:t>
            </a:fld>
            <a:endParaRPr lang="en-US"/>
          </a:p>
        </p:txBody>
      </p:sp>
      <p:sp>
        <p:nvSpPr>
          <p:cNvPr id="4" name="Footer Placeholder 3">
            <a:extLst>
              <a:ext uri="{FF2B5EF4-FFF2-40B4-BE49-F238E27FC236}">
                <a16:creationId xmlns:a16="http://schemas.microsoft.com/office/drawing/2014/main" id="{E1F1AC31-D510-45E3-86D6-51B3168C5C8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C78BA07-3AA0-4671-A7E6-96E7031A32A4}"/>
              </a:ext>
            </a:extLst>
          </p:cNvPr>
          <p:cNvSpPr>
            <a:spLocks noGrp="1"/>
          </p:cNvSpPr>
          <p:nvPr>
            <p:ph type="sldNum" sz="quarter" idx="12"/>
          </p:nvPr>
        </p:nvSpPr>
        <p:spPr/>
        <p:txBody>
          <a:bodyPr/>
          <a:lstStyle/>
          <a:p>
            <a:fld id="{CBA38C19-DD30-46F9-A559-7559A714E450}" type="slidenum">
              <a:rPr lang="en-US" smtClean="0"/>
              <a:pPr/>
              <a:t>‹#›</a:t>
            </a:fld>
            <a:endParaRPr lang="en-US"/>
          </a:p>
        </p:txBody>
      </p:sp>
    </p:spTree>
    <p:extLst>
      <p:ext uri="{BB962C8B-B14F-4D97-AF65-F5344CB8AC3E}">
        <p14:creationId xmlns:p14="http://schemas.microsoft.com/office/powerpoint/2010/main" val="980275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1/22/2024</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1/22/2024</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endParaRPr lang="en-US" dirty="0"/>
          </a:p>
          <a:p>
            <a:r>
              <a:rPr lang="en-US" dirty="0"/>
              <a:t>Ritesh@Computer Point Nepal</a:t>
            </a:r>
          </a:p>
          <a:p>
            <a:endParaRPr lang="en-US" dirty="0"/>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1/22/2024</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1/22/2024</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1/22/2024</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1/22/2024</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1/22/2024</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1/22/2024</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1/22/2024</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1064525"/>
            <a:ext cx="12192000" cy="529182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1191178"/>
            <a:ext cx="10515600" cy="53057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1/22/2024</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dirty="0" err="1"/>
              <a:t>Ritesh@Computer</a:t>
            </a:r>
            <a:r>
              <a:rPr lang="en-US" dirty="0"/>
              <a:t> Point Nepal</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cxnSp>
        <p:nvCxnSpPr>
          <p:cNvPr id="11" name="Straight Connector 10">
            <a:extLst>
              <a:ext uri="{FF2B5EF4-FFF2-40B4-BE49-F238E27FC236}">
                <a16:creationId xmlns:a16="http://schemas.microsoft.com/office/drawing/2014/main" id="{744D76F0-6667-480A-946C-62E18FF69B14}"/>
              </a:ext>
            </a:extLst>
          </p:cNvPr>
          <p:cNvCxnSpPr>
            <a:cxnSpLocks/>
          </p:cNvCxnSpPr>
          <p:nvPr userDrawn="1"/>
        </p:nvCxnSpPr>
        <p:spPr>
          <a:xfrm>
            <a:off x="9564914" y="1721754"/>
            <a:ext cx="2627086" cy="0"/>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D044F931-5A6D-4598-A4A0-0D5EBC2C9416}"/>
              </a:ext>
            </a:extLst>
          </p:cNvPr>
          <p:cNvPicPr>
            <a:picLocks noChangeAspect="1" noChangeArrowheads="1"/>
          </p:cNvPicPr>
          <p:nvPr userDrawn="1"/>
        </p:nvPicPr>
        <p:blipFill>
          <a:blip r:embed="rId14" cstate="hqprint">
            <a:extLst>
              <a:ext uri="{28A0092B-C50C-407E-A947-70E740481C1C}">
                <a14:useLocalDpi xmlns:a14="http://schemas.microsoft.com/office/drawing/2010/main" val="0"/>
              </a:ext>
            </a:extLst>
          </a:blip>
          <a:srcRect/>
          <a:stretch>
            <a:fillRect/>
          </a:stretch>
        </p:blipFill>
        <p:spPr bwMode="auto">
          <a:xfrm>
            <a:off x="204717" y="0"/>
            <a:ext cx="1815152" cy="1011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7" r:id="rId11"/>
    <p:sldLayoutId id="2147483956" r:id="rId12"/>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0AFE7-378B-4F0D-A3A4-CE2A596E4E12}"/>
              </a:ext>
            </a:extLst>
          </p:cNvPr>
          <p:cNvSpPr>
            <a:spLocks noGrp="1"/>
          </p:cNvSpPr>
          <p:nvPr>
            <p:ph type="title"/>
          </p:nvPr>
        </p:nvSpPr>
        <p:spPr/>
        <p:txBody>
          <a:bodyPr>
            <a:normAutofit fontScale="90000"/>
          </a:bodyPr>
          <a:lstStyle/>
          <a:p>
            <a:pPr algn="ctr"/>
            <a:r>
              <a:rPr lang="en-US" dirty="0"/>
              <a:t>About Me</a:t>
            </a:r>
          </a:p>
        </p:txBody>
      </p:sp>
      <p:sp>
        <p:nvSpPr>
          <p:cNvPr id="3" name="Content Placeholder 2">
            <a:extLst>
              <a:ext uri="{FF2B5EF4-FFF2-40B4-BE49-F238E27FC236}">
                <a16:creationId xmlns:a16="http://schemas.microsoft.com/office/drawing/2014/main" id="{601FF3F3-D5B4-41E3-AE45-E674FFACDCB4}"/>
              </a:ext>
            </a:extLst>
          </p:cNvPr>
          <p:cNvSpPr>
            <a:spLocks noGrp="1"/>
          </p:cNvSpPr>
          <p:nvPr>
            <p:ph idx="1"/>
          </p:nvPr>
        </p:nvSpPr>
        <p:spPr/>
        <p:txBody>
          <a:bodyPr/>
          <a:lstStyle/>
          <a:p>
            <a:r>
              <a:rPr lang="en-US" dirty="0"/>
              <a:t>Oracle Certified Database Administrator</a:t>
            </a:r>
          </a:p>
          <a:p>
            <a:r>
              <a:rPr lang="en-US" dirty="0"/>
              <a:t>Sun Certified Java Programmer</a:t>
            </a:r>
          </a:p>
          <a:p>
            <a:r>
              <a:rPr lang="en-US" dirty="0"/>
              <a:t>Certified Ethical Hacker</a:t>
            </a:r>
          </a:p>
          <a:p>
            <a:pPr marL="0" indent="0">
              <a:buNone/>
            </a:pPr>
            <a:endParaRPr lang="en-US" dirty="0"/>
          </a:p>
        </p:txBody>
      </p:sp>
      <p:sp>
        <p:nvSpPr>
          <p:cNvPr id="4" name="Footer Placeholder 3">
            <a:extLst>
              <a:ext uri="{FF2B5EF4-FFF2-40B4-BE49-F238E27FC236}">
                <a16:creationId xmlns:a16="http://schemas.microsoft.com/office/drawing/2014/main" id="{2C42735B-5FBD-4A5E-9D99-03AA8A2F9A04}"/>
              </a:ext>
            </a:extLst>
          </p:cNvPr>
          <p:cNvSpPr>
            <a:spLocks noGrp="1"/>
          </p:cNvSpPr>
          <p:nvPr>
            <p:ph type="ftr" sz="quarter" idx="11"/>
          </p:nvPr>
        </p:nvSpPr>
        <p:spPr/>
        <p:txBody>
          <a:bodyPr/>
          <a:lstStyle/>
          <a:p>
            <a:r>
              <a:rPr lang="en-US" dirty="0"/>
              <a:t>Ritesh@Computer Point Nepal</a:t>
            </a:r>
          </a:p>
        </p:txBody>
      </p:sp>
      <p:sp>
        <p:nvSpPr>
          <p:cNvPr id="5" name="Slide Number Placeholder 4">
            <a:extLst>
              <a:ext uri="{FF2B5EF4-FFF2-40B4-BE49-F238E27FC236}">
                <a16:creationId xmlns:a16="http://schemas.microsoft.com/office/drawing/2014/main" id="{1AD9932C-5ADB-4637-BB32-0397C3950973}"/>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570447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8C7B9-154C-68A3-0EC7-AA4D46173D44}"/>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09EE0FCD-0AFB-5A40-A38B-C55D54AC20B6}"/>
              </a:ext>
            </a:extLst>
          </p:cNvPr>
          <p:cNvSpPr>
            <a:spLocks noGrp="1"/>
          </p:cNvSpPr>
          <p:nvPr>
            <p:ph idx="1"/>
          </p:nvPr>
        </p:nvSpPr>
        <p:spPr/>
        <p:txBody>
          <a:bodyPr/>
          <a:lstStyle/>
          <a:p>
            <a:pPr marL="0" indent="0">
              <a:buNone/>
            </a:pPr>
            <a:r>
              <a:rPr lang="en-US" dirty="0"/>
              <a:t>Now, move to the project by changing the directory. The Directory can be changed by using the following command.</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2034D337-726D-F9C0-D4F1-8E2DA583BED3}"/>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F333587E-66D8-68D7-5FC0-5F2DDEF8CDA4}"/>
              </a:ext>
            </a:extLst>
          </p:cNvPr>
          <p:cNvSpPr>
            <a:spLocks noGrp="1"/>
          </p:cNvSpPr>
          <p:nvPr>
            <p:ph type="sldNum" sz="quarter" idx="12"/>
          </p:nvPr>
        </p:nvSpPr>
        <p:spPr/>
        <p:txBody>
          <a:bodyPr/>
          <a:lstStyle/>
          <a:p>
            <a:fld id="{CBA38C19-DD30-46F9-A559-7559A714E450}" type="slidenum">
              <a:rPr lang="en-US" smtClean="0"/>
              <a:t>10</a:t>
            </a:fld>
            <a:endParaRPr lang="en-US"/>
          </a:p>
        </p:txBody>
      </p:sp>
      <p:pic>
        <p:nvPicPr>
          <p:cNvPr id="7" name="Picture 6">
            <a:extLst>
              <a:ext uri="{FF2B5EF4-FFF2-40B4-BE49-F238E27FC236}">
                <a16:creationId xmlns:a16="http://schemas.microsoft.com/office/drawing/2014/main" id="{E7AFF09D-65AD-9A82-3C86-658547FC2F58}"/>
              </a:ext>
            </a:extLst>
          </p:cNvPr>
          <p:cNvPicPr>
            <a:picLocks noChangeAspect="1"/>
          </p:cNvPicPr>
          <p:nvPr/>
        </p:nvPicPr>
        <p:blipFill>
          <a:blip r:embed="rId2"/>
          <a:stretch>
            <a:fillRect/>
          </a:stretch>
        </p:blipFill>
        <p:spPr>
          <a:xfrm>
            <a:off x="1008940" y="3009841"/>
            <a:ext cx="10174120" cy="838317"/>
          </a:xfrm>
          <a:prstGeom prst="rect">
            <a:avLst/>
          </a:prstGeom>
        </p:spPr>
      </p:pic>
    </p:spTree>
    <p:extLst>
      <p:ext uri="{BB962C8B-B14F-4D97-AF65-F5344CB8AC3E}">
        <p14:creationId xmlns:p14="http://schemas.microsoft.com/office/powerpoint/2010/main" val="2249387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BD2C6-ABF5-359F-3918-F104E778F037}"/>
              </a:ext>
            </a:extLst>
          </p:cNvPr>
          <p:cNvSpPr>
            <a:spLocks noGrp="1"/>
          </p:cNvSpPr>
          <p:nvPr>
            <p:ph type="title"/>
          </p:nvPr>
        </p:nvSpPr>
        <p:spPr/>
        <p:txBody>
          <a:bodyPr>
            <a:normAutofit fontScale="90000"/>
          </a:bodyPr>
          <a:lstStyle/>
          <a:p>
            <a:endParaRPr lang="en-US"/>
          </a:p>
        </p:txBody>
      </p:sp>
      <p:pic>
        <p:nvPicPr>
          <p:cNvPr id="7" name="Content Placeholder 6">
            <a:extLst>
              <a:ext uri="{FF2B5EF4-FFF2-40B4-BE49-F238E27FC236}">
                <a16:creationId xmlns:a16="http://schemas.microsoft.com/office/drawing/2014/main" id="{3538DC1B-0F1E-800A-7F63-99EB300381CC}"/>
              </a:ext>
            </a:extLst>
          </p:cNvPr>
          <p:cNvPicPr>
            <a:picLocks noGrp="1" noChangeAspect="1"/>
          </p:cNvPicPr>
          <p:nvPr>
            <p:ph idx="1"/>
          </p:nvPr>
        </p:nvPicPr>
        <p:blipFill>
          <a:blip r:embed="rId2"/>
          <a:stretch>
            <a:fillRect/>
          </a:stretch>
        </p:blipFill>
        <p:spPr>
          <a:xfrm>
            <a:off x="838200" y="2696760"/>
            <a:ext cx="10515600" cy="2609068"/>
          </a:xfrm>
        </p:spPr>
      </p:pic>
      <p:sp>
        <p:nvSpPr>
          <p:cNvPr id="4" name="Footer Placeholder 3">
            <a:extLst>
              <a:ext uri="{FF2B5EF4-FFF2-40B4-BE49-F238E27FC236}">
                <a16:creationId xmlns:a16="http://schemas.microsoft.com/office/drawing/2014/main" id="{F9229057-E69F-AAF1-4686-B51EF93FCA31}"/>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E2050C43-8BE4-19DB-7768-6C1677646AAE}"/>
              </a:ext>
            </a:extLst>
          </p:cNvPr>
          <p:cNvSpPr>
            <a:spLocks noGrp="1"/>
          </p:cNvSpPr>
          <p:nvPr>
            <p:ph type="sldNum" sz="quarter" idx="12"/>
          </p:nvPr>
        </p:nvSpPr>
        <p:spPr/>
        <p:txBody>
          <a:bodyPr/>
          <a:lstStyle/>
          <a:p>
            <a:fld id="{CBA38C19-DD30-46F9-A559-7559A714E450}" type="slidenum">
              <a:rPr lang="en-US" smtClean="0"/>
              <a:t>11</a:t>
            </a:fld>
            <a:endParaRPr lang="en-US"/>
          </a:p>
        </p:txBody>
      </p:sp>
    </p:spTree>
    <p:extLst>
      <p:ext uri="{BB962C8B-B14F-4D97-AF65-F5344CB8AC3E}">
        <p14:creationId xmlns:p14="http://schemas.microsoft.com/office/powerpoint/2010/main" val="1572990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5814B-0839-CC38-03CA-B96080B40A42}"/>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7BBCCE28-7DAF-2713-E861-D10E90791A8C}"/>
              </a:ext>
            </a:extLst>
          </p:cNvPr>
          <p:cNvSpPr>
            <a:spLocks noGrp="1"/>
          </p:cNvSpPr>
          <p:nvPr>
            <p:ph idx="1"/>
          </p:nvPr>
        </p:nvSpPr>
        <p:spPr/>
        <p:txBody>
          <a:bodyPr/>
          <a:lstStyle/>
          <a:p>
            <a:pPr marL="0" indent="0">
              <a:buNone/>
            </a:pPr>
            <a:r>
              <a:rPr lang="en-US" dirty="0"/>
              <a:t> Django project contains the following packages and files. The outer directory is just a container for the application. We can rename it further.</a:t>
            </a:r>
          </a:p>
        </p:txBody>
      </p:sp>
      <p:sp>
        <p:nvSpPr>
          <p:cNvPr id="4" name="Footer Placeholder 3">
            <a:extLst>
              <a:ext uri="{FF2B5EF4-FFF2-40B4-BE49-F238E27FC236}">
                <a16:creationId xmlns:a16="http://schemas.microsoft.com/office/drawing/2014/main" id="{698A678D-3F13-8F5B-32D8-75B1EC3D3BA3}"/>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A43CDE00-4263-5704-412F-8888AB31342F}"/>
              </a:ext>
            </a:extLst>
          </p:cNvPr>
          <p:cNvSpPr>
            <a:spLocks noGrp="1"/>
          </p:cNvSpPr>
          <p:nvPr>
            <p:ph type="sldNum" sz="quarter" idx="12"/>
          </p:nvPr>
        </p:nvSpPr>
        <p:spPr/>
        <p:txBody>
          <a:bodyPr/>
          <a:lstStyle/>
          <a:p>
            <a:fld id="{CBA38C19-DD30-46F9-A559-7559A714E450}" type="slidenum">
              <a:rPr lang="en-US" smtClean="0"/>
              <a:t>12</a:t>
            </a:fld>
            <a:endParaRPr lang="en-US"/>
          </a:p>
        </p:txBody>
      </p:sp>
    </p:spTree>
    <p:extLst>
      <p:ext uri="{BB962C8B-B14F-4D97-AF65-F5344CB8AC3E}">
        <p14:creationId xmlns:p14="http://schemas.microsoft.com/office/powerpoint/2010/main" val="2676686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51CAB-EDB5-D776-AB62-C1E788C57BFD}"/>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0FF89DEA-3294-A0B4-D4F6-6A9C8C7857C4}"/>
              </a:ext>
            </a:extLst>
          </p:cNvPr>
          <p:cNvSpPr>
            <a:spLocks noGrp="1"/>
          </p:cNvSpPr>
          <p:nvPr>
            <p:ph idx="1"/>
          </p:nvPr>
        </p:nvSpPr>
        <p:spPr/>
        <p:txBody>
          <a:bodyPr>
            <a:normAutofit/>
          </a:bodyPr>
          <a:lstStyle/>
          <a:p>
            <a:r>
              <a:rPr lang="en-US" dirty="0"/>
              <a:t>manage.py: It is a command-line utility which allows us to interact with the project in various ways and also used to manage an application that we will see later on in this tutorial.</a:t>
            </a:r>
          </a:p>
          <a:p>
            <a:r>
              <a:rPr lang="en-US" dirty="0"/>
              <a:t>A directory (</a:t>
            </a:r>
            <a:r>
              <a:rPr lang="en-US" dirty="0" err="1"/>
              <a:t>djangpapp</a:t>
            </a:r>
            <a:r>
              <a:rPr lang="en-US" dirty="0"/>
              <a:t>) located inside, is the actual application package name. Its name is the Python package name which we'll need to use to import module inside the application.</a:t>
            </a:r>
          </a:p>
          <a:p>
            <a:r>
              <a:rPr lang="en-US" dirty="0"/>
              <a:t>__init__.py: It is an empty file that tells to the Python that this directory should be considered as a Python package.</a:t>
            </a:r>
          </a:p>
        </p:txBody>
      </p:sp>
      <p:sp>
        <p:nvSpPr>
          <p:cNvPr id="4" name="Footer Placeholder 3">
            <a:extLst>
              <a:ext uri="{FF2B5EF4-FFF2-40B4-BE49-F238E27FC236}">
                <a16:creationId xmlns:a16="http://schemas.microsoft.com/office/drawing/2014/main" id="{A9412711-18D6-9A44-16A8-06F099D31146}"/>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261C1B6A-FF1F-FDD0-C777-6E604A6BFFD1}"/>
              </a:ext>
            </a:extLst>
          </p:cNvPr>
          <p:cNvSpPr>
            <a:spLocks noGrp="1"/>
          </p:cNvSpPr>
          <p:nvPr>
            <p:ph type="sldNum" sz="quarter" idx="12"/>
          </p:nvPr>
        </p:nvSpPr>
        <p:spPr/>
        <p:txBody>
          <a:bodyPr/>
          <a:lstStyle/>
          <a:p>
            <a:fld id="{CBA38C19-DD30-46F9-A559-7559A714E450}" type="slidenum">
              <a:rPr lang="en-US" smtClean="0"/>
              <a:t>13</a:t>
            </a:fld>
            <a:endParaRPr lang="en-US"/>
          </a:p>
        </p:txBody>
      </p:sp>
    </p:spTree>
    <p:extLst>
      <p:ext uri="{BB962C8B-B14F-4D97-AF65-F5344CB8AC3E}">
        <p14:creationId xmlns:p14="http://schemas.microsoft.com/office/powerpoint/2010/main" val="1792478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27FF9-2AD0-43D8-7D1D-0FF813FE9518}"/>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DFACB5C6-A4DE-3F66-598D-5E395767CAB1}"/>
              </a:ext>
            </a:extLst>
          </p:cNvPr>
          <p:cNvSpPr>
            <a:spLocks noGrp="1"/>
          </p:cNvSpPr>
          <p:nvPr>
            <p:ph idx="1"/>
          </p:nvPr>
        </p:nvSpPr>
        <p:spPr/>
        <p:txBody>
          <a:bodyPr>
            <a:normAutofit lnSpcReduction="10000"/>
          </a:bodyPr>
          <a:lstStyle/>
          <a:p>
            <a:r>
              <a:rPr lang="en-US" dirty="0"/>
              <a:t>settings.py: This file is used to configure application settings such as database connection, static files linking etc.</a:t>
            </a:r>
          </a:p>
          <a:p>
            <a:r>
              <a:rPr lang="en-US" dirty="0"/>
              <a:t>urls.py: This file contains the listed URLs of the application. In this file, we can mention the URLs and corresponding actions to perform the task and display the view.</a:t>
            </a:r>
          </a:p>
          <a:p>
            <a:r>
              <a:rPr lang="en-US" dirty="0"/>
              <a:t>wsgi.py: It is an entry-point for WSGI-compatible web servers to serve Django project.</a:t>
            </a:r>
          </a:p>
          <a:p>
            <a:pPr marL="0" indent="0">
              <a:buNone/>
            </a:pPr>
            <a:endParaRPr lang="en-US" dirty="0"/>
          </a:p>
          <a:p>
            <a:pPr marL="0" indent="0">
              <a:buNone/>
            </a:pPr>
            <a:r>
              <a:rPr lang="en-US" dirty="0"/>
              <a:t>Initially, this project is a default draft which contains all the required files and folders.</a:t>
            </a:r>
          </a:p>
        </p:txBody>
      </p:sp>
      <p:sp>
        <p:nvSpPr>
          <p:cNvPr id="4" name="Footer Placeholder 3">
            <a:extLst>
              <a:ext uri="{FF2B5EF4-FFF2-40B4-BE49-F238E27FC236}">
                <a16:creationId xmlns:a16="http://schemas.microsoft.com/office/drawing/2014/main" id="{072FAF5B-6161-9AC3-B7C5-B1896CA35D52}"/>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87D7EC25-D9F6-AA48-DD48-3ED112D63764}"/>
              </a:ext>
            </a:extLst>
          </p:cNvPr>
          <p:cNvSpPr>
            <a:spLocks noGrp="1"/>
          </p:cNvSpPr>
          <p:nvPr>
            <p:ph type="sldNum" sz="quarter" idx="12"/>
          </p:nvPr>
        </p:nvSpPr>
        <p:spPr/>
        <p:txBody>
          <a:bodyPr/>
          <a:lstStyle/>
          <a:p>
            <a:fld id="{CBA38C19-DD30-46F9-A559-7559A714E450}" type="slidenum">
              <a:rPr lang="en-US" smtClean="0"/>
              <a:t>14</a:t>
            </a:fld>
            <a:endParaRPr lang="en-US"/>
          </a:p>
        </p:txBody>
      </p:sp>
    </p:spTree>
    <p:extLst>
      <p:ext uri="{BB962C8B-B14F-4D97-AF65-F5344CB8AC3E}">
        <p14:creationId xmlns:p14="http://schemas.microsoft.com/office/powerpoint/2010/main" val="1262401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48128-7B8B-F1F4-554A-508084209C90}"/>
              </a:ext>
            </a:extLst>
          </p:cNvPr>
          <p:cNvSpPr>
            <a:spLocks noGrp="1"/>
          </p:cNvSpPr>
          <p:nvPr>
            <p:ph type="title"/>
          </p:nvPr>
        </p:nvSpPr>
        <p:spPr/>
        <p:txBody>
          <a:bodyPr>
            <a:normAutofit fontScale="90000"/>
          </a:bodyPr>
          <a:lstStyle/>
          <a:p>
            <a:r>
              <a:rPr lang="en-US" dirty="0"/>
              <a:t>Running the Django Project</a:t>
            </a:r>
          </a:p>
        </p:txBody>
      </p:sp>
      <p:sp>
        <p:nvSpPr>
          <p:cNvPr id="3" name="Content Placeholder 2">
            <a:extLst>
              <a:ext uri="{FF2B5EF4-FFF2-40B4-BE49-F238E27FC236}">
                <a16:creationId xmlns:a16="http://schemas.microsoft.com/office/drawing/2014/main" id="{5467C56B-B7DF-5FE3-0997-44E6B45E2865}"/>
              </a:ext>
            </a:extLst>
          </p:cNvPr>
          <p:cNvSpPr>
            <a:spLocks noGrp="1"/>
          </p:cNvSpPr>
          <p:nvPr>
            <p:ph idx="1"/>
          </p:nvPr>
        </p:nvSpPr>
        <p:spPr/>
        <p:txBody>
          <a:bodyPr/>
          <a:lstStyle/>
          <a:p>
            <a:pPr marL="0" indent="0">
              <a:buNone/>
            </a:pPr>
            <a:r>
              <a:rPr lang="en-US" dirty="0"/>
              <a:t>Django project has a built-in development server which is used to run application instantly without any external web server. It means we don't need of Apache or another web server to run the application in development mode.</a:t>
            </a:r>
          </a:p>
          <a:p>
            <a:pPr marL="0" indent="0">
              <a:buNone/>
            </a:pPr>
            <a:endParaRPr lang="en-US" dirty="0"/>
          </a:p>
          <a:p>
            <a:pPr marL="0" indent="0">
              <a:buNone/>
            </a:pPr>
            <a:r>
              <a:rPr lang="en-US" dirty="0"/>
              <a:t>To run the application, we can use the following command.</a:t>
            </a:r>
          </a:p>
          <a:p>
            <a:pPr marL="0" indent="0">
              <a:buNone/>
            </a:pPr>
            <a:endParaRPr lang="en-US" dirty="0"/>
          </a:p>
          <a:p>
            <a:pPr marL="0" indent="0">
              <a:buNone/>
            </a:pPr>
            <a:r>
              <a:rPr lang="en-US" dirty="0"/>
              <a:t>python manage.py </a:t>
            </a:r>
            <a:r>
              <a:rPr lang="en-US" dirty="0" err="1"/>
              <a:t>runserver</a:t>
            </a:r>
            <a:r>
              <a:rPr lang="en-US" dirty="0"/>
              <a:t> </a:t>
            </a:r>
          </a:p>
        </p:txBody>
      </p:sp>
      <p:sp>
        <p:nvSpPr>
          <p:cNvPr id="4" name="Footer Placeholder 3">
            <a:extLst>
              <a:ext uri="{FF2B5EF4-FFF2-40B4-BE49-F238E27FC236}">
                <a16:creationId xmlns:a16="http://schemas.microsoft.com/office/drawing/2014/main" id="{CF2C1617-9243-0C58-8600-D1749A354F4A}"/>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B1DE26CA-290F-ABA6-35C6-5E738CDF76F7}"/>
              </a:ext>
            </a:extLst>
          </p:cNvPr>
          <p:cNvSpPr>
            <a:spLocks noGrp="1"/>
          </p:cNvSpPr>
          <p:nvPr>
            <p:ph type="sldNum" sz="quarter" idx="12"/>
          </p:nvPr>
        </p:nvSpPr>
        <p:spPr/>
        <p:txBody>
          <a:bodyPr/>
          <a:lstStyle/>
          <a:p>
            <a:fld id="{CBA38C19-DD30-46F9-A559-7559A714E450}" type="slidenum">
              <a:rPr lang="en-US" smtClean="0"/>
              <a:t>15</a:t>
            </a:fld>
            <a:endParaRPr lang="en-US"/>
          </a:p>
        </p:txBody>
      </p:sp>
    </p:spTree>
    <p:extLst>
      <p:ext uri="{BB962C8B-B14F-4D97-AF65-F5344CB8AC3E}">
        <p14:creationId xmlns:p14="http://schemas.microsoft.com/office/powerpoint/2010/main" val="3194763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6F41A-0682-45F1-C98D-D81B60CDC4F1}"/>
              </a:ext>
            </a:extLst>
          </p:cNvPr>
          <p:cNvSpPr>
            <a:spLocks noGrp="1"/>
          </p:cNvSpPr>
          <p:nvPr>
            <p:ph type="title"/>
          </p:nvPr>
        </p:nvSpPr>
        <p:spPr/>
        <p:txBody>
          <a:bodyPr>
            <a:normAutofit fontScale="90000"/>
          </a:bodyPr>
          <a:lstStyle/>
          <a:p>
            <a:endParaRPr lang="en-US"/>
          </a:p>
        </p:txBody>
      </p:sp>
      <p:pic>
        <p:nvPicPr>
          <p:cNvPr id="7" name="Content Placeholder 6">
            <a:extLst>
              <a:ext uri="{FF2B5EF4-FFF2-40B4-BE49-F238E27FC236}">
                <a16:creationId xmlns:a16="http://schemas.microsoft.com/office/drawing/2014/main" id="{1FCCD3BD-F659-B115-5992-CFB62BC8C6DB}"/>
              </a:ext>
            </a:extLst>
          </p:cNvPr>
          <p:cNvPicPr>
            <a:picLocks noGrp="1" noChangeAspect="1"/>
          </p:cNvPicPr>
          <p:nvPr>
            <p:ph idx="1"/>
          </p:nvPr>
        </p:nvPicPr>
        <p:blipFill>
          <a:blip r:embed="rId2"/>
          <a:stretch>
            <a:fillRect/>
          </a:stretch>
        </p:blipFill>
        <p:spPr>
          <a:xfrm>
            <a:off x="838200" y="2989284"/>
            <a:ext cx="10515600" cy="2024020"/>
          </a:xfrm>
        </p:spPr>
      </p:pic>
      <p:sp>
        <p:nvSpPr>
          <p:cNvPr id="4" name="Footer Placeholder 3">
            <a:extLst>
              <a:ext uri="{FF2B5EF4-FFF2-40B4-BE49-F238E27FC236}">
                <a16:creationId xmlns:a16="http://schemas.microsoft.com/office/drawing/2014/main" id="{46875D97-8C15-94EC-9A8F-7E899A7B103D}"/>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54013BB0-F1AF-AB02-741F-4BC275D22C33}"/>
              </a:ext>
            </a:extLst>
          </p:cNvPr>
          <p:cNvSpPr>
            <a:spLocks noGrp="1"/>
          </p:cNvSpPr>
          <p:nvPr>
            <p:ph type="sldNum" sz="quarter" idx="12"/>
          </p:nvPr>
        </p:nvSpPr>
        <p:spPr/>
        <p:txBody>
          <a:bodyPr/>
          <a:lstStyle/>
          <a:p>
            <a:fld id="{CBA38C19-DD30-46F9-A559-7559A714E450}" type="slidenum">
              <a:rPr lang="en-US" smtClean="0"/>
              <a:t>16</a:t>
            </a:fld>
            <a:endParaRPr lang="en-US"/>
          </a:p>
        </p:txBody>
      </p:sp>
    </p:spTree>
    <p:extLst>
      <p:ext uri="{BB962C8B-B14F-4D97-AF65-F5344CB8AC3E}">
        <p14:creationId xmlns:p14="http://schemas.microsoft.com/office/powerpoint/2010/main" val="1439072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601A8-AE6D-6C32-D478-F0494306C8D9}"/>
              </a:ext>
            </a:extLst>
          </p:cNvPr>
          <p:cNvSpPr>
            <a:spLocks noGrp="1"/>
          </p:cNvSpPr>
          <p:nvPr>
            <p:ph type="title"/>
          </p:nvPr>
        </p:nvSpPr>
        <p:spPr/>
        <p:txBody>
          <a:bodyPr>
            <a:normAutofit fontScale="90000"/>
          </a:bodyPr>
          <a:lstStyle/>
          <a:p>
            <a:endParaRPr lang="en-US" dirty="0"/>
          </a:p>
        </p:txBody>
      </p:sp>
      <p:sp>
        <p:nvSpPr>
          <p:cNvPr id="4" name="Footer Placeholder 3">
            <a:extLst>
              <a:ext uri="{FF2B5EF4-FFF2-40B4-BE49-F238E27FC236}">
                <a16:creationId xmlns:a16="http://schemas.microsoft.com/office/drawing/2014/main" id="{E11C1177-9687-8240-2354-9917380FF58B}"/>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CAB31945-A9B5-78A0-71C1-52566729EC45}"/>
              </a:ext>
            </a:extLst>
          </p:cNvPr>
          <p:cNvSpPr>
            <a:spLocks noGrp="1"/>
          </p:cNvSpPr>
          <p:nvPr>
            <p:ph type="sldNum" sz="quarter" idx="12"/>
          </p:nvPr>
        </p:nvSpPr>
        <p:spPr/>
        <p:txBody>
          <a:bodyPr/>
          <a:lstStyle/>
          <a:p>
            <a:fld id="{CBA38C19-DD30-46F9-A559-7559A714E450}" type="slidenum">
              <a:rPr lang="en-US" smtClean="0"/>
              <a:t>17</a:t>
            </a:fld>
            <a:endParaRPr lang="en-US"/>
          </a:p>
        </p:txBody>
      </p:sp>
      <p:sp>
        <p:nvSpPr>
          <p:cNvPr id="9" name="Content Placeholder 8">
            <a:extLst>
              <a:ext uri="{FF2B5EF4-FFF2-40B4-BE49-F238E27FC236}">
                <a16:creationId xmlns:a16="http://schemas.microsoft.com/office/drawing/2014/main" id="{F2D95620-4C54-2288-2A2F-E5EF8893AC32}"/>
              </a:ext>
            </a:extLst>
          </p:cNvPr>
          <p:cNvSpPr>
            <a:spLocks noGrp="1"/>
          </p:cNvSpPr>
          <p:nvPr>
            <p:ph idx="1"/>
          </p:nvPr>
        </p:nvSpPr>
        <p:spPr/>
        <p:txBody>
          <a:bodyPr/>
          <a:lstStyle/>
          <a:p>
            <a:pPr marL="0" indent="0">
              <a:buNone/>
            </a:pPr>
            <a:r>
              <a:rPr lang="en-US" dirty="0"/>
              <a:t>Look server has started and can be accessed at localhost with port 8000. Let's access it using the browser, it looks like the below.</a:t>
            </a:r>
          </a:p>
          <a:p>
            <a:pPr marL="0" indent="0">
              <a:buNone/>
            </a:pPr>
            <a:endParaRPr lang="en-US" dirty="0"/>
          </a:p>
          <a:p>
            <a:pPr marL="0" indent="0">
              <a:buNone/>
            </a:pPr>
            <a:endParaRPr lang="en-US" dirty="0"/>
          </a:p>
        </p:txBody>
      </p:sp>
      <p:pic>
        <p:nvPicPr>
          <p:cNvPr id="11" name="Picture 10">
            <a:extLst>
              <a:ext uri="{FF2B5EF4-FFF2-40B4-BE49-F238E27FC236}">
                <a16:creationId xmlns:a16="http://schemas.microsoft.com/office/drawing/2014/main" id="{5DDD1643-B34F-15BB-245A-30E65F4CDE4B}"/>
              </a:ext>
            </a:extLst>
          </p:cNvPr>
          <p:cNvPicPr>
            <a:picLocks noChangeAspect="1"/>
          </p:cNvPicPr>
          <p:nvPr/>
        </p:nvPicPr>
        <p:blipFill>
          <a:blip r:embed="rId2"/>
          <a:stretch>
            <a:fillRect/>
          </a:stretch>
        </p:blipFill>
        <p:spPr>
          <a:xfrm>
            <a:off x="1482970" y="2953891"/>
            <a:ext cx="7127630" cy="3312765"/>
          </a:xfrm>
          <a:prstGeom prst="rect">
            <a:avLst/>
          </a:prstGeom>
        </p:spPr>
      </p:pic>
    </p:spTree>
    <p:extLst>
      <p:ext uri="{BB962C8B-B14F-4D97-AF65-F5344CB8AC3E}">
        <p14:creationId xmlns:p14="http://schemas.microsoft.com/office/powerpoint/2010/main" val="4190347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D1CDA-330A-CA6E-D5E7-02F0A2292BE8}"/>
              </a:ext>
            </a:extLst>
          </p:cNvPr>
          <p:cNvSpPr>
            <a:spLocks noGrp="1"/>
          </p:cNvSpPr>
          <p:nvPr>
            <p:ph type="title"/>
          </p:nvPr>
        </p:nvSpPr>
        <p:spPr/>
        <p:txBody>
          <a:bodyPr>
            <a:normAutofit fontScale="90000"/>
          </a:bodyPr>
          <a:lstStyle/>
          <a:p>
            <a:r>
              <a:rPr lang="en-US" dirty="0"/>
              <a:t>Django Configuration with Apache Web Server</a:t>
            </a:r>
          </a:p>
        </p:txBody>
      </p:sp>
      <p:sp>
        <p:nvSpPr>
          <p:cNvPr id="3" name="Content Placeholder 2">
            <a:extLst>
              <a:ext uri="{FF2B5EF4-FFF2-40B4-BE49-F238E27FC236}">
                <a16:creationId xmlns:a16="http://schemas.microsoft.com/office/drawing/2014/main" id="{58773776-4F01-F1F8-A328-907AAF28CFDD}"/>
              </a:ext>
            </a:extLst>
          </p:cNvPr>
          <p:cNvSpPr>
            <a:spLocks noGrp="1"/>
          </p:cNvSpPr>
          <p:nvPr>
            <p:ph idx="1"/>
          </p:nvPr>
        </p:nvSpPr>
        <p:spPr/>
        <p:txBody>
          <a:bodyPr/>
          <a:lstStyle/>
          <a:p>
            <a:pPr marL="0" indent="0">
              <a:buNone/>
            </a:pPr>
            <a:r>
              <a:rPr lang="en-US" dirty="0"/>
              <a:t>Django uses its built-in development server to run the web application. To start this server, we can use python manage.py </a:t>
            </a:r>
            <a:r>
              <a:rPr lang="en-US" dirty="0" err="1"/>
              <a:t>runserver</a:t>
            </a:r>
            <a:r>
              <a:rPr lang="en-US" dirty="0"/>
              <a:t> command.</a:t>
            </a:r>
          </a:p>
          <a:p>
            <a:pPr marL="0" indent="0">
              <a:buNone/>
            </a:pPr>
            <a:endParaRPr lang="en-US" dirty="0"/>
          </a:p>
          <a:p>
            <a:pPr marL="0" indent="0">
              <a:buNone/>
            </a:pPr>
            <a:r>
              <a:rPr lang="en-US" dirty="0"/>
              <a:t>But if we want to run our application by using </a:t>
            </a:r>
            <a:r>
              <a:rPr lang="en-US" dirty="0" err="1"/>
              <a:t>apache</a:t>
            </a:r>
            <a:r>
              <a:rPr lang="en-US" dirty="0"/>
              <a:t> server rather than built-in development server, we need Configure Apache.</a:t>
            </a:r>
          </a:p>
        </p:txBody>
      </p:sp>
      <p:sp>
        <p:nvSpPr>
          <p:cNvPr id="4" name="Footer Placeholder 3">
            <a:extLst>
              <a:ext uri="{FF2B5EF4-FFF2-40B4-BE49-F238E27FC236}">
                <a16:creationId xmlns:a16="http://schemas.microsoft.com/office/drawing/2014/main" id="{059BBCC3-6025-567C-C8B1-A3EA1852B0B4}"/>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B4CD097D-FD37-F661-607D-86FDF0553232}"/>
              </a:ext>
            </a:extLst>
          </p:cNvPr>
          <p:cNvSpPr>
            <a:spLocks noGrp="1"/>
          </p:cNvSpPr>
          <p:nvPr>
            <p:ph type="sldNum" sz="quarter" idx="12"/>
          </p:nvPr>
        </p:nvSpPr>
        <p:spPr/>
        <p:txBody>
          <a:bodyPr/>
          <a:lstStyle/>
          <a:p>
            <a:fld id="{CBA38C19-DD30-46F9-A559-7559A714E450}" type="slidenum">
              <a:rPr lang="en-US" smtClean="0"/>
              <a:t>18</a:t>
            </a:fld>
            <a:endParaRPr lang="en-US"/>
          </a:p>
        </p:txBody>
      </p:sp>
    </p:spTree>
    <p:extLst>
      <p:ext uri="{BB962C8B-B14F-4D97-AF65-F5344CB8AC3E}">
        <p14:creationId xmlns:p14="http://schemas.microsoft.com/office/powerpoint/2010/main" val="2689096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FF613-90B9-C41E-FF81-0F615F9940B9}"/>
              </a:ext>
            </a:extLst>
          </p:cNvPr>
          <p:cNvSpPr>
            <a:spLocks noGrp="1"/>
          </p:cNvSpPr>
          <p:nvPr>
            <p:ph type="title"/>
          </p:nvPr>
        </p:nvSpPr>
        <p:spPr/>
        <p:txBody>
          <a:bodyPr>
            <a:normAutofit fontScale="90000"/>
          </a:bodyPr>
          <a:lstStyle/>
          <a:p>
            <a:r>
              <a:rPr lang="en-US" dirty="0"/>
              <a:t>Configure Apache:</a:t>
            </a:r>
          </a:p>
        </p:txBody>
      </p:sp>
      <p:sp>
        <p:nvSpPr>
          <p:cNvPr id="3" name="Content Placeholder 2">
            <a:extLst>
              <a:ext uri="{FF2B5EF4-FFF2-40B4-BE49-F238E27FC236}">
                <a16:creationId xmlns:a16="http://schemas.microsoft.com/office/drawing/2014/main" id="{4A32F9AC-F4DF-3331-08F3-20D38582CB57}"/>
              </a:ext>
            </a:extLst>
          </p:cNvPr>
          <p:cNvSpPr>
            <a:spLocks noGrp="1"/>
          </p:cNvSpPr>
          <p:nvPr>
            <p:ph idx="1"/>
          </p:nvPr>
        </p:nvSpPr>
        <p:spPr/>
        <p:txBody>
          <a:bodyPr/>
          <a:lstStyle/>
          <a:p>
            <a:pPr marL="0" indent="0">
              <a:buNone/>
            </a:pPr>
            <a:r>
              <a:rPr lang="en-US" dirty="0"/>
              <a:t>Open your Apache configuration file (</a:t>
            </a:r>
            <a:r>
              <a:rPr lang="en-US" dirty="0" err="1"/>
              <a:t>httpd.conf</a:t>
            </a:r>
            <a:r>
              <a:rPr lang="en-US" dirty="0"/>
              <a:t>) using a text editor. You can find this file in the Apache installation directory.</a:t>
            </a:r>
          </a:p>
          <a:p>
            <a:pPr marL="0" indent="0">
              <a:buNone/>
            </a:pPr>
            <a:endParaRPr lang="en-US" dirty="0"/>
          </a:p>
          <a:p>
            <a:pPr marL="0" indent="0">
              <a:buNone/>
            </a:pPr>
            <a:r>
              <a:rPr lang="en-US" dirty="0"/>
              <a:t>Add the following lines at the end of the configuration file to load the </a:t>
            </a:r>
            <a:r>
              <a:rPr lang="en-US" dirty="0" err="1"/>
              <a:t>mod_wsgi</a:t>
            </a:r>
            <a:r>
              <a:rPr lang="en-US" dirty="0"/>
              <a:t> module and configure it to run your Django application. Adjust paths accordingly.</a:t>
            </a:r>
          </a:p>
        </p:txBody>
      </p:sp>
      <p:sp>
        <p:nvSpPr>
          <p:cNvPr id="4" name="Footer Placeholder 3">
            <a:extLst>
              <a:ext uri="{FF2B5EF4-FFF2-40B4-BE49-F238E27FC236}">
                <a16:creationId xmlns:a16="http://schemas.microsoft.com/office/drawing/2014/main" id="{CC032769-4118-0E16-02B8-E240847C8DBB}"/>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33BF9635-FE41-6D93-0868-29B36D82797E}"/>
              </a:ext>
            </a:extLst>
          </p:cNvPr>
          <p:cNvSpPr>
            <a:spLocks noGrp="1"/>
          </p:cNvSpPr>
          <p:nvPr>
            <p:ph type="sldNum" sz="quarter" idx="12"/>
          </p:nvPr>
        </p:nvSpPr>
        <p:spPr/>
        <p:txBody>
          <a:bodyPr/>
          <a:lstStyle/>
          <a:p>
            <a:fld id="{CBA38C19-DD30-46F9-A559-7559A714E450}" type="slidenum">
              <a:rPr lang="en-US" smtClean="0"/>
              <a:t>19</a:t>
            </a:fld>
            <a:endParaRPr lang="en-US"/>
          </a:p>
        </p:txBody>
      </p:sp>
    </p:spTree>
    <p:extLst>
      <p:ext uri="{BB962C8B-B14F-4D97-AF65-F5344CB8AC3E}">
        <p14:creationId xmlns:p14="http://schemas.microsoft.com/office/powerpoint/2010/main" val="3638064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D3942-6EE1-4B63-BC6E-34A6146C1800}"/>
              </a:ext>
            </a:extLst>
          </p:cNvPr>
          <p:cNvSpPr>
            <a:spLocks noGrp="1"/>
          </p:cNvSpPr>
          <p:nvPr>
            <p:ph type="title"/>
          </p:nvPr>
        </p:nvSpPr>
        <p:spPr/>
        <p:txBody>
          <a:bodyPr>
            <a:normAutofit fontScale="90000"/>
          </a:bodyPr>
          <a:lstStyle/>
          <a:p>
            <a:r>
              <a:rPr lang="en-US" dirty="0"/>
              <a:t>What is Django:</a:t>
            </a:r>
          </a:p>
        </p:txBody>
      </p:sp>
      <p:sp>
        <p:nvSpPr>
          <p:cNvPr id="4" name="Footer Placeholder 3">
            <a:extLst>
              <a:ext uri="{FF2B5EF4-FFF2-40B4-BE49-F238E27FC236}">
                <a16:creationId xmlns:a16="http://schemas.microsoft.com/office/drawing/2014/main" id="{A069A54B-2C88-4668-9F6F-AB565D0CF590}"/>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9808424B-318C-417B-ACD9-985E9AA99447}"/>
              </a:ext>
            </a:extLst>
          </p:cNvPr>
          <p:cNvSpPr>
            <a:spLocks noGrp="1"/>
          </p:cNvSpPr>
          <p:nvPr>
            <p:ph type="sldNum" sz="quarter" idx="12"/>
          </p:nvPr>
        </p:nvSpPr>
        <p:spPr/>
        <p:txBody>
          <a:bodyPr/>
          <a:lstStyle/>
          <a:p>
            <a:fld id="{CBA38C19-DD30-46F9-A559-7559A714E450}" type="slidenum">
              <a:rPr lang="en-US" smtClean="0"/>
              <a:t>2</a:t>
            </a:fld>
            <a:endParaRPr lang="en-US"/>
          </a:p>
        </p:txBody>
      </p:sp>
      <p:sp>
        <p:nvSpPr>
          <p:cNvPr id="8" name="Content Placeholder 7">
            <a:extLst>
              <a:ext uri="{FF2B5EF4-FFF2-40B4-BE49-F238E27FC236}">
                <a16:creationId xmlns:a16="http://schemas.microsoft.com/office/drawing/2014/main" id="{65407DAF-E6C5-8534-2484-FAB125FCC643}"/>
              </a:ext>
            </a:extLst>
          </p:cNvPr>
          <p:cNvSpPr>
            <a:spLocks noGrp="1"/>
          </p:cNvSpPr>
          <p:nvPr>
            <p:ph idx="1"/>
          </p:nvPr>
        </p:nvSpPr>
        <p:spPr/>
        <p:txBody>
          <a:bodyPr/>
          <a:lstStyle/>
          <a:p>
            <a:pPr marL="0" indent="0">
              <a:buNone/>
            </a:pPr>
            <a:r>
              <a:rPr lang="en-US" dirty="0"/>
              <a:t>Django is a web application framework written in Python programming language. It is based on MVT (Model View Template) design pattern. The Django is very demanding due to its rapid development feature. It takes less time to build application after collecting client requirement</a:t>
            </a:r>
          </a:p>
        </p:txBody>
      </p:sp>
    </p:spTree>
    <p:extLst>
      <p:ext uri="{BB962C8B-B14F-4D97-AF65-F5344CB8AC3E}">
        <p14:creationId xmlns:p14="http://schemas.microsoft.com/office/powerpoint/2010/main" val="2977873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935AE-BCDD-4176-5EFE-6FD65D2BFAEC}"/>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911FA9C9-F530-D5C4-C7F7-63341B48B046}"/>
              </a:ext>
            </a:extLst>
          </p:cNvPr>
          <p:cNvSpPr>
            <a:spLocks noGrp="1"/>
          </p:cNvSpPr>
          <p:nvPr>
            <p:ph idx="1"/>
          </p:nvPr>
        </p:nvSpPr>
        <p:spPr/>
        <p:txBody>
          <a:bodyPr>
            <a:normAutofit fontScale="92500" lnSpcReduction="20000"/>
          </a:bodyPr>
          <a:lstStyle/>
          <a:p>
            <a:pPr marL="0" indent="0">
              <a:buNone/>
            </a:pPr>
            <a:r>
              <a:rPr lang="en-US" dirty="0" err="1"/>
              <a:t>LoadModule</a:t>
            </a:r>
            <a:r>
              <a:rPr lang="en-US" dirty="0"/>
              <a:t> </a:t>
            </a:r>
            <a:r>
              <a:rPr lang="en-US" dirty="0" err="1"/>
              <a:t>wsgi_module</a:t>
            </a:r>
            <a:r>
              <a:rPr lang="en-US" dirty="0"/>
              <a:t> modules/mod_wsgi.so</a:t>
            </a:r>
          </a:p>
          <a:p>
            <a:pPr marL="0" indent="0">
              <a:buNone/>
            </a:pPr>
            <a:endParaRPr lang="en-US" dirty="0"/>
          </a:p>
          <a:p>
            <a:pPr marL="0" indent="0">
              <a:buNone/>
            </a:pPr>
            <a:r>
              <a:rPr lang="en-US" dirty="0" err="1"/>
              <a:t>WSGIScriptAlias</a:t>
            </a:r>
            <a:r>
              <a:rPr lang="en-US" dirty="0"/>
              <a:t> / "C:/path/to/your/project/myproject/wsgi.py"</a:t>
            </a:r>
          </a:p>
          <a:p>
            <a:pPr marL="0" indent="0">
              <a:buNone/>
            </a:pPr>
            <a:r>
              <a:rPr lang="en-US" dirty="0" err="1"/>
              <a:t>WSGIPythonPath</a:t>
            </a:r>
            <a:r>
              <a:rPr lang="en-US" dirty="0"/>
              <a:t> "C:/path/to/your/project"</a:t>
            </a:r>
          </a:p>
          <a:p>
            <a:pPr marL="0" indent="0">
              <a:buNone/>
            </a:pPr>
            <a:endParaRPr lang="en-US" dirty="0"/>
          </a:p>
          <a:p>
            <a:pPr marL="0" indent="0">
              <a:buNone/>
            </a:pPr>
            <a:r>
              <a:rPr lang="en-US" dirty="0"/>
              <a:t>&lt;Directory "C:/path/to/your/project/myproject"&gt;</a:t>
            </a:r>
          </a:p>
          <a:p>
            <a:pPr marL="0" indent="0">
              <a:buNone/>
            </a:pPr>
            <a:r>
              <a:rPr lang="en-US" dirty="0"/>
              <a:t>  &lt;Files wsgi.py&gt;</a:t>
            </a:r>
          </a:p>
          <a:p>
            <a:pPr marL="0" indent="0">
              <a:buNone/>
            </a:pPr>
            <a:r>
              <a:rPr lang="en-US" dirty="0"/>
              <a:t>    Require all granted</a:t>
            </a:r>
          </a:p>
          <a:p>
            <a:pPr marL="0" indent="0">
              <a:buNone/>
            </a:pPr>
            <a:r>
              <a:rPr lang="en-US" dirty="0"/>
              <a:t>  &lt;/Files&gt;</a:t>
            </a:r>
          </a:p>
          <a:p>
            <a:pPr marL="0" indent="0">
              <a:buNone/>
            </a:pPr>
            <a:r>
              <a:rPr lang="en-US" dirty="0"/>
              <a:t>&lt;/Directory&gt;</a:t>
            </a:r>
          </a:p>
          <a:p>
            <a:pPr marL="0" indent="0">
              <a:buNone/>
            </a:pPr>
            <a:endParaRPr lang="en-US" dirty="0"/>
          </a:p>
        </p:txBody>
      </p:sp>
      <p:sp>
        <p:nvSpPr>
          <p:cNvPr id="4" name="Footer Placeholder 3">
            <a:extLst>
              <a:ext uri="{FF2B5EF4-FFF2-40B4-BE49-F238E27FC236}">
                <a16:creationId xmlns:a16="http://schemas.microsoft.com/office/drawing/2014/main" id="{A3904212-8391-D558-1EB5-318489D7084A}"/>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37FE6A9C-0A4D-CB64-ACB2-C751A69E5835}"/>
              </a:ext>
            </a:extLst>
          </p:cNvPr>
          <p:cNvSpPr>
            <a:spLocks noGrp="1"/>
          </p:cNvSpPr>
          <p:nvPr>
            <p:ph type="sldNum" sz="quarter" idx="12"/>
          </p:nvPr>
        </p:nvSpPr>
        <p:spPr/>
        <p:txBody>
          <a:bodyPr/>
          <a:lstStyle/>
          <a:p>
            <a:fld id="{CBA38C19-DD30-46F9-A559-7559A714E450}" type="slidenum">
              <a:rPr lang="en-US" smtClean="0"/>
              <a:t>20</a:t>
            </a:fld>
            <a:endParaRPr lang="en-US"/>
          </a:p>
        </p:txBody>
      </p:sp>
    </p:spTree>
    <p:extLst>
      <p:ext uri="{BB962C8B-B14F-4D97-AF65-F5344CB8AC3E}">
        <p14:creationId xmlns:p14="http://schemas.microsoft.com/office/powerpoint/2010/main" val="833267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5D730-A63E-140B-9262-28181BA6C6BC}"/>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72CAF133-0486-FF4D-C44B-683E8A9DA533}"/>
              </a:ext>
            </a:extLst>
          </p:cNvPr>
          <p:cNvSpPr>
            <a:spLocks noGrp="1"/>
          </p:cNvSpPr>
          <p:nvPr>
            <p:ph idx="1"/>
          </p:nvPr>
        </p:nvSpPr>
        <p:spPr/>
        <p:txBody>
          <a:bodyPr/>
          <a:lstStyle/>
          <a:p>
            <a:pPr marL="0" indent="0">
              <a:buNone/>
            </a:pPr>
            <a:r>
              <a:rPr lang="en-US" dirty="0"/>
              <a:t>Replace "C:/path/to/your/project" with the actual path to your Django project.</a:t>
            </a:r>
          </a:p>
        </p:txBody>
      </p:sp>
      <p:sp>
        <p:nvSpPr>
          <p:cNvPr id="4" name="Footer Placeholder 3">
            <a:extLst>
              <a:ext uri="{FF2B5EF4-FFF2-40B4-BE49-F238E27FC236}">
                <a16:creationId xmlns:a16="http://schemas.microsoft.com/office/drawing/2014/main" id="{C0BEC1A6-4D33-7233-7E34-EE58E8955352}"/>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371523E3-E634-21C1-95D7-AF76E7689E71}"/>
              </a:ext>
            </a:extLst>
          </p:cNvPr>
          <p:cNvSpPr>
            <a:spLocks noGrp="1"/>
          </p:cNvSpPr>
          <p:nvPr>
            <p:ph type="sldNum" sz="quarter" idx="12"/>
          </p:nvPr>
        </p:nvSpPr>
        <p:spPr/>
        <p:txBody>
          <a:bodyPr/>
          <a:lstStyle/>
          <a:p>
            <a:fld id="{CBA38C19-DD30-46F9-A559-7559A714E450}" type="slidenum">
              <a:rPr lang="en-US" smtClean="0"/>
              <a:t>21</a:t>
            </a:fld>
            <a:endParaRPr lang="en-US"/>
          </a:p>
        </p:txBody>
      </p:sp>
    </p:spTree>
    <p:extLst>
      <p:ext uri="{BB962C8B-B14F-4D97-AF65-F5344CB8AC3E}">
        <p14:creationId xmlns:p14="http://schemas.microsoft.com/office/powerpoint/2010/main" val="3999715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3BB13-6CA6-1E92-69A4-38DE8913EA60}"/>
              </a:ext>
            </a:extLst>
          </p:cNvPr>
          <p:cNvSpPr>
            <a:spLocks noGrp="1"/>
          </p:cNvSpPr>
          <p:nvPr>
            <p:ph type="title"/>
          </p:nvPr>
        </p:nvSpPr>
        <p:spPr/>
        <p:txBody>
          <a:bodyPr>
            <a:normAutofit fontScale="90000"/>
          </a:bodyPr>
          <a:lstStyle/>
          <a:p>
            <a:r>
              <a:rPr lang="en-US" dirty="0"/>
              <a:t>Test Apache and Django Integration:</a:t>
            </a:r>
          </a:p>
        </p:txBody>
      </p:sp>
      <p:sp>
        <p:nvSpPr>
          <p:cNvPr id="3" name="Content Placeholder 2">
            <a:extLst>
              <a:ext uri="{FF2B5EF4-FFF2-40B4-BE49-F238E27FC236}">
                <a16:creationId xmlns:a16="http://schemas.microsoft.com/office/drawing/2014/main" id="{0DDEB927-33ED-3018-B10B-2C551F5E2AFF}"/>
              </a:ext>
            </a:extLst>
          </p:cNvPr>
          <p:cNvSpPr>
            <a:spLocks noGrp="1"/>
          </p:cNvSpPr>
          <p:nvPr>
            <p:ph idx="1"/>
          </p:nvPr>
        </p:nvSpPr>
        <p:spPr/>
        <p:txBody>
          <a:bodyPr/>
          <a:lstStyle/>
          <a:p>
            <a:pPr marL="0" indent="0">
              <a:buNone/>
            </a:pPr>
            <a:r>
              <a:rPr lang="en-US" dirty="0"/>
              <a:t>Restart Apache and test if your Django application is accessible through Apache. Open a web browser and go to http://127.0.0.1.</a:t>
            </a:r>
          </a:p>
          <a:p>
            <a:pPr marL="0" indent="0">
              <a:buNone/>
            </a:pPr>
            <a:endParaRPr lang="en-US" dirty="0"/>
          </a:p>
          <a:p>
            <a:pPr marL="0" indent="0">
              <a:buNone/>
            </a:pPr>
            <a:r>
              <a:rPr lang="en-US" dirty="0"/>
              <a:t>Note: Ensure that the necessary permissions are set for Apache to access your Django project directory.</a:t>
            </a:r>
          </a:p>
          <a:p>
            <a:pPr marL="0" indent="0">
              <a:buNone/>
            </a:pPr>
            <a:endParaRPr lang="en-US" dirty="0"/>
          </a:p>
          <a:p>
            <a:pPr marL="0" indent="0">
              <a:buNone/>
            </a:pPr>
            <a:r>
              <a:rPr lang="en-US" dirty="0"/>
              <a:t>Remember to replace paths and project names with your actual configurations. This guide assumes a basic setup, and you might need to adjust it based on your specific project structure and requirements.</a:t>
            </a:r>
          </a:p>
        </p:txBody>
      </p:sp>
      <p:sp>
        <p:nvSpPr>
          <p:cNvPr id="4" name="Footer Placeholder 3">
            <a:extLst>
              <a:ext uri="{FF2B5EF4-FFF2-40B4-BE49-F238E27FC236}">
                <a16:creationId xmlns:a16="http://schemas.microsoft.com/office/drawing/2014/main" id="{A2B183E0-A076-ED31-5251-BC3741A29CFC}"/>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D3842AE5-E5B2-5068-A563-036D43BDAC14}"/>
              </a:ext>
            </a:extLst>
          </p:cNvPr>
          <p:cNvSpPr>
            <a:spLocks noGrp="1"/>
          </p:cNvSpPr>
          <p:nvPr>
            <p:ph type="sldNum" sz="quarter" idx="12"/>
          </p:nvPr>
        </p:nvSpPr>
        <p:spPr/>
        <p:txBody>
          <a:bodyPr/>
          <a:lstStyle/>
          <a:p>
            <a:fld id="{CBA38C19-DD30-46F9-A559-7559A714E450}" type="slidenum">
              <a:rPr lang="en-US" smtClean="0"/>
              <a:t>22</a:t>
            </a:fld>
            <a:endParaRPr lang="en-US"/>
          </a:p>
        </p:txBody>
      </p:sp>
    </p:spTree>
    <p:extLst>
      <p:ext uri="{BB962C8B-B14F-4D97-AF65-F5344CB8AC3E}">
        <p14:creationId xmlns:p14="http://schemas.microsoft.com/office/powerpoint/2010/main" val="3453113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8D600-997B-4F3C-92CC-FD4C39C5B65A}"/>
              </a:ext>
            </a:extLst>
          </p:cNvPr>
          <p:cNvSpPr>
            <a:spLocks noGrp="1"/>
          </p:cNvSpPr>
          <p:nvPr>
            <p:ph type="title"/>
          </p:nvPr>
        </p:nvSpPr>
        <p:spPr/>
        <p:txBody>
          <a:bodyPr>
            <a:normAutofit fontScale="90000"/>
          </a:bodyPr>
          <a:lstStyle/>
          <a:p>
            <a:r>
              <a:rPr lang="en-US" dirty="0"/>
              <a:t>Popularity</a:t>
            </a:r>
          </a:p>
        </p:txBody>
      </p:sp>
      <p:sp>
        <p:nvSpPr>
          <p:cNvPr id="4" name="Footer Placeholder 3">
            <a:extLst>
              <a:ext uri="{FF2B5EF4-FFF2-40B4-BE49-F238E27FC236}">
                <a16:creationId xmlns:a16="http://schemas.microsoft.com/office/drawing/2014/main" id="{5BBB10BF-E462-4660-994D-8031DE89B10C}"/>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6CC513A6-6FC0-41AC-9258-637121F7B13C}"/>
              </a:ext>
            </a:extLst>
          </p:cNvPr>
          <p:cNvSpPr>
            <a:spLocks noGrp="1"/>
          </p:cNvSpPr>
          <p:nvPr>
            <p:ph type="sldNum" sz="quarter" idx="12"/>
          </p:nvPr>
        </p:nvSpPr>
        <p:spPr/>
        <p:txBody>
          <a:bodyPr/>
          <a:lstStyle/>
          <a:p>
            <a:fld id="{CBA38C19-DD30-46F9-A559-7559A714E450}" type="slidenum">
              <a:rPr lang="en-US" smtClean="0"/>
              <a:t>3</a:t>
            </a:fld>
            <a:endParaRPr lang="en-US"/>
          </a:p>
        </p:txBody>
      </p:sp>
      <p:sp>
        <p:nvSpPr>
          <p:cNvPr id="3" name="Content Placeholder 2">
            <a:extLst>
              <a:ext uri="{FF2B5EF4-FFF2-40B4-BE49-F238E27FC236}">
                <a16:creationId xmlns:a16="http://schemas.microsoft.com/office/drawing/2014/main" id="{E7F7A133-7452-8294-86AF-2426EEBFE97F}"/>
              </a:ext>
            </a:extLst>
          </p:cNvPr>
          <p:cNvSpPr>
            <a:spLocks noGrp="1"/>
          </p:cNvSpPr>
          <p:nvPr>
            <p:ph idx="1"/>
          </p:nvPr>
        </p:nvSpPr>
        <p:spPr/>
        <p:txBody>
          <a:bodyPr>
            <a:normAutofit/>
          </a:bodyPr>
          <a:lstStyle/>
          <a:p>
            <a:pPr marL="0" indent="0">
              <a:buNone/>
            </a:pPr>
            <a:r>
              <a:rPr lang="en-US" dirty="0"/>
              <a:t>Django is widely accepted and used by various well-known sites such as:</a:t>
            </a:r>
          </a:p>
          <a:p>
            <a:r>
              <a:rPr lang="en-US" dirty="0"/>
              <a:t>Instagram</a:t>
            </a:r>
          </a:p>
          <a:p>
            <a:r>
              <a:rPr lang="en-US" dirty="0"/>
              <a:t>Mozilla</a:t>
            </a:r>
          </a:p>
          <a:p>
            <a:r>
              <a:rPr lang="en-US" dirty="0"/>
              <a:t>Disqus</a:t>
            </a:r>
          </a:p>
          <a:p>
            <a:r>
              <a:rPr lang="en-US" dirty="0"/>
              <a:t>Pinterest</a:t>
            </a:r>
          </a:p>
          <a:p>
            <a:r>
              <a:rPr lang="en-US" dirty="0"/>
              <a:t>Bitbucket</a:t>
            </a:r>
          </a:p>
          <a:p>
            <a:r>
              <a:rPr lang="en-US" dirty="0"/>
              <a:t>The Washington Times</a:t>
            </a:r>
          </a:p>
        </p:txBody>
      </p:sp>
    </p:spTree>
    <p:extLst>
      <p:ext uri="{BB962C8B-B14F-4D97-AF65-F5344CB8AC3E}">
        <p14:creationId xmlns:p14="http://schemas.microsoft.com/office/powerpoint/2010/main" val="1468189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01D31-C725-42FE-86E5-49ED6464E91C}"/>
              </a:ext>
            </a:extLst>
          </p:cNvPr>
          <p:cNvSpPr>
            <a:spLocks noGrp="1"/>
          </p:cNvSpPr>
          <p:nvPr>
            <p:ph type="title"/>
          </p:nvPr>
        </p:nvSpPr>
        <p:spPr/>
        <p:txBody>
          <a:bodyPr>
            <a:normAutofit fontScale="90000"/>
          </a:bodyPr>
          <a:lstStyle/>
          <a:p>
            <a:r>
              <a:rPr lang="en-US" dirty="0"/>
              <a:t>Features of Django:</a:t>
            </a:r>
          </a:p>
        </p:txBody>
      </p:sp>
      <p:sp>
        <p:nvSpPr>
          <p:cNvPr id="3" name="Content Placeholder 2">
            <a:extLst>
              <a:ext uri="{FF2B5EF4-FFF2-40B4-BE49-F238E27FC236}">
                <a16:creationId xmlns:a16="http://schemas.microsoft.com/office/drawing/2014/main" id="{13E142D5-CC8C-4F68-A536-14112325FC62}"/>
              </a:ext>
            </a:extLst>
          </p:cNvPr>
          <p:cNvSpPr>
            <a:spLocks noGrp="1"/>
          </p:cNvSpPr>
          <p:nvPr>
            <p:ph idx="1"/>
          </p:nvPr>
        </p:nvSpPr>
        <p:spPr/>
        <p:txBody>
          <a:bodyPr>
            <a:normAutofit/>
          </a:bodyPr>
          <a:lstStyle/>
          <a:p>
            <a:r>
              <a:rPr lang="en-US" dirty="0"/>
              <a:t>Rapid Development</a:t>
            </a:r>
          </a:p>
          <a:p>
            <a:r>
              <a:rPr lang="en-US" dirty="0"/>
              <a:t>Secure</a:t>
            </a:r>
          </a:p>
          <a:p>
            <a:r>
              <a:rPr lang="en-US" dirty="0"/>
              <a:t>Scalable</a:t>
            </a:r>
          </a:p>
          <a:p>
            <a:r>
              <a:rPr lang="en-US" dirty="0"/>
              <a:t>Fully loaded</a:t>
            </a:r>
          </a:p>
          <a:p>
            <a:r>
              <a:rPr lang="en-US" dirty="0"/>
              <a:t>Versatile</a:t>
            </a:r>
          </a:p>
          <a:p>
            <a:r>
              <a:rPr lang="en-US" dirty="0"/>
              <a:t>Open Source</a:t>
            </a:r>
          </a:p>
          <a:p>
            <a:r>
              <a:rPr lang="en-US" dirty="0"/>
              <a:t>Vast and Supported Community</a:t>
            </a:r>
          </a:p>
          <a:p>
            <a:pPr marL="0" indent="0">
              <a:buNone/>
            </a:pPr>
            <a:endParaRPr lang="en-US" dirty="0"/>
          </a:p>
        </p:txBody>
      </p:sp>
      <p:sp>
        <p:nvSpPr>
          <p:cNvPr id="4" name="Footer Placeholder 3">
            <a:extLst>
              <a:ext uri="{FF2B5EF4-FFF2-40B4-BE49-F238E27FC236}">
                <a16:creationId xmlns:a16="http://schemas.microsoft.com/office/drawing/2014/main" id="{3B26491E-7257-497F-B433-2078B2593397}"/>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32B6279B-7B7D-446E-9E0D-449876861E9D}"/>
              </a:ext>
            </a:extLst>
          </p:cNvPr>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4009637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E84A-DE43-BD39-BB9E-E3D20942053E}"/>
              </a:ext>
            </a:extLst>
          </p:cNvPr>
          <p:cNvSpPr>
            <a:spLocks noGrp="1"/>
          </p:cNvSpPr>
          <p:nvPr>
            <p:ph type="title"/>
          </p:nvPr>
        </p:nvSpPr>
        <p:spPr/>
        <p:txBody>
          <a:bodyPr>
            <a:normAutofit fontScale="90000"/>
          </a:bodyPr>
          <a:lstStyle/>
          <a:p>
            <a:r>
              <a:rPr lang="en-US" dirty="0"/>
              <a:t>Django Installation</a:t>
            </a:r>
          </a:p>
        </p:txBody>
      </p:sp>
      <p:sp>
        <p:nvSpPr>
          <p:cNvPr id="3" name="Content Placeholder 2">
            <a:extLst>
              <a:ext uri="{FF2B5EF4-FFF2-40B4-BE49-F238E27FC236}">
                <a16:creationId xmlns:a16="http://schemas.microsoft.com/office/drawing/2014/main" id="{95DAAB0A-DDBB-2989-452B-B23D78340DC2}"/>
              </a:ext>
            </a:extLst>
          </p:cNvPr>
          <p:cNvSpPr>
            <a:spLocks noGrp="1"/>
          </p:cNvSpPr>
          <p:nvPr>
            <p:ph idx="1"/>
          </p:nvPr>
        </p:nvSpPr>
        <p:spPr/>
        <p:txBody>
          <a:bodyPr>
            <a:normAutofit lnSpcReduction="10000"/>
          </a:bodyPr>
          <a:lstStyle/>
          <a:p>
            <a:pPr marL="0" indent="0">
              <a:buNone/>
            </a:pPr>
            <a:r>
              <a:rPr lang="en-US" dirty="0"/>
              <a:t> To install Django, first visit to </a:t>
            </a:r>
            <a:r>
              <a:rPr lang="en-US" dirty="0" err="1"/>
              <a:t>django</a:t>
            </a:r>
            <a:r>
              <a:rPr lang="en-US" dirty="0"/>
              <a:t> official site (https://www.djangoproject.com) and download </a:t>
            </a:r>
            <a:r>
              <a:rPr lang="en-US" dirty="0" err="1"/>
              <a:t>django</a:t>
            </a:r>
            <a:r>
              <a:rPr lang="en-US" dirty="0"/>
              <a:t> by clicking on the download section. Here, we will see various options to download The Django</a:t>
            </a:r>
          </a:p>
          <a:p>
            <a:pPr marL="0" indent="0">
              <a:buNone/>
            </a:pPr>
            <a:r>
              <a:rPr lang="en-US" dirty="0"/>
              <a:t>Django requires pip to start installation. Pip is a package manager system which is used to install and manage packages written in python. For Python 3.4 and higher versions pip3 is used to manage packages</a:t>
            </a:r>
          </a:p>
          <a:p>
            <a:pPr marL="0" indent="0">
              <a:buNone/>
            </a:pPr>
            <a:endParaRPr lang="en-US" dirty="0"/>
          </a:p>
          <a:p>
            <a:pPr marL="0" indent="0">
              <a:buNone/>
            </a:pPr>
            <a:r>
              <a:rPr lang="en-US" dirty="0"/>
              <a:t>pip3 install </a:t>
            </a:r>
            <a:r>
              <a:rPr lang="en-US" dirty="0" err="1"/>
              <a:t>django</a:t>
            </a:r>
            <a:r>
              <a:rPr lang="en-US" dirty="0"/>
              <a:t>==2.0.3 </a:t>
            </a:r>
          </a:p>
          <a:p>
            <a:pPr marL="0" indent="0">
              <a:buNone/>
            </a:pPr>
            <a:r>
              <a:rPr lang="en-US" dirty="0"/>
              <a:t>or pip install Django==5.0.1 for latest version</a:t>
            </a:r>
          </a:p>
        </p:txBody>
      </p:sp>
      <p:sp>
        <p:nvSpPr>
          <p:cNvPr id="4" name="Footer Placeholder 3">
            <a:extLst>
              <a:ext uri="{FF2B5EF4-FFF2-40B4-BE49-F238E27FC236}">
                <a16:creationId xmlns:a16="http://schemas.microsoft.com/office/drawing/2014/main" id="{B49A72F3-6F57-0AFB-F2B6-D15C0456AF1A}"/>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630D4F6D-C040-51BC-A5C0-AA06700B919B}"/>
              </a:ext>
            </a:extLst>
          </p:cNvPr>
          <p:cNvSpPr>
            <a:spLocks noGrp="1"/>
          </p:cNvSpPr>
          <p:nvPr>
            <p:ph type="sldNum" sz="quarter" idx="12"/>
          </p:nvPr>
        </p:nvSpPr>
        <p:spPr/>
        <p:txBody>
          <a:bodyPr/>
          <a:lstStyle/>
          <a:p>
            <a:fld id="{CBA38C19-DD30-46F9-A559-7559A714E450}" type="slidenum">
              <a:rPr lang="en-US" smtClean="0"/>
              <a:t>5</a:t>
            </a:fld>
            <a:endParaRPr lang="en-US"/>
          </a:p>
        </p:txBody>
      </p:sp>
    </p:spTree>
    <p:extLst>
      <p:ext uri="{BB962C8B-B14F-4D97-AF65-F5344CB8AC3E}">
        <p14:creationId xmlns:p14="http://schemas.microsoft.com/office/powerpoint/2010/main" val="331314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A1910-3B22-E5EF-E279-DBB8D119B1A7}"/>
              </a:ext>
            </a:extLst>
          </p:cNvPr>
          <p:cNvSpPr>
            <a:spLocks noGrp="1"/>
          </p:cNvSpPr>
          <p:nvPr>
            <p:ph type="title"/>
          </p:nvPr>
        </p:nvSpPr>
        <p:spPr/>
        <p:txBody>
          <a:bodyPr>
            <a:normAutofit fontScale="90000"/>
          </a:bodyPr>
          <a:lstStyle/>
          <a:p>
            <a:r>
              <a:rPr lang="en-US" dirty="0"/>
              <a:t>Verify Django Installation</a:t>
            </a:r>
          </a:p>
        </p:txBody>
      </p:sp>
      <p:sp>
        <p:nvSpPr>
          <p:cNvPr id="3" name="Content Placeholder 2">
            <a:extLst>
              <a:ext uri="{FF2B5EF4-FFF2-40B4-BE49-F238E27FC236}">
                <a16:creationId xmlns:a16="http://schemas.microsoft.com/office/drawing/2014/main" id="{6D184274-A2BD-C80B-DDE2-D8ABA790B244}"/>
              </a:ext>
            </a:extLst>
          </p:cNvPr>
          <p:cNvSpPr>
            <a:spLocks noGrp="1"/>
          </p:cNvSpPr>
          <p:nvPr>
            <p:ph idx="1"/>
          </p:nvPr>
        </p:nvSpPr>
        <p:spPr/>
        <p:txBody>
          <a:bodyPr>
            <a:normAutofit fontScale="85000" lnSpcReduction="10000"/>
          </a:bodyPr>
          <a:lstStyle/>
          <a:p>
            <a:pPr marL="0" indent="0">
              <a:buNone/>
            </a:pPr>
            <a:r>
              <a:rPr lang="en-US" dirty="0"/>
              <a:t>After installing Django, we need to </a:t>
            </a:r>
            <a:r>
              <a:rPr lang="en-US" dirty="0" err="1"/>
              <a:t>varify</a:t>
            </a:r>
            <a:r>
              <a:rPr lang="en-US" dirty="0"/>
              <a:t> the installation. Open terminal and write python3 and press enter. It will display python shell where we can verify </a:t>
            </a:r>
            <a:r>
              <a:rPr lang="en-US" dirty="0" err="1"/>
              <a:t>django</a:t>
            </a:r>
            <a:r>
              <a:rPr lang="en-US" dirty="0"/>
              <a:t> installation.</a:t>
            </a:r>
          </a:p>
          <a:p>
            <a:pPr marL="0" indent="0">
              <a:buNone/>
            </a:pPr>
            <a:endParaRPr lang="en-US" dirty="0"/>
          </a:p>
          <a:p>
            <a:pPr marL="0" indent="0">
              <a:buNone/>
            </a:pPr>
            <a:r>
              <a:rPr lang="en-US" dirty="0"/>
              <a:t>C:\Users\Administrator&gt;python</a:t>
            </a:r>
          </a:p>
          <a:p>
            <a:pPr marL="0" indent="0">
              <a:buNone/>
            </a:pPr>
            <a:r>
              <a:rPr lang="en-US" dirty="0"/>
              <a:t>Python 3.11.0 (main, Oct 24 2022, 18:26:48) [MSC v.1933 64 bit (AMD64)] on win32</a:t>
            </a:r>
          </a:p>
          <a:p>
            <a:pPr marL="0" indent="0">
              <a:buNone/>
            </a:pPr>
            <a:r>
              <a:rPr lang="en-US" dirty="0"/>
              <a:t>Type "help", "copyright", "credits" or "license" for more information.</a:t>
            </a:r>
          </a:p>
          <a:p>
            <a:pPr marL="0" indent="0">
              <a:buNone/>
            </a:pPr>
            <a:r>
              <a:rPr lang="en-US" dirty="0"/>
              <a:t>&gt;&gt;&gt; import </a:t>
            </a:r>
            <a:r>
              <a:rPr lang="en-US" dirty="0" err="1"/>
              <a:t>django</a:t>
            </a:r>
            <a:endParaRPr lang="en-US" dirty="0"/>
          </a:p>
          <a:p>
            <a:pPr marL="0" indent="0">
              <a:buNone/>
            </a:pPr>
            <a:r>
              <a:rPr lang="en-US" dirty="0"/>
              <a:t>&gt;&gt;&gt; print(</a:t>
            </a:r>
            <a:r>
              <a:rPr lang="en-US" dirty="0" err="1"/>
              <a:t>django.get_version</a:t>
            </a:r>
            <a:r>
              <a:rPr lang="en-US" dirty="0"/>
              <a:t>())</a:t>
            </a:r>
          </a:p>
          <a:p>
            <a:pPr marL="0" indent="0">
              <a:buNone/>
            </a:pPr>
            <a:r>
              <a:rPr lang="en-US" dirty="0"/>
              <a:t>4.2.4</a:t>
            </a:r>
          </a:p>
          <a:p>
            <a:pPr marL="0" indent="0">
              <a:buNone/>
            </a:pPr>
            <a:r>
              <a:rPr lang="en-US" dirty="0"/>
              <a:t>&gt;&gt;&gt;</a:t>
            </a:r>
          </a:p>
        </p:txBody>
      </p:sp>
      <p:sp>
        <p:nvSpPr>
          <p:cNvPr id="4" name="Footer Placeholder 3">
            <a:extLst>
              <a:ext uri="{FF2B5EF4-FFF2-40B4-BE49-F238E27FC236}">
                <a16:creationId xmlns:a16="http://schemas.microsoft.com/office/drawing/2014/main" id="{2FCF6BE2-E9AB-EDBD-385F-9763CAAE1779}"/>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32454402-C04E-024E-FF4B-151E7BA7746E}"/>
              </a:ext>
            </a:extLst>
          </p:cNvPr>
          <p:cNvSpPr>
            <a:spLocks noGrp="1"/>
          </p:cNvSpPr>
          <p:nvPr>
            <p:ph type="sldNum" sz="quarter" idx="12"/>
          </p:nvPr>
        </p:nvSpPr>
        <p:spPr/>
        <p:txBody>
          <a:bodyPr/>
          <a:lstStyle/>
          <a:p>
            <a:fld id="{CBA38C19-DD30-46F9-A559-7559A714E450}" type="slidenum">
              <a:rPr lang="en-US" smtClean="0"/>
              <a:t>6</a:t>
            </a:fld>
            <a:endParaRPr lang="en-US"/>
          </a:p>
        </p:txBody>
      </p:sp>
    </p:spTree>
    <p:extLst>
      <p:ext uri="{BB962C8B-B14F-4D97-AF65-F5344CB8AC3E}">
        <p14:creationId xmlns:p14="http://schemas.microsoft.com/office/powerpoint/2010/main" val="853607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15AC6-D512-6426-BEF8-DEAFC73D8E3D}"/>
              </a:ext>
            </a:extLst>
          </p:cNvPr>
          <p:cNvSpPr>
            <a:spLocks noGrp="1"/>
          </p:cNvSpPr>
          <p:nvPr>
            <p:ph type="title"/>
          </p:nvPr>
        </p:nvSpPr>
        <p:spPr/>
        <p:txBody>
          <a:bodyPr>
            <a:normAutofit fontScale="90000"/>
          </a:bodyPr>
          <a:lstStyle/>
          <a:p>
            <a:pPr marL="0" indent="0">
              <a:buNone/>
            </a:pPr>
            <a:r>
              <a:rPr lang="en-US" dirty="0"/>
              <a:t>Verify Django Installation continue…</a:t>
            </a:r>
          </a:p>
        </p:txBody>
      </p:sp>
      <p:sp>
        <p:nvSpPr>
          <p:cNvPr id="3" name="Content Placeholder 2">
            <a:extLst>
              <a:ext uri="{FF2B5EF4-FFF2-40B4-BE49-F238E27FC236}">
                <a16:creationId xmlns:a16="http://schemas.microsoft.com/office/drawing/2014/main" id="{1EEA368F-6680-7369-A070-E3C20359119D}"/>
              </a:ext>
            </a:extLst>
          </p:cNvPr>
          <p:cNvSpPr>
            <a:spLocks noGrp="1"/>
          </p:cNvSpPr>
          <p:nvPr>
            <p:ph idx="1"/>
          </p:nvPr>
        </p:nvSpPr>
        <p:spPr/>
        <p:txBody>
          <a:bodyPr/>
          <a:lstStyle/>
          <a:p>
            <a:pPr marL="0" indent="0">
              <a:buNone/>
            </a:pPr>
            <a:r>
              <a:rPr lang="en-US" dirty="0"/>
              <a:t>Look at the Django version displayed by the print method of the python. Well, Django is installed successfully. Now, we can build Django web applications.</a:t>
            </a:r>
          </a:p>
          <a:p>
            <a:pPr marL="0" indent="0">
              <a:buNone/>
            </a:pPr>
            <a:r>
              <a:rPr lang="en-US" dirty="0"/>
              <a:t>To create a Django project, we can use the following command. </a:t>
            </a:r>
            <a:r>
              <a:rPr lang="en-US" dirty="0" err="1"/>
              <a:t>projectname</a:t>
            </a:r>
            <a:r>
              <a:rPr lang="en-US" dirty="0"/>
              <a:t> is the name of Django application.</a:t>
            </a:r>
          </a:p>
          <a:p>
            <a:pPr marL="0" indent="0">
              <a:buNone/>
            </a:pPr>
            <a:endParaRPr lang="en-US" dirty="0"/>
          </a:p>
          <a:p>
            <a:pPr marL="0" indent="0">
              <a:buNone/>
            </a:pPr>
            <a:r>
              <a:rPr lang="en-US" dirty="0" err="1"/>
              <a:t>django</a:t>
            </a:r>
            <a:r>
              <a:rPr lang="en-US" dirty="0"/>
              <a:t>-admin </a:t>
            </a:r>
            <a:r>
              <a:rPr lang="en-US" dirty="0" err="1"/>
              <a:t>startproject</a:t>
            </a:r>
            <a:r>
              <a:rPr lang="en-US" dirty="0"/>
              <a:t> </a:t>
            </a:r>
            <a:r>
              <a:rPr lang="en-US" dirty="0" err="1"/>
              <a:t>projectname</a:t>
            </a:r>
            <a:r>
              <a:rPr lang="en-US" dirty="0"/>
              <a:t> </a:t>
            </a:r>
          </a:p>
        </p:txBody>
      </p:sp>
      <p:sp>
        <p:nvSpPr>
          <p:cNvPr id="4" name="Footer Placeholder 3">
            <a:extLst>
              <a:ext uri="{FF2B5EF4-FFF2-40B4-BE49-F238E27FC236}">
                <a16:creationId xmlns:a16="http://schemas.microsoft.com/office/drawing/2014/main" id="{E31B1292-28A7-BD53-AF4C-EBB01264D295}"/>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4BA6A0AE-4F94-3F86-601C-5D21FA02897C}"/>
              </a:ext>
            </a:extLst>
          </p:cNvPr>
          <p:cNvSpPr>
            <a:spLocks noGrp="1"/>
          </p:cNvSpPr>
          <p:nvPr>
            <p:ph type="sldNum" sz="quarter" idx="12"/>
          </p:nvPr>
        </p:nvSpPr>
        <p:spPr/>
        <p:txBody>
          <a:bodyPr/>
          <a:lstStyle/>
          <a:p>
            <a:fld id="{CBA38C19-DD30-46F9-A559-7559A714E450}" type="slidenum">
              <a:rPr lang="en-US" smtClean="0"/>
              <a:t>7</a:t>
            </a:fld>
            <a:endParaRPr lang="en-US"/>
          </a:p>
        </p:txBody>
      </p:sp>
    </p:spTree>
    <p:extLst>
      <p:ext uri="{BB962C8B-B14F-4D97-AF65-F5344CB8AC3E}">
        <p14:creationId xmlns:p14="http://schemas.microsoft.com/office/powerpoint/2010/main" val="2517123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4CDFC-670D-1E7B-4F46-919D38DF4BBE}"/>
              </a:ext>
            </a:extLst>
          </p:cNvPr>
          <p:cNvSpPr>
            <a:spLocks noGrp="1"/>
          </p:cNvSpPr>
          <p:nvPr>
            <p:ph type="title"/>
          </p:nvPr>
        </p:nvSpPr>
        <p:spPr/>
        <p:txBody>
          <a:bodyPr>
            <a:normAutofit fontScale="90000"/>
          </a:bodyPr>
          <a:lstStyle/>
          <a:p>
            <a:r>
              <a:rPr lang="en-US" dirty="0"/>
              <a:t>Django Project</a:t>
            </a:r>
          </a:p>
        </p:txBody>
      </p:sp>
      <p:sp>
        <p:nvSpPr>
          <p:cNvPr id="3" name="Content Placeholder 2">
            <a:extLst>
              <a:ext uri="{FF2B5EF4-FFF2-40B4-BE49-F238E27FC236}">
                <a16:creationId xmlns:a16="http://schemas.microsoft.com/office/drawing/2014/main" id="{FC3FB0CF-FE33-394F-F262-7604448D2DEC}"/>
              </a:ext>
            </a:extLst>
          </p:cNvPr>
          <p:cNvSpPr>
            <a:spLocks noGrp="1"/>
          </p:cNvSpPr>
          <p:nvPr>
            <p:ph idx="1"/>
          </p:nvPr>
        </p:nvSpPr>
        <p:spPr/>
        <p:txBody>
          <a:bodyPr/>
          <a:lstStyle/>
          <a:p>
            <a:pPr marL="0" indent="0">
              <a:buNone/>
            </a:pPr>
            <a:r>
              <a:rPr lang="en-US" dirty="0"/>
              <a:t>In the previous topic, we have installed Django successfully. Now, we will learn step by step process to create a Django application.</a:t>
            </a:r>
          </a:p>
          <a:p>
            <a:pPr marL="0" indent="0">
              <a:buNone/>
            </a:pPr>
            <a:endParaRPr lang="en-US" dirty="0"/>
          </a:p>
          <a:p>
            <a:pPr marL="0" indent="0">
              <a:buNone/>
            </a:pPr>
            <a:r>
              <a:rPr lang="en-US" dirty="0"/>
              <a:t>To create a Django project, we can use the following command. </a:t>
            </a:r>
            <a:r>
              <a:rPr lang="en-US" dirty="0" err="1"/>
              <a:t>projectname</a:t>
            </a:r>
            <a:r>
              <a:rPr lang="en-US" dirty="0"/>
              <a:t> is the name of Django application.</a:t>
            </a:r>
          </a:p>
        </p:txBody>
      </p:sp>
      <p:sp>
        <p:nvSpPr>
          <p:cNvPr id="4" name="Footer Placeholder 3">
            <a:extLst>
              <a:ext uri="{FF2B5EF4-FFF2-40B4-BE49-F238E27FC236}">
                <a16:creationId xmlns:a16="http://schemas.microsoft.com/office/drawing/2014/main" id="{48168A8A-AC96-B29E-2C39-F041C50435CA}"/>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18EBE32F-19D2-3EF2-98DD-35E90B7B6905}"/>
              </a:ext>
            </a:extLst>
          </p:cNvPr>
          <p:cNvSpPr>
            <a:spLocks noGrp="1"/>
          </p:cNvSpPr>
          <p:nvPr>
            <p:ph type="sldNum" sz="quarter" idx="12"/>
          </p:nvPr>
        </p:nvSpPr>
        <p:spPr/>
        <p:txBody>
          <a:bodyPr/>
          <a:lstStyle/>
          <a:p>
            <a:fld id="{CBA38C19-DD30-46F9-A559-7559A714E450}" type="slidenum">
              <a:rPr lang="en-US" smtClean="0"/>
              <a:t>8</a:t>
            </a:fld>
            <a:endParaRPr lang="en-US"/>
          </a:p>
        </p:txBody>
      </p:sp>
    </p:spTree>
    <p:extLst>
      <p:ext uri="{BB962C8B-B14F-4D97-AF65-F5344CB8AC3E}">
        <p14:creationId xmlns:p14="http://schemas.microsoft.com/office/powerpoint/2010/main" val="2635916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AD012-2D25-636C-06DC-2A0F2BEF1DEE}"/>
              </a:ext>
            </a:extLst>
          </p:cNvPr>
          <p:cNvSpPr>
            <a:spLocks noGrp="1"/>
          </p:cNvSpPr>
          <p:nvPr>
            <p:ph type="title"/>
          </p:nvPr>
        </p:nvSpPr>
        <p:spPr/>
        <p:txBody>
          <a:bodyPr>
            <a:normAutofit fontScale="90000"/>
          </a:bodyPr>
          <a:lstStyle/>
          <a:p>
            <a:endParaRPr lang="en-US"/>
          </a:p>
        </p:txBody>
      </p:sp>
      <p:pic>
        <p:nvPicPr>
          <p:cNvPr id="7" name="Content Placeholder 6">
            <a:extLst>
              <a:ext uri="{FF2B5EF4-FFF2-40B4-BE49-F238E27FC236}">
                <a16:creationId xmlns:a16="http://schemas.microsoft.com/office/drawing/2014/main" id="{E430262E-9E09-A102-F447-12427135AFF8}"/>
              </a:ext>
            </a:extLst>
          </p:cNvPr>
          <p:cNvPicPr>
            <a:picLocks noGrp="1" noChangeAspect="1"/>
          </p:cNvPicPr>
          <p:nvPr>
            <p:ph idx="1"/>
          </p:nvPr>
        </p:nvPicPr>
        <p:blipFill>
          <a:blip r:embed="rId2"/>
          <a:stretch>
            <a:fillRect/>
          </a:stretch>
        </p:blipFill>
        <p:spPr>
          <a:xfrm>
            <a:off x="838200" y="1859228"/>
            <a:ext cx="10515600" cy="4284132"/>
          </a:xfrm>
        </p:spPr>
      </p:pic>
      <p:sp>
        <p:nvSpPr>
          <p:cNvPr id="4" name="Footer Placeholder 3">
            <a:extLst>
              <a:ext uri="{FF2B5EF4-FFF2-40B4-BE49-F238E27FC236}">
                <a16:creationId xmlns:a16="http://schemas.microsoft.com/office/drawing/2014/main" id="{F80AE8E2-3B0D-C63A-0829-9D4C1B5B0E53}"/>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925E7296-9C25-049D-9211-A4C13A464AF0}"/>
              </a:ext>
            </a:extLst>
          </p:cNvPr>
          <p:cNvSpPr>
            <a:spLocks noGrp="1"/>
          </p:cNvSpPr>
          <p:nvPr>
            <p:ph type="sldNum" sz="quarter" idx="12"/>
          </p:nvPr>
        </p:nvSpPr>
        <p:spPr/>
        <p:txBody>
          <a:bodyPr/>
          <a:lstStyle/>
          <a:p>
            <a:fld id="{CBA38C19-DD30-46F9-A559-7559A714E450}" type="slidenum">
              <a:rPr lang="en-US" smtClean="0"/>
              <a:t>9</a:t>
            </a:fld>
            <a:endParaRPr lang="en-US"/>
          </a:p>
        </p:txBody>
      </p:sp>
    </p:spTree>
    <p:extLst>
      <p:ext uri="{BB962C8B-B14F-4D97-AF65-F5344CB8AC3E}">
        <p14:creationId xmlns:p14="http://schemas.microsoft.com/office/powerpoint/2010/main" val="325577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3713</TotalTime>
  <Words>1154</Words>
  <Application>Microsoft Office PowerPoint</Application>
  <PresentationFormat>Widescreen</PresentationFormat>
  <Paragraphs>154</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About Me</vt:lpstr>
      <vt:lpstr>What is Django:</vt:lpstr>
      <vt:lpstr>Popularity</vt:lpstr>
      <vt:lpstr>Features of Django:</vt:lpstr>
      <vt:lpstr>Django Installation</vt:lpstr>
      <vt:lpstr>Verify Django Installation</vt:lpstr>
      <vt:lpstr>Verify Django Installation continue…</vt:lpstr>
      <vt:lpstr>Django Project</vt:lpstr>
      <vt:lpstr>PowerPoint Presentation</vt:lpstr>
      <vt:lpstr>PowerPoint Presentation</vt:lpstr>
      <vt:lpstr>PowerPoint Presentation</vt:lpstr>
      <vt:lpstr>PowerPoint Presentation</vt:lpstr>
      <vt:lpstr>PowerPoint Presentation</vt:lpstr>
      <vt:lpstr>PowerPoint Presentation</vt:lpstr>
      <vt:lpstr>Running the Django Project</vt:lpstr>
      <vt:lpstr>PowerPoint Presentation</vt:lpstr>
      <vt:lpstr>PowerPoint Presentation</vt:lpstr>
      <vt:lpstr>Django Configuration with Apache Web Server</vt:lpstr>
      <vt:lpstr>Configure Apache:</vt:lpstr>
      <vt:lpstr>PowerPoint Presentation</vt:lpstr>
      <vt:lpstr>PowerPoint Presentation</vt:lpstr>
      <vt:lpstr>Test Apache and Django Integration: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Ritesh</cp:lastModifiedBy>
  <cp:revision>436</cp:revision>
  <dcterms:created xsi:type="dcterms:W3CDTF">2019-09-15T04:30:17Z</dcterms:created>
  <dcterms:modified xsi:type="dcterms:W3CDTF">2024-01-22T08:58:02Z</dcterms:modified>
</cp:coreProperties>
</file>