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5143500" type="screen16x9"/>
  <p:notesSz cx="6858000" cy="9144000"/>
  <p:embeddedFontLst>
    <p:embeddedFont>
      <p:font typeface="Montserrat SemiBold" panose="020B060402020202020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A6E1E9-EFCA-45CB-A5D9-7F2282B46D2B}">
  <a:tblStyle styleId="{9AA6E1E9-EFCA-45CB-A5D9-7F2282B46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16c57d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1716c57d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716c57d09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716c57d09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16c57d0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716c57d0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32ddd6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6432ddd6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44879b9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644879b9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16c57d0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716c57d0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548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16c57d0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716c57d0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16c57d09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1716c57d09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16c57d09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1716c57d09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4301560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4301560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432ddd6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432ddd6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16c57d09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716c57d09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16c57d09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716c57d09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32ddd6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6432ddd6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16c57d09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716c57d09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0" y="7937"/>
            <a:ext cx="9144000" cy="7431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24766"/>
          <a:stretch/>
        </p:blipFill>
        <p:spPr>
          <a:xfrm>
            <a:off x="7591425" y="276225"/>
            <a:ext cx="1196974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11150" y="292100"/>
            <a:ext cx="85218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150" y="1228725"/>
            <a:ext cx="8521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87" y="4662487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pstone-project-cvsjcvggyw4lj9zguxhwwn.streamlit.app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iteshNikam/capstone-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12737" y="304800"/>
            <a:ext cx="4076700" cy="4533900"/>
          </a:xfrm>
          <a:prstGeom prst="rect">
            <a:avLst/>
          </a:prstGeom>
          <a:solidFill>
            <a:srgbClr val="E6F6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Ritesh Sanjeevan Nikam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541825" y="1376350"/>
            <a:ext cx="3847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None/>
            </a:pPr>
            <a:r>
              <a:rPr lang="en" sz="1900" b="1">
                <a:latin typeface="Montserrat"/>
                <a:ea typeface="Montserrat"/>
                <a:cs typeface="Montserrat"/>
                <a:sym typeface="Montserrat"/>
              </a:rPr>
              <a:t>Data Science with Python Career Program - Capstone Project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2737" y="1528762"/>
            <a:ext cx="55500" cy="758700"/>
          </a:xfrm>
          <a:prstGeom prst="rect">
            <a:avLst/>
          </a:prstGeom>
          <a:solidFill>
            <a:srgbClr val="04A5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479" y="1376350"/>
            <a:ext cx="3018901" cy="30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15240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057575"/>
            <a:ext cx="8520600" cy="3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There are no null values in the dataframe.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But there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 are duplicate values in the dataframe we will drop this rows.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First feature name is combination of two information (brand + model), We can safely ignore model and only use brand for our analysis.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We will drop name column.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We have to use OneHotEncoding on brand name.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And we will use LabelEncoding on other categorical columns – fuel, seller_type, transmission, and owner.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As we have observed that there are many outliers in the km_driven column, we will perform outlier handling on this feature.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072925"/>
            <a:ext cx="8520600" cy="3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As discussed earlier, this is a regression problem. We will apply following regression models one by one.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Linear Regression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Ridge Regression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Lasso Regression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Tree Regressor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Bagging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Gradient Boosting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1386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Modelling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83450" y="912975"/>
            <a:ext cx="40488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Adjacent plot is depicting r2_score for all the regression models.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Here we can clearly see that </a:t>
            </a: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Bagging </a:t>
            </a: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Regressor have best score.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42" name="Google Shape;142;p26"/>
          <p:cNvGraphicFramePr/>
          <p:nvPr>
            <p:extLst>
              <p:ext uri="{D42A27DB-BD31-4B8C-83A1-F6EECF244321}">
                <p14:modId xmlns:p14="http://schemas.microsoft.com/office/powerpoint/2010/main" val="3404491793"/>
              </p:ext>
            </p:extLst>
          </p:nvPr>
        </p:nvGraphicFramePr>
        <p:xfrm>
          <a:off x="4816548" y="2594344"/>
          <a:ext cx="4015701" cy="2377260"/>
        </p:xfrm>
        <a:graphic>
          <a:graphicData uri="http://schemas.openxmlformats.org/drawingml/2006/table">
            <a:tbl>
              <a:tblPr>
                <a:noFill/>
                <a:tableStyleId>{9AA6E1E9-EFCA-45CB-A5D9-7F2282B46D2B}</a:tableStyleId>
              </a:tblPr>
              <a:tblGrid>
                <a:gridCol w="297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Linear Regression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</a:t>
                      </a:r>
                      <a:r>
                        <a:rPr lang="en-US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Ridge Regression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0.65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Lasso Regression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0.65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Tree Regression 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0.54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Bagging </a:t>
                      </a:r>
                      <a:endParaRPr b="1"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0.74</a:t>
                      </a:r>
                      <a:endParaRPr b="1"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Gradient Boosting Regressor</a:t>
                      </a:r>
                      <a:endParaRPr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0.64</a:t>
                      </a:r>
                      <a:endParaRPr dirty="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5" y="939650"/>
            <a:ext cx="4362765" cy="4166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1438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ML Modelling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072925"/>
            <a:ext cx="8520600" cy="3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Best model that is Gradient Boosting Regressor model has r2_score of 0.72.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We will store this model using pickle library.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325100" y="2218200"/>
            <a:ext cx="6493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(path + </a:t>
            </a:r>
            <a:r>
              <a:rPr lang="en" sz="14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"best_model.pkl"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 model_file:  pickle.dump(gradient_boosting_reg, model_file)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1325100" y="3122775"/>
            <a:ext cx="64938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(path + </a:t>
            </a:r>
            <a:r>
              <a:rPr lang="en" sz="14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"best_model.pkl"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"wb"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 pickle_in:  model = pickle.load(pickle_in)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14385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16" y="970050"/>
            <a:ext cx="6769584" cy="38060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700" y="970050"/>
            <a:ext cx="1463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Streamlit App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143850"/>
            <a:ext cx="85206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100" y="972537"/>
            <a:ext cx="13821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GitHub Repo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79" y="970050"/>
            <a:ext cx="7005521" cy="369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6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1280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Endnotes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11700" y="929050"/>
            <a:ext cx="8520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Reference Links:-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Streamlit App </a:t>
            </a: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IN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b="1" dirty="0" smtClean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https://capstone-project-cvsjcvggyw4lj9zguxhwwn.streamlit.app/  </a:t>
            </a:r>
            <a:endParaRPr lang="en-IN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/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GitHub Repository :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https://github.com/riteshNikam/capstone-project.git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8925" y="149225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57E"/>
              </a:buClr>
              <a:buSzPts val="1800"/>
              <a:buFont typeface="Montserrat"/>
              <a:buNone/>
            </a:pPr>
            <a:r>
              <a:rPr lang="en" sz="1800" b="1" i="0" u="none" strike="noStrike" cap="none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20175" y="794516"/>
            <a:ext cx="8542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Streamlit.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6" descr="agenda – Palo Alto Daily Po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8063" y="110331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3104100"/>
            <a:ext cx="8520600" cy="17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Above screenshot is of the pandas data-frame created using the CAR DETAILS.csv file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63" y="1608050"/>
            <a:ext cx="7845681" cy="19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912975"/>
            <a:ext cx="8520600" cy="4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Summary of the dataset : 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name [Categorical] : name is combination of two data points brand + model.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year [Numerical] : year columns represents the year in which the car is sold.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selling price [Numerical] : this is our target variable. This feature is selling price of the car.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km_driven [Numerical] : this total number of distance travelled by cars.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fuel [Categorical] : this feature can have following values – Diesel, Petrol, CNG, PNG, Electric.</a:t>
            </a:r>
            <a:endParaRPr>
              <a:solidFill>
                <a:schemeClr val="accent1"/>
              </a:solidFill>
              <a:highlight>
                <a:srgbClr val="FFFFFF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seller_type [Categorical] : this feature can have following values – Individual, Dealer, Trustmark Dealer.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transmission [Categorical] : can be either manual or automatic.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Owner [Categorical] : owner feature can take five values – First Owner, Second Owner, Third Owner, Fourth &amp; Above Owner, Test Drive Car.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1404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20175" y="794516"/>
            <a:ext cx="85422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endParaRPr sz="140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Most cars in dataset are from petrol or diesel powered.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Most of the time cars are sold individually without a dealership or trustmark dealer.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Majority cars being sold have manual transmission.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Observing dataset we can conclude that most cars being sold had either first or second ownership.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/>
            </a:r>
            <a:b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919125"/>
            <a:ext cx="4253324" cy="40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4783450" y="1015850"/>
            <a:ext cx="40488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There are some car brands that have very high selling price, three times the mean selling price.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These are as follows.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Toyota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Audi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BMW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Mercedes-Benz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Ford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Mahindra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Jaguar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Hyundai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EDA Graphs.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0" y="1047725"/>
            <a:ext cx="4438176" cy="37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783450" y="1015850"/>
            <a:ext cx="4048800" cy="38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Cars powered by Diesel have higher selling price that average selling price.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25" y="1047725"/>
            <a:ext cx="4350775" cy="358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7725"/>
            <a:ext cx="4132925" cy="380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1705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13" y="176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800" b="1">
                <a:solidFill>
                  <a:srgbClr val="04A57E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sz="1800" b="1">
              <a:solidFill>
                <a:srgbClr val="04A5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Observing data we can conclude that, problem is a regression problem (Since, the target variable – selling_price – is continuous.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Analysing the km_driven column, we can observe that there are many outliers in the column.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763" y="2571750"/>
            <a:ext cx="7446475" cy="23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654</Words>
  <Application>Microsoft Office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Montserrat SemiBold</vt:lpstr>
      <vt:lpstr>Montserrat</vt:lpstr>
      <vt:lpstr>Courier New</vt:lpstr>
      <vt:lpstr>Source Code Pro</vt:lpstr>
      <vt:lpstr>Simple Light</vt:lpstr>
      <vt:lpstr>3_Beach Day</vt:lpstr>
      <vt:lpstr>PowerPoint Presentation</vt:lpstr>
      <vt:lpstr>PowerPoint Presentation</vt:lpstr>
      <vt:lpstr>Data Exploration </vt:lpstr>
      <vt:lpstr>Data Exploration </vt:lpstr>
      <vt:lpstr>Data insights  </vt:lpstr>
      <vt:lpstr>Data insights </vt:lpstr>
      <vt:lpstr>EDA Graphs.</vt:lpstr>
      <vt:lpstr>Graphical Analysis and conclusion on Data</vt:lpstr>
      <vt:lpstr>Graphical Analysis and conclusion on Data</vt:lpstr>
      <vt:lpstr>Data Cleaning &amp; Pre-Processing Steps.</vt:lpstr>
      <vt:lpstr>ML Modeling</vt:lpstr>
      <vt:lpstr>ML Modelling</vt:lpstr>
      <vt:lpstr>ML Modelling</vt:lpstr>
      <vt:lpstr>Deployment of ML Models using Streamlit.</vt:lpstr>
      <vt:lpstr>Deployment of ML Models using Streamlit.</vt:lpstr>
      <vt:lpstr>Endnotes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Administrator</cp:lastModifiedBy>
  <cp:revision>5</cp:revision>
  <dcterms:modified xsi:type="dcterms:W3CDTF">2023-12-25T11:50:28Z</dcterms:modified>
</cp:coreProperties>
</file>