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0" d="100"/>
          <a:sy n="70" d="100"/>
        </p:scale>
        <p:origin x="-120" y="-2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6" name="Footer Placeholder 5">
            <a:extLst>
              <a:ext uri="{FF2B5EF4-FFF2-40B4-BE49-F238E27FC236}">
                <a16:creationId xmlns=""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8" name="Footer Placeholder 7">
            <a:extLst>
              <a:ext uri="{FF2B5EF4-FFF2-40B4-BE49-F238E27FC236}">
                <a16:creationId xmlns=""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4" name="Footer Placeholder 3">
            <a:extLst>
              <a:ext uri="{FF2B5EF4-FFF2-40B4-BE49-F238E27FC236}">
                <a16:creationId xmlns=""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3" name="Footer Placeholder 2">
            <a:extLst>
              <a:ext uri="{FF2B5EF4-FFF2-40B4-BE49-F238E27FC236}">
                <a16:creationId xmlns=""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6" name="Footer Placeholder 5">
            <a:extLst>
              <a:ext uri="{FF2B5EF4-FFF2-40B4-BE49-F238E27FC236}">
                <a16:creationId xmlns=""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pPr/>
              <a:t>2/8/2020</a:t>
            </a:fld>
            <a:endParaRPr lang="en-US"/>
          </a:p>
        </p:txBody>
      </p:sp>
      <p:sp>
        <p:nvSpPr>
          <p:cNvPr id="6" name="Footer Placeholder 5">
            <a:extLst>
              <a:ext uri="{FF2B5EF4-FFF2-40B4-BE49-F238E27FC236}">
                <a16:creationId xmlns=""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pPr/>
              <a:t>2/8/2020</a:t>
            </a:fld>
            <a:endParaRPr lang="en-US"/>
          </a:p>
        </p:txBody>
      </p:sp>
      <p:sp>
        <p:nvSpPr>
          <p:cNvPr id="5" name="Footer Placeholder 4">
            <a:extLst>
              <a:ext uri="{FF2B5EF4-FFF2-40B4-BE49-F238E27FC236}">
                <a16:creationId xmlns=""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pPr/>
              <a:t>‹#›</a:t>
            </a:fld>
            <a:endParaRPr lang="en-US"/>
          </a:p>
        </p:txBody>
      </p:sp>
    </p:spTree>
    <p:extLst>
      <p:ext uri="{BB962C8B-B14F-4D97-AF65-F5344CB8AC3E}">
        <p14:creationId xmlns=""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54823" y="177421"/>
            <a:ext cx="8628058" cy="2347415"/>
          </a:xfrm>
          <a:prstGeom prst="roundRect">
            <a:avLst/>
          </a:prstGeom>
        </p:spPr>
        <p:style>
          <a:lnRef idx="1">
            <a:schemeClr val="accent1"/>
          </a:lnRef>
          <a:fillRef idx="1003">
            <a:schemeClr val="dk1"/>
          </a:fillRef>
          <a:effectRef idx="2">
            <a:schemeClr val="accent1"/>
          </a:effectRef>
          <a:fontRef idx="minor">
            <a:schemeClr val="lt1"/>
          </a:fontRef>
        </p:style>
        <p:txBody>
          <a:bodyPr rtlCol="0" anchor="ctr"/>
          <a:lstStyle/>
          <a:p>
            <a:pPr lvl="0" algn="ctr" defTabSz="457200">
              <a:defRPr/>
            </a:pPr>
            <a:r>
              <a:rPr lang="en-US" b="1" dirty="0" smtClean="0">
                <a:solidFill>
                  <a:schemeClr val="bg1"/>
                </a:solidFill>
              </a:rPr>
              <a:t> IDEA/APPROACH </a:t>
            </a:r>
            <a:r>
              <a:rPr lang="en-US" b="1" dirty="0" smtClean="0">
                <a:solidFill>
                  <a:schemeClr val="bg1"/>
                </a:solidFill>
              </a:rPr>
              <a:t>DETAILS</a:t>
            </a:r>
          </a:p>
          <a:p>
            <a:pPr lvl="0" defTabSz="457200">
              <a:defRPr/>
            </a:pPr>
            <a:r>
              <a:rPr lang="en-US" b="1" dirty="0" smtClean="0">
                <a:solidFill>
                  <a:schemeClr val="bg1"/>
                </a:solidFill>
              </a:rPr>
              <a:t>MINISTRY/ ORGANIZATION NAME:  </a:t>
            </a:r>
            <a:r>
              <a:rPr lang="en-US" dirty="0" smtClean="0">
                <a:solidFill>
                  <a:schemeClr val="bg1"/>
                </a:solidFill>
              </a:rPr>
              <a:t>Government of Uttarakhand</a:t>
            </a:r>
          </a:p>
          <a:p>
            <a:pPr lvl="0" defTabSz="457200">
              <a:defRPr/>
            </a:pPr>
            <a:r>
              <a:rPr lang="en-US" b="1" dirty="0" smtClean="0">
                <a:solidFill>
                  <a:schemeClr val="bg1"/>
                </a:solidFill>
              </a:rPr>
              <a:t>PROBLEM STATEMENT :</a:t>
            </a:r>
            <a:r>
              <a:rPr lang="en-US" dirty="0" smtClean="0">
                <a:solidFill>
                  <a:schemeClr val="bg1"/>
                </a:solidFill>
              </a:rPr>
              <a:t>Low </a:t>
            </a:r>
            <a:r>
              <a:rPr lang="en-US" dirty="0" smtClean="0">
                <a:solidFill>
                  <a:schemeClr val="bg1"/>
                </a:solidFill>
              </a:rPr>
              <a:t>cost and affordable smart autonomous remote monitored agriculture system of seed sowing with depth and spacing control.</a:t>
            </a:r>
            <a:br>
              <a:rPr lang="en-US" dirty="0" smtClean="0">
                <a:solidFill>
                  <a:schemeClr val="bg1"/>
                </a:solidFill>
              </a:rPr>
            </a:br>
            <a:r>
              <a:rPr lang="en-US" b="1" dirty="0" smtClean="0">
                <a:solidFill>
                  <a:schemeClr val="bg1"/>
                </a:solidFill>
              </a:rPr>
              <a:t>TEAM NAME :</a:t>
            </a:r>
            <a:r>
              <a:rPr lang="en-US" dirty="0" smtClean="0">
                <a:solidFill>
                  <a:schemeClr val="bg1"/>
                </a:solidFill>
              </a:rPr>
              <a:t>ANKURAN-2020</a:t>
            </a:r>
            <a:r>
              <a:rPr lang="en-US" dirty="0" smtClean="0">
                <a:solidFill>
                  <a:schemeClr val="bg1"/>
                </a:solidFill>
              </a:rPr>
              <a:t/>
            </a:r>
            <a:br>
              <a:rPr lang="en-US" dirty="0" smtClean="0">
                <a:solidFill>
                  <a:schemeClr val="bg1"/>
                </a:solidFill>
              </a:rPr>
            </a:br>
            <a:r>
              <a:rPr lang="en-US" b="1" dirty="0" smtClean="0">
                <a:solidFill>
                  <a:schemeClr val="bg1"/>
                </a:solidFill>
              </a:rPr>
              <a:t>TEAM LEADER NAME : </a:t>
            </a:r>
            <a:r>
              <a:rPr lang="en-US" dirty="0" smtClean="0">
                <a:solidFill>
                  <a:schemeClr val="bg1"/>
                </a:solidFill>
              </a:rPr>
              <a:t>Bhavana </a:t>
            </a:r>
            <a:r>
              <a:rPr lang="en-US" dirty="0" smtClean="0">
                <a:solidFill>
                  <a:schemeClr val="bg1"/>
                </a:solidFill>
              </a:rPr>
              <a:t>Shinde									</a:t>
            </a:r>
            <a:endParaRPr lang="en-US" dirty="0" smtClean="0">
              <a:solidFill>
                <a:schemeClr val="bg1"/>
              </a:solidFill>
            </a:endParaRPr>
          </a:p>
          <a:p>
            <a:pPr lvl="0" defTabSz="457200">
              <a:defRPr/>
            </a:pPr>
            <a:r>
              <a:rPr lang="en-US" b="1" dirty="0" smtClean="0">
                <a:solidFill>
                  <a:schemeClr val="bg1"/>
                </a:solidFill>
              </a:rPr>
              <a:t>COLLEGE CODE : </a:t>
            </a:r>
            <a:r>
              <a:rPr lang="en-US" dirty="0" smtClean="0">
                <a:solidFill>
                  <a:schemeClr val="bg1"/>
                </a:solidFill>
              </a:rPr>
              <a:t>1-3507982552</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ounded Rectangle 7"/>
          <p:cNvSpPr/>
          <p:nvPr/>
        </p:nvSpPr>
        <p:spPr>
          <a:xfrm>
            <a:off x="1514901" y="2750024"/>
            <a:ext cx="8584442" cy="3766782"/>
          </a:xfrm>
          <a:prstGeom prst="roundRect">
            <a:avLst/>
          </a:prstGeom>
          <a:ln/>
        </p:spPr>
        <p:style>
          <a:lnRef idx="0">
            <a:schemeClr val="dk1"/>
          </a:lnRef>
          <a:fillRef idx="3">
            <a:schemeClr val="dk1"/>
          </a:fillRef>
          <a:effectRef idx="3">
            <a:schemeClr val="dk1"/>
          </a:effectRef>
          <a:fontRef idx="minor">
            <a:schemeClr val="lt1"/>
          </a:fontRef>
        </p:style>
        <p:txBody>
          <a:bodyPr rtlCol="0" anchor="t"/>
          <a:lstStyle/>
          <a:p>
            <a:pPr marL="342900" indent="-342900"/>
            <a:r>
              <a:rPr lang="en-IN" b="1" dirty="0" smtClean="0"/>
              <a:t>                                                               IDEA SOLUTION:</a:t>
            </a:r>
          </a:p>
          <a:p>
            <a:pPr marL="342900" indent="-342900">
              <a:buFont typeface="Arial" pitchFamily="34" charset="0"/>
              <a:buChar char="•"/>
            </a:pPr>
            <a:r>
              <a:rPr lang="en-IN" dirty="0" smtClean="0"/>
              <a:t>The problem caused  due to traditional seed sowing method  is that the depth of seed sown and spacing between them  is inaccurate  which cause decrease in crop yield and wastage of seed.</a:t>
            </a:r>
          </a:p>
          <a:p>
            <a:pPr marL="342900" indent="-342900">
              <a:buFont typeface="Arial" pitchFamily="34" charset="0"/>
              <a:buChar char="•"/>
            </a:pPr>
            <a:r>
              <a:rPr lang="en-IN" dirty="0" smtClean="0">
                <a:solidFill>
                  <a:schemeClr val="bg1"/>
                </a:solidFill>
              </a:rPr>
              <a:t>To overcome this we design a </a:t>
            </a:r>
            <a:r>
              <a:rPr lang="en-IN" dirty="0" smtClean="0">
                <a:solidFill>
                  <a:schemeClr val="bg1"/>
                </a:solidFill>
              </a:rPr>
              <a:t>bot</a:t>
            </a:r>
            <a:r>
              <a:rPr lang="en-IN" dirty="0" smtClean="0">
                <a:solidFill>
                  <a:schemeClr val="bg1"/>
                </a:solidFill>
              </a:rPr>
              <a:t> which sows the seed in desired depth and maintain the spacing between two plants which results increase in yield.</a:t>
            </a:r>
          </a:p>
          <a:p>
            <a:pPr marL="342900" indent="-342900">
              <a:buFont typeface="Arial" pitchFamily="34" charset="0"/>
              <a:buChar char="•"/>
            </a:pPr>
            <a:r>
              <a:rPr lang="en-US" dirty="0" smtClean="0">
                <a:solidFill>
                  <a:schemeClr val="bg1"/>
                </a:solidFill>
              </a:rPr>
              <a:t>The depth required for various seeds are different so thus we developed an app called “ANKURAN” in which the data of depth and spacing required for each and every seed are stored. Thus by selecting the seed type in the app , the bot will start sowing  seed  in desired depth and spacing between two seeds will maintained </a:t>
            </a:r>
          </a:p>
          <a:p>
            <a:pPr marL="342900" indent="-342900">
              <a:buFont typeface="Arial" pitchFamily="34" charset="0"/>
              <a:buChar char="•"/>
            </a:pPr>
            <a:endParaRPr lang="en-US" dirty="0" smtClean="0">
              <a:solidFill>
                <a:schemeClr val="bg1"/>
              </a:solidFill>
            </a:endParaRPr>
          </a:p>
          <a:p>
            <a:pPr marL="342900" lvl="0" indent="-342900" defTabSz="457200">
              <a:buFont typeface="Arial" pitchFamily="34" charset="0"/>
              <a:buChar char="•"/>
              <a:defRPr/>
            </a:pPr>
            <a:endParaRPr lang="en-US" dirty="0" smtClean="0">
              <a:solidFill>
                <a:schemeClr val="bg1"/>
              </a:solidFill>
            </a:endParaRPr>
          </a:p>
          <a:p>
            <a:pPr marL="342900" indent="-342900">
              <a:buFont typeface="Arial" pitchFamily="34" charset="0"/>
              <a:buChar char="•"/>
            </a:pPr>
            <a:endParaRPr lang="en-IN" dirty="0" smtClean="0"/>
          </a:p>
          <a:p>
            <a:pPr marL="342900" indent="-342900">
              <a:buFont typeface="Arial" pitchFamily="34" charset="0"/>
              <a:buChar char="•"/>
            </a:pPr>
            <a:endParaRPr lang="en-IN" dirty="0"/>
          </a:p>
        </p:txBody>
      </p:sp>
    </p:spTree>
    <p:extLst>
      <p:ext uri="{BB962C8B-B14F-4D97-AF65-F5344CB8AC3E}">
        <p14:creationId xmlns="" xmlns:p14="http://schemas.microsoft.com/office/powerpoint/2010/main" val="2325441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0377" y="228063"/>
            <a:ext cx="11000095" cy="1450612"/>
          </a:xfrm>
          <a:prstGeom prst="roundRect">
            <a:avLst/>
          </a:prstGeom>
        </p:spPr>
        <p:style>
          <a:lnRef idx="1">
            <a:schemeClr val="accent1"/>
          </a:lnRef>
          <a:fillRef idx="1003">
            <a:schemeClr val="dk1"/>
          </a:fillRef>
          <a:effectRef idx="2">
            <a:schemeClr val="accent1"/>
          </a:effectRef>
          <a:fontRef idx="minor">
            <a:schemeClr val="lt1"/>
          </a:fontRef>
        </p:style>
        <p:txBody>
          <a:bodyPr rtlCol="0" anchor="t"/>
          <a:lstStyle/>
          <a:p>
            <a:pPr marL="0" marR="0" lvl="0" indent="0" defTabSz="457200" rtl="0" eaLnBrk="1" fontAlgn="auto" latinLnBrk="0" hangingPunct="1">
              <a:lnSpc>
                <a:spcPct val="100000"/>
              </a:lnSpc>
              <a:spcBef>
                <a:spcPts val="0"/>
              </a:spcBef>
              <a:spcAft>
                <a:spcPts val="0"/>
              </a:spcAft>
              <a:buClrTx/>
              <a:buSzTx/>
              <a:tabLst/>
              <a:defRPr/>
            </a:pPr>
            <a:r>
              <a:rPr lang="en-US" sz="2000" dirty="0" smtClean="0">
                <a:solidFill>
                  <a:schemeClr val="bg1"/>
                </a:solidFill>
                <a:latin typeface="Calibri"/>
              </a:rPr>
              <a:t>                                                                           </a:t>
            </a:r>
            <a:r>
              <a:rPr lang="en-US" sz="2000" b="1" dirty="0" smtClean="0">
                <a:solidFill>
                  <a:schemeClr val="bg1"/>
                </a:solidFill>
                <a:latin typeface="Calibri"/>
              </a:rPr>
              <a:t>TECHNOLOGY BUCKET:</a:t>
            </a:r>
          </a:p>
          <a:p>
            <a:pPr marL="0" marR="0" lvl="0" indent="0" defTabSz="457200" rtl="0" eaLnBrk="1" fontAlgn="auto" latinLnBrk="0" hangingPunct="1">
              <a:lnSpc>
                <a:spcPct val="100000"/>
              </a:lnSpc>
              <a:spcBef>
                <a:spcPts val="0"/>
              </a:spcBef>
              <a:spcAft>
                <a:spcPts val="0"/>
              </a:spcAft>
              <a:buClrTx/>
              <a:buSzTx/>
              <a:tabLst/>
              <a:defRPr/>
            </a:pPr>
            <a:r>
              <a:rPr lang="en-US" sz="2000" dirty="0" smtClean="0">
                <a:solidFill>
                  <a:schemeClr val="bg1"/>
                </a:solidFill>
                <a:latin typeface="Calibri"/>
              </a:rPr>
              <a:t>HARDWARE: 12V DC battery ,                                                  SOFTWARE: App development and controlling </a:t>
            </a:r>
          </a:p>
          <a:p>
            <a:pPr marL="0" marR="0" lvl="0" indent="0" defTabSz="457200" rtl="0" eaLnBrk="1" fontAlgn="auto" latinLnBrk="0" hangingPunct="1">
              <a:lnSpc>
                <a:spcPct val="100000"/>
              </a:lnSpc>
              <a:spcBef>
                <a:spcPts val="0"/>
              </a:spcBef>
              <a:spcAft>
                <a:spcPts val="0"/>
              </a:spcAft>
              <a:buClrTx/>
              <a:buSzTx/>
              <a:tabLst/>
              <a:defRPr/>
            </a:pPr>
            <a:r>
              <a:rPr lang="en-US" sz="2000" dirty="0" smtClean="0">
                <a:solidFill>
                  <a:schemeClr val="bg1"/>
                </a:solidFill>
                <a:latin typeface="Calibri"/>
              </a:rPr>
              <a:t> Motor driver circuit(IC-L298N), </a:t>
            </a:r>
            <a:r>
              <a:rPr lang="en-US" sz="2000" dirty="0" smtClean="0">
                <a:solidFill>
                  <a:schemeClr val="bg1"/>
                </a:solidFill>
                <a:latin typeface="Calibri"/>
              </a:rPr>
              <a:t>controlling board,                                        logic for controlling board </a:t>
            </a:r>
          </a:p>
          <a:p>
            <a:pPr marL="0" marR="0" lvl="0" indent="0" defTabSz="457200" rtl="0" eaLnBrk="1" fontAlgn="auto" latinLnBrk="0" hangingPunct="1">
              <a:lnSpc>
                <a:spcPct val="100000"/>
              </a:lnSpc>
              <a:spcBef>
                <a:spcPts val="0"/>
              </a:spcBef>
              <a:spcAft>
                <a:spcPts val="0"/>
              </a:spcAft>
              <a:buClrTx/>
              <a:buSzTx/>
              <a:tabLst/>
              <a:defRPr/>
            </a:pPr>
            <a:r>
              <a:rPr lang="en-US" sz="2000" dirty="0" smtClean="0">
                <a:solidFill>
                  <a:schemeClr val="bg1"/>
                </a:solidFill>
                <a:latin typeface="Calibri"/>
              </a:rPr>
              <a:t>Bluetooth module(HC05), </a:t>
            </a:r>
            <a:r>
              <a:rPr lang="en-US" sz="2000" dirty="0" smtClean="0">
                <a:solidFill>
                  <a:schemeClr val="bg1"/>
                </a:solidFill>
                <a:latin typeface="Calibri"/>
              </a:rPr>
              <a:t>Servomotors(2),DC Motors(4)</a:t>
            </a:r>
            <a:r>
              <a:rPr lang="en-US" sz="2000" dirty="0" smtClean="0">
                <a:solidFill>
                  <a:schemeClr val="bg1"/>
                </a:solidFill>
                <a:latin typeface="Calibri"/>
              </a:rPr>
              <a:t>                                                     </a:t>
            </a:r>
            <a:endParaRPr lang="en-US" sz="2000" dirty="0" smtClean="0">
              <a:solidFill>
                <a:schemeClr val="bg1"/>
              </a:solidFill>
              <a:latin typeface="Calibri"/>
            </a:endParaRPr>
          </a:p>
        </p:txBody>
      </p:sp>
      <p:sp>
        <p:nvSpPr>
          <p:cNvPr id="8" name="Rounded Rectangle 7"/>
          <p:cNvSpPr/>
          <p:nvPr/>
        </p:nvSpPr>
        <p:spPr>
          <a:xfrm>
            <a:off x="354843" y="1965278"/>
            <a:ext cx="11259403" cy="4640238"/>
          </a:xfrm>
          <a:prstGeom prst="roundRect">
            <a:avLst/>
          </a:prstGeom>
        </p:spPr>
        <p:style>
          <a:lnRef idx="1">
            <a:schemeClr val="accent1"/>
          </a:lnRef>
          <a:fillRef idx="1003">
            <a:schemeClr val="dk1"/>
          </a:fillRef>
          <a:effectRef idx="2">
            <a:schemeClr val="accent1"/>
          </a:effectRef>
          <a:fontRef idx="minor">
            <a:schemeClr val="lt1"/>
          </a:fontRef>
        </p:style>
        <p:txBody>
          <a:bodyPr rtlCol="0" anchor="t"/>
          <a:lstStyle/>
          <a:p>
            <a:pPr marL="0" marR="0" lvl="0" indent="0"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bg1"/>
                </a:solidFill>
                <a:latin typeface="Calibri"/>
              </a:rPr>
              <a:t>                                                                            </a:t>
            </a:r>
            <a:r>
              <a:rPr lang="en-US" sz="2000" b="1" dirty="0" smtClean="0">
                <a:solidFill>
                  <a:schemeClr val="bg1"/>
                </a:solidFill>
                <a:latin typeface="Calibri"/>
              </a:rPr>
              <a:t>DATA FLOW DIAGRAM:</a:t>
            </a:r>
            <a:endParaRPr kumimoji="0" lang="en-US"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9" name="Pentagon 8"/>
          <p:cNvSpPr/>
          <p:nvPr/>
        </p:nvSpPr>
        <p:spPr>
          <a:xfrm>
            <a:off x="545911" y="2770495"/>
            <a:ext cx="1187355" cy="69603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11" name="Rounded Rectangle 10"/>
          <p:cNvSpPr/>
          <p:nvPr/>
        </p:nvSpPr>
        <p:spPr>
          <a:xfrm>
            <a:off x="2388359" y="2715906"/>
            <a:ext cx="2088107" cy="7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Gives info. through “ANKURAN”app</a:t>
            </a:r>
            <a:endParaRPr lang="en-IN" dirty="0"/>
          </a:p>
        </p:txBody>
      </p:sp>
      <p:sp>
        <p:nvSpPr>
          <p:cNvPr id="13" name="Rounded Rectangle 12"/>
          <p:cNvSpPr/>
          <p:nvPr/>
        </p:nvSpPr>
        <p:spPr>
          <a:xfrm>
            <a:off x="5092888" y="2731828"/>
            <a:ext cx="1717345" cy="7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Select ‘SEED TYPE’ on app</a:t>
            </a:r>
            <a:endParaRPr lang="en-IN" dirty="0"/>
          </a:p>
        </p:txBody>
      </p:sp>
      <p:sp>
        <p:nvSpPr>
          <p:cNvPr id="15" name="Rounded Rectangle 14"/>
          <p:cNvSpPr/>
          <p:nvPr/>
        </p:nvSpPr>
        <p:spPr>
          <a:xfrm>
            <a:off x="7344769" y="2731828"/>
            <a:ext cx="1785583" cy="7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Selection of seed (ex. corn)</a:t>
            </a:r>
            <a:endParaRPr lang="en-IN" dirty="0"/>
          </a:p>
        </p:txBody>
      </p:sp>
      <p:sp>
        <p:nvSpPr>
          <p:cNvPr id="16" name="Rounded Rectangle 15"/>
          <p:cNvSpPr/>
          <p:nvPr/>
        </p:nvSpPr>
        <p:spPr>
          <a:xfrm>
            <a:off x="9473819" y="3810002"/>
            <a:ext cx="1608163" cy="761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Controlling board</a:t>
            </a:r>
            <a:endParaRPr lang="en-IN" dirty="0"/>
          </a:p>
        </p:txBody>
      </p:sp>
      <p:cxnSp>
        <p:nvCxnSpPr>
          <p:cNvPr id="20" name="Straight Arrow Connector 19"/>
          <p:cNvCxnSpPr/>
          <p:nvPr/>
        </p:nvCxnSpPr>
        <p:spPr>
          <a:xfrm>
            <a:off x="9171295" y="3093493"/>
            <a:ext cx="1161197" cy="648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764013">
            <a:off x="9171297" y="3082373"/>
            <a:ext cx="1105468" cy="646331"/>
          </a:xfrm>
          <a:prstGeom prst="rect">
            <a:avLst/>
          </a:prstGeom>
          <a:noFill/>
        </p:spPr>
        <p:txBody>
          <a:bodyPr wrap="square" rtlCol="0">
            <a:spAutoFit/>
          </a:bodyPr>
          <a:lstStyle/>
          <a:p>
            <a:r>
              <a:rPr lang="en-IN" dirty="0" smtClean="0">
                <a:solidFill>
                  <a:schemeClr val="accent1">
                    <a:lumMod val="20000"/>
                    <a:lumOff val="80000"/>
                  </a:schemeClr>
                </a:solidFill>
              </a:rPr>
              <a:t>Sending Info.</a:t>
            </a:r>
            <a:endParaRPr lang="en-IN" dirty="0">
              <a:solidFill>
                <a:schemeClr val="accent1">
                  <a:lumMod val="20000"/>
                  <a:lumOff val="80000"/>
                </a:schemeClr>
              </a:solidFill>
            </a:endParaRPr>
          </a:p>
        </p:txBody>
      </p:sp>
      <p:sp>
        <p:nvSpPr>
          <p:cNvPr id="24" name="Rounded Rectangle 23"/>
          <p:cNvSpPr/>
          <p:nvPr/>
        </p:nvSpPr>
        <p:spPr>
          <a:xfrm>
            <a:off x="9266830" y="5611504"/>
            <a:ext cx="2090382" cy="639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Servomotor 1</a:t>
            </a:r>
          </a:p>
          <a:p>
            <a:pPr algn="ctr"/>
            <a:r>
              <a:rPr lang="en-IN" dirty="0" smtClean="0"/>
              <a:t>(Sowing mech.)</a:t>
            </a:r>
            <a:endParaRPr lang="en-IN" dirty="0"/>
          </a:p>
        </p:txBody>
      </p:sp>
      <p:sp>
        <p:nvSpPr>
          <p:cNvPr id="29" name="TextBox 28"/>
          <p:cNvSpPr txBox="1"/>
          <p:nvPr/>
        </p:nvSpPr>
        <p:spPr>
          <a:xfrm rot="5400000">
            <a:off x="9684309" y="4809615"/>
            <a:ext cx="1253151" cy="646331"/>
          </a:xfrm>
          <a:prstGeom prst="rect">
            <a:avLst/>
          </a:prstGeom>
          <a:noFill/>
        </p:spPr>
        <p:txBody>
          <a:bodyPr wrap="square" rtlCol="0">
            <a:spAutoFit/>
          </a:bodyPr>
          <a:lstStyle/>
          <a:p>
            <a:r>
              <a:rPr lang="en-IN" dirty="0" smtClean="0">
                <a:solidFill>
                  <a:schemeClr val="accent1">
                    <a:lumMod val="20000"/>
                    <a:lumOff val="80000"/>
                  </a:schemeClr>
                </a:solidFill>
              </a:rPr>
              <a:t>Sending command</a:t>
            </a:r>
            <a:endParaRPr lang="en-IN" dirty="0">
              <a:solidFill>
                <a:schemeClr val="accent1">
                  <a:lumMod val="20000"/>
                  <a:lumOff val="80000"/>
                </a:schemeClr>
              </a:solidFill>
            </a:endParaRPr>
          </a:p>
        </p:txBody>
      </p:sp>
      <p:cxnSp>
        <p:nvCxnSpPr>
          <p:cNvPr id="31" name="Straight Arrow Connector 30"/>
          <p:cNvCxnSpPr>
            <a:stCxn id="16" idx="2"/>
            <a:endCxn id="24" idx="0"/>
          </p:cNvCxnSpPr>
          <p:nvPr/>
        </p:nvCxnSpPr>
        <p:spPr>
          <a:xfrm rot="16200000" flipH="1">
            <a:off x="9775209" y="5074692"/>
            <a:ext cx="1039504" cy="34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581701" y="5570563"/>
            <a:ext cx="2017594" cy="680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Sowing of seed from seed box</a:t>
            </a:r>
            <a:endParaRPr lang="en-IN" dirty="0"/>
          </a:p>
        </p:txBody>
      </p:sp>
      <p:sp>
        <p:nvSpPr>
          <p:cNvPr id="34" name="Rounded Rectangle 33"/>
          <p:cNvSpPr/>
          <p:nvPr/>
        </p:nvSpPr>
        <p:spPr>
          <a:xfrm>
            <a:off x="6291617" y="5597858"/>
            <a:ext cx="2088108" cy="66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Digging </a:t>
            </a:r>
          </a:p>
          <a:p>
            <a:pPr algn="ctr"/>
            <a:r>
              <a:rPr lang="en-IN" dirty="0" smtClean="0"/>
              <a:t>(At desired depth)</a:t>
            </a:r>
            <a:endParaRPr lang="en-IN" dirty="0"/>
          </a:p>
        </p:txBody>
      </p:sp>
      <p:cxnSp>
        <p:nvCxnSpPr>
          <p:cNvPr id="38" name="Straight Arrow Connector 37"/>
          <p:cNvCxnSpPr>
            <a:stCxn id="34" idx="1"/>
            <a:endCxn id="33" idx="3"/>
          </p:cNvCxnSpPr>
          <p:nvPr/>
        </p:nvCxnSpPr>
        <p:spPr>
          <a:xfrm rot="10800000">
            <a:off x="4599295" y="5910620"/>
            <a:ext cx="1692322" cy="20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3"/>
            <a:endCxn id="13" idx="1"/>
          </p:cNvCxnSpPr>
          <p:nvPr/>
        </p:nvCxnSpPr>
        <p:spPr>
          <a:xfrm>
            <a:off x="4476466" y="3104867"/>
            <a:ext cx="616422" cy="15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3"/>
            <a:endCxn id="15" idx="1"/>
          </p:cNvCxnSpPr>
          <p:nvPr/>
        </p:nvCxnSpPr>
        <p:spPr>
          <a:xfrm>
            <a:off x="6810233" y="3120789"/>
            <a:ext cx="5345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ight Arrow 49"/>
          <p:cNvSpPr/>
          <p:nvPr/>
        </p:nvSpPr>
        <p:spPr>
          <a:xfrm>
            <a:off x="1883391" y="3002507"/>
            <a:ext cx="368490" cy="232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545910" y="3766783"/>
            <a:ext cx="2210937" cy="846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smtClean="0"/>
              <a:t>Motor will start moving for a given time</a:t>
            </a:r>
            <a:endParaRPr lang="en-IN" dirty="0"/>
          </a:p>
        </p:txBody>
      </p:sp>
      <p:cxnSp>
        <p:nvCxnSpPr>
          <p:cNvPr id="69" name="Straight Arrow Connector 68"/>
          <p:cNvCxnSpPr>
            <a:stCxn id="24" idx="1"/>
            <a:endCxn id="34" idx="3"/>
          </p:cNvCxnSpPr>
          <p:nvPr/>
        </p:nvCxnSpPr>
        <p:spPr>
          <a:xfrm rot="10800000" flipV="1">
            <a:off x="8379726" y="5931088"/>
            <a:ext cx="88710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612944" y="3794077"/>
            <a:ext cx="2060812" cy="369332"/>
          </a:xfrm>
          <a:prstGeom prst="rect">
            <a:avLst/>
          </a:prstGeom>
          <a:noFill/>
        </p:spPr>
        <p:txBody>
          <a:bodyPr wrap="square" rtlCol="0">
            <a:spAutoFit/>
          </a:bodyPr>
          <a:lstStyle/>
          <a:p>
            <a:r>
              <a:rPr lang="en-IN" dirty="0" smtClean="0">
                <a:solidFill>
                  <a:schemeClr val="accent1">
                    <a:lumMod val="20000"/>
                    <a:lumOff val="80000"/>
                  </a:schemeClr>
                </a:solidFill>
              </a:rPr>
              <a:t>Process will repeat</a:t>
            </a:r>
            <a:endParaRPr lang="en-IN" dirty="0">
              <a:solidFill>
                <a:schemeClr val="accent1">
                  <a:lumMod val="20000"/>
                  <a:lumOff val="80000"/>
                </a:schemeClr>
              </a:solidFill>
            </a:endParaRPr>
          </a:p>
        </p:txBody>
      </p:sp>
      <p:cxnSp>
        <p:nvCxnSpPr>
          <p:cNvPr id="77" name="Straight Arrow Connector 76"/>
          <p:cNvCxnSpPr>
            <a:stCxn id="16" idx="1"/>
            <a:endCxn id="51" idx="3"/>
          </p:cNvCxnSpPr>
          <p:nvPr/>
        </p:nvCxnSpPr>
        <p:spPr>
          <a:xfrm rot="10800000">
            <a:off x="2756847" y="4189863"/>
            <a:ext cx="6716972"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3" idx="0"/>
            <a:endCxn id="16" idx="1"/>
          </p:cNvCxnSpPr>
          <p:nvPr/>
        </p:nvCxnSpPr>
        <p:spPr>
          <a:xfrm rot="5400000" flipH="1" flipV="1">
            <a:off x="5842377" y="1939122"/>
            <a:ext cx="1379562" cy="5883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46636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68740" y="218363"/>
            <a:ext cx="10959153" cy="4203512"/>
          </a:xfrm>
          <a:prstGeom prst="roundRect">
            <a:avLst/>
          </a:prstGeom>
        </p:spPr>
        <p:style>
          <a:lnRef idx="1">
            <a:schemeClr val="accent1"/>
          </a:lnRef>
          <a:fillRef idx="1003">
            <a:schemeClr val="dk1"/>
          </a:fillRef>
          <a:effectRef idx="2">
            <a:schemeClr val="accent1"/>
          </a:effectRef>
          <a:fontRef idx="minor">
            <a:schemeClr val="lt1"/>
          </a:fontRef>
        </p:style>
        <p:txBody>
          <a:bodyPr rtlCol="0" anchor="t"/>
          <a:lstStyle/>
          <a:p>
            <a:pPr marL="514350" indent="-514350">
              <a:buFont typeface="+mj-lt"/>
              <a:buAutoNum type="arabicPeriod"/>
            </a:pPr>
            <a:endParaRPr lang="en-US" sz="2000" dirty="0" smtClean="0">
              <a:solidFill>
                <a:schemeClr val="bg1"/>
              </a:solidFill>
            </a:endParaRPr>
          </a:p>
          <a:p>
            <a:pPr marL="514350" indent="-514350">
              <a:buFont typeface="+mj-lt"/>
              <a:buAutoNum type="arabicPeriod"/>
            </a:pPr>
            <a:r>
              <a:rPr lang="en-US" sz="2000" dirty="0" smtClean="0">
                <a:solidFill>
                  <a:schemeClr val="bg1"/>
                </a:solidFill>
              </a:rPr>
              <a:t>The problem caused by manual/traditional seed sowing method are overcome by an app controlled robot.</a:t>
            </a:r>
          </a:p>
          <a:p>
            <a:pPr marL="514350" indent="-514350">
              <a:buFont typeface="+mj-lt"/>
              <a:buAutoNum type="arabicPeriod"/>
            </a:pPr>
            <a:r>
              <a:rPr lang="en-US" sz="2000" dirty="0" smtClean="0">
                <a:solidFill>
                  <a:schemeClr val="bg1"/>
                </a:solidFill>
              </a:rPr>
              <a:t>A specific time delay is provided for every seed by which seeds will be sown by maintaining corresponding space in between. Due to this the crop yield is increased  benefiting the farmers. </a:t>
            </a:r>
            <a:endParaRPr lang="en-US" sz="2000" dirty="0" smtClean="0">
              <a:solidFill>
                <a:schemeClr val="bg1"/>
              </a:solidFill>
            </a:endParaRPr>
          </a:p>
          <a:p>
            <a:pPr marL="514350" indent="-514350">
              <a:buFont typeface="+mj-lt"/>
              <a:buAutoNum type="arabicPeriod"/>
            </a:pPr>
            <a:r>
              <a:rPr lang="en-US" sz="2000" dirty="0" smtClean="0">
                <a:solidFill>
                  <a:schemeClr val="bg1"/>
                </a:solidFill>
              </a:rPr>
              <a:t>Improvement in planting efficiency.</a:t>
            </a:r>
          </a:p>
          <a:p>
            <a:pPr marL="514350" indent="-514350">
              <a:buFont typeface="+mj-lt"/>
              <a:buAutoNum type="arabicPeriod"/>
            </a:pPr>
            <a:r>
              <a:rPr lang="en-US" sz="2000" dirty="0" smtClean="0">
                <a:solidFill>
                  <a:schemeClr val="bg1"/>
                </a:solidFill>
              </a:rPr>
              <a:t>Increase in crop yield and cropping reliability.</a:t>
            </a:r>
          </a:p>
          <a:p>
            <a:pPr marL="514350" indent="-514350">
              <a:buFont typeface="+mj-lt"/>
              <a:buAutoNum type="arabicPeriod"/>
            </a:pPr>
            <a:r>
              <a:rPr lang="en-US" sz="2000" dirty="0" smtClean="0">
                <a:solidFill>
                  <a:schemeClr val="bg1"/>
                </a:solidFill>
              </a:rPr>
              <a:t>Increase in cropping frequency.</a:t>
            </a:r>
          </a:p>
          <a:p>
            <a:pPr marL="514350" indent="-514350">
              <a:buFont typeface="+mj-lt"/>
              <a:buAutoNum type="arabicPeriod"/>
            </a:pPr>
            <a:r>
              <a:rPr lang="en-US" sz="2000" dirty="0" smtClean="0">
                <a:solidFill>
                  <a:schemeClr val="bg1"/>
                </a:solidFill>
              </a:rPr>
              <a:t>Accurate seed placing and depth </a:t>
            </a:r>
            <a:r>
              <a:rPr lang="en-US" sz="2000" dirty="0" smtClean="0">
                <a:solidFill>
                  <a:schemeClr val="bg1"/>
                </a:solidFill>
              </a:rPr>
              <a:t>c</a:t>
            </a:r>
            <a:r>
              <a:rPr lang="en-US" sz="2000" dirty="0" smtClean="0">
                <a:solidFill>
                  <a:schemeClr val="bg1"/>
                </a:solidFill>
              </a:rPr>
              <a:t>ontrol.</a:t>
            </a:r>
          </a:p>
          <a:p>
            <a:pPr marL="514350" indent="-514350">
              <a:buFont typeface="+mj-lt"/>
              <a:buAutoNum type="arabicPeriod"/>
            </a:pPr>
            <a:r>
              <a:rPr lang="en-US" sz="2000" dirty="0" smtClean="0">
                <a:solidFill>
                  <a:schemeClr val="bg1"/>
                </a:solidFill>
              </a:rPr>
              <a:t>Easy maintenance and low in cost.</a:t>
            </a:r>
          </a:p>
          <a:p>
            <a:pPr marL="514350" indent="-514350">
              <a:buFont typeface="+mj-lt"/>
              <a:buAutoNum type="arabicPeriod"/>
            </a:pPr>
            <a:r>
              <a:rPr lang="en-US" sz="2000" dirty="0" smtClean="0">
                <a:solidFill>
                  <a:schemeClr val="bg1"/>
                </a:solidFill>
              </a:rPr>
              <a:t>Obstacle detector will be provided for detection of any obstacle in the path of sowing, so that bot will change the direction after detection of obstacle. </a:t>
            </a:r>
            <a:endParaRPr lang="en-US" sz="2000" dirty="0">
              <a:solidFill>
                <a:schemeClr val="bg1"/>
              </a:solidFill>
            </a:endParaRPr>
          </a:p>
        </p:txBody>
      </p:sp>
      <p:sp>
        <p:nvSpPr>
          <p:cNvPr id="4" name="Rounded Rectangle 3"/>
          <p:cNvSpPr/>
          <p:nvPr/>
        </p:nvSpPr>
        <p:spPr>
          <a:xfrm>
            <a:off x="750628" y="4763069"/>
            <a:ext cx="10795378" cy="1705844"/>
          </a:xfrm>
          <a:prstGeom prst="roundRect">
            <a:avLst/>
          </a:prstGeom>
        </p:spPr>
        <p:style>
          <a:lnRef idx="1">
            <a:schemeClr val="accent1"/>
          </a:lnRef>
          <a:fillRef idx="1003">
            <a:schemeClr val="dk1"/>
          </a:fillRef>
          <a:effectRef idx="2">
            <a:schemeClr val="accent1"/>
          </a:effectRef>
          <a:fontRef idx="minor">
            <a:schemeClr val="lt1"/>
          </a:fontRef>
        </p:style>
        <p:txBody>
          <a:bodyPr rtlCol="0" anchor="t"/>
          <a:lstStyle/>
          <a:p>
            <a:pPr marL="0" marR="0" lvl="0" indent="0" defTabSz="457200" rtl="0" eaLnBrk="1" fontAlgn="auto" latinLnBrk="0" hangingPunct="1">
              <a:lnSpc>
                <a:spcPct val="100000"/>
              </a:lnSpc>
              <a:spcBef>
                <a:spcPts val="0"/>
              </a:spcBef>
              <a:spcAft>
                <a:spcPts val="0"/>
              </a:spcAft>
              <a:buClrTx/>
              <a:buSzTx/>
              <a:tabLst/>
              <a:defRPr/>
            </a:pPr>
            <a:r>
              <a:rPr lang="en-US" sz="2000" dirty="0" smtClean="0">
                <a:solidFill>
                  <a:schemeClr val="bg1"/>
                </a:solidFill>
                <a:latin typeface="Calibri"/>
              </a:rPr>
              <a:t>                                                                          </a:t>
            </a:r>
            <a:r>
              <a:rPr lang="en-US" sz="2000" b="1" dirty="0" smtClean="0">
                <a:solidFill>
                  <a:schemeClr val="bg1"/>
                </a:solidFill>
                <a:latin typeface="Calibri"/>
              </a:rPr>
              <a:t>SHOW STOPPER</a:t>
            </a:r>
          </a:p>
          <a:p>
            <a:pPr marL="0" marR="0" lvl="0" indent="0" defTabSz="4572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schemeClr val="bg1"/>
                </a:solidFill>
                <a:latin typeface="Calibri"/>
              </a:rPr>
              <a:t>Automatic depth control.</a:t>
            </a:r>
          </a:p>
          <a:p>
            <a:pPr marL="0" marR="0" lvl="0" indent="0" defTabSz="457200" rtl="0" eaLnBrk="1" fontAlgn="auto" latinLnBrk="0" hangingPunct="1">
              <a:lnSpc>
                <a:spcPct val="100000"/>
              </a:lnSpc>
              <a:spcBef>
                <a:spcPts val="0"/>
              </a:spcBef>
              <a:spcAft>
                <a:spcPts val="0"/>
              </a:spcAft>
              <a:buClrTx/>
              <a:buSzTx/>
              <a:buFont typeface="Arial" pitchFamily="34" charset="0"/>
              <a:buChar char="•"/>
              <a:tabLst/>
              <a:defRPr/>
            </a:pPr>
            <a:r>
              <a:rPr lang="en-US" sz="2000" dirty="0" smtClean="0">
                <a:solidFill>
                  <a:schemeClr val="bg1"/>
                </a:solidFill>
                <a:latin typeface="Calibri"/>
              </a:rPr>
              <a:t>Automatic spacing between two plants.</a:t>
            </a:r>
          </a:p>
          <a:p>
            <a:pPr marL="0" marR="0" lvl="0" indent="0" defTabSz="457200" rtl="0" eaLnBrk="1" fontAlgn="auto" latinLnBrk="0" hangingPunct="1">
              <a:lnSpc>
                <a:spcPct val="100000"/>
              </a:lnSpc>
              <a:spcBef>
                <a:spcPts val="0"/>
              </a:spcBef>
              <a:spcAft>
                <a:spcPts val="0"/>
              </a:spcAft>
              <a:buClrTx/>
              <a:buSzTx/>
              <a:buFont typeface="Arial" pitchFamily="34" charset="0"/>
              <a:buChar char="•"/>
              <a:tabLst/>
              <a:defRPr/>
            </a:pPr>
            <a:endParaRPr lang="en-US" sz="2000" dirty="0">
              <a:solidFill>
                <a:schemeClr val="bg1"/>
              </a:solidFill>
              <a:latin typeface="Calibri"/>
            </a:endParaRPr>
          </a:p>
        </p:txBody>
      </p:sp>
      <p:sp>
        <p:nvSpPr>
          <p:cNvPr id="5" name="TextBox 4"/>
          <p:cNvSpPr txBox="1"/>
          <p:nvPr/>
        </p:nvSpPr>
        <p:spPr>
          <a:xfrm>
            <a:off x="5008728" y="300251"/>
            <a:ext cx="2456597" cy="461665"/>
          </a:xfrm>
          <a:prstGeom prst="rect">
            <a:avLst/>
          </a:prstGeom>
          <a:noFill/>
        </p:spPr>
        <p:txBody>
          <a:bodyPr wrap="square" rtlCol="0">
            <a:spAutoFit/>
          </a:bodyPr>
          <a:lstStyle/>
          <a:p>
            <a:r>
              <a:rPr lang="en-IN" sz="2400" b="1" dirty="0" smtClean="0">
                <a:solidFill>
                  <a:schemeClr val="accent1">
                    <a:lumMod val="20000"/>
                    <a:lumOff val="80000"/>
                  </a:schemeClr>
                </a:solidFill>
              </a:rPr>
              <a:t>USE CASE</a:t>
            </a:r>
            <a:endParaRPr lang="en-IN" sz="2400" b="1" dirty="0">
              <a:solidFill>
                <a:schemeClr val="accent1">
                  <a:lumMod val="20000"/>
                  <a:lumOff val="80000"/>
                </a:schemeClr>
              </a:solidFill>
            </a:endParaRPr>
          </a:p>
        </p:txBody>
      </p:sp>
    </p:spTree>
    <p:extLst>
      <p:ext uri="{BB962C8B-B14F-4D97-AF65-F5344CB8AC3E}">
        <p14:creationId xmlns="" xmlns:p14="http://schemas.microsoft.com/office/powerpoint/2010/main" val="4181167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382</Words>
  <Application>Microsoft Office PowerPoint</Application>
  <PresentationFormat>Custom</PresentationFormat>
  <Paragraphs>42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Organization name:     Problem Statement : Team Name : Team Leader Name :          College Code :</dc:title>
  <dc:creator>Anuja Kanhere</dc:creator>
  <cp:lastModifiedBy>Ritesh</cp:lastModifiedBy>
  <cp:revision>46</cp:revision>
  <dcterms:created xsi:type="dcterms:W3CDTF">2019-12-18T09:24:53Z</dcterms:created>
  <dcterms:modified xsi:type="dcterms:W3CDTF">2020-02-08T18:24:44Z</dcterms:modified>
</cp:coreProperties>
</file>