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AC8-E12F-40F4-AB3E-BD246B9319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82CCD-3E4C-4778-A766-639C28B8362A}">
      <dgm:prSet/>
      <dgm:spPr/>
      <dgm:t>
        <a:bodyPr/>
        <a:lstStyle/>
        <a:p>
          <a:r>
            <a:rPr lang="en-US" dirty="0"/>
            <a:t>Good to have basic IT skill, but I will start from scratch in GCP</a:t>
          </a:r>
        </a:p>
      </dgm:t>
    </dgm:pt>
    <dgm:pt modelId="{71274366-687B-4DB3-9189-469B697548EE}" type="parTrans" cxnId="{1333822E-8B0C-4CE4-8AAA-5C7668C21FC5}">
      <dgm:prSet/>
      <dgm:spPr/>
      <dgm:t>
        <a:bodyPr/>
        <a:lstStyle/>
        <a:p>
          <a:endParaRPr lang="en-US"/>
        </a:p>
      </dgm:t>
    </dgm:pt>
    <dgm:pt modelId="{77542A6B-F28F-4A68-9626-11CB631BFFA2}" type="sibTrans" cxnId="{1333822E-8B0C-4CE4-8AAA-5C7668C21FC5}">
      <dgm:prSet/>
      <dgm:spPr/>
      <dgm:t>
        <a:bodyPr/>
        <a:lstStyle/>
        <a:p>
          <a:endParaRPr lang="en-US"/>
        </a:p>
      </dgm:t>
    </dgm:pt>
    <dgm:pt modelId="{332A50BF-2468-4E45-A33B-8B95B99F20A5}">
      <dgm:prSet/>
      <dgm:spPr/>
      <dgm:t>
        <a:bodyPr/>
        <a:lstStyle/>
        <a:p>
          <a:r>
            <a:rPr lang="en-US" dirty="0"/>
            <a:t>Learn by Doing</a:t>
          </a:r>
        </a:p>
      </dgm:t>
    </dgm:pt>
    <dgm:pt modelId="{12806A52-927A-4A12-9158-40117CEFC98B}" type="parTrans" cxnId="{913D3B04-ED4F-4F84-BC1E-931448332E3B}">
      <dgm:prSet/>
      <dgm:spPr/>
      <dgm:t>
        <a:bodyPr/>
        <a:lstStyle/>
        <a:p>
          <a:endParaRPr lang="en-US"/>
        </a:p>
      </dgm:t>
    </dgm:pt>
    <dgm:pt modelId="{234E0805-E63A-4F34-B5DE-63821D68A5BA}" type="sibTrans" cxnId="{913D3B04-ED4F-4F84-BC1E-931448332E3B}">
      <dgm:prSet/>
      <dgm:spPr/>
      <dgm:t>
        <a:bodyPr/>
        <a:lstStyle/>
        <a:p>
          <a:endParaRPr lang="en-US"/>
        </a:p>
      </dgm:t>
    </dgm:pt>
    <dgm:pt modelId="{E71D8244-58BD-4A7C-BA75-45AD7792A8EC}">
      <dgm:prSet/>
      <dgm:spPr/>
      <dgm:t>
        <a:bodyPr/>
        <a:lstStyle/>
        <a:p>
          <a:r>
            <a:rPr lang="en-US" dirty="0"/>
            <a:t>So with every exam objective, There is hand-on Lab</a:t>
          </a:r>
        </a:p>
      </dgm:t>
    </dgm:pt>
    <dgm:pt modelId="{1DF776EF-C86A-4B18-B3A4-6D3F13B66F32}" type="parTrans" cxnId="{0D471E05-0363-4214-B0A3-3BEEDE396B45}">
      <dgm:prSet/>
      <dgm:spPr/>
      <dgm:t>
        <a:bodyPr/>
        <a:lstStyle/>
        <a:p>
          <a:endParaRPr lang="en-US"/>
        </a:p>
      </dgm:t>
    </dgm:pt>
    <dgm:pt modelId="{DDC2908B-689F-47DA-8AEB-05CDB25EFDA7}" type="sibTrans" cxnId="{0D471E05-0363-4214-B0A3-3BEEDE396B45}">
      <dgm:prSet/>
      <dgm:spPr/>
      <dgm:t>
        <a:bodyPr/>
        <a:lstStyle/>
        <a:p>
          <a:endParaRPr lang="en-US"/>
        </a:p>
      </dgm:t>
    </dgm:pt>
    <dgm:pt modelId="{079826C4-66B8-45F8-8564-C2BE12732A61}">
      <dgm:prSet/>
      <dgm:spPr/>
      <dgm:t>
        <a:bodyPr/>
        <a:lstStyle/>
        <a:p>
          <a:r>
            <a:rPr lang="en-US" dirty="0"/>
            <a:t>Create GCP free tier account</a:t>
          </a:r>
        </a:p>
      </dgm:t>
    </dgm:pt>
    <dgm:pt modelId="{EA894AFE-E091-43C6-8E94-DE6640E5FC78}" type="parTrans" cxnId="{770E9C4D-66A8-4D88-9870-B4BE0CDAE67A}">
      <dgm:prSet/>
      <dgm:spPr/>
      <dgm:t>
        <a:bodyPr/>
        <a:lstStyle/>
        <a:p>
          <a:endParaRPr lang="en-IN"/>
        </a:p>
      </dgm:t>
    </dgm:pt>
    <dgm:pt modelId="{BC686CB1-4464-4FD4-AB05-4E817DA48795}" type="sibTrans" cxnId="{770E9C4D-66A8-4D88-9870-B4BE0CDAE67A}">
      <dgm:prSet/>
      <dgm:spPr/>
      <dgm:t>
        <a:bodyPr/>
        <a:lstStyle/>
        <a:p>
          <a:endParaRPr lang="en-IN"/>
        </a:p>
      </dgm:t>
    </dgm:pt>
    <dgm:pt modelId="{A6EA8210-20DA-4BA9-BEFA-707C7BEFB169}" type="pres">
      <dgm:prSet presAssocID="{9B032AC8-E12F-40F4-AB3E-BD246B93197B}" presName="linear" presStyleCnt="0">
        <dgm:presLayoutVars>
          <dgm:animLvl val="lvl"/>
          <dgm:resizeHandles val="exact"/>
        </dgm:presLayoutVars>
      </dgm:prSet>
      <dgm:spPr/>
    </dgm:pt>
    <dgm:pt modelId="{41F4ADC2-02F2-4E88-857C-7C5F532DD9C2}" type="pres">
      <dgm:prSet presAssocID="{3FC82CCD-3E4C-4778-A766-639C28B836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79CDE7-FE7D-4F92-A29A-35C2113045CB}" type="pres">
      <dgm:prSet presAssocID="{77542A6B-F28F-4A68-9626-11CB631BFFA2}" presName="spacer" presStyleCnt="0"/>
      <dgm:spPr/>
    </dgm:pt>
    <dgm:pt modelId="{D9EE91CD-2867-4D59-9F71-51299C4D5B65}" type="pres">
      <dgm:prSet presAssocID="{332A50BF-2468-4E45-A33B-8B95B99F20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0CA0FC-5769-40A0-8C9C-FAA6C25F1E71}" type="pres">
      <dgm:prSet presAssocID="{234E0805-E63A-4F34-B5DE-63821D68A5BA}" presName="spacer" presStyleCnt="0"/>
      <dgm:spPr/>
    </dgm:pt>
    <dgm:pt modelId="{32291141-0104-42AA-88FC-D0EA1F46FF8C}" type="pres">
      <dgm:prSet presAssocID="{E71D8244-58BD-4A7C-BA75-45AD7792A8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2E7795-0D9C-4393-89FC-3CFB41B39382}" type="pres">
      <dgm:prSet presAssocID="{DDC2908B-689F-47DA-8AEB-05CDB25EFDA7}" presName="spacer" presStyleCnt="0"/>
      <dgm:spPr/>
    </dgm:pt>
    <dgm:pt modelId="{BB7679C5-64D0-46D6-A7F0-DCE60471D59F}" type="pres">
      <dgm:prSet presAssocID="{079826C4-66B8-45F8-8564-C2BE12732A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3D3B04-ED4F-4F84-BC1E-931448332E3B}" srcId="{9B032AC8-E12F-40F4-AB3E-BD246B93197B}" destId="{332A50BF-2468-4E45-A33B-8B95B99F20A5}" srcOrd="1" destOrd="0" parTransId="{12806A52-927A-4A12-9158-40117CEFC98B}" sibTransId="{234E0805-E63A-4F34-B5DE-63821D68A5BA}"/>
    <dgm:cxn modelId="{0D471E05-0363-4214-B0A3-3BEEDE396B45}" srcId="{9B032AC8-E12F-40F4-AB3E-BD246B93197B}" destId="{E71D8244-58BD-4A7C-BA75-45AD7792A8EC}" srcOrd="2" destOrd="0" parTransId="{1DF776EF-C86A-4B18-B3A4-6D3F13B66F32}" sibTransId="{DDC2908B-689F-47DA-8AEB-05CDB25EFDA7}"/>
    <dgm:cxn modelId="{1333822E-8B0C-4CE4-8AAA-5C7668C21FC5}" srcId="{9B032AC8-E12F-40F4-AB3E-BD246B93197B}" destId="{3FC82CCD-3E4C-4778-A766-639C28B8362A}" srcOrd="0" destOrd="0" parTransId="{71274366-687B-4DB3-9189-469B697548EE}" sibTransId="{77542A6B-F28F-4A68-9626-11CB631BFFA2}"/>
    <dgm:cxn modelId="{10A50363-5760-46AF-976C-578228298FAD}" type="presOf" srcId="{E71D8244-58BD-4A7C-BA75-45AD7792A8EC}" destId="{32291141-0104-42AA-88FC-D0EA1F46FF8C}" srcOrd="0" destOrd="0" presId="urn:microsoft.com/office/officeart/2005/8/layout/vList2"/>
    <dgm:cxn modelId="{770E9C4D-66A8-4D88-9870-B4BE0CDAE67A}" srcId="{9B032AC8-E12F-40F4-AB3E-BD246B93197B}" destId="{079826C4-66B8-45F8-8564-C2BE12732A61}" srcOrd="3" destOrd="0" parTransId="{EA894AFE-E091-43C6-8E94-DE6640E5FC78}" sibTransId="{BC686CB1-4464-4FD4-AB05-4E817DA48795}"/>
    <dgm:cxn modelId="{9502E9B9-194A-4FCD-A5A2-B87790EA2B28}" type="presOf" srcId="{079826C4-66B8-45F8-8564-C2BE12732A61}" destId="{BB7679C5-64D0-46D6-A7F0-DCE60471D59F}" srcOrd="0" destOrd="0" presId="urn:microsoft.com/office/officeart/2005/8/layout/vList2"/>
    <dgm:cxn modelId="{1838CCE8-A68D-40CD-867F-354492D9A5E6}" type="presOf" srcId="{332A50BF-2468-4E45-A33B-8B95B99F20A5}" destId="{D9EE91CD-2867-4D59-9F71-51299C4D5B65}" srcOrd="0" destOrd="0" presId="urn:microsoft.com/office/officeart/2005/8/layout/vList2"/>
    <dgm:cxn modelId="{FB64D5F6-0CC8-4D2F-AE31-3CF1CDBFF5ED}" type="presOf" srcId="{3FC82CCD-3E4C-4778-A766-639C28B8362A}" destId="{41F4ADC2-02F2-4E88-857C-7C5F532DD9C2}" srcOrd="0" destOrd="0" presId="urn:microsoft.com/office/officeart/2005/8/layout/vList2"/>
    <dgm:cxn modelId="{AE391FFA-9895-4C56-A5BD-ED3DE142E051}" type="presOf" srcId="{9B032AC8-E12F-40F4-AB3E-BD246B93197B}" destId="{A6EA8210-20DA-4BA9-BEFA-707C7BEFB169}" srcOrd="0" destOrd="0" presId="urn:microsoft.com/office/officeart/2005/8/layout/vList2"/>
    <dgm:cxn modelId="{A1E769A9-6D5D-451E-BFB8-B4276EA49A96}" type="presParOf" srcId="{A6EA8210-20DA-4BA9-BEFA-707C7BEFB169}" destId="{41F4ADC2-02F2-4E88-857C-7C5F532DD9C2}" srcOrd="0" destOrd="0" presId="urn:microsoft.com/office/officeart/2005/8/layout/vList2"/>
    <dgm:cxn modelId="{5478FDE0-2A48-4EC8-AD19-036144D6C34A}" type="presParOf" srcId="{A6EA8210-20DA-4BA9-BEFA-707C7BEFB169}" destId="{FA79CDE7-FE7D-4F92-A29A-35C2113045CB}" srcOrd="1" destOrd="0" presId="urn:microsoft.com/office/officeart/2005/8/layout/vList2"/>
    <dgm:cxn modelId="{AD23E022-6713-4E3A-BF25-826544E14638}" type="presParOf" srcId="{A6EA8210-20DA-4BA9-BEFA-707C7BEFB169}" destId="{D9EE91CD-2867-4D59-9F71-51299C4D5B65}" srcOrd="2" destOrd="0" presId="urn:microsoft.com/office/officeart/2005/8/layout/vList2"/>
    <dgm:cxn modelId="{3DEF4D56-74D4-4110-AEE5-006F596F6BC6}" type="presParOf" srcId="{A6EA8210-20DA-4BA9-BEFA-707C7BEFB169}" destId="{1A0CA0FC-5769-40A0-8C9C-FAA6C25F1E71}" srcOrd="3" destOrd="0" presId="urn:microsoft.com/office/officeart/2005/8/layout/vList2"/>
    <dgm:cxn modelId="{B5BA3FE4-1946-4762-B28C-1528AF1015AE}" type="presParOf" srcId="{A6EA8210-20DA-4BA9-BEFA-707C7BEFB169}" destId="{32291141-0104-42AA-88FC-D0EA1F46FF8C}" srcOrd="4" destOrd="0" presId="urn:microsoft.com/office/officeart/2005/8/layout/vList2"/>
    <dgm:cxn modelId="{2D00C9A9-187A-4469-83C1-D245893C2942}" type="presParOf" srcId="{A6EA8210-20DA-4BA9-BEFA-707C7BEFB169}" destId="{D92E7795-0D9C-4393-89FC-3CFB41B39382}" srcOrd="5" destOrd="0" presId="urn:microsoft.com/office/officeart/2005/8/layout/vList2"/>
    <dgm:cxn modelId="{614862C7-F9C2-422E-ACA4-3C33ACD60465}" type="presParOf" srcId="{A6EA8210-20DA-4BA9-BEFA-707C7BEFB169}" destId="{BB7679C5-64D0-46D6-A7F0-DCE60471D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ADC2-02F2-4E88-857C-7C5F532DD9C2}">
      <dsp:nvSpPr>
        <dsp:cNvPr id="0" name=""/>
        <dsp:cNvSpPr/>
      </dsp:nvSpPr>
      <dsp:spPr>
        <a:xfrm>
          <a:off x="0" y="636171"/>
          <a:ext cx="88838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to have basic IT skill, but I will start from scratch in GCP</a:t>
          </a:r>
        </a:p>
      </dsp:txBody>
      <dsp:txXfrm>
        <a:off x="26930" y="663101"/>
        <a:ext cx="8829976" cy="497795"/>
      </dsp:txXfrm>
    </dsp:sp>
    <dsp:sp modelId="{D9EE91CD-2867-4D59-9F71-51299C4D5B65}">
      <dsp:nvSpPr>
        <dsp:cNvPr id="0" name=""/>
        <dsp:cNvSpPr/>
      </dsp:nvSpPr>
      <dsp:spPr>
        <a:xfrm>
          <a:off x="0" y="1254066"/>
          <a:ext cx="88838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 by Doing</a:t>
          </a:r>
        </a:p>
      </dsp:txBody>
      <dsp:txXfrm>
        <a:off x="26930" y="1280996"/>
        <a:ext cx="8829976" cy="497795"/>
      </dsp:txXfrm>
    </dsp:sp>
    <dsp:sp modelId="{32291141-0104-42AA-88FC-D0EA1F46FF8C}">
      <dsp:nvSpPr>
        <dsp:cNvPr id="0" name=""/>
        <dsp:cNvSpPr/>
      </dsp:nvSpPr>
      <dsp:spPr>
        <a:xfrm>
          <a:off x="0" y="1871961"/>
          <a:ext cx="88838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with every exam objective, There is hand-on Lab</a:t>
          </a:r>
        </a:p>
      </dsp:txBody>
      <dsp:txXfrm>
        <a:off x="26930" y="1898891"/>
        <a:ext cx="8829976" cy="497795"/>
      </dsp:txXfrm>
    </dsp:sp>
    <dsp:sp modelId="{BB7679C5-64D0-46D6-A7F0-DCE60471D59F}">
      <dsp:nvSpPr>
        <dsp:cNvPr id="0" name=""/>
        <dsp:cNvSpPr/>
      </dsp:nvSpPr>
      <dsp:spPr>
        <a:xfrm>
          <a:off x="0" y="2489856"/>
          <a:ext cx="88838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GCP free tier account</a:t>
          </a:r>
        </a:p>
      </dsp:txBody>
      <dsp:txXfrm>
        <a:off x="26930" y="2516786"/>
        <a:ext cx="8829976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8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.google.com/certification/guides/cloud-engine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bout/locations#network" TargetMode="External"/><Relationship Id="rId2" Type="http://schemas.openxmlformats.org/officeDocument/2006/relationships/hyperlink" Target="https://cloud.google.com/open-clou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products/a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oud.google.com/about/loc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5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3842-88AC-82CE-61AE-FEF850BA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291771"/>
            <a:ext cx="5029200" cy="2484101"/>
          </a:xfrm>
        </p:spPr>
        <p:txBody>
          <a:bodyPr>
            <a:normAutofit/>
          </a:bodyPr>
          <a:lstStyle/>
          <a:p>
            <a:r>
              <a:rPr lang="en-US"/>
              <a:t>Google Cloud  Associate Engineer</a:t>
            </a:r>
            <a:endParaRPr lang="en-IN"/>
          </a:p>
        </p:txBody>
      </p:sp>
      <p:pic>
        <p:nvPicPr>
          <p:cNvPr id="5" name="Picture 4" descr="A logo of a cloud engineer&#10;&#10;Description automatically generated">
            <a:extLst>
              <a:ext uri="{FF2B5EF4-FFF2-40B4-BE49-F238E27FC236}">
                <a16:creationId xmlns:a16="http://schemas.microsoft.com/office/drawing/2014/main" id="{D6A10B10-A056-DF3A-A56B-2697E5C9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028597" y="1418797"/>
            <a:ext cx="4020404" cy="40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06D3-9334-2799-5988-917FDF03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Associate Cloud Engineer 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10D13-F03B-F565-5656-3491F9038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550135"/>
              </p:ext>
            </p:extLst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54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69F8E-A59D-098C-75B6-60C241A0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587261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GCP certifications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B8F2-CB69-A32B-727A-51C8E492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3010931"/>
            <a:ext cx="8421939" cy="30429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>
              <a:hlinkClick r:id="rId2"/>
            </a:endParaRPr>
          </a:p>
          <a:p>
            <a:pPr>
              <a:lnSpc>
                <a:spcPct val="110000"/>
              </a:lnSpc>
            </a:pPr>
            <a:endParaRPr lang="en-US" sz="1400" dirty="0">
              <a:hlinkClick r:id="rId2"/>
            </a:endParaRPr>
          </a:p>
          <a:p>
            <a:pPr>
              <a:lnSpc>
                <a:spcPct val="110000"/>
              </a:lnSpc>
            </a:pPr>
            <a:endParaRPr lang="en-US" sz="1400" dirty="0">
              <a:hlinkClick r:id="rId2"/>
            </a:endParaRPr>
          </a:p>
          <a:p>
            <a:pPr marL="320040" lvl="1" indent="0">
              <a:lnSpc>
                <a:spcPct val="110000"/>
              </a:lnSpc>
              <a:buNone/>
            </a:pPr>
            <a:r>
              <a:rPr lang="en-US" sz="2000" dirty="0">
                <a:hlinkClick r:id="rId2"/>
              </a:rPr>
              <a:t>https://cloud.google.com/certification/guides/cloud-engineer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C0532-8A60-0C07-9EF5-709F5A86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627673"/>
            <a:ext cx="9276083" cy="33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0B57C-08AF-AB44-2DF3-94C4DE7A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What is GCP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CE83-0029-4E51-A274-2E6A9B8E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en-US" dirty="0"/>
              <a:t>Google Cloud Platform – Suite of Cloud computing services offered by Google</a:t>
            </a:r>
          </a:p>
          <a:p>
            <a:r>
              <a:rPr lang="en-US" dirty="0"/>
              <a:t>Offers 200+ services</a:t>
            </a:r>
          </a:p>
          <a:p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GCP is a public cloud service provider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CFA94-4336-585A-C1D0-AEDFDE76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5959"/>
            <a:ext cx="4953000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9C89-DFCF-8CDD-7AE1-EB8BF636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GCP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4403-E613-1075-F052-CA2F2EC8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 Trust &amp; Security</a:t>
            </a:r>
          </a:p>
          <a:p>
            <a:pPr marL="0" indent="0">
              <a:buNone/>
            </a:pPr>
            <a:r>
              <a:rPr lang="en-US" dirty="0"/>
              <a:t>	 Trust nothing by default</a:t>
            </a:r>
          </a:p>
          <a:p>
            <a:r>
              <a:rPr lang="en-US" dirty="0"/>
              <a:t> Open Cloud Platform (Open API)</a:t>
            </a:r>
          </a:p>
          <a:p>
            <a:pPr marL="0" indent="0">
              <a:buNone/>
            </a:pPr>
            <a:r>
              <a:rPr lang="en-US" dirty="0"/>
              <a:t>	 </a:t>
            </a:r>
            <a:r>
              <a:rPr lang="en-US" dirty="0">
                <a:hlinkClick r:id="rId2"/>
              </a:rPr>
              <a:t>https://cloud.google.com/open-cloud</a:t>
            </a:r>
            <a:r>
              <a:rPr lang="en-US" dirty="0"/>
              <a:t> </a:t>
            </a:r>
          </a:p>
          <a:p>
            <a:r>
              <a:rPr lang="en-US" dirty="0"/>
              <a:t> Global Network Infrastructure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https://cloud.google.com/about/locations#network</a:t>
            </a:r>
            <a:r>
              <a:rPr lang="en-US" dirty="0"/>
              <a:t> </a:t>
            </a:r>
          </a:p>
          <a:p>
            <a:r>
              <a:rPr lang="en-US" dirty="0"/>
              <a:t> AI Driven Cloud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https://cloud.google.com/products/ai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8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41E32-7A62-ADC4-CA61-1E2F7C6B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IN"/>
              <a:t>GCP Regions &amp;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EE01-E5C8-3559-E2CC-F7F734AE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/>
              <a:t>Region – Geographical area – 36 Regions</a:t>
            </a:r>
          </a:p>
          <a:p>
            <a:pPr>
              <a:lnSpc>
                <a:spcPct val="110000"/>
              </a:lnSpc>
            </a:pPr>
            <a:r>
              <a:rPr lang="en-IN" sz="1500"/>
              <a:t>Zones – Independent data </a:t>
            </a:r>
            <a:r>
              <a:rPr lang="en-IN" sz="1500" err="1"/>
              <a:t>Center</a:t>
            </a:r>
            <a:r>
              <a:rPr lang="en-IN" sz="1500"/>
              <a:t> – 109 Zones</a:t>
            </a:r>
          </a:p>
          <a:p>
            <a:pPr>
              <a:lnSpc>
                <a:spcPct val="110000"/>
              </a:lnSpc>
            </a:pPr>
            <a:r>
              <a:rPr lang="en-IN" sz="1500"/>
              <a:t>Multi-region : Collection of Geographical</a:t>
            </a:r>
          </a:p>
          <a:p>
            <a:pPr>
              <a:lnSpc>
                <a:spcPct val="110000"/>
              </a:lnSpc>
            </a:pPr>
            <a:r>
              <a:rPr lang="en-IN" sz="1500"/>
              <a:t>Global – Anywhere – 200+ Countries and territories</a:t>
            </a:r>
          </a:p>
          <a:p>
            <a:pPr lvl="1">
              <a:lnSpc>
                <a:spcPct val="110000"/>
              </a:lnSpc>
            </a:pPr>
            <a:r>
              <a:rPr lang="en-IN" sz="1500">
                <a:hlinkClick r:id="rId2"/>
              </a:rPr>
              <a:t>https://cloud.google.com/about/locations</a:t>
            </a:r>
            <a:endParaRPr lang="en-IN" sz="1500"/>
          </a:p>
          <a:p>
            <a:pPr marL="320040" lvl="1" indent="0">
              <a:lnSpc>
                <a:spcPct val="110000"/>
              </a:lnSpc>
              <a:buNone/>
            </a:pPr>
            <a:endParaRPr lang="en-IN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6FA0E-1CAB-3781-EB04-D186D6A4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2297"/>
            <a:ext cx="4953000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987B-F25C-E155-2F26-506FC026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Zones &amp; Regions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3054-A1B7-61AD-18F4-8567EBCC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 Low latency</a:t>
            </a:r>
          </a:p>
          <a:p>
            <a:r>
              <a:rPr lang="en-US" dirty="0"/>
              <a:t> Follow Government rules</a:t>
            </a:r>
          </a:p>
          <a:p>
            <a:r>
              <a:rPr lang="en-US" dirty="0"/>
              <a:t> High availability</a:t>
            </a:r>
          </a:p>
          <a:p>
            <a:r>
              <a:rPr lang="en-US" dirty="0"/>
              <a:t> Disaster recovery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16E82-CB2E-022B-664C-B0AB1E9D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27" y="1890510"/>
            <a:ext cx="4619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D80-97DB-B6A7-BA59-499D2BC4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Regions and Zones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69B8-6681-D6E0-62CF-5C7E2BA8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Distance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: Choose zones based on the location of your customers 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OpenSans"/>
              </a:rPr>
              <a:t>Communication: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 Communication between regions incur higher cost as compare to communication within same region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OpenSans"/>
              </a:rPr>
              <a:t>Redundant Systems</a:t>
            </a:r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should design any important systems with redundancy across multiple regions and zones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OpenSans"/>
              </a:rPr>
              <a:t>Resource Distribution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: Zones are 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independent of one another so if one zone fails or becomes unavailable, you can transfer traffic to another zone in the same region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Cost/Pricing: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 You should always check the pricing to compare the cost between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70242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305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OpenSans</vt:lpstr>
      <vt:lpstr>SwellVTI</vt:lpstr>
      <vt:lpstr>Google Cloud  Associate Engineer</vt:lpstr>
      <vt:lpstr>Associate Cloud Engineer </vt:lpstr>
      <vt:lpstr>GCP certifications</vt:lpstr>
      <vt:lpstr>What is GCP</vt:lpstr>
      <vt:lpstr>Why GCP</vt:lpstr>
      <vt:lpstr>GCP Regions &amp; Zones</vt:lpstr>
      <vt:lpstr>Why Zones &amp; Regions </vt:lpstr>
      <vt:lpstr>Selecting Regions and Zones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7</cp:revision>
  <dcterms:created xsi:type="dcterms:W3CDTF">2025-01-07T14:07:42Z</dcterms:created>
  <dcterms:modified xsi:type="dcterms:W3CDTF">2025-01-12T05:23:57Z</dcterms:modified>
</cp:coreProperties>
</file>