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60" r:id="rId5"/>
    <p:sldId id="267" r:id="rId6"/>
    <p:sldId id="262" r:id="rId7"/>
    <p:sldId id="264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BAF-0175-E368-9E1D-C14D1DFC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F28B1-41E6-CEA2-8629-6D7FDC1F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6E97-094D-7E5F-C2D9-1194B3B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9A7B-EA74-1306-5E94-B9371016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92B1-72C9-3C38-FD5E-9354117C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B9C-C6D1-1FEC-1F8F-14135CFE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5A4A-1D21-1070-7E3E-26008F80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43B2-7329-8199-74EF-AF99D19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4BD5-2CFB-24B2-EF8D-E168588B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2BDE-BA32-E99B-F4F7-9DB45C7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E52F-2AAB-892B-AD5D-77232448C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F21C-B179-36C9-0EF9-EF70944C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0B36-FBB6-6895-A547-4C7BD5E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3E85-F07E-41DF-4105-72EC71A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4DD-0E88-04B0-0E95-9CC8F7A9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847-1816-B3AD-E471-D6408B7C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FCB3-E469-3878-00E0-B1E210F2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DCF3-8CA9-287E-E630-88AD0E59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CDC4-F81A-930D-CED8-64EC9EB9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76ED-EDFD-76DA-0E82-E22BA533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2B38-5C66-C011-9AA5-480B5363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AAB1-39B6-30A6-B827-185AC01C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7D3C-A754-EB1B-CEF8-D1AF0F0A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C899-41D9-CDD9-8653-AC9A2A87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8BA5-8B10-A138-8B86-2C530B6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D40-2F31-4516-4846-20AF2AE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755B-0DF5-9B90-2F8E-4B64D6FC6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AB22-2CD6-67A7-DFC4-40BB39985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8E4C-3A9A-2D06-86C0-6FDD8E6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056F6-1D2C-143E-BB42-736B4D80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99ABA-BB2F-4B0C-1A0A-BCBE2C15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2F7-6248-533B-DB4F-46A3E171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FF2BB-E3C3-A725-C76D-AAFABEF67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7E6A-63DC-EF48-8539-4BD1E6A1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D11DF-5C90-6E04-BE2B-873E60FB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C70A-3E51-0F96-8F7F-E59472F16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C0A07-63BF-40D3-1355-91336295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3BCCE-0AAB-074F-760C-78CCCDD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6ACC-DA52-CFC3-ADDD-3EC85EFD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071-BD46-5E52-A9B0-735DC951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7C4D-E772-55DF-BD76-DE938BFD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34D36-B42D-E727-B698-D97D286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EEBD3-1919-5184-2DDB-1A8A6D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2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43964-B780-ED17-33F9-1B8293AE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D94A0-1FFE-5241-2E9C-8BEB2AFD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194AB-AAB5-A0C3-D557-AD9751DE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B29-8E00-DE86-D289-1E5D1FDE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E5E-2A63-7F1C-E427-7693ACF1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58685-91D3-69BC-8CE6-A7CAEACA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07C3-6B2D-30C2-983F-2EDDA20D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A80F9-8DD9-A885-6F2D-091293C8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0F7ED-2432-92E4-08CF-3DC88B9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5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3D3B-75F9-E6C9-3F31-104C9806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23034-453F-9069-FC05-B7DA77E0E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FD8D-90FD-2D3E-7E08-0ECD8AA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E6DC-2329-8A7C-3BF9-551EBDF5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5465-D482-51AA-45E6-73747AD0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860D-0269-DF3C-BB33-59F359D1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854BB-1DBA-F5F8-C1DB-8C9E48DD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53B1-C695-EB34-D59B-E8BFD71C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4705-0803-7F84-7FDC-1F61DC8A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45D41-1E0C-4D20-A6AE-26DC6D9D06B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8CFD-8150-4D93-B511-520917F79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F45C-C460-A954-2853-8AFEA4E4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6A8F0-16FE-4FCC-8E10-27A5FA8B9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4FAB9-A865-B419-4A6F-1DDA5BFE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Functions</a:t>
            </a:r>
          </a:p>
        </p:txBody>
      </p:sp>
    </p:spTree>
    <p:extLst>
      <p:ext uri="{BB962C8B-B14F-4D97-AF65-F5344CB8AC3E}">
        <p14:creationId xmlns:p14="http://schemas.microsoft.com/office/powerpoint/2010/main" val="119866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4000" spc="-290">
                <a:solidFill>
                  <a:srgbClr val="FFFFFF"/>
                </a:solidFill>
              </a:rPr>
              <a:t>Cloud</a:t>
            </a:r>
            <a:r>
              <a:rPr lang="en-IN" sz="4000" spc="-30">
                <a:solidFill>
                  <a:srgbClr val="FFFFFF"/>
                </a:solidFill>
              </a:rPr>
              <a:t> </a:t>
            </a:r>
            <a:r>
              <a:rPr lang="en-IN" sz="4000" spc="-215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0" tIns="12065" rIns="0" bIns="0" rtlCol="0" anchor="ctr">
            <a:normAutofit/>
          </a:bodyPr>
          <a:lstStyle/>
          <a:p>
            <a:pPr marL="469265" indent="-456565"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/>
              <a:t>Functions</a:t>
            </a:r>
            <a:r>
              <a:rPr lang="en-US" sz="2000" spc="210"/>
              <a:t> </a:t>
            </a:r>
            <a:r>
              <a:rPr lang="en-US" sz="2000"/>
              <a:t>in</a:t>
            </a:r>
            <a:r>
              <a:rPr lang="en-US" sz="2000" spc="200"/>
              <a:t> </a:t>
            </a:r>
            <a:r>
              <a:rPr lang="en-US" sz="2000"/>
              <a:t>the</a:t>
            </a:r>
            <a:r>
              <a:rPr lang="en-US" sz="2000" spc="204"/>
              <a:t> </a:t>
            </a:r>
            <a:r>
              <a:rPr lang="en-US" sz="2000" spc="-10"/>
              <a:t>cloud are s</a:t>
            </a:r>
            <a:r>
              <a:rPr lang="en-US" sz="2000"/>
              <a:t>erverless</a:t>
            </a:r>
            <a:r>
              <a:rPr lang="en-US" sz="2000" spc="175"/>
              <a:t> </a:t>
            </a:r>
            <a:r>
              <a:rPr lang="en-US" sz="2000"/>
              <a:t>environment</a:t>
            </a:r>
            <a:r>
              <a:rPr lang="en-US" sz="2000" spc="170"/>
              <a:t> </a:t>
            </a:r>
            <a:r>
              <a:rPr lang="en-US" sz="2000"/>
              <a:t>for</a:t>
            </a:r>
            <a:r>
              <a:rPr lang="en-US" sz="2000" spc="160"/>
              <a:t> </a:t>
            </a:r>
            <a:r>
              <a:rPr lang="en-US" sz="2000"/>
              <a:t>running</a:t>
            </a:r>
            <a:r>
              <a:rPr lang="en-US" sz="2000" spc="185"/>
              <a:t> </a:t>
            </a:r>
            <a:r>
              <a:rPr lang="en-US" sz="2000"/>
              <a:t>simple,</a:t>
            </a:r>
            <a:r>
              <a:rPr lang="en-US" sz="2000" spc="160"/>
              <a:t> </a:t>
            </a:r>
            <a:r>
              <a:rPr lang="en-US" sz="2000"/>
              <a:t>single</a:t>
            </a:r>
            <a:r>
              <a:rPr lang="en-US" sz="2000" spc="160"/>
              <a:t> </a:t>
            </a:r>
            <a:r>
              <a:rPr lang="en-US" sz="2000"/>
              <a:t>purpose</a:t>
            </a:r>
            <a:r>
              <a:rPr lang="en-US" sz="2000" spc="165"/>
              <a:t> </a:t>
            </a:r>
            <a:r>
              <a:rPr lang="en-US" sz="2000" spc="-10"/>
              <a:t>functions</a:t>
            </a:r>
          </a:p>
          <a:p>
            <a:pPr marL="469265" indent="-456565">
              <a:buFont typeface="Arial MT"/>
              <a:buChar char="•"/>
              <a:tabLst>
                <a:tab pos="469265" algn="l"/>
              </a:tabLst>
            </a:pPr>
            <a:r>
              <a:rPr lang="en-US" sz="2000"/>
              <a:t>Respond</a:t>
            </a:r>
            <a:r>
              <a:rPr lang="en-US" sz="2000" spc="190"/>
              <a:t> </a:t>
            </a:r>
            <a:r>
              <a:rPr lang="en-US" sz="2000"/>
              <a:t>to</a:t>
            </a:r>
            <a:r>
              <a:rPr lang="en-US" sz="2000" spc="190"/>
              <a:t> </a:t>
            </a:r>
            <a:r>
              <a:rPr lang="en-US" sz="2000" spc="-10"/>
              <a:t>events</a:t>
            </a:r>
          </a:p>
          <a:p>
            <a:pPr marL="469265" indent="-456565">
              <a:buFont typeface="Arial MT"/>
              <a:buChar char="•"/>
              <a:tabLst>
                <a:tab pos="469265" algn="l"/>
              </a:tabLst>
            </a:pPr>
            <a:r>
              <a:rPr lang="en-US" sz="2000"/>
              <a:t>Supports</a:t>
            </a:r>
            <a:r>
              <a:rPr lang="en-US" sz="2000" spc="180"/>
              <a:t> </a:t>
            </a:r>
            <a:r>
              <a:rPr lang="en-US" sz="2000"/>
              <a:t>many</a:t>
            </a:r>
            <a:r>
              <a:rPr lang="en-US" sz="2000" spc="160"/>
              <a:t> </a:t>
            </a:r>
            <a:r>
              <a:rPr lang="en-US" sz="2000"/>
              <a:t>programming</a:t>
            </a:r>
            <a:r>
              <a:rPr lang="en-US" sz="2000" spc="180"/>
              <a:t> </a:t>
            </a:r>
            <a:r>
              <a:rPr lang="en-US" sz="2000" spc="-10"/>
              <a:t>languages</a:t>
            </a:r>
          </a:p>
          <a:p>
            <a:pPr marL="469265" indent="-456565">
              <a:buFont typeface="Arial MT"/>
              <a:buChar char="•"/>
              <a:tabLst>
                <a:tab pos="469265" algn="l"/>
              </a:tabLst>
            </a:pPr>
            <a:r>
              <a:rPr lang="en-US" sz="2000"/>
              <a:t>Cost</a:t>
            </a:r>
            <a:r>
              <a:rPr lang="en-US" sz="2000" spc="190"/>
              <a:t> </a:t>
            </a:r>
            <a:r>
              <a:rPr lang="en-US" sz="2000" spc="-10"/>
              <a:t>effective</a:t>
            </a:r>
          </a:p>
          <a:p>
            <a:pPr marL="469265" indent="-456565">
              <a:buFont typeface="Arial MT"/>
              <a:buChar char="•"/>
              <a:tabLst>
                <a:tab pos="469265" algn="l"/>
              </a:tabLst>
            </a:pPr>
            <a:r>
              <a:rPr lang="en-US" sz="2000"/>
              <a:t>SLA:</a:t>
            </a:r>
            <a:r>
              <a:rPr lang="en-US" sz="2000" spc="210"/>
              <a:t> </a:t>
            </a:r>
            <a:r>
              <a:rPr lang="en-US" sz="2000" spc="-10"/>
              <a:t>99.95%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75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Serverless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Serverless is cloud</a:t>
            </a:r>
            <a:r>
              <a:rPr lang="en-US" sz="2200" spc="204"/>
              <a:t> </a:t>
            </a:r>
            <a:r>
              <a:rPr lang="en-US" sz="2200"/>
              <a:t>resource</a:t>
            </a:r>
            <a:r>
              <a:rPr lang="en-US" sz="2200" spc="215"/>
              <a:t> </a:t>
            </a:r>
            <a:r>
              <a:rPr lang="en-US" sz="2200"/>
              <a:t>that</a:t>
            </a:r>
            <a:r>
              <a:rPr lang="en-US" sz="2200" spc="180"/>
              <a:t> </a:t>
            </a:r>
            <a:r>
              <a:rPr lang="en-US" sz="2200"/>
              <a:t>is</a:t>
            </a:r>
            <a:r>
              <a:rPr lang="en-US" sz="2200" spc="190"/>
              <a:t> </a:t>
            </a:r>
            <a:r>
              <a:rPr lang="en-US" sz="2200"/>
              <a:t>completely</a:t>
            </a:r>
            <a:r>
              <a:rPr lang="en-US" sz="2200" spc="200"/>
              <a:t> </a:t>
            </a:r>
            <a:r>
              <a:rPr lang="en-US" sz="2200"/>
              <a:t>managed</a:t>
            </a:r>
            <a:r>
              <a:rPr lang="en-US" sz="2200" spc="195"/>
              <a:t> </a:t>
            </a:r>
            <a:r>
              <a:rPr lang="en-US" sz="2200"/>
              <a:t>by</a:t>
            </a:r>
            <a:r>
              <a:rPr lang="en-US" sz="2200" spc="195"/>
              <a:t> </a:t>
            </a:r>
            <a:r>
              <a:rPr lang="en-US" sz="2200"/>
              <a:t>the</a:t>
            </a:r>
            <a:r>
              <a:rPr lang="en-US" sz="2200" spc="185"/>
              <a:t> </a:t>
            </a:r>
            <a:r>
              <a:rPr lang="en-US" sz="2200" spc="-10"/>
              <a:t>cloud</a:t>
            </a:r>
            <a:endParaRPr lang="en-US" sz="2200"/>
          </a:p>
          <a:p>
            <a:pPr marL="46926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Users</a:t>
            </a:r>
            <a:r>
              <a:rPr lang="en-US" sz="2200" spc="229"/>
              <a:t> </a:t>
            </a:r>
            <a:r>
              <a:rPr lang="en-US" sz="2200"/>
              <a:t>do</a:t>
            </a:r>
            <a:r>
              <a:rPr lang="en-US" sz="2200" spc="235"/>
              <a:t> </a:t>
            </a:r>
            <a:r>
              <a:rPr lang="en-US" sz="2200"/>
              <a:t>not</a:t>
            </a:r>
            <a:r>
              <a:rPr lang="en-US" sz="2200" spc="229"/>
              <a:t> </a:t>
            </a:r>
            <a:r>
              <a:rPr lang="en-US" sz="2200"/>
              <a:t>need</a:t>
            </a:r>
            <a:r>
              <a:rPr lang="en-US" sz="2200" spc="235"/>
              <a:t> </a:t>
            </a:r>
            <a:r>
              <a:rPr lang="en-US" sz="2200"/>
              <a:t>to</a:t>
            </a:r>
            <a:r>
              <a:rPr lang="en-US" sz="2200" spc="235"/>
              <a:t> </a:t>
            </a:r>
            <a:r>
              <a:rPr lang="en-US" sz="2200"/>
              <a:t>think</a:t>
            </a:r>
            <a:r>
              <a:rPr lang="en-US" sz="2200" spc="229"/>
              <a:t> </a:t>
            </a:r>
            <a:r>
              <a:rPr lang="en-US" sz="2200" spc="-10"/>
              <a:t>about:</a:t>
            </a:r>
            <a:endParaRPr lang="en-US" sz="2200"/>
          </a:p>
          <a:p>
            <a:pPr marL="927100" lvl="1" indent="-228600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25"/>
              <a:t>VMs</a:t>
            </a:r>
            <a:endParaRPr lang="en-US" sz="2200"/>
          </a:p>
          <a:p>
            <a:pPr marL="927100" lvl="1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25"/>
              <a:t>CPU</a:t>
            </a:r>
            <a:endParaRPr lang="en-US" sz="2200"/>
          </a:p>
          <a:p>
            <a:pPr marL="927100" lvl="1" indent="-228600">
              <a:lnSpc>
                <a:spcPct val="9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10"/>
              <a:t>Memory</a:t>
            </a:r>
            <a:endParaRPr lang="en-US" sz="2200"/>
          </a:p>
          <a:p>
            <a:pPr marL="927100" lvl="1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20"/>
              <a:t>etc.</a:t>
            </a:r>
            <a:endParaRPr lang="en-US" sz="2200"/>
          </a:p>
          <a:p>
            <a:pPr marL="469265" indent="-228600">
              <a:lnSpc>
                <a:spcPct val="90000"/>
              </a:lnSpc>
              <a:spcBef>
                <a:spcPts val="294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It</a:t>
            </a:r>
            <a:r>
              <a:rPr lang="en-US" sz="2200" spc="190"/>
              <a:t> </a:t>
            </a:r>
            <a:r>
              <a:rPr lang="en-US" sz="2200"/>
              <a:t>just</a:t>
            </a:r>
            <a:r>
              <a:rPr lang="en-US" sz="2200" spc="195"/>
              <a:t> </a:t>
            </a:r>
            <a:r>
              <a:rPr lang="en-US" sz="2200"/>
              <a:t>works</a:t>
            </a:r>
            <a:r>
              <a:rPr lang="en-US" sz="2200" spc="200"/>
              <a:t> </a:t>
            </a:r>
            <a:r>
              <a:rPr lang="en-US" sz="2200"/>
              <a:t>(and</a:t>
            </a:r>
            <a:r>
              <a:rPr lang="en-US" sz="2200" spc="210"/>
              <a:t> </a:t>
            </a:r>
            <a:r>
              <a:rPr lang="en-US" sz="2200"/>
              <a:t>autoscales</a:t>
            </a:r>
            <a:r>
              <a:rPr lang="en-US" sz="2200" spc="180"/>
              <a:t> </a:t>
            </a:r>
            <a:r>
              <a:rPr lang="en-US" sz="2200" spc="-25"/>
              <a:t>)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204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Supported</a:t>
            </a:r>
            <a:r>
              <a:rPr lang="en-US" sz="4000" kern="1200" spc="-12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en-US" sz="4000" kern="1200" spc="-1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85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17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10"/>
              <a:t>Node.js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10"/>
              <a:t>Python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25"/>
              <a:t>Go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20"/>
              <a:t>Java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20"/>
              <a:t>Ruby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25"/>
              <a:t>PHP</a:t>
            </a:r>
            <a:endParaRPr lang="en-US" sz="2400"/>
          </a:p>
          <a:p>
            <a:pPr marL="469265" indent="-228600">
              <a:lnSpc>
                <a:spcPct val="9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 spc="-20"/>
              <a:t>.NET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C09E-7CB4-5450-DA26-8BE70176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Cloud Function Versions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F136-D622-287E-33C6-9E2E24D5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700"/>
              <a:t>V1</a:t>
            </a:r>
          </a:p>
          <a:p>
            <a:pPr marL="756285" lvl="1" indent="-286385"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Up</a:t>
            </a:r>
            <a:r>
              <a:rPr lang="en-US" sz="1700" spc="16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to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8GB</a:t>
            </a:r>
            <a:r>
              <a:rPr lang="en-US" sz="1700" spc="16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RAM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and</a:t>
            </a:r>
            <a:r>
              <a:rPr lang="en-US" sz="1700" spc="175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2vCPU</a:t>
            </a:r>
            <a:endParaRPr lang="en-US" sz="1700">
              <a:latin typeface="Bahnschrift"/>
              <a:cs typeface="Bahnschrift"/>
            </a:endParaRPr>
          </a:p>
          <a:p>
            <a:pPr marL="756285" lvl="1" indent="-286385"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1</a:t>
            </a:r>
            <a:r>
              <a:rPr lang="en-US" sz="1700" spc="15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concurrent</a:t>
            </a:r>
            <a:r>
              <a:rPr lang="en-US" sz="1700" spc="13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request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per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instance</a:t>
            </a:r>
            <a:endParaRPr lang="en-US" sz="1700">
              <a:latin typeface="Bahnschrift"/>
              <a:cs typeface="Bahnschrift"/>
            </a:endParaRPr>
          </a:p>
          <a:p>
            <a:pPr marL="756285" lvl="1" indent="-286385"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No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traffic</a:t>
            </a:r>
            <a:r>
              <a:rPr lang="en-US" sz="1700" spc="15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splitting</a:t>
            </a:r>
            <a:r>
              <a:rPr lang="en-US" sz="1700" spc="140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support</a:t>
            </a:r>
            <a:endParaRPr lang="en-US" sz="1700">
              <a:latin typeface="Bahnschrift"/>
              <a:cs typeface="Bahnschrift"/>
            </a:endParaRPr>
          </a:p>
          <a:p>
            <a:pPr marL="756285" marR="44450" lvl="1" indent="-287020"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Supports</a:t>
            </a:r>
            <a:r>
              <a:rPr lang="en-US" sz="1700" spc="14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events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triggered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from</a:t>
            </a:r>
            <a:r>
              <a:rPr lang="en-US" sz="1700" spc="130">
                <a:latin typeface="Bahnschrift"/>
                <a:cs typeface="Bahnschrift"/>
              </a:rPr>
              <a:t> </a:t>
            </a:r>
            <a:r>
              <a:rPr lang="en-US" sz="1700" spc="-50">
                <a:latin typeface="Bahnschrift"/>
                <a:cs typeface="Bahnschrift"/>
              </a:rPr>
              <a:t>7 </a:t>
            </a:r>
            <a:r>
              <a:rPr lang="en-US" sz="1700" spc="-10">
                <a:latin typeface="Bahnschrift"/>
                <a:cs typeface="Bahnschrift"/>
              </a:rPr>
              <a:t>sources</a:t>
            </a:r>
            <a:endParaRPr lang="en-US" sz="1700"/>
          </a:p>
          <a:p>
            <a:r>
              <a:rPr lang="en-US" sz="1700"/>
              <a:t>V2</a:t>
            </a:r>
          </a:p>
          <a:p>
            <a:pPr marL="756285" lvl="1" indent="-286385"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Up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to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16GB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RAM</a:t>
            </a:r>
            <a:r>
              <a:rPr lang="en-US" sz="1700" spc="16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and</a:t>
            </a:r>
            <a:r>
              <a:rPr lang="en-US" sz="1700" spc="175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4vCPU</a:t>
            </a:r>
            <a:endParaRPr lang="en-US" sz="1700">
              <a:latin typeface="Bahnschrift"/>
              <a:cs typeface="Bahnschrift"/>
            </a:endParaRPr>
          </a:p>
          <a:p>
            <a:pPr marL="756285" lvl="1" indent="-286385"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1000</a:t>
            </a:r>
            <a:r>
              <a:rPr lang="en-US" sz="1700" spc="13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concurrent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request</a:t>
            </a:r>
            <a:r>
              <a:rPr lang="en-US" sz="1700" spc="17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per</a:t>
            </a:r>
            <a:r>
              <a:rPr lang="en-US" sz="1700" spc="160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instance</a:t>
            </a:r>
            <a:endParaRPr lang="en-US" sz="1700">
              <a:latin typeface="Bahnschrift"/>
              <a:cs typeface="Bahnschrift"/>
            </a:endParaRPr>
          </a:p>
          <a:p>
            <a:pPr marL="756285" lvl="1" indent="-286385"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Traffic</a:t>
            </a:r>
            <a:r>
              <a:rPr lang="en-US" sz="1700" spc="16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splitting</a:t>
            </a:r>
            <a:r>
              <a:rPr lang="en-US" sz="1700" spc="145">
                <a:latin typeface="Bahnschrift"/>
                <a:cs typeface="Bahnschrift"/>
              </a:rPr>
              <a:t> </a:t>
            </a:r>
            <a:r>
              <a:rPr lang="en-US" sz="1700" spc="-10">
                <a:latin typeface="Bahnschrift"/>
                <a:cs typeface="Bahnschrift"/>
              </a:rPr>
              <a:t>support</a:t>
            </a:r>
            <a:endParaRPr lang="en-US" sz="1700">
              <a:latin typeface="Bahnschrift"/>
              <a:cs typeface="Bahnschrift"/>
            </a:endParaRPr>
          </a:p>
          <a:p>
            <a:pPr marL="756285" marR="534670" lvl="1" indent="-287020">
              <a:buFont typeface="Arial MT"/>
              <a:buChar char="•"/>
              <a:tabLst>
                <a:tab pos="299085" algn="l"/>
              </a:tabLst>
            </a:pPr>
            <a:r>
              <a:rPr lang="en-US" sz="1700">
                <a:latin typeface="Bahnschrift"/>
                <a:cs typeface="Bahnschrift"/>
              </a:rPr>
              <a:t>Supports</a:t>
            </a:r>
            <a:r>
              <a:rPr lang="en-US" sz="1700" spc="150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all</a:t>
            </a:r>
            <a:r>
              <a:rPr lang="en-US" sz="1700" spc="17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events</a:t>
            </a:r>
            <a:r>
              <a:rPr lang="en-US" sz="1700" spc="175">
                <a:latin typeface="Bahnschrift"/>
                <a:cs typeface="Bahnschrift"/>
              </a:rPr>
              <a:t> </a:t>
            </a:r>
            <a:r>
              <a:rPr lang="en-US" sz="1700">
                <a:latin typeface="Bahnschrift"/>
                <a:cs typeface="Bahnschrift"/>
              </a:rPr>
              <a:t>triggered</a:t>
            </a:r>
            <a:r>
              <a:rPr lang="en-US" sz="1700" spc="165">
                <a:latin typeface="Bahnschrift"/>
                <a:cs typeface="Bahnschrift"/>
              </a:rPr>
              <a:t> </a:t>
            </a:r>
            <a:r>
              <a:rPr lang="en-US" sz="1700" spc="-35">
                <a:latin typeface="Bahnschrift"/>
                <a:cs typeface="Bahnschrift"/>
              </a:rPr>
              <a:t>by </a:t>
            </a:r>
            <a:r>
              <a:rPr lang="en-US" sz="1700" spc="-10">
                <a:latin typeface="Bahnschrift"/>
                <a:cs typeface="Bahnschrift"/>
              </a:rPr>
              <a:t>Event-arc (Will discuss Event Arc in future sessions)</a:t>
            </a:r>
            <a:endParaRPr lang="en-US" sz="1700">
              <a:latin typeface="Bahnschrift"/>
              <a:cs typeface="Bahnschrift"/>
            </a:endParaRPr>
          </a:p>
          <a:p>
            <a:pPr lvl="1"/>
            <a:r>
              <a:rPr lang="en-IN" sz="1700"/>
              <a:t>Most Recommended</a:t>
            </a:r>
          </a:p>
        </p:txBody>
      </p:sp>
    </p:spTree>
    <p:extLst>
      <p:ext uri="{BB962C8B-B14F-4D97-AF65-F5344CB8AC3E}">
        <p14:creationId xmlns:p14="http://schemas.microsoft.com/office/powerpoint/2010/main" val="207563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29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</a:t>
            </a:r>
            <a:r>
              <a:rPr lang="en-US" sz="4000" kern="1200" spc="-3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4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  <a:r>
              <a:rPr lang="en-US" sz="4000" kern="1200" spc="-8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3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Cold</a:t>
            </a:r>
            <a:r>
              <a:rPr lang="en-US" sz="4000" kern="1200" spc="-3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Functions basically</a:t>
            </a:r>
            <a:r>
              <a:rPr lang="en-US" sz="2200" spc="204"/>
              <a:t> </a:t>
            </a:r>
            <a:r>
              <a:rPr lang="en-US" sz="2200"/>
              <a:t>run</a:t>
            </a:r>
            <a:r>
              <a:rPr lang="en-US" sz="2200" spc="204"/>
              <a:t> </a:t>
            </a:r>
            <a:r>
              <a:rPr lang="en-US" sz="2200"/>
              <a:t>on</a:t>
            </a:r>
            <a:r>
              <a:rPr lang="en-US" sz="2200" spc="200"/>
              <a:t> </a:t>
            </a:r>
            <a:r>
              <a:rPr lang="en-US" sz="2200" spc="-10"/>
              <a:t>instances at backend</a:t>
            </a:r>
            <a:endParaRPr lang="en-US" sz="22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Cloud provide</a:t>
            </a:r>
            <a:r>
              <a:rPr lang="en-US" sz="2200" spc="195"/>
              <a:t> provides </a:t>
            </a:r>
            <a:r>
              <a:rPr lang="en-US" sz="2200"/>
              <a:t>the</a:t>
            </a:r>
            <a:r>
              <a:rPr lang="en-US" sz="2200" spc="200"/>
              <a:t> </a:t>
            </a:r>
            <a:r>
              <a:rPr lang="en-US" sz="2200"/>
              <a:t>actual</a:t>
            </a:r>
            <a:r>
              <a:rPr lang="en-US" sz="2200" spc="210"/>
              <a:t> </a:t>
            </a:r>
            <a:r>
              <a:rPr lang="en-US" sz="2200"/>
              <a:t>vCPU</a:t>
            </a:r>
            <a:r>
              <a:rPr lang="en-US" sz="2200" spc="200"/>
              <a:t> </a:t>
            </a:r>
            <a:r>
              <a:rPr lang="en-US" sz="2200"/>
              <a:t>and</a:t>
            </a:r>
            <a:r>
              <a:rPr lang="en-US" sz="2200" spc="195"/>
              <a:t> </a:t>
            </a:r>
            <a:r>
              <a:rPr lang="en-US" sz="2200" spc="-25"/>
              <a:t>RAM</a:t>
            </a:r>
            <a:endParaRPr lang="en-US" sz="2200"/>
          </a:p>
          <a:p>
            <a:pPr marL="46926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When does Instances</a:t>
            </a:r>
            <a:r>
              <a:rPr lang="en-US" sz="2200" spc="190"/>
              <a:t> </a:t>
            </a:r>
            <a:r>
              <a:rPr lang="en-US" sz="2200"/>
              <a:t>are</a:t>
            </a:r>
            <a:r>
              <a:rPr lang="en-US" sz="2200" spc="180"/>
              <a:t> </a:t>
            </a:r>
            <a:r>
              <a:rPr lang="en-US" sz="2200" spc="-10"/>
              <a:t>created:</a:t>
            </a:r>
            <a:endParaRPr lang="en-US" sz="22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When</a:t>
            </a:r>
            <a:r>
              <a:rPr lang="en-US" sz="2200" spc="240"/>
              <a:t> </a:t>
            </a:r>
            <a:r>
              <a:rPr lang="en-US" sz="2200"/>
              <a:t>a</a:t>
            </a:r>
            <a:r>
              <a:rPr lang="en-US" sz="2200" spc="225"/>
              <a:t> </a:t>
            </a:r>
            <a:r>
              <a:rPr lang="en-US" sz="2200"/>
              <a:t>new</a:t>
            </a:r>
            <a:r>
              <a:rPr lang="en-US" sz="2200" spc="225"/>
              <a:t> </a:t>
            </a:r>
            <a:r>
              <a:rPr lang="en-US" sz="2200"/>
              <a:t>function</a:t>
            </a:r>
            <a:r>
              <a:rPr lang="en-US" sz="2200" spc="245"/>
              <a:t> </a:t>
            </a:r>
            <a:r>
              <a:rPr lang="en-US" sz="2200" spc="-10"/>
              <a:t>deploys</a:t>
            </a:r>
            <a:endParaRPr lang="en-US" sz="22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As</a:t>
            </a:r>
            <a:r>
              <a:rPr lang="en-US" sz="2200" spc="225"/>
              <a:t> </a:t>
            </a:r>
            <a:r>
              <a:rPr lang="en-US" sz="2200"/>
              <a:t>part</a:t>
            </a:r>
            <a:r>
              <a:rPr lang="en-US" sz="2200" spc="235"/>
              <a:t> </a:t>
            </a:r>
            <a:r>
              <a:rPr lang="en-US" sz="2200"/>
              <a:t>of</a:t>
            </a:r>
            <a:r>
              <a:rPr lang="en-US" sz="2200" spc="229"/>
              <a:t> </a:t>
            </a:r>
            <a:r>
              <a:rPr lang="en-US" sz="2200" spc="-10"/>
              <a:t>scaling</a:t>
            </a:r>
            <a:endParaRPr lang="en-US" sz="22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After</a:t>
            </a:r>
            <a:r>
              <a:rPr lang="en-US" sz="2200" spc="215"/>
              <a:t> </a:t>
            </a:r>
            <a:r>
              <a:rPr lang="en-US" sz="2200"/>
              <a:t>an</a:t>
            </a:r>
            <a:r>
              <a:rPr lang="en-US" sz="2200" spc="200"/>
              <a:t> </a:t>
            </a:r>
            <a:r>
              <a:rPr lang="en-US" sz="2200"/>
              <a:t>instance</a:t>
            </a:r>
            <a:r>
              <a:rPr lang="en-US" sz="2200" spc="220"/>
              <a:t> </a:t>
            </a:r>
            <a:r>
              <a:rPr lang="en-US" sz="2200" spc="-10"/>
              <a:t>crash</a:t>
            </a:r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10"/>
              <a:t>Usually Unused Instances are shut down and when new request arrives, new instance can take time</a:t>
            </a:r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 spc="-10"/>
              <a:t>This is called Cold Start</a:t>
            </a:r>
          </a:p>
          <a:p>
            <a:pPr marL="46926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To</a:t>
            </a:r>
            <a:r>
              <a:rPr lang="en-US" sz="2200" spc="229"/>
              <a:t> </a:t>
            </a:r>
            <a:r>
              <a:rPr lang="en-US" sz="2200"/>
              <a:t>avoid</a:t>
            </a:r>
            <a:r>
              <a:rPr lang="en-US" sz="2200" spc="229"/>
              <a:t> </a:t>
            </a:r>
            <a:r>
              <a:rPr lang="en-US" sz="2200"/>
              <a:t>cold</a:t>
            </a:r>
            <a:r>
              <a:rPr lang="en-US" sz="2200" spc="235"/>
              <a:t> </a:t>
            </a:r>
            <a:r>
              <a:rPr lang="en-US" sz="2200" spc="-10"/>
              <a:t>start:</a:t>
            </a:r>
            <a:endParaRPr lang="en-US" sz="2200"/>
          </a:p>
          <a:p>
            <a:pPr marL="927100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Set</a:t>
            </a:r>
            <a:r>
              <a:rPr lang="en-US" sz="2200" spc="185"/>
              <a:t> </a:t>
            </a:r>
            <a:r>
              <a:rPr lang="en-US" sz="2200"/>
              <a:t>minimum</a:t>
            </a:r>
            <a:r>
              <a:rPr lang="en-US" sz="2200" spc="200"/>
              <a:t> </a:t>
            </a:r>
            <a:r>
              <a:rPr lang="en-US" sz="2200"/>
              <a:t>number</a:t>
            </a:r>
            <a:r>
              <a:rPr lang="en-US" sz="2200" spc="200"/>
              <a:t> </a:t>
            </a:r>
            <a:r>
              <a:rPr lang="en-US" sz="2200"/>
              <a:t>of</a:t>
            </a:r>
            <a:r>
              <a:rPr lang="en-US" sz="2200" spc="190"/>
              <a:t> </a:t>
            </a:r>
            <a:r>
              <a:rPr lang="en-US" sz="2200"/>
              <a:t>active</a:t>
            </a:r>
            <a:r>
              <a:rPr lang="en-US" sz="2200" spc="204"/>
              <a:t> </a:t>
            </a:r>
            <a:r>
              <a:rPr lang="en-US" sz="2200" spc="-10"/>
              <a:t>instances</a:t>
            </a:r>
            <a:endParaRPr lang="en-US" sz="22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200"/>
              <a:t>Make</a:t>
            </a:r>
            <a:r>
              <a:rPr lang="en-US" sz="2200" spc="200"/>
              <a:t> </a:t>
            </a:r>
            <a:r>
              <a:rPr lang="en-US" sz="2200"/>
              <a:t>sure</a:t>
            </a:r>
            <a:r>
              <a:rPr lang="en-US" sz="2200" spc="195"/>
              <a:t> </a:t>
            </a:r>
            <a:r>
              <a:rPr lang="en-US" sz="2200"/>
              <a:t>your</a:t>
            </a:r>
            <a:r>
              <a:rPr lang="en-US" sz="2200" spc="204"/>
              <a:t> </a:t>
            </a:r>
            <a:r>
              <a:rPr lang="en-US" sz="2200"/>
              <a:t>code</a:t>
            </a:r>
            <a:r>
              <a:rPr lang="en-US" sz="2200" spc="204"/>
              <a:t> </a:t>
            </a:r>
            <a:r>
              <a:rPr lang="en-US" sz="2200"/>
              <a:t>catches</a:t>
            </a:r>
            <a:r>
              <a:rPr lang="en-US" sz="2200" spc="204"/>
              <a:t> </a:t>
            </a:r>
            <a:r>
              <a:rPr lang="en-US" sz="2200" spc="-10"/>
              <a:t>exceptions</a:t>
            </a: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60" dirty="0"/>
              <a:t> </a:t>
            </a:r>
            <a:r>
              <a:rPr spc="-240" dirty="0"/>
              <a:t>Functions</a:t>
            </a:r>
            <a:r>
              <a:rPr spc="-105" dirty="0"/>
              <a:t> </a:t>
            </a:r>
            <a:r>
              <a:rPr spc="-215" dirty="0"/>
              <a:t>Build</a:t>
            </a:r>
            <a:r>
              <a:rPr spc="-80" dirty="0"/>
              <a:t> </a:t>
            </a:r>
            <a:r>
              <a:rPr spc="-110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1420" y="4204697"/>
            <a:ext cx="1369695" cy="546735"/>
            <a:chOff x="9901420" y="4204697"/>
            <a:chExt cx="1369695" cy="546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1420" y="4204697"/>
              <a:ext cx="1369329" cy="54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8231" y="4335792"/>
              <a:ext cx="915162" cy="3604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18192" y="4215383"/>
              <a:ext cx="1338580" cy="515620"/>
            </a:xfrm>
            <a:custGeom>
              <a:avLst/>
              <a:gdLst/>
              <a:ahLst/>
              <a:cxnLst/>
              <a:rect l="l" t="t" r="r" b="b"/>
              <a:pathLst>
                <a:path w="1338579" h="515620">
                  <a:moveTo>
                    <a:pt x="1334261" y="0"/>
                  </a:moveTo>
                  <a:lnTo>
                    <a:pt x="3809" y="0"/>
                  </a:lnTo>
                  <a:lnTo>
                    <a:pt x="0" y="3810"/>
                  </a:lnTo>
                  <a:lnTo>
                    <a:pt x="0" y="8636"/>
                  </a:lnTo>
                  <a:lnTo>
                    <a:pt x="0" y="511302"/>
                  </a:lnTo>
                  <a:lnTo>
                    <a:pt x="3809" y="515112"/>
                  </a:lnTo>
                  <a:lnTo>
                    <a:pt x="1334261" y="515112"/>
                  </a:lnTo>
                  <a:lnTo>
                    <a:pt x="1338072" y="511302"/>
                  </a:lnTo>
                  <a:lnTo>
                    <a:pt x="1338072" y="3810"/>
                  </a:lnTo>
                  <a:lnTo>
                    <a:pt x="1334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39196" y="4377944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575"/>
                </a:solidFill>
                <a:latin typeface="Roboto"/>
                <a:cs typeface="Roboto"/>
              </a:rPr>
              <a:t>Cloud</a:t>
            </a:r>
            <a:r>
              <a:rPr sz="1200" spc="-60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57575"/>
                </a:solidFill>
                <a:latin typeface="Roboto"/>
                <a:cs typeface="Roboto"/>
              </a:rPr>
              <a:t>Run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6733" y="4172694"/>
            <a:ext cx="5134610" cy="578485"/>
            <a:chOff x="5126733" y="4172694"/>
            <a:chExt cx="5134610" cy="5784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6396" y="4364735"/>
              <a:ext cx="234696" cy="2453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6733" y="4172694"/>
              <a:ext cx="1732029" cy="5783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539" y="4320552"/>
              <a:ext cx="1311402" cy="3604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43499" y="4183379"/>
              <a:ext cx="1701164" cy="547370"/>
            </a:xfrm>
            <a:custGeom>
              <a:avLst/>
              <a:gdLst/>
              <a:ahLst/>
              <a:cxnLst/>
              <a:rect l="l" t="t" r="r" b="b"/>
              <a:pathLst>
                <a:path w="1701165" h="547370">
                  <a:moveTo>
                    <a:pt x="1696720" y="0"/>
                  </a:moveTo>
                  <a:lnTo>
                    <a:pt x="4063" y="0"/>
                  </a:lnTo>
                  <a:lnTo>
                    <a:pt x="0" y="4064"/>
                  </a:lnTo>
                  <a:lnTo>
                    <a:pt x="0" y="9144"/>
                  </a:lnTo>
                  <a:lnTo>
                    <a:pt x="0" y="543052"/>
                  </a:lnTo>
                  <a:lnTo>
                    <a:pt x="4063" y="547116"/>
                  </a:lnTo>
                  <a:lnTo>
                    <a:pt x="1696720" y="547116"/>
                  </a:lnTo>
                  <a:lnTo>
                    <a:pt x="1700783" y="543052"/>
                  </a:lnTo>
                  <a:lnTo>
                    <a:pt x="1700783" y="4064"/>
                  </a:lnTo>
                  <a:lnTo>
                    <a:pt x="1696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63615" y="4361179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57575"/>
                </a:solidFill>
                <a:latin typeface="Roboto"/>
                <a:cs typeface="Roboto"/>
              </a:rPr>
              <a:t>Artifact</a:t>
            </a:r>
            <a:r>
              <a:rPr sz="1200" spc="-5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57575"/>
                </a:solidFill>
                <a:latin typeface="Roboto"/>
                <a:cs typeface="Roboto"/>
              </a:rPr>
              <a:t>Registry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3983" y="1948052"/>
            <a:ext cx="4864735" cy="2644140"/>
            <a:chOff x="633983" y="1948052"/>
            <a:chExt cx="4864735" cy="264414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1224" y="4312920"/>
              <a:ext cx="277367" cy="2788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983" y="2132075"/>
              <a:ext cx="513588" cy="5151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7853" y="2358262"/>
              <a:ext cx="2296795" cy="85725"/>
            </a:xfrm>
            <a:custGeom>
              <a:avLst/>
              <a:gdLst/>
              <a:ahLst/>
              <a:cxnLst/>
              <a:rect l="l" t="t" r="r" b="b"/>
              <a:pathLst>
                <a:path w="2296795" h="85725">
                  <a:moveTo>
                    <a:pt x="2210943" y="0"/>
                  </a:moveTo>
                  <a:lnTo>
                    <a:pt x="2210943" y="85725"/>
                  </a:lnTo>
                  <a:lnTo>
                    <a:pt x="2268008" y="57150"/>
                  </a:lnTo>
                  <a:lnTo>
                    <a:pt x="2225167" y="57150"/>
                  </a:lnTo>
                  <a:lnTo>
                    <a:pt x="2225167" y="28575"/>
                  </a:lnTo>
                  <a:lnTo>
                    <a:pt x="2268177" y="28575"/>
                  </a:lnTo>
                  <a:lnTo>
                    <a:pt x="2210943" y="0"/>
                  </a:lnTo>
                  <a:close/>
                </a:path>
                <a:path w="2296795" h="85725">
                  <a:moveTo>
                    <a:pt x="2210943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210943" y="57150"/>
                  </a:lnTo>
                  <a:lnTo>
                    <a:pt x="2210943" y="28575"/>
                  </a:lnTo>
                  <a:close/>
                </a:path>
                <a:path w="2296795" h="85725">
                  <a:moveTo>
                    <a:pt x="2268177" y="28575"/>
                  </a:moveTo>
                  <a:lnTo>
                    <a:pt x="2225167" y="28575"/>
                  </a:lnTo>
                  <a:lnTo>
                    <a:pt x="2225167" y="57150"/>
                  </a:lnTo>
                  <a:lnTo>
                    <a:pt x="2268008" y="57150"/>
                  </a:lnTo>
                  <a:lnTo>
                    <a:pt x="2296668" y="42799"/>
                  </a:lnTo>
                  <a:lnTo>
                    <a:pt x="2268177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3029" y="1957577"/>
              <a:ext cx="350520" cy="358140"/>
            </a:xfrm>
            <a:custGeom>
              <a:avLst/>
              <a:gdLst/>
              <a:ahLst/>
              <a:cxnLst/>
              <a:rect l="l" t="t" r="r" b="b"/>
              <a:pathLst>
                <a:path w="350519" h="358139">
                  <a:moveTo>
                    <a:pt x="0" y="179070"/>
                  </a:moveTo>
                  <a:lnTo>
                    <a:pt x="6261" y="131453"/>
                  </a:lnTo>
                  <a:lnTo>
                    <a:pt x="23932" y="88674"/>
                  </a:lnTo>
                  <a:lnTo>
                    <a:pt x="51339" y="52435"/>
                  </a:lnTo>
                  <a:lnTo>
                    <a:pt x="86811" y="24440"/>
                  </a:lnTo>
                  <a:lnTo>
                    <a:pt x="128675" y="6394"/>
                  </a:lnTo>
                  <a:lnTo>
                    <a:pt x="175259" y="0"/>
                  </a:lnTo>
                  <a:lnTo>
                    <a:pt x="221844" y="6394"/>
                  </a:lnTo>
                  <a:lnTo>
                    <a:pt x="263708" y="24440"/>
                  </a:lnTo>
                  <a:lnTo>
                    <a:pt x="299180" y="52435"/>
                  </a:lnTo>
                  <a:lnTo>
                    <a:pt x="326587" y="88674"/>
                  </a:lnTo>
                  <a:lnTo>
                    <a:pt x="344258" y="131453"/>
                  </a:lnTo>
                  <a:lnTo>
                    <a:pt x="350519" y="179070"/>
                  </a:lnTo>
                  <a:lnTo>
                    <a:pt x="344258" y="226686"/>
                  </a:lnTo>
                  <a:lnTo>
                    <a:pt x="326587" y="269465"/>
                  </a:lnTo>
                  <a:lnTo>
                    <a:pt x="299180" y="305704"/>
                  </a:lnTo>
                  <a:lnTo>
                    <a:pt x="263708" y="333699"/>
                  </a:lnTo>
                  <a:lnTo>
                    <a:pt x="221844" y="351745"/>
                  </a:lnTo>
                  <a:lnTo>
                    <a:pt x="175259" y="358139"/>
                  </a:lnTo>
                  <a:lnTo>
                    <a:pt x="128675" y="351745"/>
                  </a:lnTo>
                  <a:lnTo>
                    <a:pt x="86811" y="333699"/>
                  </a:lnTo>
                  <a:lnTo>
                    <a:pt x="51339" y="305704"/>
                  </a:lnTo>
                  <a:lnTo>
                    <a:pt x="23932" y="269465"/>
                  </a:lnTo>
                  <a:lnTo>
                    <a:pt x="6261" y="226686"/>
                  </a:lnTo>
                  <a:lnTo>
                    <a:pt x="0" y="179070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87169" y="1997201"/>
            <a:ext cx="188976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411480" algn="l"/>
              </a:tabLst>
            </a:pPr>
            <a:r>
              <a:rPr sz="1800" spc="-50" dirty="0">
                <a:solidFill>
                  <a:srgbClr val="1F4E79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	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Upload</a:t>
            </a:r>
            <a:r>
              <a:rPr sz="16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code</a:t>
            </a:r>
            <a:r>
              <a:rPr sz="16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spc="-25" dirty="0">
                <a:solidFill>
                  <a:srgbClr val="1F4E79"/>
                </a:solidFill>
                <a:latin typeface="Bahnschrift"/>
                <a:cs typeface="Bahnschrift"/>
              </a:rPr>
              <a:t>to…</a:t>
            </a:r>
            <a:endParaRPr sz="1600">
              <a:latin typeface="Bahnschrift"/>
              <a:cs typeface="Bahnschrif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29679" y="4087748"/>
            <a:ext cx="3158490" cy="467359"/>
            <a:chOff x="6829679" y="4087748"/>
            <a:chExt cx="3158490" cy="467359"/>
          </a:xfrm>
        </p:grpSpPr>
        <p:sp>
          <p:nvSpPr>
            <p:cNvPr id="21" name="object 21"/>
            <p:cNvSpPr/>
            <p:nvPr/>
          </p:nvSpPr>
          <p:spPr>
            <a:xfrm>
              <a:off x="6829679" y="4469383"/>
              <a:ext cx="3158490" cy="85725"/>
            </a:xfrm>
            <a:custGeom>
              <a:avLst/>
              <a:gdLst/>
              <a:ahLst/>
              <a:cxnLst/>
              <a:rect l="l" t="t" r="r" b="b"/>
              <a:pathLst>
                <a:path w="3158490" h="85725">
                  <a:moveTo>
                    <a:pt x="3072384" y="0"/>
                  </a:moveTo>
                  <a:lnTo>
                    <a:pt x="3072553" y="28659"/>
                  </a:lnTo>
                  <a:lnTo>
                    <a:pt x="3072635" y="42418"/>
                  </a:lnTo>
                  <a:lnTo>
                    <a:pt x="3072723" y="57233"/>
                  </a:lnTo>
                  <a:lnTo>
                    <a:pt x="3072830" y="75311"/>
                  </a:lnTo>
                  <a:lnTo>
                    <a:pt x="3072892" y="85725"/>
                  </a:lnTo>
                  <a:lnTo>
                    <a:pt x="3129122" y="57233"/>
                  </a:lnTo>
                  <a:lnTo>
                    <a:pt x="3086989" y="57233"/>
                  </a:lnTo>
                  <a:lnTo>
                    <a:pt x="3086862" y="28659"/>
                  </a:lnTo>
                  <a:lnTo>
                    <a:pt x="3130474" y="28659"/>
                  </a:lnTo>
                  <a:lnTo>
                    <a:pt x="3072384" y="0"/>
                  </a:lnTo>
                  <a:close/>
                </a:path>
                <a:path w="3158490" h="85725">
                  <a:moveTo>
                    <a:pt x="3072553" y="28659"/>
                  </a:moveTo>
                  <a:lnTo>
                    <a:pt x="0" y="46736"/>
                  </a:lnTo>
                  <a:lnTo>
                    <a:pt x="253" y="75311"/>
                  </a:lnTo>
                  <a:lnTo>
                    <a:pt x="3072723" y="57233"/>
                  </a:lnTo>
                  <a:lnTo>
                    <a:pt x="3072635" y="42418"/>
                  </a:lnTo>
                  <a:lnTo>
                    <a:pt x="3072553" y="28659"/>
                  </a:lnTo>
                  <a:close/>
                </a:path>
                <a:path w="3158490" h="85725">
                  <a:moveTo>
                    <a:pt x="3130474" y="28659"/>
                  </a:moveTo>
                  <a:lnTo>
                    <a:pt x="3086862" y="28659"/>
                  </a:lnTo>
                  <a:lnTo>
                    <a:pt x="3086989" y="57233"/>
                  </a:lnTo>
                  <a:lnTo>
                    <a:pt x="3129122" y="57233"/>
                  </a:lnTo>
                  <a:lnTo>
                    <a:pt x="3158363" y="42418"/>
                  </a:lnTo>
                  <a:lnTo>
                    <a:pt x="3130474" y="2865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62978" y="4097273"/>
              <a:ext cx="350520" cy="360045"/>
            </a:xfrm>
            <a:custGeom>
              <a:avLst/>
              <a:gdLst/>
              <a:ahLst/>
              <a:cxnLst/>
              <a:rect l="l" t="t" r="r" b="b"/>
              <a:pathLst>
                <a:path w="350520" h="360045">
                  <a:moveTo>
                    <a:pt x="0" y="179831"/>
                  </a:moveTo>
                  <a:lnTo>
                    <a:pt x="6261" y="132027"/>
                  </a:lnTo>
                  <a:lnTo>
                    <a:pt x="23932" y="89069"/>
                  </a:lnTo>
                  <a:lnTo>
                    <a:pt x="51339" y="52673"/>
                  </a:lnTo>
                  <a:lnTo>
                    <a:pt x="86811" y="24553"/>
                  </a:lnTo>
                  <a:lnTo>
                    <a:pt x="128675" y="6424"/>
                  </a:lnTo>
                  <a:lnTo>
                    <a:pt x="175260" y="0"/>
                  </a:lnTo>
                  <a:lnTo>
                    <a:pt x="221844" y="6424"/>
                  </a:lnTo>
                  <a:lnTo>
                    <a:pt x="263708" y="24553"/>
                  </a:lnTo>
                  <a:lnTo>
                    <a:pt x="299180" y="52673"/>
                  </a:lnTo>
                  <a:lnTo>
                    <a:pt x="326587" y="89069"/>
                  </a:lnTo>
                  <a:lnTo>
                    <a:pt x="344258" y="132027"/>
                  </a:lnTo>
                  <a:lnTo>
                    <a:pt x="350520" y="179831"/>
                  </a:lnTo>
                  <a:lnTo>
                    <a:pt x="344258" y="227636"/>
                  </a:lnTo>
                  <a:lnTo>
                    <a:pt x="326587" y="270594"/>
                  </a:lnTo>
                  <a:lnTo>
                    <a:pt x="299180" y="306990"/>
                  </a:lnTo>
                  <a:lnTo>
                    <a:pt x="263708" y="335110"/>
                  </a:lnTo>
                  <a:lnTo>
                    <a:pt x="221844" y="353239"/>
                  </a:lnTo>
                  <a:lnTo>
                    <a:pt x="175260" y="359663"/>
                  </a:lnTo>
                  <a:lnTo>
                    <a:pt x="128675" y="353239"/>
                  </a:lnTo>
                  <a:lnTo>
                    <a:pt x="86811" y="335110"/>
                  </a:lnTo>
                  <a:lnTo>
                    <a:pt x="51339" y="306990"/>
                  </a:lnTo>
                  <a:lnTo>
                    <a:pt x="23932" y="270594"/>
                  </a:lnTo>
                  <a:lnTo>
                    <a:pt x="6261" y="227636"/>
                  </a:lnTo>
                  <a:lnTo>
                    <a:pt x="0" y="179831"/>
                  </a:lnTo>
                  <a:close/>
                </a:path>
              </a:pathLst>
            </a:custGeom>
            <a:ln w="19049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68133" y="4138040"/>
            <a:ext cx="227774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411480" algn="l"/>
              </a:tabLst>
            </a:pPr>
            <a:r>
              <a:rPr sz="1800" spc="-50" dirty="0">
                <a:solidFill>
                  <a:srgbClr val="1F4E79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	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Deploys</a:t>
            </a:r>
            <a:r>
              <a:rPr sz="1600" spc="10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function</a:t>
            </a:r>
            <a:r>
              <a:rPr sz="1600" spc="12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spc="-25" dirty="0">
                <a:solidFill>
                  <a:srgbClr val="1F4E79"/>
                </a:solidFill>
                <a:latin typeface="Bahnschrift"/>
                <a:cs typeface="Bahnschrift"/>
              </a:rPr>
              <a:t>in…</a:t>
            </a:r>
            <a:endParaRPr sz="1600">
              <a:latin typeface="Bahnschrift"/>
              <a:cs typeface="Bahnschrif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27469" y="2119878"/>
            <a:ext cx="1755139" cy="580390"/>
            <a:chOff x="3427469" y="2119878"/>
            <a:chExt cx="1755139" cy="58039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7469" y="2119878"/>
              <a:ext cx="1707654" cy="57989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1815" y="2267724"/>
              <a:ext cx="1320546" cy="3604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44239" y="2130552"/>
              <a:ext cx="1676400" cy="548640"/>
            </a:xfrm>
            <a:custGeom>
              <a:avLst/>
              <a:gdLst/>
              <a:ahLst/>
              <a:cxnLst/>
              <a:rect l="l" t="t" r="r" b="b"/>
              <a:pathLst>
                <a:path w="1676400" h="548639">
                  <a:moveTo>
                    <a:pt x="1672336" y="0"/>
                  </a:moveTo>
                  <a:lnTo>
                    <a:pt x="4063" y="0"/>
                  </a:lnTo>
                  <a:lnTo>
                    <a:pt x="0" y="4063"/>
                  </a:lnTo>
                  <a:lnTo>
                    <a:pt x="0" y="9144"/>
                  </a:lnTo>
                  <a:lnTo>
                    <a:pt x="0" y="544576"/>
                  </a:lnTo>
                  <a:lnTo>
                    <a:pt x="4063" y="548639"/>
                  </a:lnTo>
                  <a:lnTo>
                    <a:pt x="1672336" y="548639"/>
                  </a:lnTo>
                  <a:lnTo>
                    <a:pt x="1676400" y="544576"/>
                  </a:lnTo>
                  <a:lnTo>
                    <a:pt x="1676400" y="4063"/>
                  </a:lnTo>
                  <a:lnTo>
                    <a:pt x="167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62780" y="2309240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575"/>
                </a:solidFill>
                <a:latin typeface="Roboto"/>
                <a:cs typeface="Roboto"/>
              </a:rPr>
              <a:t>Cloud</a:t>
            </a:r>
            <a:r>
              <a:rPr sz="1200" spc="-60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57575"/>
                </a:solidFill>
                <a:latin typeface="Roboto"/>
                <a:cs typeface="Roboto"/>
              </a:rPr>
              <a:t>Functions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14344" y="1990725"/>
            <a:ext cx="3903979" cy="560705"/>
            <a:chOff x="3514344" y="1990725"/>
            <a:chExt cx="3903979" cy="56070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4344" y="2244852"/>
              <a:ext cx="198120" cy="3063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21402" y="2391790"/>
              <a:ext cx="2296795" cy="85725"/>
            </a:xfrm>
            <a:custGeom>
              <a:avLst/>
              <a:gdLst/>
              <a:ahLst/>
              <a:cxnLst/>
              <a:rect l="l" t="t" r="r" b="b"/>
              <a:pathLst>
                <a:path w="2296795" h="85725">
                  <a:moveTo>
                    <a:pt x="2210943" y="0"/>
                  </a:moveTo>
                  <a:lnTo>
                    <a:pt x="2210943" y="85725"/>
                  </a:lnTo>
                  <a:lnTo>
                    <a:pt x="2268008" y="57150"/>
                  </a:lnTo>
                  <a:lnTo>
                    <a:pt x="2225167" y="57150"/>
                  </a:lnTo>
                  <a:lnTo>
                    <a:pt x="2225167" y="28575"/>
                  </a:lnTo>
                  <a:lnTo>
                    <a:pt x="2268177" y="28575"/>
                  </a:lnTo>
                  <a:lnTo>
                    <a:pt x="2210943" y="0"/>
                  </a:lnTo>
                  <a:close/>
                </a:path>
                <a:path w="2296795" h="85725">
                  <a:moveTo>
                    <a:pt x="2210943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210943" y="57150"/>
                  </a:lnTo>
                  <a:lnTo>
                    <a:pt x="2210943" y="28575"/>
                  </a:lnTo>
                  <a:close/>
                </a:path>
                <a:path w="2296795" h="85725">
                  <a:moveTo>
                    <a:pt x="2268177" y="28575"/>
                  </a:moveTo>
                  <a:lnTo>
                    <a:pt x="2225167" y="28575"/>
                  </a:lnTo>
                  <a:lnTo>
                    <a:pt x="2225167" y="57150"/>
                  </a:lnTo>
                  <a:lnTo>
                    <a:pt x="2268008" y="57150"/>
                  </a:lnTo>
                  <a:lnTo>
                    <a:pt x="2296668" y="42799"/>
                  </a:lnTo>
                  <a:lnTo>
                    <a:pt x="2268177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6098" y="2000250"/>
              <a:ext cx="350520" cy="360045"/>
            </a:xfrm>
            <a:custGeom>
              <a:avLst/>
              <a:gdLst/>
              <a:ahLst/>
              <a:cxnLst/>
              <a:rect l="l" t="t" r="r" b="b"/>
              <a:pathLst>
                <a:path w="350520" h="360044">
                  <a:moveTo>
                    <a:pt x="0" y="179832"/>
                  </a:moveTo>
                  <a:lnTo>
                    <a:pt x="6261" y="132027"/>
                  </a:lnTo>
                  <a:lnTo>
                    <a:pt x="23932" y="89069"/>
                  </a:lnTo>
                  <a:lnTo>
                    <a:pt x="51339" y="52673"/>
                  </a:lnTo>
                  <a:lnTo>
                    <a:pt x="86811" y="24553"/>
                  </a:lnTo>
                  <a:lnTo>
                    <a:pt x="128675" y="6424"/>
                  </a:lnTo>
                  <a:lnTo>
                    <a:pt x="175260" y="0"/>
                  </a:lnTo>
                  <a:lnTo>
                    <a:pt x="221844" y="6424"/>
                  </a:lnTo>
                  <a:lnTo>
                    <a:pt x="263708" y="24553"/>
                  </a:lnTo>
                  <a:lnTo>
                    <a:pt x="299180" y="52673"/>
                  </a:lnTo>
                  <a:lnTo>
                    <a:pt x="326587" y="89069"/>
                  </a:lnTo>
                  <a:lnTo>
                    <a:pt x="344258" y="132027"/>
                  </a:lnTo>
                  <a:lnTo>
                    <a:pt x="350519" y="179832"/>
                  </a:lnTo>
                  <a:lnTo>
                    <a:pt x="344258" y="227636"/>
                  </a:lnTo>
                  <a:lnTo>
                    <a:pt x="326587" y="270594"/>
                  </a:lnTo>
                  <a:lnTo>
                    <a:pt x="299180" y="306990"/>
                  </a:lnTo>
                  <a:lnTo>
                    <a:pt x="263708" y="335110"/>
                  </a:lnTo>
                  <a:lnTo>
                    <a:pt x="221844" y="353239"/>
                  </a:lnTo>
                  <a:lnTo>
                    <a:pt x="175260" y="359663"/>
                  </a:lnTo>
                  <a:lnTo>
                    <a:pt x="128675" y="353239"/>
                  </a:lnTo>
                  <a:lnTo>
                    <a:pt x="86811" y="335110"/>
                  </a:lnTo>
                  <a:lnTo>
                    <a:pt x="51339" y="306990"/>
                  </a:lnTo>
                  <a:lnTo>
                    <a:pt x="23932" y="270594"/>
                  </a:lnTo>
                  <a:lnTo>
                    <a:pt x="6261" y="227636"/>
                  </a:lnTo>
                  <a:lnTo>
                    <a:pt x="0" y="179832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60619" y="2040762"/>
            <a:ext cx="185102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411480" algn="l"/>
              </a:tabLst>
            </a:pPr>
            <a:r>
              <a:rPr sz="1800" spc="-50" dirty="0">
                <a:solidFill>
                  <a:srgbClr val="1F4E79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	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Stores</a:t>
            </a:r>
            <a:r>
              <a:rPr sz="16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code</a:t>
            </a:r>
            <a:r>
              <a:rPr sz="16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spc="-25" dirty="0">
                <a:solidFill>
                  <a:srgbClr val="1F4E79"/>
                </a:solidFill>
                <a:latin typeface="Bahnschrift"/>
                <a:cs typeface="Bahnschrift"/>
              </a:rPr>
              <a:t>in…</a:t>
            </a:r>
            <a:endParaRPr sz="1600">
              <a:latin typeface="Bahnschrift"/>
              <a:cs typeface="Bahnschrif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99019" y="2214372"/>
            <a:ext cx="1633220" cy="487045"/>
            <a:chOff x="7399019" y="2214372"/>
            <a:chExt cx="1633220" cy="487045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9019" y="2214372"/>
              <a:ext cx="1632966" cy="48691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0395" y="2316492"/>
              <a:ext cx="1180338" cy="3604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420355" y="2229612"/>
              <a:ext cx="1592580" cy="447040"/>
            </a:xfrm>
            <a:custGeom>
              <a:avLst/>
              <a:gdLst/>
              <a:ahLst/>
              <a:cxnLst/>
              <a:rect l="l" t="t" r="r" b="b"/>
              <a:pathLst>
                <a:path w="1592579" h="447039">
                  <a:moveTo>
                    <a:pt x="1589277" y="0"/>
                  </a:moveTo>
                  <a:lnTo>
                    <a:pt x="3301" y="0"/>
                  </a:lnTo>
                  <a:lnTo>
                    <a:pt x="0" y="3301"/>
                  </a:lnTo>
                  <a:lnTo>
                    <a:pt x="0" y="7492"/>
                  </a:lnTo>
                  <a:lnTo>
                    <a:pt x="0" y="443229"/>
                  </a:lnTo>
                  <a:lnTo>
                    <a:pt x="3301" y="446532"/>
                  </a:lnTo>
                  <a:lnTo>
                    <a:pt x="1589277" y="446532"/>
                  </a:lnTo>
                  <a:lnTo>
                    <a:pt x="1592579" y="443229"/>
                  </a:lnTo>
                  <a:lnTo>
                    <a:pt x="1592579" y="3301"/>
                  </a:lnTo>
                  <a:lnTo>
                    <a:pt x="1589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841106" y="2357120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575"/>
                </a:solidFill>
                <a:latin typeface="Roboto"/>
                <a:cs typeface="Roboto"/>
              </a:rPr>
              <a:t>Cloud</a:t>
            </a:r>
            <a:r>
              <a:rPr sz="1200" spc="-60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57575"/>
                </a:solidFill>
                <a:latin typeface="Roboto"/>
                <a:cs typeface="Roboto"/>
              </a:rPr>
              <a:t>Storage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25873" y="2314955"/>
            <a:ext cx="6437630" cy="2398395"/>
            <a:chOff x="1325873" y="2314955"/>
            <a:chExt cx="6437630" cy="2398395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6848" y="2314955"/>
              <a:ext cx="216407" cy="2804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873" y="4201673"/>
              <a:ext cx="1506487" cy="51130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2684" y="4315980"/>
              <a:ext cx="989838" cy="36041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42644" y="4212335"/>
              <a:ext cx="1475740" cy="480059"/>
            </a:xfrm>
            <a:custGeom>
              <a:avLst/>
              <a:gdLst/>
              <a:ahLst/>
              <a:cxnLst/>
              <a:rect l="l" t="t" r="r" b="b"/>
              <a:pathLst>
                <a:path w="1475739" h="480060">
                  <a:moveTo>
                    <a:pt x="1471676" y="0"/>
                  </a:moveTo>
                  <a:lnTo>
                    <a:pt x="3556" y="0"/>
                  </a:lnTo>
                  <a:lnTo>
                    <a:pt x="0" y="3556"/>
                  </a:lnTo>
                  <a:lnTo>
                    <a:pt x="0" y="8000"/>
                  </a:lnTo>
                  <a:lnTo>
                    <a:pt x="0" y="476503"/>
                  </a:lnTo>
                  <a:lnTo>
                    <a:pt x="3556" y="480059"/>
                  </a:lnTo>
                  <a:lnTo>
                    <a:pt x="1471676" y="480059"/>
                  </a:lnTo>
                  <a:lnTo>
                    <a:pt x="1475232" y="476503"/>
                  </a:lnTo>
                  <a:lnTo>
                    <a:pt x="1475232" y="3556"/>
                  </a:lnTo>
                  <a:lnTo>
                    <a:pt x="1471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63014" y="4356861"/>
            <a:ext cx="793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575"/>
                </a:solidFill>
                <a:latin typeface="Roboto"/>
                <a:cs typeface="Roboto"/>
              </a:rPr>
              <a:t>Cloud</a:t>
            </a:r>
            <a:r>
              <a:rPr sz="1200" spc="-60" dirty="0">
                <a:solidFill>
                  <a:srgbClr val="757575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57575"/>
                </a:solidFill>
                <a:latin typeface="Roboto"/>
                <a:cs typeface="Roboto"/>
              </a:rPr>
              <a:t>Build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00493" y="2440051"/>
            <a:ext cx="8155305" cy="2160905"/>
            <a:chOff x="1100493" y="2440051"/>
            <a:chExt cx="8155305" cy="216090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7131" y="4323588"/>
              <a:ext cx="246887" cy="27736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00493" y="2440051"/>
              <a:ext cx="8155305" cy="2056764"/>
            </a:xfrm>
            <a:custGeom>
              <a:avLst/>
              <a:gdLst/>
              <a:ahLst/>
              <a:cxnLst/>
              <a:rect l="l" t="t" r="r" b="b"/>
              <a:pathLst>
                <a:path w="8155305" h="2056764">
                  <a:moveTo>
                    <a:pt x="157187" y="1970913"/>
                  </a:moveTo>
                  <a:lnTo>
                    <a:pt x="157187" y="2056638"/>
                  </a:lnTo>
                  <a:lnTo>
                    <a:pt x="214253" y="2028063"/>
                  </a:lnTo>
                  <a:lnTo>
                    <a:pt x="171538" y="2028063"/>
                  </a:lnTo>
                  <a:lnTo>
                    <a:pt x="171538" y="1999488"/>
                  </a:lnTo>
                  <a:lnTo>
                    <a:pt x="214422" y="1999488"/>
                  </a:lnTo>
                  <a:lnTo>
                    <a:pt x="157187" y="1970913"/>
                  </a:lnTo>
                  <a:close/>
                </a:path>
                <a:path w="8155305" h="2056764">
                  <a:moveTo>
                    <a:pt x="8126691" y="991362"/>
                  </a:moveTo>
                  <a:lnTo>
                    <a:pt x="0" y="991362"/>
                  </a:lnTo>
                  <a:lnTo>
                    <a:pt x="0" y="2028063"/>
                  </a:lnTo>
                  <a:lnTo>
                    <a:pt x="157187" y="2028063"/>
                  </a:lnTo>
                  <a:lnTo>
                    <a:pt x="157187" y="2013712"/>
                  </a:lnTo>
                  <a:lnTo>
                    <a:pt x="28575" y="2013712"/>
                  </a:lnTo>
                  <a:lnTo>
                    <a:pt x="14287" y="1999488"/>
                  </a:lnTo>
                  <a:lnTo>
                    <a:pt x="28575" y="1999488"/>
                  </a:lnTo>
                  <a:lnTo>
                    <a:pt x="28575" y="1019937"/>
                  </a:lnTo>
                  <a:lnTo>
                    <a:pt x="14287" y="1019937"/>
                  </a:lnTo>
                  <a:lnTo>
                    <a:pt x="28575" y="1005586"/>
                  </a:lnTo>
                  <a:lnTo>
                    <a:pt x="8126691" y="1005586"/>
                  </a:lnTo>
                  <a:lnTo>
                    <a:pt x="8126691" y="991362"/>
                  </a:lnTo>
                  <a:close/>
                </a:path>
                <a:path w="8155305" h="2056764">
                  <a:moveTo>
                    <a:pt x="214422" y="1999488"/>
                  </a:moveTo>
                  <a:lnTo>
                    <a:pt x="171538" y="1999488"/>
                  </a:lnTo>
                  <a:lnTo>
                    <a:pt x="171538" y="2028063"/>
                  </a:lnTo>
                  <a:lnTo>
                    <a:pt x="214253" y="2028063"/>
                  </a:lnTo>
                  <a:lnTo>
                    <a:pt x="242912" y="2013712"/>
                  </a:lnTo>
                  <a:lnTo>
                    <a:pt x="214422" y="1999488"/>
                  </a:lnTo>
                  <a:close/>
                </a:path>
                <a:path w="8155305" h="2056764">
                  <a:moveTo>
                    <a:pt x="28575" y="1999488"/>
                  </a:moveTo>
                  <a:lnTo>
                    <a:pt x="14287" y="1999488"/>
                  </a:lnTo>
                  <a:lnTo>
                    <a:pt x="28575" y="2013712"/>
                  </a:lnTo>
                  <a:lnTo>
                    <a:pt x="28575" y="1999488"/>
                  </a:lnTo>
                  <a:close/>
                </a:path>
                <a:path w="8155305" h="2056764">
                  <a:moveTo>
                    <a:pt x="157187" y="1999488"/>
                  </a:moveTo>
                  <a:lnTo>
                    <a:pt x="28575" y="1999488"/>
                  </a:lnTo>
                  <a:lnTo>
                    <a:pt x="28575" y="2013712"/>
                  </a:lnTo>
                  <a:lnTo>
                    <a:pt x="157187" y="2013712"/>
                  </a:lnTo>
                  <a:lnTo>
                    <a:pt x="157187" y="1999488"/>
                  </a:lnTo>
                  <a:close/>
                </a:path>
                <a:path w="8155305" h="2056764">
                  <a:moveTo>
                    <a:pt x="28575" y="1005586"/>
                  </a:moveTo>
                  <a:lnTo>
                    <a:pt x="14287" y="1019937"/>
                  </a:lnTo>
                  <a:lnTo>
                    <a:pt x="28575" y="1019937"/>
                  </a:lnTo>
                  <a:lnTo>
                    <a:pt x="28575" y="1005586"/>
                  </a:lnTo>
                  <a:close/>
                </a:path>
                <a:path w="8155305" h="2056764">
                  <a:moveTo>
                    <a:pt x="8155266" y="991362"/>
                  </a:moveTo>
                  <a:lnTo>
                    <a:pt x="8141042" y="991362"/>
                  </a:lnTo>
                  <a:lnTo>
                    <a:pt x="8126691" y="1005586"/>
                  </a:lnTo>
                  <a:lnTo>
                    <a:pt x="28575" y="1005586"/>
                  </a:lnTo>
                  <a:lnTo>
                    <a:pt x="28575" y="1019937"/>
                  </a:lnTo>
                  <a:lnTo>
                    <a:pt x="8155266" y="1019937"/>
                  </a:lnTo>
                  <a:lnTo>
                    <a:pt x="8155266" y="991362"/>
                  </a:lnTo>
                  <a:close/>
                </a:path>
                <a:path w="8155305" h="2056764">
                  <a:moveTo>
                    <a:pt x="8126691" y="14350"/>
                  </a:moveTo>
                  <a:lnTo>
                    <a:pt x="8126691" y="1005586"/>
                  </a:lnTo>
                  <a:lnTo>
                    <a:pt x="8141042" y="991362"/>
                  </a:lnTo>
                  <a:lnTo>
                    <a:pt x="8155266" y="991362"/>
                  </a:lnTo>
                  <a:lnTo>
                    <a:pt x="8155266" y="28575"/>
                  </a:lnTo>
                  <a:lnTo>
                    <a:pt x="8141042" y="28575"/>
                  </a:lnTo>
                  <a:lnTo>
                    <a:pt x="8126691" y="14350"/>
                  </a:lnTo>
                  <a:close/>
                </a:path>
                <a:path w="8155305" h="2056764">
                  <a:moveTo>
                    <a:pt x="8155266" y="0"/>
                  </a:moveTo>
                  <a:lnTo>
                    <a:pt x="7912315" y="0"/>
                  </a:lnTo>
                  <a:lnTo>
                    <a:pt x="7912315" y="28575"/>
                  </a:lnTo>
                  <a:lnTo>
                    <a:pt x="8126691" y="28575"/>
                  </a:lnTo>
                  <a:lnTo>
                    <a:pt x="8126691" y="14350"/>
                  </a:lnTo>
                  <a:lnTo>
                    <a:pt x="8155266" y="14350"/>
                  </a:lnTo>
                  <a:lnTo>
                    <a:pt x="8155266" y="0"/>
                  </a:lnTo>
                  <a:close/>
                </a:path>
                <a:path w="8155305" h="2056764">
                  <a:moveTo>
                    <a:pt x="8155266" y="14350"/>
                  </a:moveTo>
                  <a:lnTo>
                    <a:pt x="8126691" y="14350"/>
                  </a:lnTo>
                  <a:lnTo>
                    <a:pt x="8141042" y="28575"/>
                  </a:lnTo>
                  <a:lnTo>
                    <a:pt x="8155266" y="28575"/>
                  </a:lnTo>
                  <a:lnTo>
                    <a:pt x="8155266" y="14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38422" y="3086862"/>
              <a:ext cx="352425" cy="358140"/>
            </a:xfrm>
            <a:custGeom>
              <a:avLst/>
              <a:gdLst/>
              <a:ahLst/>
              <a:cxnLst/>
              <a:rect l="l" t="t" r="r" b="b"/>
              <a:pathLst>
                <a:path w="352425" h="358139">
                  <a:moveTo>
                    <a:pt x="0" y="179070"/>
                  </a:moveTo>
                  <a:lnTo>
                    <a:pt x="6291" y="131453"/>
                  </a:lnTo>
                  <a:lnTo>
                    <a:pt x="24045" y="88674"/>
                  </a:lnTo>
                  <a:lnTo>
                    <a:pt x="51577" y="52435"/>
                  </a:lnTo>
                  <a:lnTo>
                    <a:pt x="87206" y="24440"/>
                  </a:lnTo>
                  <a:lnTo>
                    <a:pt x="129248" y="6394"/>
                  </a:lnTo>
                  <a:lnTo>
                    <a:pt x="176022" y="0"/>
                  </a:lnTo>
                  <a:lnTo>
                    <a:pt x="222795" y="6394"/>
                  </a:lnTo>
                  <a:lnTo>
                    <a:pt x="264837" y="24440"/>
                  </a:lnTo>
                  <a:lnTo>
                    <a:pt x="300466" y="52435"/>
                  </a:lnTo>
                  <a:lnTo>
                    <a:pt x="327998" y="88674"/>
                  </a:lnTo>
                  <a:lnTo>
                    <a:pt x="345752" y="131453"/>
                  </a:lnTo>
                  <a:lnTo>
                    <a:pt x="352043" y="179070"/>
                  </a:lnTo>
                  <a:lnTo>
                    <a:pt x="345752" y="226686"/>
                  </a:lnTo>
                  <a:lnTo>
                    <a:pt x="327998" y="269465"/>
                  </a:lnTo>
                  <a:lnTo>
                    <a:pt x="300466" y="305704"/>
                  </a:lnTo>
                  <a:lnTo>
                    <a:pt x="264837" y="333699"/>
                  </a:lnTo>
                  <a:lnTo>
                    <a:pt x="222795" y="351745"/>
                  </a:lnTo>
                  <a:lnTo>
                    <a:pt x="176022" y="358139"/>
                  </a:lnTo>
                  <a:lnTo>
                    <a:pt x="129248" y="351745"/>
                  </a:lnTo>
                  <a:lnTo>
                    <a:pt x="87206" y="333699"/>
                  </a:lnTo>
                  <a:lnTo>
                    <a:pt x="51577" y="305704"/>
                  </a:lnTo>
                  <a:lnTo>
                    <a:pt x="24045" y="269465"/>
                  </a:lnTo>
                  <a:lnTo>
                    <a:pt x="6291" y="226686"/>
                  </a:lnTo>
                  <a:lnTo>
                    <a:pt x="0" y="179070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43578" y="31005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F4E7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42865" y="3124022"/>
            <a:ext cx="1743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Builds</a:t>
            </a:r>
            <a:r>
              <a:rPr sz="1600" spc="90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image</a:t>
            </a:r>
            <a:r>
              <a:rPr sz="1600" spc="10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spc="-10" dirty="0">
                <a:solidFill>
                  <a:srgbClr val="1F4E79"/>
                </a:solidFill>
                <a:latin typeface="Bahnschrift"/>
                <a:cs typeface="Bahnschrift"/>
              </a:rPr>
              <a:t>using</a:t>
            </a:r>
            <a:endParaRPr sz="1600" dirty="0">
              <a:latin typeface="Bahnschrift"/>
              <a:cs typeface="Bahnschrif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98826" y="4046601"/>
            <a:ext cx="2296795" cy="485140"/>
            <a:chOff x="2798826" y="4046601"/>
            <a:chExt cx="2296795" cy="485140"/>
          </a:xfrm>
        </p:grpSpPr>
        <p:sp>
          <p:nvSpPr>
            <p:cNvPr id="52" name="object 52"/>
            <p:cNvSpPr/>
            <p:nvPr/>
          </p:nvSpPr>
          <p:spPr>
            <a:xfrm>
              <a:off x="2798826" y="4446016"/>
              <a:ext cx="2296795" cy="85725"/>
            </a:xfrm>
            <a:custGeom>
              <a:avLst/>
              <a:gdLst/>
              <a:ahLst/>
              <a:cxnLst/>
              <a:rect l="l" t="t" r="r" b="b"/>
              <a:pathLst>
                <a:path w="2296795" h="85725">
                  <a:moveTo>
                    <a:pt x="2210943" y="0"/>
                  </a:moveTo>
                  <a:lnTo>
                    <a:pt x="2210943" y="85724"/>
                  </a:lnTo>
                  <a:lnTo>
                    <a:pt x="2268177" y="57149"/>
                  </a:lnTo>
                  <a:lnTo>
                    <a:pt x="2225166" y="57149"/>
                  </a:lnTo>
                  <a:lnTo>
                    <a:pt x="2225166" y="28574"/>
                  </a:lnTo>
                  <a:lnTo>
                    <a:pt x="2268008" y="28574"/>
                  </a:lnTo>
                  <a:lnTo>
                    <a:pt x="2210943" y="0"/>
                  </a:lnTo>
                  <a:close/>
                </a:path>
                <a:path w="2296795" h="85725">
                  <a:moveTo>
                    <a:pt x="2210943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2210943" y="57149"/>
                  </a:lnTo>
                  <a:lnTo>
                    <a:pt x="2210943" y="28574"/>
                  </a:lnTo>
                  <a:close/>
                </a:path>
                <a:path w="2296795" h="85725">
                  <a:moveTo>
                    <a:pt x="2268008" y="28574"/>
                  </a:moveTo>
                  <a:lnTo>
                    <a:pt x="2225166" y="28574"/>
                  </a:lnTo>
                  <a:lnTo>
                    <a:pt x="2225166" y="57149"/>
                  </a:lnTo>
                  <a:lnTo>
                    <a:pt x="2268177" y="57149"/>
                  </a:lnTo>
                  <a:lnTo>
                    <a:pt x="2296668" y="42925"/>
                  </a:lnTo>
                  <a:lnTo>
                    <a:pt x="2268008" y="2857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33522" y="4056126"/>
              <a:ext cx="350520" cy="358140"/>
            </a:xfrm>
            <a:custGeom>
              <a:avLst/>
              <a:gdLst/>
              <a:ahLst/>
              <a:cxnLst/>
              <a:rect l="l" t="t" r="r" b="b"/>
              <a:pathLst>
                <a:path w="350520" h="358139">
                  <a:moveTo>
                    <a:pt x="0" y="179069"/>
                  </a:moveTo>
                  <a:lnTo>
                    <a:pt x="6261" y="131453"/>
                  </a:lnTo>
                  <a:lnTo>
                    <a:pt x="23932" y="88674"/>
                  </a:lnTo>
                  <a:lnTo>
                    <a:pt x="51339" y="52435"/>
                  </a:lnTo>
                  <a:lnTo>
                    <a:pt x="86811" y="24440"/>
                  </a:lnTo>
                  <a:lnTo>
                    <a:pt x="128675" y="6394"/>
                  </a:lnTo>
                  <a:lnTo>
                    <a:pt x="175259" y="0"/>
                  </a:lnTo>
                  <a:lnTo>
                    <a:pt x="221844" y="6394"/>
                  </a:lnTo>
                  <a:lnTo>
                    <a:pt x="263708" y="24440"/>
                  </a:lnTo>
                  <a:lnTo>
                    <a:pt x="299180" y="52435"/>
                  </a:lnTo>
                  <a:lnTo>
                    <a:pt x="326587" y="88674"/>
                  </a:lnTo>
                  <a:lnTo>
                    <a:pt x="344258" y="131453"/>
                  </a:lnTo>
                  <a:lnTo>
                    <a:pt x="350519" y="179069"/>
                  </a:lnTo>
                  <a:lnTo>
                    <a:pt x="344258" y="226686"/>
                  </a:lnTo>
                  <a:lnTo>
                    <a:pt x="326587" y="269465"/>
                  </a:lnTo>
                  <a:lnTo>
                    <a:pt x="299180" y="305704"/>
                  </a:lnTo>
                  <a:lnTo>
                    <a:pt x="263708" y="333699"/>
                  </a:lnTo>
                  <a:lnTo>
                    <a:pt x="221844" y="351745"/>
                  </a:lnTo>
                  <a:lnTo>
                    <a:pt x="175259" y="358140"/>
                  </a:lnTo>
                  <a:lnTo>
                    <a:pt x="128675" y="351745"/>
                  </a:lnTo>
                  <a:lnTo>
                    <a:pt x="86811" y="333699"/>
                  </a:lnTo>
                  <a:lnTo>
                    <a:pt x="51339" y="305704"/>
                  </a:lnTo>
                  <a:lnTo>
                    <a:pt x="23932" y="269465"/>
                  </a:lnTo>
                  <a:lnTo>
                    <a:pt x="6261" y="226686"/>
                  </a:lnTo>
                  <a:lnTo>
                    <a:pt x="0" y="179069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137154" y="4096003"/>
            <a:ext cx="185102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411480" algn="l"/>
              </a:tabLst>
            </a:pPr>
            <a:r>
              <a:rPr sz="1800" spc="-50" dirty="0">
                <a:solidFill>
                  <a:srgbClr val="1F4E79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	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Stores</a:t>
            </a:r>
            <a:r>
              <a:rPr sz="16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dirty="0">
                <a:solidFill>
                  <a:srgbClr val="1F4E79"/>
                </a:solidFill>
                <a:latin typeface="Bahnschrift"/>
                <a:cs typeface="Bahnschrift"/>
              </a:rPr>
              <a:t>code</a:t>
            </a:r>
            <a:r>
              <a:rPr sz="1600" spc="125" dirty="0">
                <a:solidFill>
                  <a:srgbClr val="1F4E79"/>
                </a:solidFill>
                <a:latin typeface="Bahnschrift"/>
                <a:cs typeface="Bahnschrift"/>
              </a:rPr>
              <a:t> </a:t>
            </a:r>
            <a:r>
              <a:rPr sz="1600" spc="-25" dirty="0">
                <a:solidFill>
                  <a:srgbClr val="1F4E79"/>
                </a:solidFill>
                <a:latin typeface="Bahnschrift"/>
                <a:cs typeface="Bahnschrift"/>
              </a:rPr>
              <a:t>in…</a:t>
            </a:r>
            <a:endParaRPr sz="1600">
              <a:latin typeface="Bahnschrift"/>
              <a:cs typeface="Bahnschrif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3729" y="5519115"/>
            <a:ext cx="7143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*</a:t>
            </a:r>
            <a:r>
              <a:rPr lang="en-US" sz="1800" dirty="0">
                <a:latin typeface="Bahnschrift"/>
                <a:cs typeface="Bahnschrift"/>
              </a:rPr>
              <a:t> Above 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lang="en-US" sz="1800" spc="160" dirty="0">
                <a:latin typeface="Bahnschrift"/>
                <a:cs typeface="Bahnschrift"/>
              </a:rPr>
              <a:t>p</a:t>
            </a:r>
            <a:r>
              <a:rPr sz="1800" dirty="0">
                <a:latin typeface="Bahnschrift"/>
                <a:cs typeface="Bahnschrift"/>
              </a:rPr>
              <a:t>rocess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Cloud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Functions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v2.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v1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there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are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some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minor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changes</a:t>
            </a:r>
            <a:endParaRPr sz="18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C10B6-8217-6AC0-5FBE-0D6E41FA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 spc="-290"/>
              <a:t>Cloud</a:t>
            </a:r>
            <a:r>
              <a:rPr lang="en-IN" sz="3200" spc="-60"/>
              <a:t> </a:t>
            </a:r>
            <a:r>
              <a:rPr lang="en-IN" sz="3200" spc="-240"/>
              <a:t>Functions</a:t>
            </a:r>
            <a:r>
              <a:rPr lang="en-IN" sz="3200" spc="-105"/>
              <a:t> </a:t>
            </a:r>
            <a:r>
              <a:rPr lang="en-IN" sz="3200" spc="-215"/>
              <a:t>Build</a:t>
            </a:r>
            <a:r>
              <a:rPr lang="en-IN" sz="3200" spc="-80"/>
              <a:t> </a:t>
            </a:r>
            <a:r>
              <a:rPr lang="en-IN" sz="3200" spc="-110"/>
              <a:t>Process</a:t>
            </a:r>
            <a:endParaRPr lang="en-IN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742D-A6DC-7BAF-E022-A812B79C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Here is shown Background procedure of Cloud Function build</a:t>
            </a:r>
          </a:p>
          <a:p>
            <a:r>
              <a:rPr lang="en-US" sz="1800"/>
              <a:t>All this happens at background. We will only upload 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9191-7A3A-9F77-53EF-5F1C24C2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59396"/>
            <a:ext cx="11164824" cy="34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200" kern="1200" spc="-29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</a:t>
            </a:r>
            <a:r>
              <a:rPr lang="en-US" sz="42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2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  <a:r>
              <a:rPr lang="en-US" sz="4200" kern="1200" spc="-8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200"/>
              <a:t>Based</a:t>
            </a:r>
            <a:r>
              <a:rPr lang="en-US" sz="2200" spc="195"/>
              <a:t> </a:t>
            </a:r>
            <a:r>
              <a:rPr lang="en-US" sz="2200"/>
              <a:t>on</a:t>
            </a:r>
            <a:r>
              <a:rPr lang="en-US" sz="2200" spc="204"/>
              <a:t> </a:t>
            </a:r>
            <a:r>
              <a:rPr lang="en-US" sz="2200"/>
              <a:t>Cloud</a:t>
            </a:r>
            <a:r>
              <a:rPr lang="en-US" sz="2200" spc="229"/>
              <a:t> </a:t>
            </a:r>
            <a:r>
              <a:rPr lang="en-US" sz="2200"/>
              <a:t>Run</a:t>
            </a:r>
            <a:r>
              <a:rPr lang="en-US" sz="2200" spc="204"/>
              <a:t> </a:t>
            </a:r>
            <a:r>
              <a:rPr lang="en-US" sz="2200" spc="-10"/>
              <a:t>pricing</a:t>
            </a:r>
            <a:endParaRPr lang="en-US"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9682" y="640080"/>
            <a:ext cx="6532948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 MT</vt:lpstr>
      <vt:lpstr>Bahnschrift</vt:lpstr>
      <vt:lpstr>Calibri</vt:lpstr>
      <vt:lpstr>Roboto</vt:lpstr>
      <vt:lpstr>Office Theme</vt:lpstr>
      <vt:lpstr>Cloud Functions</vt:lpstr>
      <vt:lpstr>Cloud Functions</vt:lpstr>
      <vt:lpstr>Serverless</vt:lpstr>
      <vt:lpstr>Supported Programming Languages</vt:lpstr>
      <vt:lpstr>Cloud Function Versions</vt:lpstr>
      <vt:lpstr>Cloud Functions Cold Start</vt:lpstr>
      <vt:lpstr>Cloud Functions Build Process</vt:lpstr>
      <vt:lpstr>Cloud Functions Build Process</vt:lpstr>
      <vt:lpstr>Cloud Functions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Drall</dc:creator>
  <cp:lastModifiedBy>Lokesh Drall</cp:lastModifiedBy>
  <cp:revision>2</cp:revision>
  <dcterms:created xsi:type="dcterms:W3CDTF">2025-02-07T14:11:41Z</dcterms:created>
  <dcterms:modified xsi:type="dcterms:W3CDTF">2025-02-07T14:31:40Z</dcterms:modified>
</cp:coreProperties>
</file>