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87" r:id="rId11"/>
    <p:sldId id="288" r:id="rId12"/>
    <p:sldId id="268" r:id="rId13"/>
    <p:sldId id="269" r:id="rId14"/>
    <p:sldId id="270" r:id="rId15"/>
    <p:sldId id="28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 snapToGrid="0">
      <p:cViewPr varScale="1">
        <p:scale>
          <a:sx n="53" d="100"/>
          <a:sy n="53" d="100"/>
        </p:scale>
        <p:origin x="1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4CB58-2283-4A9D-ADEB-25C4AE287E43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5E103-0FA3-471B-A98E-462EF03C8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9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Proxy Based :- 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Well, a proxy based load balancer means that the traffic reaches the load balancer and there the traffic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terminates.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And the load balancer creates a new channel from the load balancer to the back end.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So this is not the same traffic that arrived at the load balancer.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It's a different request with a different channel.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So this is something that you should consider.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And it provides opportunity to make some customizations to the traffic.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For example you can do SSL termination meaning the traffic to the load balancer is going to be encrypted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using SSL or TLS.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But from the load balancer itself to the back end, traffic will not be encrypted in order to improve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performance.</a:t>
            </a:r>
          </a:p>
          <a:p>
            <a:pPr algn="l"/>
            <a:r>
              <a:rPr lang="en-US" b="0" i="0" u="sng" dirty="0">
                <a:solidFill>
                  <a:srgbClr val="521E9F"/>
                </a:solidFill>
                <a:effectLst/>
                <a:latin typeface="Udemy Sans"/>
              </a:rPr>
              <a:t>So this is possible in a proxy based load balancer.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5E103-0FA3-471B-A98E-462EF03C874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6C22-1B39-6576-A169-56055A0E8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EBBC-49FB-687A-2F93-CD2DC82A1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294AE-0F2D-FD25-06CA-08FE785B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07B2-E5EB-4F41-B78D-DA70766213CD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58FE-6013-AFCF-E3FC-820FA43B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E9A5-F83E-A733-00F9-40F51BDD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2C89-46F9-4867-A86E-91CCFD372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92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A535-8A18-C222-F30E-4377B360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73868-4C8D-56BA-C3BA-266E07B1A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0F432-7B8F-9EDF-0725-D6C7FD64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07B2-E5EB-4F41-B78D-DA70766213CD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4A5E-A68A-5641-5EB3-C192689C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44534-E765-5041-F829-BE12FC94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2C89-46F9-4867-A86E-91CCFD372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3A187-F615-6881-94B6-5E64BBD15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5110E-4F91-9E43-B770-969B1681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4A8B-126A-B5DB-1FBF-79659ECE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07B2-E5EB-4F41-B78D-DA70766213CD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196B6-5AF7-70E3-0D28-87E0B00C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103B-3EA8-89A4-C58F-363BA9B9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2C89-46F9-4867-A86E-91CCFD372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07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28E8-1875-6C8D-E951-7C6CA8AA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7DF6-EA55-555A-A3C6-3BE78728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F3F3-C949-3322-7F73-4207573A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07B2-E5EB-4F41-B78D-DA70766213CD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ABBFB-AD8D-7169-F5DF-3987BF47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58D7F-FB43-6434-0ECE-0C9D13E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2C89-46F9-4867-A86E-91CCFD372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4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2DC3-C854-E232-94A6-83A352E0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87146-E71E-E2FB-F01B-ABC04297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E0E2-233C-26DB-664C-7F712B97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07B2-E5EB-4F41-B78D-DA70766213CD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2FE8-EAA3-DDC5-1BDB-10474C72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4FBBE-60DA-F6F5-6973-D3A9BC84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2C89-46F9-4867-A86E-91CCFD372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7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4197-E307-933A-F7DA-4E20ACCB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8F62-0A8D-E182-F57A-3DE1D5D5B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71944-50A2-7DC6-6885-4D70186B2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C840F-552C-169B-8B15-9EA0DC5C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07B2-E5EB-4F41-B78D-DA70766213CD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92C9D-4652-485E-60A7-7B3FA914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8D98E-7B4E-653A-816D-CF466CCC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2C89-46F9-4867-A86E-91CCFD372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7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B62D-5534-5B82-32E6-899A7EEF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AFFF-8897-32BA-20DD-EC48E4E7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077A3-0A61-68B0-85CA-9E9CB8956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FC451-84BA-5388-B9FE-4F0FF1A53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01724-2BE2-D7A6-1F2C-52253E541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52D76-7C8C-7DE1-E5F8-F17987EE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07B2-E5EB-4F41-B78D-DA70766213CD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D9413-8113-31CC-B61C-7D50FD7D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8D496-AFF3-B88B-101D-F46F1496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2C89-46F9-4867-A86E-91CCFD372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1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3318-C524-3AAA-DF36-5AEE39A9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127D7-C0B7-DB96-D2BC-5630629A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07B2-E5EB-4F41-B78D-DA70766213CD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60662-4E0E-09C6-A6D9-D4BDDFC7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8A763-1288-FEAD-2A13-B69799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2C89-46F9-4867-A86E-91CCFD372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95E50-3EB4-7E7D-ADC1-FA5B805B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07B2-E5EB-4F41-B78D-DA70766213CD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337F0-13CA-D5EA-400C-ECE6A4D4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A0CE3-3AF9-E47E-1E24-BF3DDA68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2C89-46F9-4867-A86E-91CCFD372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4499-45A3-046E-D6CB-AF344EE4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188E-D0E5-AB2B-3F2F-ACAC9AE6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1553C-DE36-AD10-6ED0-67B5BA963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95EB-2840-C6DE-45B7-4CD33A39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07B2-E5EB-4F41-B78D-DA70766213CD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7C85C-DE0E-9233-20BA-5F5C9DB7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58D88-3541-8CCE-8246-20840964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2C89-46F9-4867-A86E-91CCFD372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7263-BE47-40D1-6EC3-47DBB594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5F31F-7A2C-C583-36DA-E9B77087A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A00CD-0AD4-2DBD-6E67-553AAEECF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0A536-173A-256A-AED9-41235942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07B2-E5EB-4F41-B78D-DA70766213CD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99330-D153-3800-2539-C086CAE7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7C36F-1A61-DB4E-8A4C-4007833E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2C89-46F9-4867-A86E-91CCFD372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0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2404F-C9ED-7190-0E1C-E32B1E7D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0A582-7CB2-66C7-97C7-1497EB7F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F525-5257-0099-35C8-88D7ACE3B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E07B2-E5EB-4F41-B78D-DA70766213CD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F4124-A085-DD52-3F3C-2E31F8311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E550-5125-3F67-FD73-841C174FC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4A2C89-46F9-4867-A86E-91CCFD372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35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D79F-1E32-D25D-2ADD-7EBC44EE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49" y="2766218"/>
            <a:ext cx="10515600" cy="1325563"/>
          </a:xfrm>
        </p:spPr>
        <p:txBody>
          <a:bodyPr/>
          <a:lstStyle/>
          <a:p>
            <a:r>
              <a:rPr lang="en-US" dirty="0"/>
              <a:t>Load Balancers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43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2DC3-A6D9-1829-1592-EE92B9EC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9BDD-2D3F-A4F6-5C4D-245E4F8A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source of traffic like external or Internal</a:t>
            </a:r>
          </a:p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Traffic comes from internet</a:t>
            </a:r>
          </a:p>
          <a:p>
            <a:pPr lvl="1"/>
            <a:r>
              <a:rPr lang="en-US" dirty="0"/>
              <a:t>Suitable for public websites, applications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Traffic comes from internal network, like inside VPC or some other internal network</a:t>
            </a:r>
          </a:p>
          <a:p>
            <a:pPr lvl="1"/>
            <a:r>
              <a:rPr lang="en-IN" dirty="0"/>
              <a:t>Example, backend services calling each other</a:t>
            </a:r>
          </a:p>
        </p:txBody>
      </p:sp>
    </p:spTree>
    <p:extLst>
      <p:ext uri="{BB962C8B-B14F-4D97-AF65-F5344CB8AC3E}">
        <p14:creationId xmlns:p14="http://schemas.microsoft.com/office/powerpoint/2010/main" val="419150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FEE6-05C2-A8DF-D726-6478A7C9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F07E-DD2C-16B0-F64A-72BB1E58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Where the traffic load is distributed</a:t>
            </a:r>
          </a:p>
          <a:p>
            <a:r>
              <a:rPr lang="en-US" dirty="0"/>
              <a:t>Global</a:t>
            </a:r>
          </a:p>
          <a:p>
            <a:pPr lvl="1"/>
            <a:r>
              <a:rPr lang="en-US" dirty="0"/>
              <a:t>LB deployed in all regions</a:t>
            </a:r>
          </a:p>
          <a:p>
            <a:pPr lvl="1"/>
            <a:r>
              <a:rPr lang="en-US" dirty="0"/>
              <a:t>Greate for DR scenarios</a:t>
            </a:r>
          </a:p>
          <a:p>
            <a:pPr lvl="1"/>
            <a:r>
              <a:rPr lang="en-US" dirty="0"/>
              <a:t>Only in External LB</a:t>
            </a:r>
          </a:p>
          <a:p>
            <a:r>
              <a:rPr lang="en-US" dirty="0"/>
              <a:t>Cross-Region</a:t>
            </a:r>
          </a:p>
          <a:p>
            <a:pPr lvl="1"/>
            <a:r>
              <a:rPr lang="en-US" dirty="0"/>
              <a:t>Deployed in multiple regions</a:t>
            </a:r>
          </a:p>
          <a:p>
            <a:pPr lvl="1"/>
            <a:r>
              <a:rPr lang="en-US" dirty="0"/>
              <a:t>Resilient to regional outage</a:t>
            </a:r>
          </a:p>
          <a:p>
            <a:pPr lvl="1"/>
            <a:r>
              <a:rPr lang="en-US" dirty="0"/>
              <a:t>Only in internal load balancers</a:t>
            </a:r>
          </a:p>
          <a:p>
            <a:r>
              <a:rPr lang="en-US" dirty="0"/>
              <a:t>Regional</a:t>
            </a:r>
          </a:p>
          <a:p>
            <a:pPr lvl="1"/>
            <a:r>
              <a:rPr lang="en-US" dirty="0"/>
              <a:t>Deployed in single region</a:t>
            </a:r>
          </a:p>
          <a:p>
            <a:pPr lvl="1"/>
            <a:r>
              <a:rPr lang="en-US" dirty="0"/>
              <a:t>Distributed across multiple zones</a:t>
            </a:r>
          </a:p>
          <a:p>
            <a:pPr lvl="1"/>
            <a:r>
              <a:rPr lang="en-US" dirty="0"/>
              <a:t>Serves apps in specific 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76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Load</a:t>
            </a:r>
            <a:r>
              <a:rPr spc="-75" dirty="0"/>
              <a:t> </a:t>
            </a:r>
            <a:r>
              <a:rPr spc="-130" dirty="0"/>
              <a:t>Balancer</a:t>
            </a:r>
            <a:r>
              <a:rPr spc="-125" dirty="0"/>
              <a:t> </a:t>
            </a:r>
            <a:r>
              <a:rPr spc="-35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0220" y="1404366"/>
          <a:ext cx="11593829" cy="5270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Deployment</a:t>
                      </a:r>
                      <a:r>
                        <a:rPr sz="22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sz="2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For…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0805" marR="48958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Application</a:t>
                      </a:r>
                      <a:r>
                        <a:rPr sz="2200" spc="15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Load</a:t>
                      </a:r>
                      <a:r>
                        <a:rPr sz="2200" spc="14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10" dirty="0">
                          <a:latin typeface="Bahnschrift"/>
                          <a:cs typeface="Bahnschrift"/>
                        </a:rPr>
                        <a:t>Balancer (HTTP/S)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Bahnschrift"/>
                          <a:cs typeface="Bahnschrift"/>
                        </a:rPr>
                        <a:t>Global</a:t>
                      </a:r>
                      <a:r>
                        <a:rPr sz="1800" spc="13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10" dirty="0">
                          <a:latin typeface="Bahnschrift"/>
                          <a:cs typeface="Bahnschrift"/>
                        </a:rPr>
                        <a:t>external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Bahnschrift"/>
                          <a:cs typeface="Bahnschrift"/>
                        </a:rPr>
                        <a:t>Public</a:t>
                      </a:r>
                      <a:r>
                        <a:rPr sz="1400" spc="9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global</a:t>
                      </a:r>
                      <a:r>
                        <a:rPr sz="1400" spc="9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websites</a:t>
                      </a:r>
                      <a:r>
                        <a:rPr sz="1400" spc="10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distributed</a:t>
                      </a:r>
                      <a:r>
                        <a:rPr sz="1400" spc="9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in</a:t>
                      </a:r>
                      <a:r>
                        <a:rPr sz="1400" spc="12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multiple</a:t>
                      </a:r>
                      <a:r>
                        <a:rPr sz="1400" spc="9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10" dirty="0">
                          <a:latin typeface="Bahnschrift"/>
                          <a:cs typeface="Bahnschrift"/>
                        </a:rPr>
                        <a:t>regions</a:t>
                      </a:r>
                      <a:endParaRPr sz="14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Bahnschrift"/>
                          <a:cs typeface="Bahnschrift"/>
                        </a:rPr>
                        <a:t>Regional</a:t>
                      </a:r>
                      <a:r>
                        <a:rPr sz="1800" spc="15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10" dirty="0">
                          <a:latin typeface="Bahnschrift"/>
                          <a:cs typeface="Bahnschrift"/>
                        </a:rPr>
                        <a:t>external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Bahnschrift"/>
                          <a:cs typeface="Bahnschrift"/>
                        </a:rPr>
                        <a:t>Public</a:t>
                      </a:r>
                      <a:r>
                        <a:rPr sz="1400" spc="9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global</a:t>
                      </a:r>
                      <a:r>
                        <a:rPr sz="1400" spc="9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websites</a:t>
                      </a:r>
                      <a:r>
                        <a:rPr sz="1400" spc="10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distributed</a:t>
                      </a:r>
                      <a:r>
                        <a:rPr sz="1400" spc="10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in</a:t>
                      </a:r>
                      <a:r>
                        <a:rPr sz="1400" spc="114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a</a:t>
                      </a:r>
                      <a:r>
                        <a:rPr sz="1400" spc="114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single</a:t>
                      </a:r>
                      <a:r>
                        <a:rPr sz="1400" spc="9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10" dirty="0">
                          <a:latin typeface="Bahnschrift"/>
                          <a:cs typeface="Bahnschrift"/>
                        </a:rPr>
                        <a:t>region</a:t>
                      </a:r>
                      <a:endParaRPr sz="14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Bahnschrift"/>
                          <a:cs typeface="Bahnschrift"/>
                        </a:rPr>
                        <a:t>Regional</a:t>
                      </a:r>
                      <a:r>
                        <a:rPr sz="1800" spc="15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10" dirty="0">
                          <a:latin typeface="Bahnschrift"/>
                          <a:cs typeface="Bahnschrift"/>
                        </a:rPr>
                        <a:t>internal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0" dirty="0">
                          <a:latin typeface="Bahnschrift"/>
                          <a:cs typeface="Bahnschrift"/>
                        </a:rPr>
                        <a:t>Intra-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backend</a:t>
                      </a:r>
                      <a:r>
                        <a:rPr sz="1400" spc="114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communication</a:t>
                      </a:r>
                      <a:r>
                        <a:rPr sz="1400" spc="114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distributed</a:t>
                      </a:r>
                      <a:r>
                        <a:rPr sz="1400" spc="8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in</a:t>
                      </a:r>
                      <a:r>
                        <a:rPr sz="1400" spc="10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a</a:t>
                      </a:r>
                      <a:r>
                        <a:rPr sz="1400" spc="10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single</a:t>
                      </a:r>
                      <a:r>
                        <a:rPr sz="1400" spc="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10" dirty="0">
                          <a:latin typeface="Bahnschrift"/>
                          <a:cs typeface="Bahnschrift"/>
                        </a:rPr>
                        <a:t>region</a:t>
                      </a:r>
                      <a:endParaRPr sz="14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Bahnschrift"/>
                          <a:cs typeface="Bahnschrift"/>
                        </a:rPr>
                        <a:t>Cross-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region</a:t>
                      </a:r>
                      <a:r>
                        <a:rPr sz="1800" spc="19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10" dirty="0">
                          <a:latin typeface="Bahnschrift"/>
                          <a:cs typeface="Bahnschrift"/>
                        </a:rPr>
                        <a:t>internal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0" dirty="0">
                          <a:latin typeface="Bahnschrift"/>
                          <a:cs typeface="Bahnschrift"/>
                        </a:rPr>
                        <a:t>Intra-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backend</a:t>
                      </a:r>
                      <a:r>
                        <a:rPr sz="1400" spc="1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communication</a:t>
                      </a:r>
                      <a:r>
                        <a:rPr sz="1400" spc="114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distributed</a:t>
                      </a:r>
                      <a:r>
                        <a:rPr sz="1400" spc="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in</a:t>
                      </a:r>
                      <a:r>
                        <a:rPr sz="1400" spc="10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multiple</a:t>
                      </a:r>
                      <a:r>
                        <a:rPr sz="1400" spc="7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10" dirty="0">
                          <a:latin typeface="Bahnschrift"/>
                          <a:cs typeface="Bahnschrift"/>
                        </a:rPr>
                        <a:t>regions</a:t>
                      </a:r>
                      <a:endParaRPr sz="14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Proxy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Network</a:t>
                      </a:r>
                      <a:r>
                        <a:rPr sz="2200" spc="17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20" dirty="0">
                          <a:latin typeface="Bahnschrift"/>
                          <a:cs typeface="Bahnschrift"/>
                        </a:rPr>
                        <a:t>Load</a:t>
                      </a:r>
                      <a:endParaRPr sz="2200">
                        <a:latin typeface="Bahnschrift"/>
                        <a:cs typeface="Bahnschrif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Balancer</a:t>
                      </a:r>
                      <a:r>
                        <a:rPr sz="2200" spc="1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10" dirty="0">
                          <a:latin typeface="Bahnschrift"/>
                          <a:cs typeface="Bahnschrift"/>
                        </a:rPr>
                        <a:t>(TCP)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Bahnschrift"/>
                          <a:cs typeface="Bahnschrift"/>
                        </a:rPr>
                        <a:t>Global</a:t>
                      </a:r>
                      <a:r>
                        <a:rPr sz="1800" spc="13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10" dirty="0">
                          <a:latin typeface="Bahnschrift"/>
                          <a:cs typeface="Bahnschrift"/>
                        </a:rPr>
                        <a:t>external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Bahnschrift"/>
                          <a:cs typeface="Bahnschrift"/>
                        </a:rPr>
                        <a:t>Public</a:t>
                      </a:r>
                      <a:r>
                        <a:rPr sz="1400" spc="8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TCP</a:t>
                      </a:r>
                      <a:r>
                        <a:rPr sz="1400" spc="10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listener</a:t>
                      </a:r>
                      <a:r>
                        <a:rPr sz="1400" spc="1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distributed</a:t>
                      </a:r>
                      <a:r>
                        <a:rPr sz="1400" spc="8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in</a:t>
                      </a:r>
                      <a:r>
                        <a:rPr sz="1400" spc="1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multiple</a:t>
                      </a:r>
                      <a:r>
                        <a:rPr sz="1400" spc="9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10" dirty="0">
                          <a:latin typeface="Bahnschrift"/>
                          <a:cs typeface="Bahnschrift"/>
                        </a:rPr>
                        <a:t>regions</a:t>
                      </a:r>
                      <a:endParaRPr sz="14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Bahnschrift"/>
                          <a:cs typeface="Bahnschrift"/>
                        </a:rPr>
                        <a:t>Regional</a:t>
                      </a:r>
                      <a:r>
                        <a:rPr sz="1800" spc="15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10" dirty="0">
                          <a:latin typeface="Bahnschrift"/>
                          <a:cs typeface="Bahnschrift"/>
                        </a:rPr>
                        <a:t>external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Bahnschrift"/>
                          <a:cs typeface="Bahnschrift"/>
                        </a:rPr>
                        <a:t>Public</a:t>
                      </a:r>
                      <a:r>
                        <a:rPr sz="1400" spc="9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TCP</a:t>
                      </a:r>
                      <a:r>
                        <a:rPr sz="1400" spc="114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listener</a:t>
                      </a:r>
                      <a:r>
                        <a:rPr sz="1400" spc="1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distributed</a:t>
                      </a:r>
                      <a:r>
                        <a:rPr sz="1400" spc="9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in</a:t>
                      </a:r>
                      <a:r>
                        <a:rPr sz="1400" spc="12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a</a:t>
                      </a:r>
                      <a:r>
                        <a:rPr sz="1400" spc="1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single</a:t>
                      </a:r>
                      <a:r>
                        <a:rPr sz="1400" spc="10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10" dirty="0">
                          <a:latin typeface="Bahnschrift"/>
                          <a:cs typeface="Bahnschrift"/>
                        </a:rPr>
                        <a:t>region</a:t>
                      </a:r>
                      <a:endParaRPr sz="1400">
                        <a:latin typeface="Bahnschrift"/>
                        <a:cs typeface="Bahnschrif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Bahnschrift"/>
                          <a:cs typeface="Bahnschrift"/>
                        </a:rPr>
                        <a:t>Internal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Bahnschrift"/>
                          <a:cs typeface="Bahnschrift"/>
                        </a:rPr>
                        <a:t>Internal</a:t>
                      </a:r>
                      <a:r>
                        <a:rPr sz="1400" spc="9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TCP</a:t>
                      </a:r>
                      <a:r>
                        <a:rPr sz="1400" spc="8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10" dirty="0">
                          <a:latin typeface="Bahnschrift"/>
                          <a:cs typeface="Bahnschrift"/>
                        </a:rPr>
                        <a:t>listener</a:t>
                      </a:r>
                      <a:endParaRPr sz="1400">
                        <a:latin typeface="Bahnschrift"/>
                        <a:cs typeface="Bahnschrif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Passthrough</a:t>
                      </a:r>
                      <a:r>
                        <a:rPr sz="2200" spc="13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Network</a:t>
                      </a:r>
                      <a:r>
                        <a:rPr sz="2200" spc="12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20" dirty="0">
                          <a:latin typeface="Bahnschrift"/>
                          <a:cs typeface="Bahnschrift"/>
                        </a:rPr>
                        <a:t>Load</a:t>
                      </a:r>
                      <a:endParaRPr sz="2200">
                        <a:latin typeface="Bahnschrift"/>
                        <a:cs typeface="Bahnschrif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Balancer</a:t>
                      </a:r>
                      <a:r>
                        <a:rPr sz="2200" spc="16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(TCP,</a:t>
                      </a:r>
                      <a:r>
                        <a:rPr sz="2200" spc="16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UDP,</a:t>
                      </a:r>
                      <a:r>
                        <a:rPr sz="2200" spc="15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10" dirty="0">
                          <a:latin typeface="Bahnschrift"/>
                          <a:cs typeface="Bahnschrift"/>
                        </a:rPr>
                        <a:t>ICMP…)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Bahnschrift"/>
                          <a:cs typeface="Bahnschrift"/>
                        </a:rPr>
                        <a:t>External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Bahnschrift"/>
                          <a:cs typeface="Bahnschrift"/>
                        </a:rPr>
                        <a:t>Public</a:t>
                      </a:r>
                      <a:r>
                        <a:rPr sz="1400" spc="9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network</a:t>
                      </a:r>
                      <a:r>
                        <a:rPr sz="1400" spc="13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10" dirty="0">
                          <a:latin typeface="Bahnschrift"/>
                          <a:cs typeface="Bahnschrift"/>
                        </a:rPr>
                        <a:t>listener</a:t>
                      </a:r>
                      <a:endParaRPr sz="1400">
                        <a:latin typeface="Bahnschrift"/>
                        <a:cs typeface="Bahnschrif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Bahnschrift"/>
                          <a:cs typeface="Bahnschrift"/>
                        </a:rPr>
                        <a:t>Internal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Bahnschrift"/>
                          <a:cs typeface="Bahnschrift"/>
                        </a:rPr>
                        <a:t>Internal</a:t>
                      </a:r>
                      <a:r>
                        <a:rPr sz="1400" spc="10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latin typeface="Bahnschrift"/>
                          <a:cs typeface="Bahnschrift"/>
                        </a:rPr>
                        <a:t>network</a:t>
                      </a:r>
                      <a:r>
                        <a:rPr sz="1400" spc="8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10" dirty="0">
                          <a:latin typeface="Bahnschrift"/>
                          <a:cs typeface="Bahnschrift"/>
                        </a:rPr>
                        <a:t>listener</a:t>
                      </a:r>
                      <a:endParaRPr sz="1400">
                        <a:latin typeface="Bahnschrift"/>
                        <a:cs typeface="Bahnschrif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Load</a:t>
            </a:r>
            <a:r>
              <a:rPr spc="-75" dirty="0"/>
              <a:t> </a:t>
            </a:r>
            <a:r>
              <a:rPr spc="-130" dirty="0"/>
              <a:t>Balancer</a:t>
            </a:r>
            <a:r>
              <a:rPr spc="-125" dirty="0"/>
              <a:t> </a:t>
            </a:r>
            <a:r>
              <a:rPr spc="-130" dirty="0"/>
              <a:t>Pricing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200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All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load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balancers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EXCEPT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internal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application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load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balancer:</a:t>
            </a:r>
            <a:endParaRPr sz="2800">
              <a:latin typeface="Bahnschrift"/>
              <a:cs typeface="Bahnschrif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82342" y="3097022"/>
          <a:ext cx="775589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3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First</a:t>
                      </a:r>
                      <a:r>
                        <a:rPr sz="2200" spc="13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5</a:t>
                      </a:r>
                      <a:r>
                        <a:rPr sz="2200" spc="15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forwarding</a:t>
                      </a:r>
                      <a:r>
                        <a:rPr sz="2200" spc="16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10" dirty="0">
                          <a:latin typeface="Bahnschrift"/>
                          <a:cs typeface="Bahnschrift"/>
                        </a:rPr>
                        <a:t>rules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$0.025</a:t>
                      </a:r>
                      <a:r>
                        <a:rPr sz="2200" spc="16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/</a:t>
                      </a:r>
                      <a:r>
                        <a:rPr sz="2200" spc="15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20" dirty="0">
                          <a:latin typeface="Bahnschrift"/>
                          <a:cs typeface="Bahnschrift"/>
                        </a:rPr>
                        <a:t>hour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Additional</a:t>
                      </a:r>
                      <a:r>
                        <a:rPr sz="2200" spc="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forwarding</a:t>
                      </a:r>
                      <a:r>
                        <a:rPr sz="2200" spc="9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20" dirty="0">
                          <a:latin typeface="Bahnschrift"/>
                          <a:cs typeface="Bahnschrift"/>
                        </a:rPr>
                        <a:t>rule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$0.01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/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20" dirty="0">
                          <a:latin typeface="Bahnschrift"/>
                          <a:cs typeface="Bahnschrift"/>
                        </a:rPr>
                        <a:t>hour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Inbound</a:t>
                      </a:r>
                      <a:r>
                        <a:rPr sz="2200" spc="14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data</a:t>
                      </a:r>
                      <a:r>
                        <a:rPr sz="2200" spc="15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10" dirty="0">
                          <a:latin typeface="Bahnschrift"/>
                          <a:cs typeface="Bahnschrift"/>
                        </a:rPr>
                        <a:t>processed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$0.008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/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GiB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/</a:t>
                      </a:r>
                      <a:r>
                        <a:rPr sz="2200" spc="19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10" dirty="0">
                          <a:latin typeface="Bahnschrift"/>
                          <a:cs typeface="Bahnschrift"/>
                        </a:rPr>
                        <a:t>month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Outbound</a:t>
                      </a:r>
                      <a:r>
                        <a:rPr sz="2200" spc="13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data</a:t>
                      </a:r>
                      <a:r>
                        <a:rPr sz="2200" spc="13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10" dirty="0">
                          <a:latin typeface="Bahnschrift"/>
                          <a:cs typeface="Bahnschrift"/>
                        </a:rPr>
                        <a:t>processed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$0.008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/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GiB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/</a:t>
                      </a:r>
                      <a:r>
                        <a:rPr sz="2200" spc="19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10" dirty="0">
                          <a:latin typeface="Bahnschrift"/>
                          <a:cs typeface="Bahnschrift"/>
                        </a:rPr>
                        <a:t>month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Load</a:t>
            </a:r>
            <a:r>
              <a:rPr spc="-75" dirty="0"/>
              <a:t> </a:t>
            </a:r>
            <a:r>
              <a:rPr spc="-130" dirty="0"/>
              <a:t>Balancer</a:t>
            </a:r>
            <a:r>
              <a:rPr spc="-125" dirty="0"/>
              <a:t> </a:t>
            </a:r>
            <a:r>
              <a:rPr spc="-130" dirty="0"/>
              <a:t>Pricing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768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Internal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application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load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balancer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(regional</a:t>
            </a:r>
            <a:r>
              <a:rPr sz="2400" spc="15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and</a:t>
            </a:r>
            <a:r>
              <a:rPr sz="2400" spc="145" dirty="0">
                <a:latin typeface="Bahnschrift"/>
                <a:cs typeface="Bahnschrift"/>
              </a:rPr>
              <a:t> </a:t>
            </a:r>
            <a:r>
              <a:rPr sz="2400" spc="-10" dirty="0">
                <a:latin typeface="Bahnschrift"/>
                <a:cs typeface="Bahnschrift"/>
              </a:rPr>
              <a:t>cross-region)</a:t>
            </a:r>
            <a:r>
              <a:rPr sz="2800" spc="-10" dirty="0">
                <a:latin typeface="Bahnschrift"/>
                <a:cs typeface="Bahnschrift"/>
              </a:rPr>
              <a:t>:</a:t>
            </a:r>
            <a:endParaRPr sz="2800">
              <a:latin typeface="Bahnschrift"/>
              <a:cs typeface="Bahnschrif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82342" y="3097022"/>
          <a:ext cx="7755890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3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Per</a:t>
                      </a:r>
                      <a:r>
                        <a:rPr sz="2200" spc="17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10" dirty="0">
                          <a:latin typeface="Bahnschrift"/>
                          <a:cs typeface="Bahnschrift"/>
                        </a:rPr>
                        <a:t>instance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$0.025</a:t>
                      </a:r>
                      <a:r>
                        <a:rPr sz="2200" spc="16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/</a:t>
                      </a:r>
                      <a:r>
                        <a:rPr sz="2200" spc="15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20" dirty="0">
                          <a:latin typeface="Bahnschrift"/>
                          <a:cs typeface="Bahnschrift"/>
                        </a:rPr>
                        <a:t>hour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Inbound</a:t>
                      </a:r>
                      <a:r>
                        <a:rPr sz="2200" spc="14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data</a:t>
                      </a:r>
                      <a:r>
                        <a:rPr sz="2200" spc="15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10" dirty="0">
                          <a:latin typeface="Bahnschrift"/>
                          <a:cs typeface="Bahnschrift"/>
                        </a:rPr>
                        <a:t>processed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$0.008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/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GiB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/</a:t>
                      </a:r>
                      <a:r>
                        <a:rPr sz="2200" spc="19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10" dirty="0">
                          <a:latin typeface="Bahnschrift"/>
                          <a:cs typeface="Bahnschrift"/>
                        </a:rPr>
                        <a:t>month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Outbound</a:t>
                      </a:r>
                      <a:r>
                        <a:rPr sz="2200" spc="13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data</a:t>
                      </a:r>
                      <a:r>
                        <a:rPr sz="2200" spc="13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10" dirty="0">
                          <a:latin typeface="Bahnschrift"/>
                          <a:cs typeface="Bahnschrift"/>
                        </a:rPr>
                        <a:t>processed</a:t>
                      </a:r>
                      <a:endParaRPr sz="2200">
                        <a:latin typeface="Bahnschrift"/>
                        <a:cs typeface="Bahnschrif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800" dirty="0">
                          <a:latin typeface="Bahnschrift"/>
                          <a:cs typeface="Bahnschrift"/>
                        </a:rPr>
                        <a:t>(only</a:t>
                      </a:r>
                      <a:r>
                        <a:rPr sz="1800" spc="18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in</a:t>
                      </a:r>
                      <a:r>
                        <a:rPr sz="18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10" dirty="0">
                          <a:latin typeface="Bahnschrift"/>
                          <a:cs typeface="Bahnschrift"/>
                        </a:rPr>
                        <a:t>cross-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region</a:t>
                      </a:r>
                      <a:r>
                        <a:rPr sz="1800" spc="16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25" dirty="0">
                          <a:latin typeface="Bahnschrift"/>
                          <a:cs typeface="Bahnschrift"/>
                        </a:rPr>
                        <a:t>LB)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Bahnschrift"/>
                          <a:cs typeface="Bahnschrift"/>
                        </a:rPr>
                        <a:t>$0.008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/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GiB</a:t>
                      </a:r>
                      <a:r>
                        <a:rPr sz="2200" spc="18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dirty="0">
                          <a:latin typeface="Bahnschrift"/>
                          <a:cs typeface="Bahnschrift"/>
                        </a:rPr>
                        <a:t>/</a:t>
                      </a:r>
                      <a:r>
                        <a:rPr sz="2200" spc="19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200" spc="-10" dirty="0">
                          <a:latin typeface="Bahnschrift"/>
                          <a:cs typeface="Bahnschrift"/>
                        </a:rPr>
                        <a:t>month</a:t>
                      </a:r>
                      <a:endParaRPr sz="2200">
                        <a:latin typeface="Bahnschrift"/>
                        <a:cs typeface="Bahnschrift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3B4C-E7BF-820A-22AB-F339BB13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and App Engine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8DF9-7C31-6227-7006-75D59038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Bahnschrift"/>
                <a:cs typeface="Bahnschrift"/>
              </a:rPr>
              <a:t>App</a:t>
            </a:r>
            <a:r>
              <a:rPr lang="en-US" sz="2800" spc="225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Engine</a:t>
            </a:r>
            <a:r>
              <a:rPr lang="en-US" sz="2800" spc="229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has</a:t>
            </a:r>
            <a:r>
              <a:rPr lang="en-US" sz="2800" spc="215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its</a:t>
            </a:r>
            <a:r>
              <a:rPr lang="en-US" sz="2800" spc="220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own</a:t>
            </a:r>
            <a:r>
              <a:rPr lang="en-US" sz="2800" spc="225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load</a:t>
            </a:r>
            <a:r>
              <a:rPr lang="en-US" sz="2800" spc="220" dirty="0">
                <a:latin typeface="Bahnschrift"/>
                <a:cs typeface="Bahnschrift"/>
              </a:rPr>
              <a:t> </a:t>
            </a:r>
            <a:r>
              <a:rPr lang="en-US" sz="2800" spc="-10" dirty="0">
                <a:latin typeface="Bahnschrift"/>
                <a:cs typeface="Bahnschrift"/>
              </a:rPr>
              <a:t>balancer</a:t>
            </a:r>
            <a:endParaRPr lang="en-US" sz="2800" dirty="0">
              <a:latin typeface="Bahnschrift"/>
              <a:cs typeface="Bahnschrift"/>
            </a:endParaRPr>
          </a:p>
          <a:p>
            <a:r>
              <a:rPr lang="en-US" sz="2800" dirty="0">
                <a:latin typeface="Bahnschrift"/>
                <a:cs typeface="Bahnschrift"/>
              </a:rPr>
              <a:t>Provides</a:t>
            </a:r>
            <a:r>
              <a:rPr lang="en-US" sz="2800" spc="180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basic</a:t>
            </a:r>
            <a:r>
              <a:rPr lang="en-US" sz="2800" spc="185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load</a:t>
            </a:r>
            <a:r>
              <a:rPr lang="en-US" sz="2800" spc="180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balancing</a:t>
            </a:r>
            <a:r>
              <a:rPr lang="en-US" sz="2800" spc="200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capabilities</a:t>
            </a:r>
            <a:r>
              <a:rPr lang="en-US" sz="2800" spc="190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with</a:t>
            </a:r>
            <a:r>
              <a:rPr lang="en-US" sz="2800" spc="190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the</a:t>
            </a:r>
            <a:r>
              <a:rPr lang="en-US" sz="2800" spc="165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autoscaling</a:t>
            </a:r>
            <a:r>
              <a:rPr lang="en-US" sz="2800" spc="204" dirty="0">
                <a:latin typeface="Bahnschrift"/>
                <a:cs typeface="Bahnschrift"/>
              </a:rPr>
              <a:t> </a:t>
            </a:r>
            <a:r>
              <a:rPr lang="en-US" sz="2800" spc="-25" dirty="0">
                <a:latin typeface="Bahnschrift"/>
                <a:cs typeface="Bahnschrift"/>
              </a:rPr>
              <a:t>of </a:t>
            </a:r>
            <a:r>
              <a:rPr lang="en-US" sz="2800" dirty="0">
                <a:latin typeface="Bahnschrift"/>
                <a:cs typeface="Bahnschrift"/>
              </a:rPr>
              <a:t>App</a:t>
            </a:r>
            <a:r>
              <a:rPr lang="en-US" sz="2800" spc="225" dirty="0">
                <a:latin typeface="Bahnschrift"/>
                <a:cs typeface="Bahnschrift"/>
              </a:rPr>
              <a:t> </a:t>
            </a:r>
            <a:r>
              <a:rPr lang="en-US" sz="2800" spc="-10" dirty="0">
                <a:latin typeface="Bahnschrift"/>
                <a:cs typeface="Bahnschrift"/>
              </a:rPr>
              <a:t>Engine</a:t>
            </a:r>
            <a:endParaRPr lang="en-US" sz="2800" dirty="0">
              <a:latin typeface="Bahnschrift"/>
              <a:cs typeface="Bahnschrift"/>
            </a:endParaRPr>
          </a:p>
          <a:p>
            <a:r>
              <a:rPr lang="en-US" sz="2800" dirty="0">
                <a:latin typeface="Bahnschrift"/>
                <a:cs typeface="Bahnschrift"/>
              </a:rPr>
              <a:t>Sometimes</a:t>
            </a:r>
            <a:r>
              <a:rPr lang="en-US" sz="2800" spc="245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it’s</a:t>
            </a:r>
            <a:r>
              <a:rPr lang="en-US" sz="2800" spc="229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a</a:t>
            </a:r>
            <a:r>
              <a:rPr lang="en-US" sz="2800" spc="235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good</a:t>
            </a:r>
            <a:r>
              <a:rPr lang="en-US" sz="2800" spc="235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idea</a:t>
            </a:r>
            <a:r>
              <a:rPr lang="en-US" sz="2800" spc="229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to</a:t>
            </a:r>
            <a:r>
              <a:rPr lang="en-US" sz="2800" spc="235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still</a:t>
            </a:r>
            <a:r>
              <a:rPr lang="en-US" sz="2800" spc="229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have</a:t>
            </a:r>
            <a:r>
              <a:rPr lang="en-US" sz="2800" spc="235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Load</a:t>
            </a:r>
            <a:r>
              <a:rPr lang="en-US" sz="2800" spc="229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Balancer</a:t>
            </a:r>
            <a:r>
              <a:rPr lang="en-US" sz="2800" spc="254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on</a:t>
            </a:r>
            <a:r>
              <a:rPr lang="en-US" sz="2800" spc="229" dirty="0">
                <a:latin typeface="Bahnschrift"/>
                <a:cs typeface="Bahnschrift"/>
              </a:rPr>
              <a:t> </a:t>
            </a:r>
            <a:r>
              <a:rPr lang="en-US" sz="2800" dirty="0">
                <a:latin typeface="Bahnschrift"/>
                <a:cs typeface="Bahnschrift"/>
              </a:rPr>
              <a:t>top</a:t>
            </a:r>
            <a:r>
              <a:rPr lang="en-US" sz="2800" spc="235" dirty="0">
                <a:latin typeface="Bahnschrift"/>
                <a:cs typeface="Bahnschrift"/>
              </a:rPr>
              <a:t> </a:t>
            </a:r>
            <a:r>
              <a:rPr lang="en-US" sz="2800" spc="-25" dirty="0">
                <a:latin typeface="Bahnschrift"/>
                <a:cs typeface="Bahnschrift"/>
              </a:rPr>
              <a:t>of</a:t>
            </a:r>
            <a:r>
              <a:rPr lang="en-IN" sz="2800" spc="-25" dirty="0">
                <a:latin typeface="Bahnschrift"/>
                <a:cs typeface="Bahnschrift"/>
              </a:rPr>
              <a:t> App Engine, below are some of reasons for this</a:t>
            </a:r>
          </a:p>
          <a:p>
            <a:pPr lvl="1"/>
            <a:r>
              <a:rPr lang="en-US" sz="2400" dirty="0">
                <a:latin typeface="Bahnschrift"/>
                <a:cs typeface="Bahnschrift"/>
              </a:rPr>
              <a:t>Advanced</a:t>
            </a:r>
            <a:r>
              <a:rPr lang="en-US" sz="2400" spc="220" dirty="0">
                <a:latin typeface="Bahnschrift"/>
                <a:cs typeface="Bahnschrift"/>
              </a:rPr>
              <a:t> </a:t>
            </a:r>
            <a:r>
              <a:rPr lang="en-US" sz="2400" dirty="0">
                <a:latin typeface="Bahnschrift"/>
                <a:cs typeface="Bahnschrift"/>
              </a:rPr>
              <a:t>capabilities</a:t>
            </a:r>
            <a:r>
              <a:rPr lang="en-US" sz="2400" spc="245" dirty="0">
                <a:latin typeface="Bahnschrift"/>
                <a:cs typeface="Bahnschrift"/>
              </a:rPr>
              <a:t> </a:t>
            </a:r>
            <a:r>
              <a:rPr lang="en-US" sz="2400" dirty="0">
                <a:latin typeface="Bahnschrift"/>
                <a:cs typeface="Bahnschrift"/>
              </a:rPr>
              <a:t>not</a:t>
            </a:r>
            <a:r>
              <a:rPr lang="en-US" sz="2400" spc="225" dirty="0">
                <a:latin typeface="Bahnschrift"/>
                <a:cs typeface="Bahnschrift"/>
              </a:rPr>
              <a:t> </a:t>
            </a:r>
            <a:r>
              <a:rPr lang="en-US" sz="2400" dirty="0">
                <a:latin typeface="Bahnschrift"/>
                <a:cs typeface="Bahnschrift"/>
              </a:rPr>
              <a:t>found</a:t>
            </a:r>
            <a:r>
              <a:rPr lang="en-US" sz="2400" spc="220" dirty="0">
                <a:latin typeface="Bahnschrift"/>
                <a:cs typeface="Bahnschrift"/>
              </a:rPr>
              <a:t> </a:t>
            </a:r>
            <a:r>
              <a:rPr lang="en-US" sz="2400" dirty="0">
                <a:latin typeface="Bahnschrift"/>
                <a:cs typeface="Bahnschrift"/>
              </a:rPr>
              <a:t>in</a:t>
            </a:r>
            <a:r>
              <a:rPr lang="en-US" sz="2400" spc="225" dirty="0">
                <a:latin typeface="Bahnschrift"/>
                <a:cs typeface="Bahnschrift"/>
              </a:rPr>
              <a:t> </a:t>
            </a:r>
            <a:r>
              <a:rPr lang="en-US" sz="2400" dirty="0">
                <a:latin typeface="Bahnschrift"/>
                <a:cs typeface="Bahnschrift"/>
              </a:rPr>
              <a:t>the</a:t>
            </a:r>
            <a:r>
              <a:rPr lang="en-US" sz="2400" spc="220" dirty="0">
                <a:latin typeface="Bahnschrift"/>
                <a:cs typeface="Bahnschrift"/>
              </a:rPr>
              <a:t> </a:t>
            </a:r>
            <a:r>
              <a:rPr lang="en-US" sz="2400" spc="-20" dirty="0">
                <a:latin typeface="Bahnschrift"/>
                <a:cs typeface="Bahnschrift"/>
              </a:rPr>
              <a:t>built-</a:t>
            </a:r>
            <a:r>
              <a:rPr lang="en-US" sz="2400" dirty="0">
                <a:latin typeface="Bahnschrift"/>
                <a:cs typeface="Bahnschrift"/>
              </a:rPr>
              <a:t>in</a:t>
            </a:r>
            <a:r>
              <a:rPr lang="en-US" sz="2400" spc="215" dirty="0">
                <a:latin typeface="Bahnschrift"/>
                <a:cs typeface="Bahnschrift"/>
              </a:rPr>
              <a:t> </a:t>
            </a:r>
            <a:r>
              <a:rPr lang="en-US" sz="2400" dirty="0">
                <a:latin typeface="Bahnschrift"/>
                <a:cs typeface="Bahnschrift"/>
              </a:rPr>
              <a:t>load</a:t>
            </a:r>
            <a:r>
              <a:rPr lang="en-US" sz="2400" spc="229" dirty="0">
                <a:latin typeface="Bahnschrift"/>
                <a:cs typeface="Bahnschrift"/>
              </a:rPr>
              <a:t> </a:t>
            </a:r>
            <a:r>
              <a:rPr lang="en-US" sz="2400" spc="-10" dirty="0">
                <a:latin typeface="Bahnschrift"/>
                <a:cs typeface="Bahnschrift"/>
              </a:rPr>
              <a:t>balancer line CDN integration</a:t>
            </a:r>
          </a:p>
          <a:p>
            <a:pPr lvl="1"/>
            <a:r>
              <a:rPr lang="en-US" sz="2400" dirty="0">
                <a:latin typeface="Bahnschrift"/>
                <a:cs typeface="Bahnschrift"/>
              </a:rPr>
              <a:t>Balancing</a:t>
            </a:r>
            <a:r>
              <a:rPr lang="en-US" sz="2400" spc="254" dirty="0">
                <a:latin typeface="Bahnschrift"/>
                <a:cs typeface="Bahnschrift"/>
              </a:rPr>
              <a:t> </a:t>
            </a:r>
            <a:r>
              <a:rPr lang="en-US" sz="2400" dirty="0">
                <a:latin typeface="Bahnschrift"/>
                <a:cs typeface="Bahnschrift"/>
              </a:rPr>
              <a:t>between</a:t>
            </a:r>
            <a:r>
              <a:rPr lang="en-US" sz="2400" spc="220" dirty="0">
                <a:latin typeface="Bahnschrift"/>
                <a:cs typeface="Bahnschrift"/>
              </a:rPr>
              <a:t> </a:t>
            </a:r>
            <a:r>
              <a:rPr lang="en-US" sz="2400" dirty="0">
                <a:latin typeface="Bahnschrift"/>
                <a:cs typeface="Bahnschrift"/>
              </a:rPr>
              <a:t>two</a:t>
            </a:r>
            <a:r>
              <a:rPr lang="en-US" sz="2400" spc="225" dirty="0">
                <a:latin typeface="Bahnschrift"/>
                <a:cs typeface="Bahnschrift"/>
              </a:rPr>
              <a:t> </a:t>
            </a:r>
            <a:r>
              <a:rPr lang="en-US" sz="2400" dirty="0">
                <a:latin typeface="Bahnschrift"/>
                <a:cs typeface="Bahnschrift"/>
              </a:rPr>
              <a:t>or</a:t>
            </a:r>
            <a:r>
              <a:rPr lang="en-US" sz="2400" spc="210" dirty="0">
                <a:latin typeface="Bahnschrift"/>
                <a:cs typeface="Bahnschrift"/>
              </a:rPr>
              <a:t> </a:t>
            </a:r>
            <a:r>
              <a:rPr lang="en-US" sz="2400" dirty="0">
                <a:latin typeface="Bahnschrift"/>
                <a:cs typeface="Bahnschrift"/>
              </a:rPr>
              <a:t>more</a:t>
            </a:r>
            <a:r>
              <a:rPr lang="en-US" sz="2400" spc="235" dirty="0">
                <a:latin typeface="Bahnschrift"/>
                <a:cs typeface="Bahnschrift"/>
              </a:rPr>
              <a:t> </a:t>
            </a:r>
            <a:r>
              <a:rPr lang="en-US" sz="2400" dirty="0">
                <a:latin typeface="Bahnschrift"/>
                <a:cs typeface="Bahnschrift"/>
              </a:rPr>
              <a:t>App</a:t>
            </a:r>
            <a:r>
              <a:rPr lang="en-US" sz="2400" spc="220" dirty="0">
                <a:latin typeface="Bahnschrift"/>
                <a:cs typeface="Bahnschrift"/>
              </a:rPr>
              <a:t> </a:t>
            </a:r>
            <a:r>
              <a:rPr lang="en-US" sz="2400" dirty="0">
                <a:latin typeface="Bahnschrift"/>
                <a:cs typeface="Bahnschrift"/>
              </a:rPr>
              <a:t>Engines</a:t>
            </a:r>
            <a:r>
              <a:rPr lang="en-US" sz="2400" spc="229" dirty="0">
                <a:latin typeface="Bahnschrift"/>
                <a:cs typeface="Bahnschrift"/>
              </a:rPr>
              <a:t> </a:t>
            </a:r>
            <a:r>
              <a:rPr lang="en-US" sz="2400" dirty="0">
                <a:latin typeface="Bahnschrift"/>
                <a:cs typeface="Bahnschrift"/>
              </a:rPr>
              <a:t>in</a:t>
            </a:r>
            <a:r>
              <a:rPr lang="en-US" sz="2400" spc="215" dirty="0">
                <a:latin typeface="Bahnschrift"/>
                <a:cs typeface="Bahnschrift"/>
              </a:rPr>
              <a:t> </a:t>
            </a:r>
            <a:r>
              <a:rPr lang="en-US" sz="2400" spc="-10" dirty="0">
                <a:latin typeface="Bahnschrift"/>
                <a:cs typeface="Bahnschrift"/>
              </a:rPr>
              <a:t>different projects</a:t>
            </a:r>
            <a:endParaRPr lang="en-US" sz="2400" dirty="0">
              <a:latin typeface="Bahnschrift"/>
              <a:cs typeface="Bahnschrift"/>
            </a:endParaRPr>
          </a:p>
          <a:p>
            <a:pPr lvl="1"/>
            <a:endParaRPr lang="en-US" sz="2400" dirty="0">
              <a:latin typeface="Bahnschrift"/>
              <a:cs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47775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Affinity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886714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Makes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sure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user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will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always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directed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same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latin typeface="Bahnschrift"/>
                <a:cs typeface="Bahnschrift"/>
              </a:rPr>
              <a:t>instance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(VM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/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App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Engine)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began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with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Should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avoided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when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possible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Usually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required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Stateful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apps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Usually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sign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bad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design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Always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try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design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Stateless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app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63" y="74676"/>
              <a:ext cx="3384041" cy="8633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Stateless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158239" y="2566416"/>
            <a:ext cx="9739630" cy="3851910"/>
            <a:chOff x="1158239" y="2566416"/>
            <a:chExt cx="9739630" cy="38519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239" y="2566416"/>
              <a:ext cx="9739122" cy="24010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5247" y="5554980"/>
              <a:ext cx="7745730" cy="8633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38503" y="2562018"/>
            <a:ext cx="8982710" cy="38201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95300"/>
              </a:lnSpc>
              <a:spcBef>
                <a:spcPts val="420"/>
              </a:spcBef>
            </a:pPr>
            <a:r>
              <a:rPr sz="5250" b="1" i="1" spc="-505" dirty="0">
                <a:solidFill>
                  <a:srgbClr val="532708"/>
                </a:solidFill>
                <a:latin typeface="Arial"/>
                <a:cs typeface="Arial"/>
              </a:rPr>
              <a:t>The</a:t>
            </a:r>
            <a:r>
              <a:rPr sz="5250" b="1" i="1" spc="-12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345" dirty="0">
                <a:solidFill>
                  <a:srgbClr val="532708"/>
                </a:solidFill>
                <a:latin typeface="Arial"/>
                <a:cs typeface="Arial"/>
              </a:rPr>
              <a:t>application’s</a:t>
            </a:r>
            <a:r>
              <a:rPr sz="5250" b="1" i="1" spc="-17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225" dirty="0">
                <a:solidFill>
                  <a:srgbClr val="532708"/>
                </a:solidFill>
                <a:latin typeface="Arial"/>
                <a:cs typeface="Arial"/>
              </a:rPr>
              <a:t>state</a:t>
            </a:r>
            <a:r>
              <a:rPr sz="5250" b="1" i="1" spc="-13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290" dirty="0">
                <a:solidFill>
                  <a:srgbClr val="532708"/>
                </a:solidFill>
                <a:latin typeface="Arial"/>
                <a:cs typeface="Arial"/>
              </a:rPr>
              <a:t>is</a:t>
            </a:r>
            <a:r>
              <a:rPr sz="5250" b="1" i="1" spc="-12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285" dirty="0">
                <a:solidFill>
                  <a:srgbClr val="532708"/>
                </a:solidFill>
                <a:latin typeface="Arial"/>
                <a:cs typeface="Arial"/>
              </a:rPr>
              <a:t>stored </a:t>
            </a:r>
            <a:r>
              <a:rPr sz="5250" b="1" i="1" spc="-330" dirty="0">
                <a:solidFill>
                  <a:srgbClr val="532708"/>
                </a:solidFill>
                <a:latin typeface="Arial"/>
                <a:cs typeface="Arial"/>
              </a:rPr>
              <a:t>in</a:t>
            </a:r>
            <a:r>
              <a:rPr sz="5250" b="1" i="1" spc="-13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380" dirty="0">
                <a:solidFill>
                  <a:srgbClr val="532708"/>
                </a:solidFill>
                <a:latin typeface="Arial"/>
                <a:cs typeface="Arial"/>
              </a:rPr>
              <a:t>only</a:t>
            </a:r>
            <a:r>
              <a:rPr sz="5250" b="1" i="1" spc="-14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305" dirty="0">
                <a:solidFill>
                  <a:srgbClr val="532708"/>
                </a:solidFill>
                <a:latin typeface="Arial"/>
                <a:cs typeface="Arial"/>
              </a:rPr>
              <a:t>two</a:t>
            </a:r>
            <a:r>
              <a:rPr sz="5250" b="1" i="1" spc="-15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305" dirty="0">
                <a:solidFill>
                  <a:srgbClr val="532708"/>
                </a:solidFill>
                <a:latin typeface="Arial"/>
                <a:cs typeface="Arial"/>
              </a:rPr>
              <a:t>places</a:t>
            </a:r>
            <a:r>
              <a:rPr sz="5250" b="1" i="1" spc="-14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dirty="0">
                <a:solidFill>
                  <a:srgbClr val="532708"/>
                </a:solidFill>
                <a:latin typeface="Arial"/>
                <a:cs typeface="Arial"/>
              </a:rPr>
              <a:t>–</a:t>
            </a:r>
            <a:r>
              <a:rPr sz="5250" b="1" i="1" spc="-22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270" dirty="0">
                <a:solidFill>
                  <a:srgbClr val="532708"/>
                </a:solidFill>
                <a:latin typeface="Arial"/>
                <a:cs typeface="Arial"/>
              </a:rPr>
              <a:t>the</a:t>
            </a:r>
            <a:r>
              <a:rPr sz="5250" b="1" i="1" spc="-15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325" dirty="0">
                <a:solidFill>
                  <a:srgbClr val="532708"/>
                </a:solidFill>
                <a:latin typeface="Arial"/>
                <a:cs typeface="Arial"/>
              </a:rPr>
              <a:t>data </a:t>
            </a:r>
            <a:r>
              <a:rPr sz="5250" b="1" i="1" spc="-245" dirty="0">
                <a:solidFill>
                  <a:srgbClr val="532708"/>
                </a:solidFill>
                <a:latin typeface="Arial"/>
                <a:cs typeface="Arial"/>
              </a:rPr>
              <a:t>store</a:t>
            </a:r>
            <a:r>
              <a:rPr sz="5250" b="1" i="1" spc="-13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409" dirty="0">
                <a:solidFill>
                  <a:srgbClr val="532708"/>
                </a:solidFill>
                <a:latin typeface="Arial"/>
                <a:cs typeface="Arial"/>
              </a:rPr>
              <a:t>and</a:t>
            </a:r>
            <a:r>
              <a:rPr sz="5250" b="1" i="1" spc="-12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270" dirty="0">
                <a:solidFill>
                  <a:srgbClr val="532708"/>
                </a:solidFill>
                <a:latin typeface="Arial"/>
                <a:cs typeface="Arial"/>
              </a:rPr>
              <a:t>the</a:t>
            </a:r>
            <a:r>
              <a:rPr sz="5250" b="1" i="1" spc="-13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250" dirty="0">
                <a:solidFill>
                  <a:srgbClr val="532708"/>
                </a:solidFill>
                <a:latin typeface="Arial"/>
                <a:cs typeface="Arial"/>
              </a:rPr>
              <a:t>user</a:t>
            </a:r>
            <a:r>
              <a:rPr sz="5250" b="1" i="1" spc="-12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105" dirty="0">
                <a:solidFill>
                  <a:srgbClr val="532708"/>
                </a:solidFill>
                <a:latin typeface="Arial"/>
                <a:cs typeface="Arial"/>
              </a:rPr>
              <a:t>interface</a:t>
            </a:r>
            <a:endParaRPr sz="5250">
              <a:latin typeface="Arial"/>
              <a:cs typeface="Arial"/>
            </a:endParaRPr>
          </a:p>
          <a:p>
            <a:pPr marL="650240" algn="ctr">
              <a:lnSpc>
                <a:spcPct val="100000"/>
              </a:lnSpc>
              <a:spcBef>
                <a:spcPts val="5245"/>
              </a:spcBef>
            </a:pPr>
            <a:r>
              <a:rPr sz="5250" b="1" i="1" spc="-240" dirty="0">
                <a:solidFill>
                  <a:srgbClr val="532708"/>
                </a:solidFill>
                <a:latin typeface="Arial"/>
                <a:cs typeface="Arial"/>
              </a:rPr>
              <a:t>State</a:t>
            </a:r>
            <a:r>
              <a:rPr sz="5250" b="1" i="1" spc="-13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770" dirty="0">
                <a:solidFill>
                  <a:srgbClr val="532708"/>
                </a:solidFill>
                <a:latin typeface="Arial"/>
                <a:cs typeface="Arial"/>
              </a:rPr>
              <a:t>=</a:t>
            </a:r>
            <a:r>
              <a:rPr sz="5250" b="1" i="1" spc="-8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360" dirty="0">
                <a:solidFill>
                  <a:srgbClr val="532708"/>
                </a:solidFill>
                <a:latin typeface="Arial"/>
                <a:cs typeface="Arial"/>
              </a:rPr>
              <a:t>Application’s</a:t>
            </a:r>
            <a:r>
              <a:rPr sz="5250" b="1" i="1" spc="-15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250" b="1" i="1" spc="-340" dirty="0">
                <a:solidFill>
                  <a:srgbClr val="532708"/>
                </a:solidFill>
                <a:latin typeface="Arial"/>
                <a:cs typeface="Arial"/>
              </a:rPr>
              <a:t>Data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3232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Stateless</a:t>
            </a:r>
            <a:r>
              <a:rPr spc="-210" dirty="0"/>
              <a:t> </a:t>
            </a:r>
            <a:r>
              <a:rPr spc="-1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0426" y="2298954"/>
            <a:ext cx="1320165" cy="70739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45745" marR="236854" indent="199390">
              <a:lnSpc>
                <a:spcPct val="100000"/>
              </a:lnSpc>
              <a:spcBef>
                <a:spcPts val="495"/>
              </a:spcBef>
            </a:pPr>
            <a:r>
              <a:rPr sz="1800" spc="-20" dirty="0">
                <a:latin typeface="Calibri"/>
                <a:cs typeface="Calibri"/>
              </a:rPr>
              <a:t>User 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3835" y="3005327"/>
            <a:ext cx="76200" cy="678815"/>
          </a:xfrm>
          <a:custGeom>
            <a:avLst/>
            <a:gdLst/>
            <a:ahLst/>
            <a:cxnLst/>
            <a:rect l="l" t="t" r="r" b="b"/>
            <a:pathLst>
              <a:path w="76200" h="678814">
                <a:moveTo>
                  <a:pt x="31750" y="602488"/>
                </a:moveTo>
                <a:lnTo>
                  <a:pt x="0" y="602488"/>
                </a:lnTo>
                <a:lnTo>
                  <a:pt x="38100" y="678688"/>
                </a:lnTo>
                <a:lnTo>
                  <a:pt x="69850" y="615188"/>
                </a:lnTo>
                <a:lnTo>
                  <a:pt x="31750" y="615188"/>
                </a:lnTo>
                <a:lnTo>
                  <a:pt x="31750" y="602488"/>
                </a:lnTo>
                <a:close/>
              </a:path>
              <a:path w="76200" h="678814">
                <a:moveTo>
                  <a:pt x="44450" y="0"/>
                </a:moveTo>
                <a:lnTo>
                  <a:pt x="31750" y="0"/>
                </a:lnTo>
                <a:lnTo>
                  <a:pt x="31750" y="615188"/>
                </a:lnTo>
                <a:lnTo>
                  <a:pt x="44450" y="615188"/>
                </a:lnTo>
                <a:lnTo>
                  <a:pt x="44450" y="0"/>
                </a:lnTo>
                <a:close/>
              </a:path>
              <a:path w="76200" h="678814">
                <a:moveTo>
                  <a:pt x="76200" y="602488"/>
                </a:moveTo>
                <a:lnTo>
                  <a:pt x="44450" y="602488"/>
                </a:lnTo>
                <a:lnTo>
                  <a:pt x="44450" y="615188"/>
                </a:lnTo>
                <a:lnTo>
                  <a:pt x="69850" y="615188"/>
                </a:lnTo>
                <a:lnTo>
                  <a:pt x="76200" y="602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8328" y="5667755"/>
            <a:ext cx="1320165" cy="829310"/>
          </a:xfrm>
          <a:custGeom>
            <a:avLst/>
            <a:gdLst/>
            <a:ahLst/>
            <a:cxnLst/>
            <a:rect l="l" t="t" r="r" b="b"/>
            <a:pathLst>
              <a:path w="1320164" h="829310">
                <a:moveTo>
                  <a:pt x="1319784" y="138176"/>
                </a:moveTo>
                <a:lnTo>
                  <a:pt x="1286146" y="181850"/>
                </a:lnTo>
                <a:lnTo>
                  <a:pt x="1229698" y="207916"/>
                </a:lnTo>
                <a:lnTo>
                  <a:pt x="1192475" y="219781"/>
                </a:lnTo>
                <a:lnTo>
                  <a:pt x="1149788" y="230755"/>
                </a:lnTo>
                <a:lnTo>
                  <a:pt x="1102040" y="240753"/>
                </a:lnTo>
                <a:lnTo>
                  <a:pt x="1049633" y="249692"/>
                </a:lnTo>
                <a:lnTo>
                  <a:pt x="992970" y="257487"/>
                </a:lnTo>
                <a:lnTo>
                  <a:pt x="932453" y="264053"/>
                </a:lnTo>
                <a:lnTo>
                  <a:pt x="868484" y="269307"/>
                </a:lnTo>
                <a:lnTo>
                  <a:pt x="801466" y="273165"/>
                </a:lnTo>
                <a:lnTo>
                  <a:pt x="731801" y="275541"/>
                </a:lnTo>
                <a:lnTo>
                  <a:pt x="659892" y="276352"/>
                </a:lnTo>
                <a:lnTo>
                  <a:pt x="587982" y="275541"/>
                </a:lnTo>
                <a:lnTo>
                  <a:pt x="518317" y="273165"/>
                </a:lnTo>
                <a:lnTo>
                  <a:pt x="451299" y="269307"/>
                </a:lnTo>
                <a:lnTo>
                  <a:pt x="387330" y="264053"/>
                </a:lnTo>
                <a:lnTo>
                  <a:pt x="326813" y="257487"/>
                </a:lnTo>
                <a:lnTo>
                  <a:pt x="270150" y="249692"/>
                </a:lnTo>
                <a:lnTo>
                  <a:pt x="217743" y="240753"/>
                </a:lnTo>
                <a:lnTo>
                  <a:pt x="169995" y="230755"/>
                </a:lnTo>
                <a:lnTo>
                  <a:pt x="127308" y="219781"/>
                </a:lnTo>
                <a:lnTo>
                  <a:pt x="90085" y="207916"/>
                </a:lnTo>
                <a:lnTo>
                  <a:pt x="33637" y="181850"/>
                </a:lnTo>
                <a:lnTo>
                  <a:pt x="3871" y="153232"/>
                </a:lnTo>
                <a:lnTo>
                  <a:pt x="0" y="138176"/>
                </a:lnTo>
              </a:path>
              <a:path w="1320164" h="829310">
                <a:moveTo>
                  <a:pt x="0" y="138176"/>
                </a:moveTo>
                <a:lnTo>
                  <a:pt x="33637" y="94501"/>
                </a:lnTo>
                <a:lnTo>
                  <a:pt x="90085" y="68435"/>
                </a:lnTo>
                <a:lnTo>
                  <a:pt x="127308" y="56570"/>
                </a:lnTo>
                <a:lnTo>
                  <a:pt x="169995" y="45596"/>
                </a:lnTo>
                <a:lnTo>
                  <a:pt x="217743" y="35598"/>
                </a:lnTo>
                <a:lnTo>
                  <a:pt x="270150" y="26659"/>
                </a:lnTo>
                <a:lnTo>
                  <a:pt x="326813" y="18864"/>
                </a:lnTo>
                <a:lnTo>
                  <a:pt x="387330" y="12298"/>
                </a:lnTo>
                <a:lnTo>
                  <a:pt x="451299" y="7044"/>
                </a:lnTo>
                <a:lnTo>
                  <a:pt x="518317" y="3186"/>
                </a:lnTo>
                <a:lnTo>
                  <a:pt x="587982" y="810"/>
                </a:lnTo>
                <a:lnTo>
                  <a:pt x="659892" y="0"/>
                </a:lnTo>
                <a:lnTo>
                  <a:pt x="731801" y="810"/>
                </a:lnTo>
                <a:lnTo>
                  <a:pt x="801466" y="3186"/>
                </a:lnTo>
                <a:lnTo>
                  <a:pt x="868484" y="7044"/>
                </a:lnTo>
                <a:lnTo>
                  <a:pt x="932453" y="12298"/>
                </a:lnTo>
                <a:lnTo>
                  <a:pt x="992970" y="18864"/>
                </a:lnTo>
                <a:lnTo>
                  <a:pt x="1049633" y="26659"/>
                </a:lnTo>
                <a:lnTo>
                  <a:pt x="1102040" y="35598"/>
                </a:lnTo>
                <a:lnTo>
                  <a:pt x="1149788" y="45596"/>
                </a:lnTo>
                <a:lnTo>
                  <a:pt x="1192475" y="56570"/>
                </a:lnTo>
                <a:lnTo>
                  <a:pt x="1229698" y="68435"/>
                </a:lnTo>
                <a:lnTo>
                  <a:pt x="1286146" y="94501"/>
                </a:lnTo>
                <a:lnTo>
                  <a:pt x="1315912" y="123119"/>
                </a:lnTo>
                <a:lnTo>
                  <a:pt x="1319784" y="138176"/>
                </a:lnTo>
                <a:lnTo>
                  <a:pt x="1319784" y="690880"/>
                </a:lnTo>
                <a:lnTo>
                  <a:pt x="1286146" y="734554"/>
                </a:lnTo>
                <a:lnTo>
                  <a:pt x="1229698" y="760620"/>
                </a:lnTo>
                <a:lnTo>
                  <a:pt x="1192475" y="772485"/>
                </a:lnTo>
                <a:lnTo>
                  <a:pt x="1149788" y="783459"/>
                </a:lnTo>
                <a:lnTo>
                  <a:pt x="1102040" y="793457"/>
                </a:lnTo>
                <a:lnTo>
                  <a:pt x="1049633" y="802396"/>
                </a:lnTo>
                <a:lnTo>
                  <a:pt x="992970" y="810191"/>
                </a:lnTo>
                <a:lnTo>
                  <a:pt x="932453" y="816757"/>
                </a:lnTo>
                <a:lnTo>
                  <a:pt x="868484" y="822011"/>
                </a:lnTo>
                <a:lnTo>
                  <a:pt x="801466" y="825869"/>
                </a:lnTo>
                <a:lnTo>
                  <a:pt x="731801" y="828245"/>
                </a:lnTo>
                <a:lnTo>
                  <a:pt x="659892" y="829056"/>
                </a:lnTo>
                <a:lnTo>
                  <a:pt x="587982" y="828245"/>
                </a:lnTo>
                <a:lnTo>
                  <a:pt x="518317" y="825869"/>
                </a:lnTo>
                <a:lnTo>
                  <a:pt x="451299" y="822011"/>
                </a:lnTo>
                <a:lnTo>
                  <a:pt x="387330" y="816757"/>
                </a:lnTo>
                <a:lnTo>
                  <a:pt x="326813" y="810191"/>
                </a:lnTo>
                <a:lnTo>
                  <a:pt x="270150" y="802396"/>
                </a:lnTo>
                <a:lnTo>
                  <a:pt x="217743" y="793457"/>
                </a:lnTo>
                <a:lnTo>
                  <a:pt x="169995" y="783459"/>
                </a:lnTo>
                <a:lnTo>
                  <a:pt x="127308" y="772485"/>
                </a:lnTo>
                <a:lnTo>
                  <a:pt x="90085" y="760620"/>
                </a:lnTo>
                <a:lnTo>
                  <a:pt x="33637" y="734554"/>
                </a:lnTo>
                <a:lnTo>
                  <a:pt x="3871" y="705936"/>
                </a:lnTo>
                <a:lnTo>
                  <a:pt x="0" y="690880"/>
                </a:lnTo>
                <a:lnTo>
                  <a:pt x="0" y="1381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62958" y="5986983"/>
            <a:ext cx="890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70120" y="4988052"/>
            <a:ext cx="76200" cy="678815"/>
          </a:xfrm>
          <a:custGeom>
            <a:avLst/>
            <a:gdLst/>
            <a:ahLst/>
            <a:cxnLst/>
            <a:rect l="l" t="t" r="r" b="b"/>
            <a:pathLst>
              <a:path w="76200" h="678814">
                <a:moveTo>
                  <a:pt x="31750" y="602526"/>
                </a:moveTo>
                <a:lnTo>
                  <a:pt x="0" y="602526"/>
                </a:lnTo>
                <a:lnTo>
                  <a:pt x="38100" y="678726"/>
                </a:lnTo>
                <a:lnTo>
                  <a:pt x="69850" y="615226"/>
                </a:lnTo>
                <a:lnTo>
                  <a:pt x="31750" y="615226"/>
                </a:lnTo>
                <a:lnTo>
                  <a:pt x="31750" y="602526"/>
                </a:lnTo>
                <a:close/>
              </a:path>
              <a:path w="76200" h="678814">
                <a:moveTo>
                  <a:pt x="44450" y="0"/>
                </a:moveTo>
                <a:lnTo>
                  <a:pt x="31750" y="0"/>
                </a:lnTo>
                <a:lnTo>
                  <a:pt x="31750" y="615226"/>
                </a:lnTo>
                <a:lnTo>
                  <a:pt x="44450" y="615226"/>
                </a:lnTo>
                <a:lnTo>
                  <a:pt x="44450" y="0"/>
                </a:lnTo>
                <a:close/>
              </a:path>
              <a:path w="76200" h="678814">
                <a:moveTo>
                  <a:pt x="76200" y="602526"/>
                </a:moveTo>
                <a:lnTo>
                  <a:pt x="44450" y="602526"/>
                </a:lnTo>
                <a:lnTo>
                  <a:pt x="44450" y="615226"/>
                </a:lnTo>
                <a:lnTo>
                  <a:pt x="69850" y="615226"/>
                </a:lnTo>
                <a:lnTo>
                  <a:pt x="76200" y="602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07102" y="3196208"/>
            <a:ext cx="1576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Send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/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password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7102" y="5211572"/>
            <a:ext cx="165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Check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/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password exists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0657" y="5212841"/>
            <a:ext cx="1495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Retrieve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0282" y="3684270"/>
            <a:ext cx="2086610" cy="1304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Log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R="34925" algn="ctr">
              <a:lnSpc>
                <a:spcPct val="100000"/>
              </a:lnSpc>
              <a:spcBef>
                <a:spcPts val="1935"/>
              </a:spcBef>
            </a:pPr>
            <a:r>
              <a:rPr sz="1400" dirty="0">
                <a:latin typeface="Calibri"/>
                <a:cs typeface="Calibri"/>
              </a:rPr>
              <a:t>Store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future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use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07173" y="3746753"/>
            <a:ext cx="3618229" cy="117983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212850" marR="164465" indent="-1042669">
              <a:lnSpc>
                <a:spcPct val="100000"/>
              </a:lnSpc>
              <a:spcBef>
                <a:spcPts val="855"/>
              </a:spcBef>
            </a:pPr>
            <a:r>
              <a:rPr sz="3000" dirty="0">
                <a:latin typeface="Calibri"/>
                <a:cs typeface="Calibri"/>
              </a:rPr>
              <a:t>Data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stored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code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= </a:t>
            </a:r>
            <a:r>
              <a:rPr sz="3000" spc="-10" dirty="0">
                <a:latin typeface="Calibri"/>
                <a:cs typeface="Calibri"/>
              </a:rPr>
              <a:t>Stateful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66638" y="4315459"/>
            <a:ext cx="1241425" cy="76200"/>
          </a:xfrm>
          <a:custGeom>
            <a:avLst/>
            <a:gdLst/>
            <a:ahLst/>
            <a:cxnLst/>
            <a:rect l="l" t="t" r="r" b="b"/>
            <a:pathLst>
              <a:path w="1241425" h="76200">
                <a:moveTo>
                  <a:pt x="75691" y="0"/>
                </a:moveTo>
                <a:lnTo>
                  <a:pt x="0" y="39115"/>
                </a:lnTo>
                <a:lnTo>
                  <a:pt x="76708" y="76200"/>
                </a:lnTo>
                <a:lnTo>
                  <a:pt x="76371" y="50926"/>
                </a:lnTo>
                <a:lnTo>
                  <a:pt x="63626" y="50926"/>
                </a:lnTo>
                <a:lnTo>
                  <a:pt x="63449" y="39115"/>
                </a:lnTo>
                <a:lnTo>
                  <a:pt x="63369" y="33781"/>
                </a:lnTo>
                <a:lnTo>
                  <a:pt x="63246" y="25526"/>
                </a:lnTo>
                <a:lnTo>
                  <a:pt x="76029" y="25340"/>
                </a:lnTo>
                <a:lnTo>
                  <a:pt x="75803" y="8381"/>
                </a:lnTo>
                <a:lnTo>
                  <a:pt x="75691" y="0"/>
                </a:lnTo>
                <a:close/>
              </a:path>
              <a:path w="1241425" h="76200">
                <a:moveTo>
                  <a:pt x="76029" y="25340"/>
                </a:moveTo>
                <a:lnTo>
                  <a:pt x="63246" y="25526"/>
                </a:lnTo>
                <a:lnTo>
                  <a:pt x="63624" y="50741"/>
                </a:lnTo>
                <a:lnTo>
                  <a:pt x="63626" y="50926"/>
                </a:lnTo>
                <a:lnTo>
                  <a:pt x="76368" y="50741"/>
                </a:lnTo>
                <a:lnTo>
                  <a:pt x="76213" y="39115"/>
                </a:lnTo>
                <a:lnTo>
                  <a:pt x="76142" y="33781"/>
                </a:lnTo>
                <a:lnTo>
                  <a:pt x="76029" y="25340"/>
                </a:lnTo>
                <a:close/>
              </a:path>
              <a:path w="1241425" h="76200">
                <a:moveTo>
                  <a:pt x="76368" y="50741"/>
                </a:moveTo>
                <a:lnTo>
                  <a:pt x="63626" y="50926"/>
                </a:lnTo>
                <a:lnTo>
                  <a:pt x="76371" y="50926"/>
                </a:lnTo>
                <a:lnTo>
                  <a:pt x="76368" y="50741"/>
                </a:lnTo>
                <a:close/>
              </a:path>
              <a:path w="1241425" h="76200">
                <a:moveTo>
                  <a:pt x="1240916" y="8381"/>
                </a:moveTo>
                <a:lnTo>
                  <a:pt x="76029" y="25340"/>
                </a:lnTo>
                <a:lnTo>
                  <a:pt x="76368" y="50741"/>
                </a:lnTo>
                <a:lnTo>
                  <a:pt x="1241297" y="33781"/>
                </a:lnTo>
                <a:lnTo>
                  <a:pt x="1240916" y="83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1196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0410" algn="l"/>
              </a:tabLst>
            </a:pPr>
            <a:r>
              <a:rPr spc="-10" dirty="0"/>
              <a:t>Scalability</a:t>
            </a:r>
            <a:r>
              <a:rPr dirty="0"/>
              <a:t>	</a:t>
            </a:r>
            <a:r>
              <a:rPr spc="730" dirty="0"/>
              <a:t>-</a:t>
            </a:r>
            <a:r>
              <a:rPr spc="-60" dirty="0"/>
              <a:t> </a:t>
            </a:r>
            <a:r>
              <a:rPr spc="-400" dirty="0"/>
              <a:t>A</a:t>
            </a:r>
            <a:r>
              <a:rPr spc="-50" dirty="0"/>
              <a:t> </a:t>
            </a:r>
            <a:r>
              <a:rPr spc="-150" dirty="0"/>
              <a:t>Reminder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043" y="2034286"/>
            <a:ext cx="523049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Grow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shrink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needed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Scale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Up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Scale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Out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Scale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Out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usually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preferred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Load</a:t>
            </a:r>
            <a:r>
              <a:rPr spc="-35" dirty="0"/>
              <a:t> </a:t>
            </a:r>
            <a:r>
              <a:rPr spc="-114" dirty="0"/>
              <a:t>Balancers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71423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GCP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offers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various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types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load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balancers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Target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different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scenarios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We’ll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learn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about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different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types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when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each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We’ll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integrate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some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them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our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ReadIt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app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6530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3810" algn="l"/>
              </a:tabLst>
            </a:pPr>
            <a:r>
              <a:rPr spc="-300" dirty="0"/>
              <a:t>Redundancy</a:t>
            </a:r>
            <a:r>
              <a:rPr dirty="0"/>
              <a:t>	</a:t>
            </a:r>
            <a:r>
              <a:rPr spc="730" dirty="0"/>
              <a:t>-</a:t>
            </a:r>
            <a:r>
              <a:rPr spc="-60" dirty="0"/>
              <a:t> </a:t>
            </a:r>
            <a:r>
              <a:rPr spc="-400" dirty="0"/>
              <a:t>A</a:t>
            </a:r>
            <a:r>
              <a:rPr spc="-50" dirty="0"/>
              <a:t> </a:t>
            </a:r>
            <a:r>
              <a:rPr spc="-150" dirty="0"/>
              <a:t>Reminder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043" y="2034286"/>
            <a:ext cx="913638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Allows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system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function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properly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when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resource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>
              <a:lnSpc>
                <a:spcPct val="100000"/>
              </a:lnSpc>
            </a:pP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not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working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spc="-10" dirty="0">
                <a:latin typeface="Bahnschrift"/>
                <a:cs typeface="Bahnschrift"/>
              </a:rPr>
              <a:t>Example: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6465" lvl="1" indent="-457200">
              <a:lnSpc>
                <a:spcPct val="100000"/>
              </a:lnSpc>
              <a:buFont typeface="Arial MT"/>
              <a:buChar char="•"/>
              <a:tabLst>
                <a:tab pos="926465" algn="l"/>
              </a:tabLst>
            </a:pP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system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with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more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than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one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server</a:t>
            </a:r>
            <a:endParaRPr sz="2800">
              <a:latin typeface="Bahnschrift"/>
              <a:cs typeface="Bahnschrift"/>
            </a:endParaRPr>
          </a:p>
          <a:p>
            <a:pPr marL="927100" marR="993140" lvl="1" indent="-457834">
              <a:lnSpc>
                <a:spcPts val="6720"/>
              </a:lnSpc>
              <a:spcBef>
                <a:spcPts val="585"/>
              </a:spcBef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When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server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goes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down,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other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continue working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Scalable</a:t>
            </a:r>
            <a:r>
              <a:rPr spc="-160" dirty="0"/>
              <a:t> </a:t>
            </a:r>
            <a:r>
              <a:rPr spc="-365" dirty="0"/>
              <a:t>&amp;</a:t>
            </a:r>
            <a:r>
              <a:rPr spc="-45" dirty="0"/>
              <a:t> </a:t>
            </a:r>
            <a:r>
              <a:rPr spc="-254" dirty="0"/>
              <a:t>Redundant</a:t>
            </a:r>
            <a:r>
              <a:rPr spc="-95" dirty="0"/>
              <a:t> </a:t>
            </a:r>
            <a:r>
              <a:rPr spc="-10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8714" y="1579625"/>
            <a:ext cx="1320165" cy="70739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44475" marR="238760" indent="199390">
              <a:lnSpc>
                <a:spcPct val="100000"/>
              </a:lnSpc>
              <a:spcBef>
                <a:spcPts val="495"/>
              </a:spcBef>
            </a:pPr>
            <a:r>
              <a:rPr sz="1800" spc="-20" dirty="0">
                <a:latin typeface="Calibri"/>
                <a:cs typeface="Calibri"/>
              </a:rPr>
              <a:t>User 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5026" y="3681221"/>
            <a:ext cx="2086610" cy="1304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Log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8328" y="5667755"/>
            <a:ext cx="1320165" cy="829310"/>
          </a:xfrm>
          <a:custGeom>
            <a:avLst/>
            <a:gdLst/>
            <a:ahLst/>
            <a:cxnLst/>
            <a:rect l="l" t="t" r="r" b="b"/>
            <a:pathLst>
              <a:path w="1320164" h="829310">
                <a:moveTo>
                  <a:pt x="1319784" y="138176"/>
                </a:moveTo>
                <a:lnTo>
                  <a:pt x="1286146" y="181850"/>
                </a:lnTo>
                <a:lnTo>
                  <a:pt x="1229698" y="207916"/>
                </a:lnTo>
                <a:lnTo>
                  <a:pt x="1192475" y="219781"/>
                </a:lnTo>
                <a:lnTo>
                  <a:pt x="1149788" y="230755"/>
                </a:lnTo>
                <a:lnTo>
                  <a:pt x="1102040" y="240753"/>
                </a:lnTo>
                <a:lnTo>
                  <a:pt x="1049633" y="249692"/>
                </a:lnTo>
                <a:lnTo>
                  <a:pt x="992970" y="257487"/>
                </a:lnTo>
                <a:lnTo>
                  <a:pt x="932453" y="264053"/>
                </a:lnTo>
                <a:lnTo>
                  <a:pt x="868484" y="269307"/>
                </a:lnTo>
                <a:lnTo>
                  <a:pt x="801466" y="273165"/>
                </a:lnTo>
                <a:lnTo>
                  <a:pt x="731801" y="275541"/>
                </a:lnTo>
                <a:lnTo>
                  <a:pt x="659892" y="276352"/>
                </a:lnTo>
                <a:lnTo>
                  <a:pt x="587982" y="275541"/>
                </a:lnTo>
                <a:lnTo>
                  <a:pt x="518317" y="273165"/>
                </a:lnTo>
                <a:lnTo>
                  <a:pt x="451299" y="269307"/>
                </a:lnTo>
                <a:lnTo>
                  <a:pt x="387330" y="264053"/>
                </a:lnTo>
                <a:lnTo>
                  <a:pt x="326813" y="257487"/>
                </a:lnTo>
                <a:lnTo>
                  <a:pt x="270150" y="249692"/>
                </a:lnTo>
                <a:lnTo>
                  <a:pt x="217743" y="240753"/>
                </a:lnTo>
                <a:lnTo>
                  <a:pt x="169995" y="230755"/>
                </a:lnTo>
                <a:lnTo>
                  <a:pt x="127308" y="219781"/>
                </a:lnTo>
                <a:lnTo>
                  <a:pt x="90085" y="207916"/>
                </a:lnTo>
                <a:lnTo>
                  <a:pt x="33637" y="181850"/>
                </a:lnTo>
                <a:lnTo>
                  <a:pt x="3871" y="153232"/>
                </a:lnTo>
                <a:lnTo>
                  <a:pt x="0" y="138176"/>
                </a:lnTo>
              </a:path>
              <a:path w="1320164" h="829310">
                <a:moveTo>
                  <a:pt x="0" y="138176"/>
                </a:moveTo>
                <a:lnTo>
                  <a:pt x="33637" y="94501"/>
                </a:lnTo>
                <a:lnTo>
                  <a:pt x="90085" y="68435"/>
                </a:lnTo>
                <a:lnTo>
                  <a:pt x="127308" y="56570"/>
                </a:lnTo>
                <a:lnTo>
                  <a:pt x="169995" y="45596"/>
                </a:lnTo>
                <a:lnTo>
                  <a:pt x="217743" y="35598"/>
                </a:lnTo>
                <a:lnTo>
                  <a:pt x="270150" y="26659"/>
                </a:lnTo>
                <a:lnTo>
                  <a:pt x="326813" y="18864"/>
                </a:lnTo>
                <a:lnTo>
                  <a:pt x="387330" y="12298"/>
                </a:lnTo>
                <a:lnTo>
                  <a:pt x="451299" y="7044"/>
                </a:lnTo>
                <a:lnTo>
                  <a:pt x="518317" y="3186"/>
                </a:lnTo>
                <a:lnTo>
                  <a:pt x="587982" y="810"/>
                </a:lnTo>
                <a:lnTo>
                  <a:pt x="659892" y="0"/>
                </a:lnTo>
                <a:lnTo>
                  <a:pt x="731801" y="810"/>
                </a:lnTo>
                <a:lnTo>
                  <a:pt x="801466" y="3186"/>
                </a:lnTo>
                <a:lnTo>
                  <a:pt x="868484" y="7044"/>
                </a:lnTo>
                <a:lnTo>
                  <a:pt x="932453" y="12298"/>
                </a:lnTo>
                <a:lnTo>
                  <a:pt x="992970" y="18864"/>
                </a:lnTo>
                <a:lnTo>
                  <a:pt x="1049633" y="26659"/>
                </a:lnTo>
                <a:lnTo>
                  <a:pt x="1102040" y="35598"/>
                </a:lnTo>
                <a:lnTo>
                  <a:pt x="1149788" y="45596"/>
                </a:lnTo>
                <a:lnTo>
                  <a:pt x="1192475" y="56570"/>
                </a:lnTo>
                <a:lnTo>
                  <a:pt x="1229698" y="68435"/>
                </a:lnTo>
                <a:lnTo>
                  <a:pt x="1286146" y="94501"/>
                </a:lnTo>
                <a:lnTo>
                  <a:pt x="1315912" y="123119"/>
                </a:lnTo>
                <a:lnTo>
                  <a:pt x="1319784" y="138176"/>
                </a:lnTo>
                <a:lnTo>
                  <a:pt x="1319784" y="690880"/>
                </a:lnTo>
                <a:lnTo>
                  <a:pt x="1286146" y="734554"/>
                </a:lnTo>
                <a:lnTo>
                  <a:pt x="1229698" y="760620"/>
                </a:lnTo>
                <a:lnTo>
                  <a:pt x="1192475" y="772485"/>
                </a:lnTo>
                <a:lnTo>
                  <a:pt x="1149788" y="783459"/>
                </a:lnTo>
                <a:lnTo>
                  <a:pt x="1102040" y="793457"/>
                </a:lnTo>
                <a:lnTo>
                  <a:pt x="1049633" y="802396"/>
                </a:lnTo>
                <a:lnTo>
                  <a:pt x="992970" y="810191"/>
                </a:lnTo>
                <a:lnTo>
                  <a:pt x="932453" y="816757"/>
                </a:lnTo>
                <a:lnTo>
                  <a:pt x="868484" y="822011"/>
                </a:lnTo>
                <a:lnTo>
                  <a:pt x="801466" y="825869"/>
                </a:lnTo>
                <a:lnTo>
                  <a:pt x="731801" y="828245"/>
                </a:lnTo>
                <a:lnTo>
                  <a:pt x="659892" y="829056"/>
                </a:lnTo>
                <a:lnTo>
                  <a:pt x="587982" y="828245"/>
                </a:lnTo>
                <a:lnTo>
                  <a:pt x="518317" y="825869"/>
                </a:lnTo>
                <a:lnTo>
                  <a:pt x="451299" y="822011"/>
                </a:lnTo>
                <a:lnTo>
                  <a:pt x="387330" y="816757"/>
                </a:lnTo>
                <a:lnTo>
                  <a:pt x="326813" y="810191"/>
                </a:lnTo>
                <a:lnTo>
                  <a:pt x="270150" y="802396"/>
                </a:lnTo>
                <a:lnTo>
                  <a:pt x="217743" y="793457"/>
                </a:lnTo>
                <a:lnTo>
                  <a:pt x="169995" y="783459"/>
                </a:lnTo>
                <a:lnTo>
                  <a:pt x="127308" y="772485"/>
                </a:lnTo>
                <a:lnTo>
                  <a:pt x="90085" y="760620"/>
                </a:lnTo>
                <a:lnTo>
                  <a:pt x="33637" y="734554"/>
                </a:lnTo>
                <a:lnTo>
                  <a:pt x="3871" y="705936"/>
                </a:lnTo>
                <a:lnTo>
                  <a:pt x="0" y="690880"/>
                </a:lnTo>
                <a:lnTo>
                  <a:pt x="0" y="1381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969258" y="2704338"/>
            <a:ext cx="1757680" cy="975360"/>
            <a:chOff x="3969258" y="2704338"/>
            <a:chExt cx="1757680" cy="975360"/>
          </a:xfrm>
        </p:grpSpPr>
        <p:sp>
          <p:nvSpPr>
            <p:cNvPr id="7" name="object 7"/>
            <p:cNvSpPr/>
            <p:nvPr/>
          </p:nvSpPr>
          <p:spPr>
            <a:xfrm>
              <a:off x="4776216" y="3125597"/>
              <a:ext cx="76200" cy="553720"/>
            </a:xfrm>
            <a:custGeom>
              <a:avLst/>
              <a:gdLst/>
              <a:ahLst/>
              <a:cxnLst/>
              <a:rect l="l" t="t" r="r" b="b"/>
              <a:pathLst>
                <a:path w="76200" h="553720">
                  <a:moveTo>
                    <a:pt x="31715" y="477605"/>
                  </a:moveTo>
                  <a:lnTo>
                    <a:pt x="0" y="478027"/>
                  </a:lnTo>
                  <a:lnTo>
                    <a:pt x="39116" y="553719"/>
                  </a:lnTo>
                  <a:lnTo>
                    <a:pt x="69753" y="490346"/>
                  </a:lnTo>
                  <a:lnTo>
                    <a:pt x="31876" y="490346"/>
                  </a:lnTo>
                  <a:lnTo>
                    <a:pt x="31720" y="478027"/>
                  </a:lnTo>
                  <a:lnTo>
                    <a:pt x="31715" y="477605"/>
                  </a:lnTo>
                  <a:close/>
                </a:path>
                <a:path w="76200" h="553720">
                  <a:moveTo>
                    <a:pt x="44416" y="477435"/>
                  </a:moveTo>
                  <a:lnTo>
                    <a:pt x="31715" y="477605"/>
                  </a:lnTo>
                  <a:lnTo>
                    <a:pt x="31873" y="490092"/>
                  </a:lnTo>
                  <a:lnTo>
                    <a:pt x="31876" y="490346"/>
                  </a:lnTo>
                  <a:lnTo>
                    <a:pt x="44576" y="490092"/>
                  </a:lnTo>
                  <a:lnTo>
                    <a:pt x="44423" y="478027"/>
                  </a:lnTo>
                  <a:lnTo>
                    <a:pt x="44416" y="477435"/>
                  </a:lnTo>
                  <a:close/>
                </a:path>
                <a:path w="76200" h="553720">
                  <a:moveTo>
                    <a:pt x="76200" y="477012"/>
                  </a:moveTo>
                  <a:lnTo>
                    <a:pt x="44416" y="477435"/>
                  </a:lnTo>
                  <a:lnTo>
                    <a:pt x="44576" y="490092"/>
                  </a:lnTo>
                  <a:lnTo>
                    <a:pt x="31876" y="490346"/>
                  </a:lnTo>
                  <a:lnTo>
                    <a:pt x="69753" y="490346"/>
                  </a:lnTo>
                  <a:lnTo>
                    <a:pt x="76200" y="477012"/>
                  </a:lnTo>
                  <a:close/>
                </a:path>
                <a:path w="76200" h="553720">
                  <a:moveTo>
                    <a:pt x="38354" y="0"/>
                  </a:moveTo>
                  <a:lnTo>
                    <a:pt x="25654" y="253"/>
                  </a:lnTo>
                  <a:lnTo>
                    <a:pt x="31707" y="477012"/>
                  </a:lnTo>
                  <a:lnTo>
                    <a:pt x="31715" y="477605"/>
                  </a:lnTo>
                  <a:lnTo>
                    <a:pt x="44416" y="477435"/>
                  </a:lnTo>
                  <a:lnTo>
                    <a:pt x="38357" y="253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9258" y="2704338"/>
              <a:ext cx="1757680" cy="439420"/>
            </a:xfrm>
            <a:custGeom>
              <a:avLst/>
              <a:gdLst/>
              <a:ahLst/>
              <a:cxnLst/>
              <a:rect l="l" t="t" r="r" b="b"/>
              <a:pathLst>
                <a:path w="1757679" h="439419">
                  <a:moveTo>
                    <a:pt x="1757172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57172" y="438912"/>
                  </a:lnTo>
                  <a:lnTo>
                    <a:pt x="1757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62958" y="5986983"/>
            <a:ext cx="890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70120" y="4988052"/>
            <a:ext cx="76200" cy="678815"/>
          </a:xfrm>
          <a:custGeom>
            <a:avLst/>
            <a:gdLst/>
            <a:ahLst/>
            <a:cxnLst/>
            <a:rect l="l" t="t" r="r" b="b"/>
            <a:pathLst>
              <a:path w="76200" h="678814">
                <a:moveTo>
                  <a:pt x="31750" y="602526"/>
                </a:moveTo>
                <a:lnTo>
                  <a:pt x="0" y="602526"/>
                </a:lnTo>
                <a:lnTo>
                  <a:pt x="38100" y="678726"/>
                </a:lnTo>
                <a:lnTo>
                  <a:pt x="69850" y="615226"/>
                </a:lnTo>
                <a:lnTo>
                  <a:pt x="31750" y="615226"/>
                </a:lnTo>
                <a:lnTo>
                  <a:pt x="31750" y="602526"/>
                </a:lnTo>
                <a:close/>
              </a:path>
              <a:path w="76200" h="678814">
                <a:moveTo>
                  <a:pt x="44450" y="0"/>
                </a:moveTo>
                <a:lnTo>
                  <a:pt x="31750" y="0"/>
                </a:lnTo>
                <a:lnTo>
                  <a:pt x="31750" y="615226"/>
                </a:lnTo>
                <a:lnTo>
                  <a:pt x="44450" y="615226"/>
                </a:lnTo>
                <a:lnTo>
                  <a:pt x="44450" y="0"/>
                </a:lnTo>
                <a:close/>
              </a:path>
              <a:path w="76200" h="678814">
                <a:moveTo>
                  <a:pt x="76200" y="602526"/>
                </a:moveTo>
                <a:lnTo>
                  <a:pt x="44450" y="602526"/>
                </a:lnTo>
                <a:lnTo>
                  <a:pt x="44450" y="615226"/>
                </a:lnTo>
                <a:lnTo>
                  <a:pt x="69850" y="615226"/>
                </a:lnTo>
                <a:lnTo>
                  <a:pt x="76200" y="602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69258" y="2704338"/>
            <a:ext cx="1757680" cy="4394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latin typeface="Calibri"/>
                <a:cs typeface="Calibri"/>
              </a:rPr>
              <a:t>Load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Balancer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9744" y="2286000"/>
            <a:ext cx="76200" cy="418465"/>
          </a:xfrm>
          <a:custGeom>
            <a:avLst/>
            <a:gdLst/>
            <a:ahLst/>
            <a:cxnLst/>
            <a:rect l="l" t="t" r="r" b="b"/>
            <a:pathLst>
              <a:path w="76200" h="418464">
                <a:moveTo>
                  <a:pt x="31750" y="342138"/>
                </a:moveTo>
                <a:lnTo>
                  <a:pt x="0" y="342138"/>
                </a:lnTo>
                <a:lnTo>
                  <a:pt x="38100" y="418338"/>
                </a:lnTo>
                <a:lnTo>
                  <a:pt x="69850" y="354838"/>
                </a:lnTo>
                <a:lnTo>
                  <a:pt x="31750" y="354838"/>
                </a:lnTo>
                <a:lnTo>
                  <a:pt x="31750" y="342138"/>
                </a:lnTo>
                <a:close/>
              </a:path>
              <a:path w="76200" h="418464">
                <a:moveTo>
                  <a:pt x="44450" y="0"/>
                </a:moveTo>
                <a:lnTo>
                  <a:pt x="31750" y="0"/>
                </a:lnTo>
                <a:lnTo>
                  <a:pt x="31750" y="354838"/>
                </a:lnTo>
                <a:lnTo>
                  <a:pt x="44450" y="354838"/>
                </a:lnTo>
                <a:lnTo>
                  <a:pt x="44450" y="0"/>
                </a:lnTo>
                <a:close/>
              </a:path>
              <a:path w="76200" h="418464">
                <a:moveTo>
                  <a:pt x="76200" y="342138"/>
                </a:moveTo>
                <a:lnTo>
                  <a:pt x="44450" y="342138"/>
                </a:lnTo>
                <a:lnTo>
                  <a:pt x="44450" y="354838"/>
                </a:lnTo>
                <a:lnTo>
                  <a:pt x="69850" y="354838"/>
                </a:lnTo>
                <a:lnTo>
                  <a:pt x="76200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72661" y="3681221"/>
            <a:ext cx="2086610" cy="1304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Log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502" y="3681221"/>
            <a:ext cx="2086610" cy="1304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Log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1008" y="3136391"/>
            <a:ext cx="4365625" cy="550545"/>
          </a:xfrm>
          <a:custGeom>
            <a:avLst/>
            <a:gdLst/>
            <a:ahLst/>
            <a:cxnLst/>
            <a:rect l="l" t="t" r="r" b="b"/>
            <a:pathLst>
              <a:path w="4365625" h="550545">
                <a:moveTo>
                  <a:pt x="1458722" y="15113"/>
                </a:moveTo>
                <a:lnTo>
                  <a:pt x="1454404" y="3175"/>
                </a:lnTo>
                <a:lnTo>
                  <a:pt x="69380" y="508381"/>
                </a:lnTo>
                <a:lnTo>
                  <a:pt x="58547" y="478536"/>
                </a:lnTo>
                <a:lnTo>
                  <a:pt x="0" y="540385"/>
                </a:lnTo>
                <a:lnTo>
                  <a:pt x="84582" y="550164"/>
                </a:lnTo>
                <a:lnTo>
                  <a:pt x="75298" y="524637"/>
                </a:lnTo>
                <a:lnTo>
                  <a:pt x="73723" y="520306"/>
                </a:lnTo>
                <a:lnTo>
                  <a:pt x="1458722" y="15113"/>
                </a:lnTo>
                <a:close/>
              </a:path>
              <a:path w="4365625" h="550545">
                <a:moveTo>
                  <a:pt x="4365625" y="483997"/>
                </a:moveTo>
                <a:lnTo>
                  <a:pt x="4353103" y="472440"/>
                </a:lnTo>
                <a:lnTo>
                  <a:pt x="4303014" y="426212"/>
                </a:lnTo>
                <a:lnTo>
                  <a:pt x="4294175" y="456742"/>
                </a:lnTo>
                <a:lnTo>
                  <a:pt x="2714498" y="0"/>
                </a:lnTo>
                <a:lnTo>
                  <a:pt x="2710942" y="12192"/>
                </a:lnTo>
                <a:lnTo>
                  <a:pt x="4290657" y="468909"/>
                </a:lnTo>
                <a:lnTo>
                  <a:pt x="4281805" y="499491"/>
                </a:lnTo>
                <a:lnTo>
                  <a:pt x="4365625" y="483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7866" y="4979034"/>
            <a:ext cx="4209415" cy="696595"/>
          </a:xfrm>
          <a:custGeom>
            <a:avLst/>
            <a:gdLst/>
            <a:ahLst/>
            <a:cxnLst/>
            <a:rect l="l" t="t" r="r" b="b"/>
            <a:pathLst>
              <a:path w="4209415" h="696595">
                <a:moveTo>
                  <a:pt x="1692275" y="688759"/>
                </a:moveTo>
                <a:lnTo>
                  <a:pt x="1676704" y="671487"/>
                </a:lnTo>
                <a:lnTo>
                  <a:pt x="1635252" y="625462"/>
                </a:lnTo>
                <a:lnTo>
                  <a:pt x="1623656" y="655027"/>
                </a:lnTo>
                <a:lnTo>
                  <a:pt x="4572" y="19812"/>
                </a:lnTo>
                <a:lnTo>
                  <a:pt x="0" y="31750"/>
                </a:lnTo>
                <a:lnTo>
                  <a:pt x="1619008" y="666864"/>
                </a:lnTo>
                <a:lnTo>
                  <a:pt x="1607439" y="696404"/>
                </a:lnTo>
                <a:lnTo>
                  <a:pt x="1692275" y="688759"/>
                </a:lnTo>
                <a:close/>
              </a:path>
              <a:path w="4209415" h="696595">
                <a:moveTo>
                  <a:pt x="4209288" y="11938"/>
                </a:moveTo>
                <a:lnTo>
                  <a:pt x="4204716" y="0"/>
                </a:lnTo>
                <a:lnTo>
                  <a:pt x="2517051" y="654558"/>
                </a:lnTo>
                <a:lnTo>
                  <a:pt x="2505583" y="624967"/>
                </a:lnTo>
                <a:lnTo>
                  <a:pt x="2448306" y="688035"/>
                </a:lnTo>
                <a:lnTo>
                  <a:pt x="2533142" y="696010"/>
                </a:lnTo>
                <a:lnTo>
                  <a:pt x="2523426" y="670991"/>
                </a:lnTo>
                <a:lnTo>
                  <a:pt x="2521648" y="666394"/>
                </a:lnTo>
                <a:lnTo>
                  <a:pt x="4209288" y="11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82080" y="2442464"/>
            <a:ext cx="2522855" cy="7645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00" spc="-10" dirty="0">
                <a:latin typeface="Calibri"/>
                <a:cs typeface="Calibri"/>
              </a:rPr>
              <a:t>Distributes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Load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spc="-10" dirty="0">
                <a:latin typeface="Calibri"/>
                <a:cs typeface="Calibri"/>
              </a:rPr>
              <a:t>Routes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only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6807" y="3295650"/>
            <a:ext cx="781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Alive?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77019" y="2512516"/>
            <a:ext cx="953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FAC46"/>
                </a:solidFill>
                <a:latin typeface="Calibri"/>
                <a:cs typeface="Calibri"/>
              </a:rPr>
              <a:t>Scalability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2356" y="2603195"/>
            <a:ext cx="171450" cy="17190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177019" y="2946653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FAC46"/>
                </a:solidFill>
                <a:latin typeface="Calibri"/>
                <a:cs typeface="Calibri"/>
              </a:rPr>
              <a:t>Redundancy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2356" y="3037128"/>
            <a:ext cx="171450" cy="1709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Stateful</a:t>
            </a:r>
            <a:r>
              <a:rPr spc="-210" dirty="0"/>
              <a:t> </a:t>
            </a:r>
            <a:r>
              <a:rPr spc="-1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8714" y="1579625"/>
            <a:ext cx="1320165" cy="70739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44475" marR="238760" indent="199390">
              <a:lnSpc>
                <a:spcPct val="100000"/>
              </a:lnSpc>
              <a:spcBef>
                <a:spcPts val="495"/>
              </a:spcBef>
            </a:pPr>
            <a:r>
              <a:rPr sz="1800" spc="-20" dirty="0">
                <a:latin typeface="Calibri"/>
                <a:cs typeface="Calibri"/>
              </a:rPr>
              <a:t>User 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5026" y="3681221"/>
            <a:ext cx="2086610" cy="1304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Log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8328" y="5667755"/>
            <a:ext cx="1320165" cy="829310"/>
          </a:xfrm>
          <a:custGeom>
            <a:avLst/>
            <a:gdLst/>
            <a:ahLst/>
            <a:cxnLst/>
            <a:rect l="l" t="t" r="r" b="b"/>
            <a:pathLst>
              <a:path w="1320164" h="829310">
                <a:moveTo>
                  <a:pt x="1319784" y="138176"/>
                </a:moveTo>
                <a:lnTo>
                  <a:pt x="1286146" y="181850"/>
                </a:lnTo>
                <a:lnTo>
                  <a:pt x="1229698" y="207916"/>
                </a:lnTo>
                <a:lnTo>
                  <a:pt x="1192475" y="219781"/>
                </a:lnTo>
                <a:lnTo>
                  <a:pt x="1149788" y="230755"/>
                </a:lnTo>
                <a:lnTo>
                  <a:pt x="1102040" y="240753"/>
                </a:lnTo>
                <a:lnTo>
                  <a:pt x="1049633" y="249692"/>
                </a:lnTo>
                <a:lnTo>
                  <a:pt x="992970" y="257487"/>
                </a:lnTo>
                <a:lnTo>
                  <a:pt x="932453" y="264053"/>
                </a:lnTo>
                <a:lnTo>
                  <a:pt x="868484" y="269307"/>
                </a:lnTo>
                <a:lnTo>
                  <a:pt x="801466" y="273165"/>
                </a:lnTo>
                <a:lnTo>
                  <a:pt x="731801" y="275541"/>
                </a:lnTo>
                <a:lnTo>
                  <a:pt x="659892" y="276352"/>
                </a:lnTo>
                <a:lnTo>
                  <a:pt x="587982" y="275541"/>
                </a:lnTo>
                <a:lnTo>
                  <a:pt x="518317" y="273165"/>
                </a:lnTo>
                <a:lnTo>
                  <a:pt x="451299" y="269307"/>
                </a:lnTo>
                <a:lnTo>
                  <a:pt x="387330" y="264053"/>
                </a:lnTo>
                <a:lnTo>
                  <a:pt x="326813" y="257487"/>
                </a:lnTo>
                <a:lnTo>
                  <a:pt x="270150" y="249692"/>
                </a:lnTo>
                <a:lnTo>
                  <a:pt x="217743" y="240753"/>
                </a:lnTo>
                <a:lnTo>
                  <a:pt x="169995" y="230755"/>
                </a:lnTo>
                <a:lnTo>
                  <a:pt x="127308" y="219781"/>
                </a:lnTo>
                <a:lnTo>
                  <a:pt x="90085" y="207916"/>
                </a:lnTo>
                <a:lnTo>
                  <a:pt x="33637" y="181850"/>
                </a:lnTo>
                <a:lnTo>
                  <a:pt x="3871" y="153232"/>
                </a:lnTo>
                <a:lnTo>
                  <a:pt x="0" y="138176"/>
                </a:lnTo>
              </a:path>
              <a:path w="1320164" h="829310">
                <a:moveTo>
                  <a:pt x="0" y="138176"/>
                </a:moveTo>
                <a:lnTo>
                  <a:pt x="33637" y="94501"/>
                </a:lnTo>
                <a:lnTo>
                  <a:pt x="90085" y="68435"/>
                </a:lnTo>
                <a:lnTo>
                  <a:pt x="127308" y="56570"/>
                </a:lnTo>
                <a:lnTo>
                  <a:pt x="169995" y="45596"/>
                </a:lnTo>
                <a:lnTo>
                  <a:pt x="217743" y="35598"/>
                </a:lnTo>
                <a:lnTo>
                  <a:pt x="270150" y="26659"/>
                </a:lnTo>
                <a:lnTo>
                  <a:pt x="326813" y="18864"/>
                </a:lnTo>
                <a:lnTo>
                  <a:pt x="387330" y="12298"/>
                </a:lnTo>
                <a:lnTo>
                  <a:pt x="451299" y="7044"/>
                </a:lnTo>
                <a:lnTo>
                  <a:pt x="518317" y="3186"/>
                </a:lnTo>
                <a:lnTo>
                  <a:pt x="587982" y="810"/>
                </a:lnTo>
                <a:lnTo>
                  <a:pt x="659892" y="0"/>
                </a:lnTo>
                <a:lnTo>
                  <a:pt x="731801" y="810"/>
                </a:lnTo>
                <a:lnTo>
                  <a:pt x="801466" y="3186"/>
                </a:lnTo>
                <a:lnTo>
                  <a:pt x="868484" y="7044"/>
                </a:lnTo>
                <a:lnTo>
                  <a:pt x="932453" y="12298"/>
                </a:lnTo>
                <a:lnTo>
                  <a:pt x="992970" y="18864"/>
                </a:lnTo>
                <a:lnTo>
                  <a:pt x="1049633" y="26659"/>
                </a:lnTo>
                <a:lnTo>
                  <a:pt x="1102040" y="35598"/>
                </a:lnTo>
                <a:lnTo>
                  <a:pt x="1149788" y="45596"/>
                </a:lnTo>
                <a:lnTo>
                  <a:pt x="1192475" y="56570"/>
                </a:lnTo>
                <a:lnTo>
                  <a:pt x="1229698" y="68435"/>
                </a:lnTo>
                <a:lnTo>
                  <a:pt x="1286146" y="94501"/>
                </a:lnTo>
                <a:lnTo>
                  <a:pt x="1315912" y="123119"/>
                </a:lnTo>
                <a:lnTo>
                  <a:pt x="1319784" y="138176"/>
                </a:lnTo>
                <a:lnTo>
                  <a:pt x="1319784" y="690880"/>
                </a:lnTo>
                <a:lnTo>
                  <a:pt x="1286146" y="734554"/>
                </a:lnTo>
                <a:lnTo>
                  <a:pt x="1229698" y="760620"/>
                </a:lnTo>
                <a:lnTo>
                  <a:pt x="1192475" y="772485"/>
                </a:lnTo>
                <a:lnTo>
                  <a:pt x="1149788" y="783459"/>
                </a:lnTo>
                <a:lnTo>
                  <a:pt x="1102040" y="793457"/>
                </a:lnTo>
                <a:lnTo>
                  <a:pt x="1049633" y="802396"/>
                </a:lnTo>
                <a:lnTo>
                  <a:pt x="992970" y="810191"/>
                </a:lnTo>
                <a:lnTo>
                  <a:pt x="932453" y="816757"/>
                </a:lnTo>
                <a:lnTo>
                  <a:pt x="868484" y="822011"/>
                </a:lnTo>
                <a:lnTo>
                  <a:pt x="801466" y="825869"/>
                </a:lnTo>
                <a:lnTo>
                  <a:pt x="731801" y="828245"/>
                </a:lnTo>
                <a:lnTo>
                  <a:pt x="659892" y="829056"/>
                </a:lnTo>
                <a:lnTo>
                  <a:pt x="587982" y="828245"/>
                </a:lnTo>
                <a:lnTo>
                  <a:pt x="518317" y="825869"/>
                </a:lnTo>
                <a:lnTo>
                  <a:pt x="451299" y="822011"/>
                </a:lnTo>
                <a:lnTo>
                  <a:pt x="387330" y="816757"/>
                </a:lnTo>
                <a:lnTo>
                  <a:pt x="326813" y="810191"/>
                </a:lnTo>
                <a:lnTo>
                  <a:pt x="270150" y="802396"/>
                </a:lnTo>
                <a:lnTo>
                  <a:pt x="217743" y="793457"/>
                </a:lnTo>
                <a:lnTo>
                  <a:pt x="169995" y="783459"/>
                </a:lnTo>
                <a:lnTo>
                  <a:pt x="127308" y="772485"/>
                </a:lnTo>
                <a:lnTo>
                  <a:pt x="90085" y="760620"/>
                </a:lnTo>
                <a:lnTo>
                  <a:pt x="33637" y="734554"/>
                </a:lnTo>
                <a:lnTo>
                  <a:pt x="3871" y="705936"/>
                </a:lnTo>
                <a:lnTo>
                  <a:pt x="0" y="690880"/>
                </a:lnTo>
                <a:lnTo>
                  <a:pt x="0" y="1381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969258" y="2704338"/>
            <a:ext cx="1757680" cy="975360"/>
            <a:chOff x="3969258" y="2704338"/>
            <a:chExt cx="1757680" cy="975360"/>
          </a:xfrm>
        </p:grpSpPr>
        <p:sp>
          <p:nvSpPr>
            <p:cNvPr id="7" name="object 7"/>
            <p:cNvSpPr/>
            <p:nvPr/>
          </p:nvSpPr>
          <p:spPr>
            <a:xfrm>
              <a:off x="4776216" y="3125597"/>
              <a:ext cx="76200" cy="553720"/>
            </a:xfrm>
            <a:custGeom>
              <a:avLst/>
              <a:gdLst/>
              <a:ahLst/>
              <a:cxnLst/>
              <a:rect l="l" t="t" r="r" b="b"/>
              <a:pathLst>
                <a:path w="76200" h="553720">
                  <a:moveTo>
                    <a:pt x="31715" y="477605"/>
                  </a:moveTo>
                  <a:lnTo>
                    <a:pt x="0" y="478027"/>
                  </a:lnTo>
                  <a:lnTo>
                    <a:pt x="39116" y="553719"/>
                  </a:lnTo>
                  <a:lnTo>
                    <a:pt x="69753" y="490346"/>
                  </a:lnTo>
                  <a:lnTo>
                    <a:pt x="31876" y="490346"/>
                  </a:lnTo>
                  <a:lnTo>
                    <a:pt x="31720" y="478027"/>
                  </a:lnTo>
                  <a:lnTo>
                    <a:pt x="31715" y="477605"/>
                  </a:lnTo>
                  <a:close/>
                </a:path>
                <a:path w="76200" h="553720">
                  <a:moveTo>
                    <a:pt x="44416" y="477435"/>
                  </a:moveTo>
                  <a:lnTo>
                    <a:pt x="31715" y="477605"/>
                  </a:lnTo>
                  <a:lnTo>
                    <a:pt x="31873" y="490092"/>
                  </a:lnTo>
                  <a:lnTo>
                    <a:pt x="31876" y="490346"/>
                  </a:lnTo>
                  <a:lnTo>
                    <a:pt x="44576" y="490092"/>
                  </a:lnTo>
                  <a:lnTo>
                    <a:pt x="44423" y="478027"/>
                  </a:lnTo>
                  <a:lnTo>
                    <a:pt x="44416" y="477435"/>
                  </a:lnTo>
                  <a:close/>
                </a:path>
                <a:path w="76200" h="553720">
                  <a:moveTo>
                    <a:pt x="76200" y="477012"/>
                  </a:moveTo>
                  <a:lnTo>
                    <a:pt x="44416" y="477435"/>
                  </a:lnTo>
                  <a:lnTo>
                    <a:pt x="44576" y="490092"/>
                  </a:lnTo>
                  <a:lnTo>
                    <a:pt x="31876" y="490346"/>
                  </a:lnTo>
                  <a:lnTo>
                    <a:pt x="69753" y="490346"/>
                  </a:lnTo>
                  <a:lnTo>
                    <a:pt x="76200" y="477012"/>
                  </a:lnTo>
                  <a:close/>
                </a:path>
                <a:path w="76200" h="553720">
                  <a:moveTo>
                    <a:pt x="38354" y="0"/>
                  </a:moveTo>
                  <a:lnTo>
                    <a:pt x="25654" y="253"/>
                  </a:lnTo>
                  <a:lnTo>
                    <a:pt x="31707" y="477012"/>
                  </a:lnTo>
                  <a:lnTo>
                    <a:pt x="31715" y="477605"/>
                  </a:lnTo>
                  <a:lnTo>
                    <a:pt x="44416" y="477435"/>
                  </a:lnTo>
                  <a:lnTo>
                    <a:pt x="38357" y="253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9258" y="2704338"/>
              <a:ext cx="1757680" cy="439420"/>
            </a:xfrm>
            <a:custGeom>
              <a:avLst/>
              <a:gdLst/>
              <a:ahLst/>
              <a:cxnLst/>
              <a:rect l="l" t="t" r="r" b="b"/>
              <a:pathLst>
                <a:path w="1757679" h="439419">
                  <a:moveTo>
                    <a:pt x="1757172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57172" y="438912"/>
                  </a:lnTo>
                  <a:lnTo>
                    <a:pt x="1757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62958" y="5986983"/>
            <a:ext cx="890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70120" y="4988052"/>
            <a:ext cx="76200" cy="678815"/>
          </a:xfrm>
          <a:custGeom>
            <a:avLst/>
            <a:gdLst/>
            <a:ahLst/>
            <a:cxnLst/>
            <a:rect l="l" t="t" r="r" b="b"/>
            <a:pathLst>
              <a:path w="76200" h="678814">
                <a:moveTo>
                  <a:pt x="31750" y="602526"/>
                </a:moveTo>
                <a:lnTo>
                  <a:pt x="0" y="602526"/>
                </a:lnTo>
                <a:lnTo>
                  <a:pt x="38100" y="678726"/>
                </a:lnTo>
                <a:lnTo>
                  <a:pt x="69850" y="615226"/>
                </a:lnTo>
                <a:lnTo>
                  <a:pt x="31750" y="615226"/>
                </a:lnTo>
                <a:lnTo>
                  <a:pt x="31750" y="602526"/>
                </a:lnTo>
                <a:close/>
              </a:path>
              <a:path w="76200" h="678814">
                <a:moveTo>
                  <a:pt x="44450" y="0"/>
                </a:moveTo>
                <a:lnTo>
                  <a:pt x="31750" y="0"/>
                </a:lnTo>
                <a:lnTo>
                  <a:pt x="31750" y="615226"/>
                </a:lnTo>
                <a:lnTo>
                  <a:pt x="44450" y="615226"/>
                </a:lnTo>
                <a:lnTo>
                  <a:pt x="44450" y="0"/>
                </a:lnTo>
                <a:close/>
              </a:path>
              <a:path w="76200" h="678814">
                <a:moveTo>
                  <a:pt x="76200" y="602526"/>
                </a:moveTo>
                <a:lnTo>
                  <a:pt x="44450" y="602526"/>
                </a:lnTo>
                <a:lnTo>
                  <a:pt x="44450" y="615226"/>
                </a:lnTo>
                <a:lnTo>
                  <a:pt x="69850" y="615226"/>
                </a:lnTo>
                <a:lnTo>
                  <a:pt x="76200" y="602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69258" y="2704338"/>
            <a:ext cx="1757680" cy="4394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latin typeface="Calibri"/>
                <a:cs typeface="Calibri"/>
              </a:rPr>
              <a:t>Load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Balancer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9744" y="2286000"/>
            <a:ext cx="76200" cy="418465"/>
          </a:xfrm>
          <a:custGeom>
            <a:avLst/>
            <a:gdLst/>
            <a:ahLst/>
            <a:cxnLst/>
            <a:rect l="l" t="t" r="r" b="b"/>
            <a:pathLst>
              <a:path w="76200" h="418464">
                <a:moveTo>
                  <a:pt x="31750" y="342138"/>
                </a:moveTo>
                <a:lnTo>
                  <a:pt x="0" y="342138"/>
                </a:lnTo>
                <a:lnTo>
                  <a:pt x="38100" y="418338"/>
                </a:lnTo>
                <a:lnTo>
                  <a:pt x="69850" y="354838"/>
                </a:lnTo>
                <a:lnTo>
                  <a:pt x="31750" y="354838"/>
                </a:lnTo>
                <a:lnTo>
                  <a:pt x="31750" y="342138"/>
                </a:lnTo>
                <a:close/>
              </a:path>
              <a:path w="76200" h="418464">
                <a:moveTo>
                  <a:pt x="44450" y="0"/>
                </a:moveTo>
                <a:lnTo>
                  <a:pt x="31750" y="0"/>
                </a:lnTo>
                <a:lnTo>
                  <a:pt x="31750" y="354838"/>
                </a:lnTo>
                <a:lnTo>
                  <a:pt x="44450" y="354838"/>
                </a:lnTo>
                <a:lnTo>
                  <a:pt x="44450" y="0"/>
                </a:lnTo>
                <a:close/>
              </a:path>
              <a:path w="76200" h="418464">
                <a:moveTo>
                  <a:pt x="76200" y="342138"/>
                </a:moveTo>
                <a:lnTo>
                  <a:pt x="44450" y="342138"/>
                </a:lnTo>
                <a:lnTo>
                  <a:pt x="44450" y="354838"/>
                </a:lnTo>
                <a:lnTo>
                  <a:pt x="69850" y="354838"/>
                </a:lnTo>
                <a:lnTo>
                  <a:pt x="76200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72661" y="3681221"/>
            <a:ext cx="2086610" cy="1304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Log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31008" y="3136391"/>
            <a:ext cx="4365625" cy="550545"/>
          </a:xfrm>
          <a:custGeom>
            <a:avLst/>
            <a:gdLst/>
            <a:ahLst/>
            <a:cxnLst/>
            <a:rect l="l" t="t" r="r" b="b"/>
            <a:pathLst>
              <a:path w="4365625" h="550545">
                <a:moveTo>
                  <a:pt x="1458722" y="15113"/>
                </a:moveTo>
                <a:lnTo>
                  <a:pt x="1454404" y="3175"/>
                </a:lnTo>
                <a:lnTo>
                  <a:pt x="69380" y="508381"/>
                </a:lnTo>
                <a:lnTo>
                  <a:pt x="58547" y="478536"/>
                </a:lnTo>
                <a:lnTo>
                  <a:pt x="0" y="540385"/>
                </a:lnTo>
                <a:lnTo>
                  <a:pt x="84582" y="550164"/>
                </a:lnTo>
                <a:lnTo>
                  <a:pt x="75298" y="524637"/>
                </a:lnTo>
                <a:lnTo>
                  <a:pt x="73723" y="520306"/>
                </a:lnTo>
                <a:lnTo>
                  <a:pt x="1458722" y="15113"/>
                </a:lnTo>
                <a:close/>
              </a:path>
              <a:path w="4365625" h="550545">
                <a:moveTo>
                  <a:pt x="4365625" y="483997"/>
                </a:moveTo>
                <a:lnTo>
                  <a:pt x="4353103" y="472440"/>
                </a:lnTo>
                <a:lnTo>
                  <a:pt x="4303014" y="426212"/>
                </a:lnTo>
                <a:lnTo>
                  <a:pt x="4294175" y="456742"/>
                </a:lnTo>
                <a:lnTo>
                  <a:pt x="2714498" y="0"/>
                </a:lnTo>
                <a:lnTo>
                  <a:pt x="2710942" y="12192"/>
                </a:lnTo>
                <a:lnTo>
                  <a:pt x="4290657" y="468909"/>
                </a:lnTo>
                <a:lnTo>
                  <a:pt x="4281805" y="499491"/>
                </a:lnTo>
                <a:lnTo>
                  <a:pt x="4365625" y="483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665477" y="5024373"/>
            <a:ext cx="353060" cy="365125"/>
            <a:chOff x="1665477" y="5024373"/>
            <a:chExt cx="353060" cy="365125"/>
          </a:xfrm>
        </p:grpSpPr>
        <p:sp>
          <p:nvSpPr>
            <p:cNvPr id="16" name="object 16"/>
            <p:cNvSpPr/>
            <p:nvPr/>
          </p:nvSpPr>
          <p:spPr>
            <a:xfrm>
              <a:off x="1671827" y="5030723"/>
              <a:ext cx="340360" cy="352425"/>
            </a:xfrm>
            <a:custGeom>
              <a:avLst/>
              <a:gdLst/>
              <a:ahLst/>
              <a:cxnLst/>
              <a:rect l="l" t="t" r="r" b="b"/>
              <a:pathLst>
                <a:path w="340360" h="352425">
                  <a:moveTo>
                    <a:pt x="169926" y="0"/>
                  </a:moveTo>
                  <a:lnTo>
                    <a:pt x="124751" y="6291"/>
                  </a:lnTo>
                  <a:lnTo>
                    <a:pt x="84158" y="24045"/>
                  </a:lnTo>
                  <a:lnTo>
                    <a:pt x="49768" y="51577"/>
                  </a:lnTo>
                  <a:lnTo>
                    <a:pt x="23198" y="87206"/>
                  </a:lnTo>
                  <a:lnTo>
                    <a:pt x="6069" y="129248"/>
                  </a:lnTo>
                  <a:lnTo>
                    <a:pt x="0" y="176021"/>
                  </a:lnTo>
                  <a:lnTo>
                    <a:pt x="6069" y="222795"/>
                  </a:lnTo>
                  <a:lnTo>
                    <a:pt x="23198" y="264837"/>
                  </a:lnTo>
                  <a:lnTo>
                    <a:pt x="49768" y="300466"/>
                  </a:lnTo>
                  <a:lnTo>
                    <a:pt x="84158" y="327998"/>
                  </a:lnTo>
                  <a:lnTo>
                    <a:pt x="124751" y="345752"/>
                  </a:lnTo>
                  <a:lnTo>
                    <a:pt x="169926" y="352044"/>
                  </a:lnTo>
                  <a:lnTo>
                    <a:pt x="215100" y="345752"/>
                  </a:lnTo>
                  <a:lnTo>
                    <a:pt x="255693" y="327998"/>
                  </a:lnTo>
                  <a:lnTo>
                    <a:pt x="290083" y="300466"/>
                  </a:lnTo>
                  <a:lnTo>
                    <a:pt x="316653" y="264837"/>
                  </a:lnTo>
                  <a:lnTo>
                    <a:pt x="333782" y="222795"/>
                  </a:lnTo>
                  <a:lnTo>
                    <a:pt x="339852" y="176021"/>
                  </a:lnTo>
                  <a:lnTo>
                    <a:pt x="333782" y="129248"/>
                  </a:lnTo>
                  <a:lnTo>
                    <a:pt x="316653" y="87206"/>
                  </a:lnTo>
                  <a:lnTo>
                    <a:pt x="290083" y="51577"/>
                  </a:lnTo>
                  <a:lnTo>
                    <a:pt x="255693" y="24045"/>
                  </a:lnTo>
                  <a:lnTo>
                    <a:pt x="215100" y="6291"/>
                  </a:lnTo>
                  <a:lnTo>
                    <a:pt x="1699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1827" y="5030723"/>
              <a:ext cx="340360" cy="352425"/>
            </a:xfrm>
            <a:custGeom>
              <a:avLst/>
              <a:gdLst/>
              <a:ahLst/>
              <a:cxnLst/>
              <a:rect l="l" t="t" r="r" b="b"/>
              <a:pathLst>
                <a:path w="340360" h="352425">
                  <a:moveTo>
                    <a:pt x="0" y="176021"/>
                  </a:moveTo>
                  <a:lnTo>
                    <a:pt x="6069" y="129248"/>
                  </a:lnTo>
                  <a:lnTo>
                    <a:pt x="23198" y="87206"/>
                  </a:lnTo>
                  <a:lnTo>
                    <a:pt x="49768" y="51577"/>
                  </a:lnTo>
                  <a:lnTo>
                    <a:pt x="84158" y="24045"/>
                  </a:lnTo>
                  <a:lnTo>
                    <a:pt x="124751" y="6291"/>
                  </a:lnTo>
                  <a:lnTo>
                    <a:pt x="169926" y="0"/>
                  </a:lnTo>
                  <a:lnTo>
                    <a:pt x="215100" y="6291"/>
                  </a:lnTo>
                  <a:lnTo>
                    <a:pt x="255693" y="24045"/>
                  </a:lnTo>
                  <a:lnTo>
                    <a:pt x="290083" y="51577"/>
                  </a:lnTo>
                  <a:lnTo>
                    <a:pt x="316653" y="87206"/>
                  </a:lnTo>
                  <a:lnTo>
                    <a:pt x="333782" y="129248"/>
                  </a:lnTo>
                  <a:lnTo>
                    <a:pt x="339852" y="176021"/>
                  </a:lnTo>
                  <a:lnTo>
                    <a:pt x="333782" y="222795"/>
                  </a:lnTo>
                  <a:lnTo>
                    <a:pt x="316653" y="264837"/>
                  </a:lnTo>
                  <a:lnTo>
                    <a:pt x="290083" y="300466"/>
                  </a:lnTo>
                  <a:lnTo>
                    <a:pt x="255693" y="327998"/>
                  </a:lnTo>
                  <a:lnTo>
                    <a:pt x="215100" y="345752"/>
                  </a:lnTo>
                  <a:lnTo>
                    <a:pt x="169926" y="352044"/>
                  </a:lnTo>
                  <a:lnTo>
                    <a:pt x="124751" y="345752"/>
                  </a:lnTo>
                  <a:lnTo>
                    <a:pt x="84158" y="327998"/>
                  </a:lnTo>
                  <a:lnTo>
                    <a:pt x="49768" y="300466"/>
                  </a:lnTo>
                  <a:lnTo>
                    <a:pt x="23198" y="264837"/>
                  </a:lnTo>
                  <a:lnTo>
                    <a:pt x="6069" y="222795"/>
                  </a:lnTo>
                  <a:lnTo>
                    <a:pt x="0" y="17602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737866" y="4979034"/>
            <a:ext cx="4209415" cy="696595"/>
            <a:chOff x="2737866" y="4979034"/>
            <a:chExt cx="4209415" cy="696595"/>
          </a:xfrm>
        </p:grpSpPr>
        <p:sp>
          <p:nvSpPr>
            <p:cNvPr id="19" name="object 19"/>
            <p:cNvSpPr/>
            <p:nvPr/>
          </p:nvSpPr>
          <p:spPr>
            <a:xfrm>
              <a:off x="2737866" y="4979034"/>
              <a:ext cx="4209415" cy="696595"/>
            </a:xfrm>
            <a:custGeom>
              <a:avLst/>
              <a:gdLst/>
              <a:ahLst/>
              <a:cxnLst/>
              <a:rect l="l" t="t" r="r" b="b"/>
              <a:pathLst>
                <a:path w="4209415" h="696595">
                  <a:moveTo>
                    <a:pt x="1692275" y="688759"/>
                  </a:moveTo>
                  <a:lnTo>
                    <a:pt x="1676704" y="671487"/>
                  </a:lnTo>
                  <a:lnTo>
                    <a:pt x="1635252" y="625462"/>
                  </a:lnTo>
                  <a:lnTo>
                    <a:pt x="1623656" y="655027"/>
                  </a:lnTo>
                  <a:lnTo>
                    <a:pt x="4572" y="19812"/>
                  </a:lnTo>
                  <a:lnTo>
                    <a:pt x="0" y="31750"/>
                  </a:lnTo>
                  <a:lnTo>
                    <a:pt x="1619008" y="666864"/>
                  </a:lnTo>
                  <a:lnTo>
                    <a:pt x="1607439" y="696404"/>
                  </a:lnTo>
                  <a:lnTo>
                    <a:pt x="1692275" y="688759"/>
                  </a:lnTo>
                  <a:close/>
                </a:path>
                <a:path w="4209415" h="696595">
                  <a:moveTo>
                    <a:pt x="4209288" y="11938"/>
                  </a:moveTo>
                  <a:lnTo>
                    <a:pt x="4204716" y="0"/>
                  </a:lnTo>
                  <a:lnTo>
                    <a:pt x="2517051" y="654558"/>
                  </a:lnTo>
                  <a:lnTo>
                    <a:pt x="2505583" y="624967"/>
                  </a:lnTo>
                  <a:lnTo>
                    <a:pt x="2448306" y="688035"/>
                  </a:lnTo>
                  <a:lnTo>
                    <a:pt x="2533142" y="696010"/>
                  </a:lnTo>
                  <a:lnTo>
                    <a:pt x="2523426" y="670991"/>
                  </a:lnTo>
                  <a:lnTo>
                    <a:pt x="2521648" y="666394"/>
                  </a:lnTo>
                  <a:lnTo>
                    <a:pt x="4209288" y="119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6739" y="5044439"/>
              <a:ext cx="340360" cy="353695"/>
            </a:xfrm>
            <a:custGeom>
              <a:avLst/>
              <a:gdLst/>
              <a:ahLst/>
              <a:cxnLst/>
              <a:rect l="l" t="t" r="r" b="b"/>
              <a:pathLst>
                <a:path w="340360" h="353695">
                  <a:moveTo>
                    <a:pt x="169925" y="0"/>
                  </a:moveTo>
                  <a:lnTo>
                    <a:pt x="124751" y="6312"/>
                  </a:lnTo>
                  <a:lnTo>
                    <a:pt x="84158" y="24130"/>
                  </a:lnTo>
                  <a:lnTo>
                    <a:pt x="49768" y="51768"/>
                  </a:lnTo>
                  <a:lnTo>
                    <a:pt x="23198" y="87545"/>
                  </a:lnTo>
                  <a:lnTo>
                    <a:pt x="6069" y="129778"/>
                  </a:lnTo>
                  <a:lnTo>
                    <a:pt x="0" y="176784"/>
                  </a:lnTo>
                  <a:lnTo>
                    <a:pt x="6069" y="223789"/>
                  </a:lnTo>
                  <a:lnTo>
                    <a:pt x="23198" y="266022"/>
                  </a:lnTo>
                  <a:lnTo>
                    <a:pt x="49768" y="301799"/>
                  </a:lnTo>
                  <a:lnTo>
                    <a:pt x="84158" y="329438"/>
                  </a:lnTo>
                  <a:lnTo>
                    <a:pt x="124751" y="347255"/>
                  </a:lnTo>
                  <a:lnTo>
                    <a:pt x="169925" y="353568"/>
                  </a:lnTo>
                  <a:lnTo>
                    <a:pt x="215100" y="347255"/>
                  </a:lnTo>
                  <a:lnTo>
                    <a:pt x="255693" y="329438"/>
                  </a:lnTo>
                  <a:lnTo>
                    <a:pt x="290083" y="301799"/>
                  </a:lnTo>
                  <a:lnTo>
                    <a:pt x="316653" y="266022"/>
                  </a:lnTo>
                  <a:lnTo>
                    <a:pt x="333782" y="223789"/>
                  </a:lnTo>
                  <a:lnTo>
                    <a:pt x="339851" y="176784"/>
                  </a:lnTo>
                  <a:lnTo>
                    <a:pt x="333782" y="129778"/>
                  </a:lnTo>
                  <a:lnTo>
                    <a:pt x="316653" y="87545"/>
                  </a:lnTo>
                  <a:lnTo>
                    <a:pt x="290083" y="51768"/>
                  </a:lnTo>
                  <a:lnTo>
                    <a:pt x="255693" y="24130"/>
                  </a:lnTo>
                  <a:lnTo>
                    <a:pt x="215100" y="6312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6739" y="5044439"/>
              <a:ext cx="340360" cy="353695"/>
            </a:xfrm>
            <a:custGeom>
              <a:avLst/>
              <a:gdLst/>
              <a:ahLst/>
              <a:cxnLst/>
              <a:rect l="l" t="t" r="r" b="b"/>
              <a:pathLst>
                <a:path w="340360" h="353695">
                  <a:moveTo>
                    <a:pt x="0" y="176784"/>
                  </a:moveTo>
                  <a:lnTo>
                    <a:pt x="6069" y="129778"/>
                  </a:lnTo>
                  <a:lnTo>
                    <a:pt x="23198" y="87545"/>
                  </a:lnTo>
                  <a:lnTo>
                    <a:pt x="49768" y="51768"/>
                  </a:lnTo>
                  <a:lnTo>
                    <a:pt x="84158" y="24130"/>
                  </a:lnTo>
                  <a:lnTo>
                    <a:pt x="124751" y="6312"/>
                  </a:lnTo>
                  <a:lnTo>
                    <a:pt x="169925" y="0"/>
                  </a:lnTo>
                  <a:lnTo>
                    <a:pt x="215100" y="6312"/>
                  </a:lnTo>
                  <a:lnTo>
                    <a:pt x="255693" y="24130"/>
                  </a:lnTo>
                  <a:lnTo>
                    <a:pt x="290083" y="51768"/>
                  </a:lnTo>
                  <a:lnTo>
                    <a:pt x="316653" y="87545"/>
                  </a:lnTo>
                  <a:lnTo>
                    <a:pt x="333782" y="129778"/>
                  </a:lnTo>
                  <a:lnTo>
                    <a:pt x="339851" y="176784"/>
                  </a:lnTo>
                  <a:lnTo>
                    <a:pt x="333782" y="223789"/>
                  </a:lnTo>
                  <a:lnTo>
                    <a:pt x="316653" y="266022"/>
                  </a:lnTo>
                  <a:lnTo>
                    <a:pt x="290083" y="301799"/>
                  </a:lnTo>
                  <a:lnTo>
                    <a:pt x="255693" y="329438"/>
                  </a:lnTo>
                  <a:lnTo>
                    <a:pt x="215100" y="347255"/>
                  </a:lnTo>
                  <a:lnTo>
                    <a:pt x="169925" y="353568"/>
                  </a:lnTo>
                  <a:lnTo>
                    <a:pt x="124751" y="347255"/>
                  </a:lnTo>
                  <a:lnTo>
                    <a:pt x="84158" y="329438"/>
                  </a:lnTo>
                  <a:lnTo>
                    <a:pt x="49768" y="301799"/>
                  </a:lnTo>
                  <a:lnTo>
                    <a:pt x="23198" y="266022"/>
                  </a:lnTo>
                  <a:lnTo>
                    <a:pt x="6069" y="223789"/>
                  </a:lnTo>
                  <a:lnTo>
                    <a:pt x="0" y="17678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71269" y="504235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6815" y="50576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552690" y="5038090"/>
            <a:ext cx="351155" cy="366395"/>
            <a:chOff x="7552690" y="5038090"/>
            <a:chExt cx="351155" cy="366395"/>
          </a:xfrm>
        </p:grpSpPr>
        <p:sp>
          <p:nvSpPr>
            <p:cNvPr id="25" name="object 25"/>
            <p:cNvSpPr/>
            <p:nvPr/>
          </p:nvSpPr>
          <p:spPr>
            <a:xfrm>
              <a:off x="7559040" y="5044440"/>
              <a:ext cx="338455" cy="353695"/>
            </a:xfrm>
            <a:custGeom>
              <a:avLst/>
              <a:gdLst/>
              <a:ahLst/>
              <a:cxnLst/>
              <a:rect l="l" t="t" r="r" b="b"/>
              <a:pathLst>
                <a:path w="338454" h="353695">
                  <a:moveTo>
                    <a:pt x="169163" y="0"/>
                  </a:moveTo>
                  <a:lnTo>
                    <a:pt x="124177" y="6312"/>
                  </a:lnTo>
                  <a:lnTo>
                    <a:pt x="83763" y="24130"/>
                  </a:lnTo>
                  <a:lnTo>
                    <a:pt x="49529" y="51768"/>
                  </a:lnTo>
                  <a:lnTo>
                    <a:pt x="23085" y="87545"/>
                  </a:lnTo>
                  <a:lnTo>
                    <a:pt x="6039" y="129778"/>
                  </a:lnTo>
                  <a:lnTo>
                    <a:pt x="0" y="176784"/>
                  </a:lnTo>
                  <a:lnTo>
                    <a:pt x="6039" y="223789"/>
                  </a:lnTo>
                  <a:lnTo>
                    <a:pt x="23085" y="266022"/>
                  </a:lnTo>
                  <a:lnTo>
                    <a:pt x="49529" y="301799"/>
                  </a:lnTo>
                  <a:lnTo>
                    <a:pt x="83763" y="329438"/>
                  </a:lnTo>
                  <a:lnTo>
                    <a:pt x="124177" y="347255"/>
                  </a:lnTo>
                  <a:lnTo>
                    <a:pt x="169163" y="353568"/>
                  </a:lnTo>
                  <a:lnTo>
                    <a:pt x="214150" y="347255"/>
                  </a:lnTo>
                  <a:lnTo>
                    <a:pt x="254564" y="329438"/>
                  </a:lnTo>
                  <a:lnTo>
                    <a:pt x="288798" y="301799"/>
                  </a:lnTo>
                  <a:lnTo>
                    <a:pt x="315242" y="266022"/>
                  </a:lnTo>
                  <a:lnTo>
                    <a:pt x="332288" y="223789"/>
                  </a:lnTo>
                  <a:lnTo>
                    <a:pt x="338327" y="176784"/>
                  </a:lnTo>
                  <a:lnTo>
                    <a:pt x="332288" y="129778"/>
                  </a:lnTo>
                  <a:lnTo>
                    <a:pt x="315242" y="87545"/>
                  </a:lnTo>
                  <a:lnTo>
                    <a:pt x="288797" y="51768"/>
                  </a:lnTo>
                  <a:lnTo>
                    <a:pt x="254564" y="24130"/>
                  </a:lnTo>
                  <a:lnTo>
                    <a:pt x="214150" y="6312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59040" y="5044440"/>
              <a:ext cx="338455" cy="353695"/>
            </a:xfrm>
            <a:custGeom>
              <a:avLst/>
              <a:gdLst/>
              <a:ahLst/>
              <a:cxnLst/>
              <a:rect l="l" t="t" r="r" b="b"/>
              <a:pathLst>
                <a:path w="338454" h="353695">
                  <a:moveTo>
                    <a:pt x="0" y="176784"/>
                  </a:moveTo>
                  <a:lnTo>
                    <a:pt x="6039" y="129778"/>
                  </a:lnTo>
                  <a:lnTo>
                    <a:pt x="23085" y="87545"/>
                  </a:lnTo>
                  <a:lnTo>
                    <a:pt x="49529" y="51768"/>
                  </a:lnTo>
                  <a:lnTo>
                    <a:pt x="83763" y="24130"/>
                  </a:lnTo>
                  <a:lnTo>
                    <a:pt x="124177" y="6312"/>
                  </a:lnTo>
                  <a:lnTo>
                    <a:pt x="169163" y="0"/>
                  </a:lnTo>
                  <a:lnTo>
                    <a:pt x="214150" y="6312"/>
                  </a:lnTo>
                  <a:lnTo>
                    <a:pt x="254564" y="24130"/>
                  </a:lnTo>
                  <a:lnTo>
                    <a:pt x="288797" y="51768"/>
                  </a:lnTo>
                  <a:lnTo>
                    <a:pt x="315242" y="87545"/>
                  </a:lnTo>
                  <a:lnTo>
                    <a:pt x="332288" y="129778"/>
                  </a:lnTo>
                  <a:lnTo>
                    <a:pt x="338327" y="176784"/>
                  </a:lnTo>
                  <a:lnTo>
                    <a:pt x="332288" y="223789"/>
                  </a:lnTo>
                  <a:lnTo>
                    <a:pt x="315242" y="266022"/>
                  </a:lnTo>
                  <a:lnTo>
                    <a:pt x="288798" y="301799"/>
                  </a:lnTo>
                  <a:lnTo>
                    <a:pt x="254564" y="329438"/>
                  </a:lnTo>
                  <a:lnTo>
                    <a:pt x="214150" y="347255"/>
                  </a:lnTo>
                  <a:lnTo>
                    <a:pt x="169163" y="353568"/>
                  </a:lnTo>
                  <a:lnTo>
                    <a:pt x="124177" y="347255"/>
                  </a:lnTo>
                  <a:lnTo>
                    <a:pt x="83763" y="329438"/>
                  </a:lnTo>
                  <a:lnTo>
                    <a:pt x="49529" y="301799"/>
                  </a:lnTo>
                  <a:lnTo>
                    <a:pt x="23085" y="266022"/>
                  </a:lnTo>
                  <a:lnTo>
                    <a:pt x="6039" y="223789"/>
                  </a:lnTo>
                  <a:lnTo>
                    <a:pt x="0" y="17678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658481" y="50576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82336" y="2370582"/>
            <a:ext cx="1576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Send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/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password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20620" y="3163570"/>
            <a:ext cx="17411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User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/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password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Service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#1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74519" y="5653532"/>
            <a:ext cx="165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Check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/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password exists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85898" y="5278373"/>
            <a:ext cx="1495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Retrieve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8502" y="3681221"/>
            <a:ext cx="2086610" cy="1304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Log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4950">
              <a:lnSpc>
                <a:spcPct val="100000"/>
              </a:lnSpc>
              <a:spcBef>
                <a:spcPts val="2025"/>
              </a:spcBef>
            </a:pPr>
            <a:r>
              <a:rPr sz="1400" dirty="0">
                <a:latin typeface="Calibri"/>
                <a:cs typeface="Calibri"/>
              </a:rPr>
              <a:t>Store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future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use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Stateful</a:t>
            </a:r>
            <a:r>
              <a:rPr spc="-210" dirty="0"/>
              <a:t> </a:t>
            </a:r>
            <a:r>
              <a:rPr spc="-1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8714" y="1579625"/>
            <a:ext cx="1320165" cy="70739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44475" marR="238760" indent="199390">
              <a:lnSpc>
                <a:spcPct val="100000"/>
              </a:lnSpc>
              <a:spcBef>
                <a:spcPts val="495"/>
              </a:spcBef>
            </a:pPr>
            <a:r>
              <a:rPr sz="1800" spc="-20" dirty="0">
                <a:latin typeface="Calibri"/>
                <a:cs typeface="Calibri"/>
              </a:rPr>
              <a:t>User 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5026" y="3681221"/>
            <a:ext cx="2086610" cy="1304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Cart </a:t>
            </a:r>
            <a:r>
              <a:rPr sz="1800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41978" y="3125597"/>
            <a:ext cx="1332865" cy="3377565"/>
            <a:chOff x="4141978" y="3125597"/>
            <a:chExt cx="1332865" cy="3377565"/>
          </a:xfrm>
        </p:grpSpPr>
        <p:sp>
          <p:nvSpPr>
            <p:cNvPr id="6" name="object 6"/>
            <p:cNvSpPr/>
            <p:nvPr/>
          </p:nvSpPr>
          <p:spPr>
            <a:xfrm>
              <a:off x="4776216" y="3125597"/>
              <a:ext cx="76200" cy="553720"/>
            </a:xfrm>
            <a:custGeom>
              <a:avLst/>
              <a:gdLst/>
              <a:ahLst/>
              <a:cxnLst/>
              <a:rect l="l" t="t" r="r" b="b"/>
              <a:pathLst>
                <a:path w="76200" h="553720">
                  <a:moveTo>
                    <a:pt x="31715" y="477605"/>
                  </a:moveTo>
                  <a:lnTo>
                    <a:pt x="0" y="478027"/>
                  </a:lnTo>
                  <a:lnTo>
                    <a:pt x="39116" y="553719"/>
                  </a:lnTo>
                  <a:lnTo>
                    <a:pt x="69753" y="490346"/>
                  </a:lnTo>
                  <a:lnTo>
                    <a:pt x="31876" y="490346"/>
                  </a:lnTo>
                  <a:lnTo>
                    <a:pt x="31720" y="478027"/>
                  </a:lnTo>
                  <a:lnTo>
                    <a:pt x="31715" y="477605"/>
                  </a:lnTo>
                  <a:close/>
                </a:path>
                <a:path w="76200" h="553720">
                  <a:moveTo>
                    <a:pt x="44416" y="477435"/>
                  </a:moveTo>
                  <a:lnTo>
                    <a:pt x="31715" y="477605"/>
                  </a:lnTo>
                  <a:lnTo>
                    <a:pt x="31873" y="490092"/>
                  </a:lnTo>
                  <a:lnTo>
                    <a:pt x="31876" y="490346"/>
                  </a:lnTo>
                  <a:lnTo>
                    <a:pt x="44576" y="490092"/>
                  </a:lnTo>
                  <a:lnTo>
                    <a:pt x="44423" y="478027"/>
                  </a:lnTo>
                  <a:lnTo>
                    <a:pt x="44416" y="477435"/>
                  </a:lnTo>
                  <a:close/>
                </a:path>
                <a:path w="76200" h="553720">
                  <a:moveTo>
                    <a:pt x="76200" y="477012"/>
                  </a:moveTo>
                  <a:lnTo>
                    <a:pt x="44416" y="477435"/>
                  </a:lnTo>
                  <a:lnTo>
                    <a:pt x="44576" y="490092"/>
                  </a:lnTo>
                  <a:lnTo>
                    <a:pt x="31876" y="490346"/>
                  </a:lnTo>
                  <a:lnTo>
                    <a:pt x="69753" y="490346"/>
                  </a:lnTo>
                  <a:lnTo>
                    <a:pt x="76200" y="477012"/>
                  </a:lnTo>
                  <a:close/>
                </a:path>
                <a:path w="76200" h="553720">
                  <a:moveTo>
                    <a:pt x="38354" y="0"/>
                  </a:moveTo>
                  <a:lnTo>
                    <a:pt x="25654" y="253"/>
                  </a:lnTo>
                  <a:lnTo>
                    <a:pt x="31707" y="477012"/>
                  </a:lnTo>
                  <a:lnTo>
                    <a:pt x="31715" y="477605"/>
                  </a:lnTo>
                  <a:lnTo>
                    <a:pt x="44416" y="477435"/>
                  </a:lnTo>
                  <a:lnTo>
                    <a:pt x="38357" y="253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8328" y="5667755"/>
              <a:ext cx="1320165" cy="829310"/>
            </a:xfrm>
            <a:custGeom>
              <a:avLst/>
              <a:gdLst/>
              <a:ahLst/>
              <a:cxnLst/>
              <a:rect l="l" t="t" r="r" b="b"/>
              <a:pathLst>
                <a:path w="1320164" h="829310">
                  <a:moveTo>
                    <a:pt x="1319784" y="138176"/>
                  </a:moveTo>
                  <a:lnTo>
                    <a:pt x="1286146" y="181850"/>
                  </a:lnTo>
                  <a:lnTo>
                    <a:pt x="1229698" y="207916"/>
                  </a:lnTo>
                  <a:lnTo>
                    <a:pt x="1192475" y="219781"/>
                  </a:lnTo>
                  <a:lnTo>
                    <a:pt x="1149788" y="230755"/>
                  </a:lnTo>
                  <a:lnTo>
                    <a:pt x="1102040" y="240753"/>
                  </a:lnTo>
                  <a:lnTo>
                    <a:pt x="1049633" y="249692"/>
                  </a:lnTo>
                  <a:lnTo>
                    <a:pt x="992970" y="257487"/>
                  </a:lnTo>
                  <a:lnTo>
                    <a:pt x="932453" y="264053"/>
                  </a:lnTo>
                  <a:lnTo>
                    <a:pt x="868484" y="269307"/>
                  </a:lnTo>
                  <a:lnTo>
                    <a:pt x="801466" y="273165"/>
                  </a:lnTo>
                  <a:lnTo>
                    <a:pt x="731801" y="275541"/>
                  </a:lnTo>
                  <a:lnTo>
                    <a:pt x="659892" y="276352"/>
                  </a:lnTo>
                  <a:lnTo>
                    <a:pt x="587982" y="275541"/>
                  </a:lnTo>
                  <a:lnTo>
                    <a:pt x="518317" y="273165"/>
                  </a:lnTo>
                  <a:lnTo>
                    <a:pt x="451299" y="269307"/>
                  </a:lnTo>
                  <a:lnTo>
                    <a:pt x="387330" y="264053"/>
                  </a:lnTo>
                  <a:lnTo>
                    <a:pt x="326813" y="257487"/>
                  </a:lnTo>
                  <a:lnTo>
                    <a:pt x="270150" y="249692"/>
                  </a:lnTo>
                  <a:lnTo>
                    <a:pt x="217743" y="240753"/>
                  </a:lnTo>
                  <a:lnTo>
                    <a:pt x="169995" y="230755"/>
                  </a:lnTo>
                  <a:lnTo>
                    <a:pt x="127308" y="219781"/>
                  </a:lnTo>
                  <a:lnTo>
                    <a:pt x="90085" y="207916"/>
                  </a:lnTo>
                  <a:lnTo>
                    <a:pt x="33637" y="181850"/>
                  </a:lnTo>
                  <a:lnTo>
                    <a:pt x="3871" y="153232"/>
                  </a:lnTo>
                  <a:lnTo>
                    <a:pt x="0" y="138176"/>
                  </a:lnTo>
                </a:path>
                <a:path w="1320164" h="829310">
                  <a:moveTo>
                    <a:pt x="0" y="138176"/>
                  </a:moveTo>
                  <a:lnTo>
                    <a:pt x="33637" y="94501"/>
                  </a:lnTo>
                  <a:lnTo>
                    <a:pt x="90085" y="68435"/>
                  </a:lnTo>
                  <a:lnTo>
                    <a:pt x="127308" y="56570"/>
                  </a:lnTo>
                  <a:lnTo>
                    <a:pt x="169995" y="45596"/>
                  </a:lnTo>
                  <a:lnTo>
                    <a:pt x="217743" y="35598"/>
                  </a:lnTo>
                  <a:lnTo>
                    <a:pt x="270150" y="26659"/>
                  </a:lnTo>
                  <a:lnTo>
                    <a:pt x="326813" y="18864"/>
                  </a:lnTo>
                  <a:lnTo>
                    <a:pt x="387330" y="12298"/>
                  </a:lnTo>
                  <a:lnTo>
                    <a:pt x="451299" y="7044"/>
                  </a:lnTo>
                  <a:lnTo>
                    <a:pt x="518317" y="3186"/>
                  </a:lnTo>
                  <a:lnTo>
                    <a:pt x="587982" y="810"/>
                  </a:lnTo>
                  <a:lnTo>
                    <a:pt x="659892" y="0"/>
                  </a:lnTo>
                  <a:lnTo>
                    <a:pt x="731801" y="810"/>
                  </a:lnTo>
                  <a:lnTo>
                    <a:pt x="801466" y="3186"/>
                  </a:lnTo>
                  <a:lnTo>
                    <a:pt x="868484" y="7044"/>
                  </a:lnTo>
                  <a:lnTo>
                    <a:pt x="932453" y="12298"/>
                  </a:lnTo>
                  <a:lnTo>
                    <a:pt x="992970" y="18864"/>
                  </a:lnTo>
                  <a:lnTo>
                    <a:pt x="1049633" y="26659"/>
                  </a:lnTo>
                  <a:lnTo>
                    <a:pt x="1102040" y="35598"/>
                  </a:lnTo>
                  <a:lnTo>
                    <a:pt x="1149788" y="45596"/>
                  </a:lnTo>
                  <a:lnTo>
                    <a:pt x="1192475" y="56570"/>
                  </a:lnTo>
                  <a:lnTo>
                    <a:pt x="1229698" y="68435"/>
                  </a:lnTo>
                  <a:lnTo>
                    <a:pt x="1286146" y="94501"/>
                  </a:lnTo>
                  <a:lnTo>
                    <a:pt x="1315912" y="123119"/>
                  </a:lnTo>
                  <a:lnTo>
                    <a:pt x="1319784" y="138176"/>
                  </a:lnTo>
                  <a:lnTo>
                    <a:pt x="1319784" y="690880"/>
                  </a:lnTo>
                  <a:lnTo>
                    <a:pt x="1286146" y="734554"/>
                  </a:lnTo>
                  <a:lnTo>
                    <a:pt x="1229698" y="760620"/>
                  </a:lnTo>
                  <a:lnTo>
                    <a:pt x="1192475" y="772485"/>
                  </a:lnTo>
                  <a:lnTo>
                    <a:pt x="1149788" y="783459"/>
                  </a:lnTo>
                  <a:lnTo>
                    <a:pt x="1102040" y="793457"/>
                  </a:lnTo>
                  <a:lnTo>
                    <a:pt x="1049633" y="802396"/>
                  </a:lnTo>
                  <a:lnTo>
                    <a:pt x="992970" y="810191"/>
                  </a:lnTo>
                  <a:lnTo>
                    <a:pt x="932453" y="816757"/>
                  </a:lnTo>
                  <a:lnTo>
                    <a:pt x="868484" y="822011"/>
                  </a:lnTo>
                  <a:lnTo>
                    <a:pt x="801466" y="825869"/>
                  </a:lnTo>
                  <a:lnTo>
                    <a:pt x="731801" y="828245"/>
                  </a:lnTo>
                  <a:lnTo>
                    <a:pt x="659892" y="829056"/>
                  </a:lnTo>
                  <a:lnTo>
                    <a:pt x="587982" y="828245"/>
                  </a:lnTo>
                  <a:lnTo>
                    <a:pt x="518317" y="825869"/>
                  </a:lnTo>
                  <a:lnTo>
                    <a:pt x="451299" y="822011"/>
                  </a:lnTo>
                  <a:lnTo>
                    <a:pt x="387330" y="816757"/>
                  </a:lnTo>
                  <a:lnTo>
                    <a:pt x="326813" y="810191"/>
                  </a:lnTo>
                  <a:lnTo>
                    <a:pt x="270150" y="802396"/>
                  </a:lnTo>
                  <a:lnTo>
                    <a:pt x="217743" y="793457"/>
                  </a:lnTo>
                  <a:lnTo>
                    <a:pt x="169995" y="783459"/>
                  </a:lnTo>
                  <a:lnTo>
                    <a:pt x="127308" y="772485"/>
                  </a:lnTo>
                  <a:lnTo>
                    <a:pt x="90085" y="760620"/>
                  </a:lnTo>
                  <a:lnTo>
                    <a:pt x="33637" y="734554"/>
                  </a:lnTo>
                  <a:lnTo>
                    <a:pt x="3871" y="705936"/>
                  </a:lnTo>
                  <a:lnTo>
                    <a:pt x="0" y="690880"/>
                  </a:lnTo>
                  <a:lnTo>
                    <a:pt x="0" y="1381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62958" y="5986983"/>
            <a:ext cx="890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59733" y="2694813"/>
            <a:ext cx="1776730" cy="2972435"/>
            <a:chOff x="3959733" y="2694813"/>
            <a:chExt cx="1776730" cy="2972435"/>
          </a:xfrm>
        </p:grpSpPr>
        <p:sp>
          <p:nvSpPr>
            <p:cNvPr id="10" name="object 10"/>
            <p:cNvSpPr/>
            <p:nvPr/>
          </p:nvSpPr>
          <p:spPr>
            <a:xfrm>
              <a:off x="4770120" y="4988052"/>
              <a:ext cx="76200" cy="678815"/>
            </a:xfrm>
            <a:custGeom>
              <a:avLst/>
              <a:gdLst/>
              <a:ahLst/>
              <a:cxnLst/>
              <a:rect l="l" t="t" r="r" b="b"/>
              <a:pathLst>
                <a:path w="76200" h="678814">
                  <a:moveTo>
                    <a:pt x="31750" y="602526"/>
                  </a:moveTo>
                  <a:lnTo>
                    <a:pt x="0" y="602526"/>
                  </a:lnTo>
                  <a:lnTo>
                    <a:pt x="38100" y="678726"/>
                  </a:lnTo>
                  <a:lnTo>
                    <a:pt x="69850" y="615226"/>
                  </a:lnTo>
                  <a:lnTo>
                    <a:pt x="31750" y="615226"/>
                  </a:lnTo>
                  <a:lnTo>
                    <a:pt x="31750" y="602526"/>
                  </a:lnTo>
                  <a:close/>
                </a:path>
                <a:path w="76200" h="678814">
                  <a:moveTo>
                    <a:pt x="44450" y="0"/>
                  </a:moveTo>
                  <a:lnTo>
                    <a:pt x="31750" y="0"/>
                  </a:lnTo>
                  <a:lnTo>
                    <a:pt x="31750" y="615226"/>
                  </a:lnTo>
                  <a:lnTo>
                    <a:pt x="44450" y="615226"/>
                  </a:lnTo>
                  <a:lnTo>
                    <a:pt x="44450" y="0"/>
                  </a:lnTo>
                  <a:close/>
                </a:path>
                <a:path w="76200" h="678814">
                  <a:moveTo>
                    <a:pt x="76200" y="602526"/>
                  </a:moveTo>
                  <a:lnTo>
                    <a:pt x="44450" y="602526"/>
                  </a:lnTo>
                  <a:lnTo>
                    <a:pt x="44450" y="615226"/>
                  </a:lnTo>
                  <a:lnTo>
                    <a:pt x="69850" y="615226"/>
                  </a:lnTo>
                  <a:lnTo>
                    <a:pt x="76200" y="602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9258" y="2704338"/>
              <a:ext cx="1757680" cy="439420"/>
            </a:xfrm>
            <a:custGeom>
              <a:avLst/>
              <a:gdLst/>
              <a:ahLst/>
              <a:cxnLst/>
              <a:rect l="l" t="t" r="r" b="b"/>
              <a:pathLst>
                <a:path w="1757679" h="439419">
                  <a:moveTo>
                    <a:pt x="1757172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57172" y="438912"/>
                  </a:lnTo>
                  <a:lnTo>
                    <a:pt x="1757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69258" y="2704338"/>
              <a:ext cx="1757680" cy="439420"/>
            </a:xfrm>
            <a:custGeom>
              <a:avLst/>
              <a:gdLst/>
              <a:ahLst/>
              <a:cxnLst/>
              <a:rect l="l" t="t" r="r" b="b"/>
              <a:pathLst>
                <a:path w="1757679" h="439419">
                  <a:moveTo>
                    <a:pt x="0" y="438912"/>
                  </a:moveTo>
                  <a:lnTo>
                    <a:pt x="1757172" y="438912"/>
                  </a:lnTo>
                  <a:lnTo>
                    <a:pt x="1757172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81094" y="2758566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Load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Balancer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63136" y="2286000"/>
            <a:ext cx="2105660" cy="2709545"/>
            <a:chOff x="3763136" y="2286000"/>
            <a:chExt cx="2105660" cy="2709545"/>
          </a:xfrm>
        </p:grpSpPr>
        <p:sp>
          <p:nvSpPr>
            <p:cNvPr id="15" name="object 15"/>
            <p:cNvSpPr/>
            <p:nvPr/>
          </p:nvSpPr>
          <p:spPr>
            <a:xfrm>
              <a:off x="4809744" y="2286000"/>
              <a:ext cx="76200" cy="418465"/>
            </a:xfrm>
            <a:custGeom>
              <a:avLst/>
              <a:gdLst/>
              <a:ahLst/>
              <a:cxnLst/>
              <a:rect l="l" t="t" r="r" b="b"/>
              <a:pathLst>
                <a:path w="76200" h="418464">
                  <a:moveTo>
                    <a:pt x="31750" y="342138"/>
                  </a:moveTo>
                  <a:lnTo>
                    <a:pt x="0" y="342138"/>
                  </a:lnTo>
                  <a:lnTo>
                    <a:pt x="38100" y="418338"/>
                  </a:lnTo>
                  <a:lnTo>
                    <a:pt x="69850" y="354838"/>
                  </a:lnTo>
                  <a:lnTo>
                    <a:pt x="31750" y="354838"/>
                  </a:lnTo>
                  <a:lnTo>
                    <a:pt x="31750" y="342138"/>
                  </a:lnTo>
                  <a:close/>
                </a:path>
                <a:path w="76200" h="418464">
                  <a:moveTo>
                    <a:pt x="44450" y="0"/>
                  </a:moveTo>
                  <a:lnTo>
                    <a:pt x="31750" y="0"/>
                  </a:lnTo>
                  <a:lnTo>
                    <a:pt x="31750" y="354838"/>
                  </a:lnTo>
                  <a:lnTo>
                    <a:pt x="44450" y="354838"/>
                  </a:lnTo>
                  <a:lnTo>
                    <a:pt x="44450" y="0"/>
                  </a:lnTo>
                  <a:close/>
                </a:path>
                <a:path w="76200" h="418464">
                  <a:moveTo>
                    <a:pt x="76200" y="342138"/>
                  </a:moveTo>
                  <a:lnTo>
                    <a:pt x="44450" y="342138"/>
                  </a:lnTo>
                  <a:lnTo>
                    <a:pt x="44450" y="354838"/>
                  </a:lnTo>
                  <a:lnTo>
                    <a:pt x="69850" y="354838"/>
                  </a:lnTo>
                  <a:lnTo>
                    <a:pt x="76200" y="3421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2661" y="3681222"/>
              <a:ext cx="2086610" cy="1304925"/>
            </a:xfrm>
            <a:custGeom>
              <a:avLst/>
              <a:gdLst/>
              <a:ahLst/>
              <a:cxnLst/>
              <a:rect l="l" t="t" r="r" b="b"/>
              <a:pathLst>
                <a:path w="2086610" h="1304925">
                  <a:moveTo>
                    <a:pt x="0" y="1304544"/>
                  </a:moveTo>
                  <a:lnTo>
                    <a:pt x="2086356" y="1304544"/>
                  </a:lnTo>
                  <a:lnTo>
                    <a:pt x="2086356" y="0"/>
                  </a:lnTo>
                  <a:lnTo>
                    <a:pt x="0" y="0"/>
                  </a:lnTo>
                  <a:lnTo>
                    <a:pt x="0" y="13045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49673" y="3698189"/>
            <a:ext cx="1131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Cart </a:t>
            </a:r>
            <a:r>
              <a:rPr sz="1800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65477" y="5024373"/>
            <a:ext cx="353060" cy="365125"/>
            <a:chOff x="1665477" y="5024373"/>
            <a:chExt cx="353060" cy="365125"/>
          </a:xfrm>
        </p:grpSpPr>
        <p:sp>
          <p:nvSpPr>
            <p:cNvPr id="19" name="object 19"/>
            <p:cNvSpPr/>
            <p:nvPr/>
          </p:nvSpPr>
          <p:spPr>
            <a:xfrm>
              <a:off x="1671827" y="5030723"/>
              <a:ext cx="340360" cy="352425"/>
            </a:xfrm>
            <a:custGeom>
              <a:avLst/>
              <a:gdLst/>
              <a:ahLst/>
              <a:cxnLst/>
              <a:rect l="l" t="t" r="r" b="b"/>
              <a:pathLst>
                <a:path w="340360" h="352425">
                  <a:moveTo>
                    <a:pt x="169926" y="0"/>
                  </a:moveTo>
                  <a:lnTo>
                    <a:pt x="124751" y="6291"/>
                  </a:lnTo>
                  <a:lnTo>
                    <a:pt x="84158" y="24045"/>
                  </a:lnTo>
                  <a:lnTo>
                    <a:pt x="49768" y="51577"/>
                  </a:lnTo>
                  <a:lnTo>
                    <a:pt x="23198" y="87206"/>
                  </a:lnTo>
                  <a:lnTo>
                    <a:pt x="6069" y="129248"/>
                  </a:lnTo>
                  <a:lnTo>
                    <a:pt x="0" y="176021"/>
                  </a:lnTo>
                  <a:lnTo>
                    <a:pt x="6069" y="222795"/>
                  </a:lnTo>
                  <a:lnTo>
                    <a:pt x="23198" y="264837"/>
                  </a:lnTo>
                  <a:lnTo>
                    <a:pt x="49768" y="300466"/>
                  </a:lnTo>
                  <a:lnTo>
                    <a:pt x="84158" y="327998"/>
                  </a:lnTo>
                  <a:lnTo>
                    <a:pt x="124751" y="345752"/>
                  </a:lnTo>
                  <a:lnTo>
                    <a:pt x="169926" y="352044"/>
                  </a:lnTo>
                  <a:lnTo>
                    <a:pt x="215100" y="345752"/>
                  </a:lnTo>
                  <a:lnTo>
                    <a:pt x="255693" y="327998"/>
                  </a:lnTo>
                  <a:lnTo>
                    <a:pt x="290083" y="300466"/>
                  </a:lnTo>
                  <a:lnTo>
                    <a:pt x="316653" y="264837"/>
                  </a:lnTo>
                  <a:lnTo>
                    <a:pt x="333782" y="222795"/>
                  </a:lnTo>
                  <a:lnTo>
                    <a:pt x="339852" y="176021"/>
                  </a:lnTo>
                  <a:lnTo>
                    <a:pt x="333782" y="129248"/>
                  </a:lnTo>
                  <a:lnTo>
                    <a:pt x="316653" y="87206"/>
                  </a:lnTo>
                  <a:lnTo>
                    <a:pt x="290083" y="51577"/>
                  </a:lnTo>
                  <a:lnTo>
                    <a:pt x="255693" y="24045"/>
                  </a:lnTo>
                  <a:lnTo>
                    <a:pt x="215100" y="6291"/>
                  </a:lnTo>
                  <a:lnTo>
                    <a:pt x="1699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1827" y="5030723"/>
              <a:ext cx="340360" cy="352425"/>
            </a:xfrm>
            <a:custGeom>
              <a:avLst/>
              <a:gdLst/>
              <a:ahLst/>
              <a:cxnLst/>
              <a:rect l="l" t="t" r="r" b="b"/>
              <a:pathLst>
                <a:path w="340360" h="352425">
                  <a:moveTo>
                    <a:pt x="0" y="176021"/>
                  </a:moveTo>
                  <a:lnTo>
                    <a:pt x="6069" y="129248"/>
                  </a:lnTo>
                  <a:lnTo>
                    <a:pt x="23198" y="87206"/>
                  </a:lnTo>
                  <a:lnTo>
                    <a:pt x="49768" y="51577"/>
                  </a:lnTo>
                  <a:lnTo>
                    <a:pt x="84158" y="24045"/>
                  </a:lnTo>
                  <a:lnTo>
                    <a:pt x="124751" y="6291"/>
                  </a:lnTo>
                  <a:lnTo>
                    <a:pt x="169926" y="0"/>
                  </a:lnTo>
                  <a:lnTo>
                    <a:pt x="215100" y="6291"/>
                  </a:lnTo>
                  <a:lnTo>
                    <a:pt x="255693" y="24045"/>
                  </a:lnTo>
                  <a:lnTo>
                    <a:pt x="290083" y="51577"/>
                  </a:lnTo>
                  <a:lnTo>
                    <a:pt x="316653" y="87206"/>
                  </a:lnTo>
                  <a:lnTo>
                    <a:pt x="333782" y="129248"/>
                  </a:lnTo>
                  <a:lnTo>
                    <a:pt x="339852" y="176021"/>
                  </a:lnTo>
                  <a:lnTo>
                    <a:pt x="333782" y="222795"/>
                  </a:lnTo>
                  <a:lnTo>
                    <a:pt x="316653" y="264837"/>
                  </a:lnTo>
                  <a:lnTo>
                    <a:pt x="290083" y="300466"/>
                  </a:lnTo>
                  <a:lnTo>
                    <a:pt x="255693" y="327998"/>
                  </a:lnTo>
                  <a:lnTo>
                    <a:pt x="215100" y="345752"/>
                  </a:lnTo>
                  <a:lnTo>
                    <a:pt x="169926" y="352044"/>
                  </a:lnTo>
                  <a:lnTo>
                    <a:pt x="124751" y="345752"/>
                  </a:lnTo>
                  <a:lnTo>
                    <a:pt x="84158" y="327998"/>
                  </a:lnTo>
                  <a:lnTo>
                    <a:pt x="49768" y="300466"/>
                  </a:lnTo>
                  <a:lnTo>
                    <a:pt x="23198" y="264837"/>
                  </a:lnTo>
                  <a:lnTo>
                    <a:pt x="6069" y="222795"/>
                  </a:lnTo>
                  <a:lnTo>
                    <a:pt x="0" y="17602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731007" y="3136392"/>
            <a:ext cx="4365625" cy="2539365"/>
            <a:chOff x="2731007" y="3136392"/>
            <a:chExt cx="4365625" cy="2539365"/>
          </a:xfrm>
        </p:grpSpPr>
        <p:sp>
          <p:nvSpPr>
            <p:cNvPr id="22" name="object 22"/>
            <p:cNvSpPr/>
            <p:nvPr/>
          </p:nvSpPr>
          <p:spPr>
            <a:xfrm>
              <a:off x="2731008" y="3136391"/>
              <a:ext cx="4365625" cy="2539365"/>
            </a:xfrm>
            <a:custGeom>
              <a:avLst/>
              <a:gdLst/>
              <a:ahLst/>
              <a:cxnLst/>
              <a:rect l="l" t="t" r="r" b="b"/>
              <a:pathLst>
                <a:path w="4365625" h="2539365">
                  <a:moveTo>
                    <a:pt x="1458722" y="15113"/>
                  </a:moveTo>
                  <a:lnTo>
                    <a:pt x="1454404" y="3175"/>
                  </a:lnTo>
                  <a:lnTo>
                    <a:pt x="69380" y="508381"/>
                  </a:lnTo>
                  <a:lnTo>
                    <a:pt x="58547" y="478536"/>
                  </a:lnTo>
                  <a:lnTo>
                    <a:pt x="0" y="540385"/>
                  </a:lnTo>
                  <a:lnTo>
                    <a:pt x="84582" y="550164"/>
                  </a:lnTo>
                  <a:lnTo>
                    <a:pt x="75298" y="524637"/>
                  </a:lnTo>
                  <a:lnTo>
                    <a:pt x="73723" y="520306"/>
                  </a:lnTo>
                  <a:lnTo>
                    <a:pt x="1458722" y="15113"/>
                  </a:lnTo>
                  <a:close/>
                </a:path>
                <a:path w="4365625" h="2539365">
                  <a:moveTo>
                    <a:pt x="1699133" y="2531402"/>
                  </a:moveTo>
                  <a:lnTo>
                    <a:pt x="1683562" y="2514130"/>
                  </a:lnTo>
                  <a:lnTo>
                    <a:pt x="1642110" y="2468105"/>
                  </a:lnTo>
                  <a:lnTo>
                    <a:pt x="1630514" y="2497671"/>
                  </a:lnTo>
                  <a:lnTo>
                    <a:pt x="11430" y="1862455"/>
                  </a:lnTo>
                  <a:lnTo>
                    <a:pt x="6858" y="1874393"/>
                  </a:lnTo>
                  <a:lnTo>
                    <a:pt x="1625866" y="2509507"/>
                  </a:lnTo>
                  <a:lnTo>
                    <a:pt x="1614297" y="2539047"/>
                  </a:lnTo>
                  <a:lnTo>
                    <a:pt x="1699133" y="2531402"/>
                  </a:lnTo>
                  <a:close/>
                </a:path>
                <a:path w="4365625" h="2539365">
                  <a:moveTo>
                    <a:pt x="4216146" y="1854581"/>
                  </a:moveTo>
                  <a:lnTo>
                    <a:pt x="4211574" y="1842643"/>
                  </a:lnTo>
                  <a:lnTo>
                    <a:pt x="2523909" y="2497201"/>
                  </a:lnTo>
                  <a:lnTo>
                    <a:pt x="2512441" y="2467610"/>
                  </a:lnTo>
                  <a:lnTo>
                    <a:pt x="2455164" y="2530678"/>
                  </a:lnTo>
                  <a:lnTo>
                    <a:pt x="2540000" y="2538653"/>
                  </a:lnTo>
                  <a:lnTo>
                    <a:pt x="2530284" y="2513634"/>
                  </a:lnTo>
                  <a:lnTo>
                    <a:pt x="2528506" y="2509037"/>
                  </a:lnTo>
                  <a:lnTo>
                    <a:pt x="4216146" y="1854581"/>
                  </a:lnTo>
                  <a:close/>
                </a:path>
                <a:path w="4365625" h="2539365">
                  <a:moveTo>
                    <a:pt x="4365625" y="483997"/>
                  </a:moveTo>
                  <a:lnTo>
                    <a:pt x="4353103" y="472440"/>
                  </a:lnTo>
                  <a:lnTo>
                    <a:pt x="4303014" y="426212"/>
                  </a:lnTo>
                  <a:lnTo>
                    <a:pt x="4294175" y="456742"/>
                  </a:lnTo>
                  <a:lnTo>
                    <a:pt x="2714498" y="0"/>
                  </a:lnTo>
                  <a:lnTo>
                    <a:pt x="2710942" y="12192"/>
                  </a:lnTo>
                  <a:lnTo>
                    <a:pt x="4290657" y="468909"/>
                  </a:lnTo>
                  <a:lnTo>
                    <a:pt x="4281805" y="499491"/>
                  </a:lnTo>
                  <a:lnTo>
                    <a:pt x="4365625" y="483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96739" y="5044440"/>
              <a:ext cx="340360" cy="353695"/>
            </a:xfrm>
            <a:custGeom>
              <a:avLst/>
              <a:gdLst/>
              <a:ahLst/>
              <a:cxnLst/>
              <a:rect l="l" t="t" r="r" b="b"/>
              <a:pathLst>
                <a:path w="340360" h="353695">
                  <a:moveTo>
                    <a:pt x="169925" y="0"/>
                  </a:moveTo>
                  <a:lnTo>
                    <a:pt x="124751" y="6312"/>
                  </a:lnTo>
                  <a:lnTo>
                    <a:pt x="84158" y="24130"/>
                  </a:lnTo>
                  <a:lnTo>
                    <a:pt x="49768" y="51768"/>
                  </a:lnTo>
                  <a:lnTo>
                    <a:pt x="23198" y="87545"/>
                  </a:lnTo>
                  <a:lnTo>
                    <a:pt x="6069" y="129778"/>
                  </a:lnTo>
                  <a:lnTo>
                    <a:pt x="0" y="176784"/>
                  </a:lnTo>
                  <a:lnTo>
                    <a:pt x="6069" y="223789"/>
                  </a:lnTo>
                  <a:lnTo>
                    <a:pt x="23198" y="266022"/>
                  </a:lnTo>
                  <a:lnTo>
                    <a:pt x="49768" y="301799"/>
                  </a:lnTo>
                  <a:lnTo>
                    <a:pt x="84158" y="329438"/>
                  </a:lnTo>
                  <a:lnTo>
                    <a:pt x="124751" y="347255"/>
                  </a:lnTo>
                  <a:lnTo>
                    <a:pt x="169925" y="353568"/>
                  </a:lnTo>
                  <a:lnTo>
                    <a:pt x="215100" y="347255"/>
                  </a:lnTo>
                  <a:lnTo>
                    <a:pt x="255693" y="329438"/>
                  </a:lnTo>
                  <a:lnTo>
                    <a:pt x="290083" y="301799"/>
                  </a:lnTo>
                  <a:lnTo>
                    <a:pt x="316653" y="266022"/>
                  </a:lnTo>
                  <a:lnTo>
                    <a:pt x="333782" y="223789"/>
                  </a:lnTo>
                  <a:lnTo>
                    <a:pt x="339851" y="176784"/>
                  </a:lnTo>
                  <a:lnTo>
                    <a:pt x="333782" y="129778"/>
                  </a:lnTo>
                  <a:lnTo>
                    <a:pt x="316653" y="87545"/>
                  </a:lnTo>
                  <a:lnTo>
                    <a:pt x="290083" y="51768"/>
                  </a:lnTo>
                  <a:lnTo>
                    <a:pt x="255693" y="24130"/>
                  </a:lnTo>
                  <a:lnTo>
                    <a:pt x="215100" y="6312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96739" y="5044440"/>
              <a:ext cx="340360" cy="353695"/>
            </a:xfrm>
            <a:custGeom>
              <a:avLst/>
              <a:gdLst/>
              <a:ahLst/>
              <a:cxnLst/>
              <a:rect l="l" t="t" r="r" b="b"/>
              <a:pathLst>
                <a:path w="340360" h="353695">
                  <a:moveTo>
                    <a:pt x="0" y="176784"/>
                  </a:moveTo>
                  <a:lnTo>
                    <a:pt x="6069" y="129778"/>
                  </a:lnTo>
                  <a:lnTo>
                    <a:pt x="23198" y="87545"/>
                  </a:lnTo>
                  <a:lnTo>
                    <a:pt x="49768" y="51768"/>
                  </a:lnTo>
                  <a:lnTo>
                    <a:pt x="84158" y="24130"/>
                  </a:lnTo>
                  <a:lnTo>
                    <a:pt x="124751" y="6312"/>
                  </a:lnTo>
                  <a:lnTo>
                    <a:pt x="169925" y="0"/>
                  </a:lnTo>
                  <a:lnTo>
                    <a:pt x="215100" y="6312"/>
                  </a:lnTo>
                  <a:lnTo>
                    <a:pt x="255693" y="24130"/>
                  </a:lnTo>
                  <a:lnTo>
                    <a:pt x="290083" y="51768"/>
                  </a:lnTo>
                  <a:lnTo>
                    <a:pt x="316653" y="87545"/>
                  </a:lnTo>
                  <a:lnTo>
                    <a:pt x="333782" y="129778"/>
                  </a:lnTo>
                  <a:lnTo>
                    <a:pt x="339851" y="176784"/>
                  </a:lnTo>
                  <a:lnTo>
                    <a:pt x="333782" y="223789"/>
                  </a:lnTo>
                  <a:lnTo>
                    <a:pt x="316653" y="266022"/>
                  </a:lnTo>
                  <a:lnTo>
                    <a:pt x="290083" y="301799"/>
                  </a:lnTo>
                  <a:lnTo>
                    <a:pt x="255693" y="329438"/>
                  </a:lnTo>
                  <a:lnTo>
                    <a:pt x="215100" y="347255"/>
                  </a:lnTo>
                  <a:lnTo>
                    <a:pt x="169925" y="353568"/>
                  </a:lnTo>
                  <a:lnTo>
                    <a:pt x="124751" y="347255"/>
                  </a:lnTo>
                  <a:lnTo>
                    <a:pt x="84158" y="329438"/>
                  </a:lnTo>
                  <a:lnTo>
                    <a:pt x="49768" y="301799"/>
                  </a:lnTo>
                  <a:lnTo>
                    <a:pt x="23198" y="266022"/>
                  </a:lnTo>
                  <a:lnTo>
                    <a:pt x="6069" y="223789"/>
                  </a:lnTo>
                  <a:lnTo>
                    <a:pt x="0" y="17678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771269" y="504235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6815" y="50576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52690" y="5038090"/>
            <a:ext cx="351155" cy="366395"/>
            <a:chOff x="7552690" y="5038090"/>
            <a:chExt cx="351155" cy="366395"/>
          </a:xfrm>
        </p:grpSpPr>
        <p:sp>
          <p:nvSpPr>
            <p:cNvPr id="28" name="object 28"/>
            <p:cNvSpPr/>
            <p:nvPr/>
          </p:nvSpPr>
          <p:spPr>
            <a:xfrm>
              <a:off x="7559040" y="5044440"/>
              <a:ext cx="338455" cy="353695"/>
            </a:xfrm>
            <a:custGeom>
              <a:avLst/>
              <a:gdLst/>
              <a:ahLst/>
              <a:cxnLst/>
              <a:rect l="l" t="t" r="r" b="b"/>
              <a:pathLst>
                <a:path w="338454" h="353695">
                  <a:moveTo>
                    <a:pt x="169163" y="0"/>
                  </a:moveTo>
                  <a:lnTo>
                    <a:pt x="124177" y="6312"/>
                  </a:lnTo>
                  <a:lnTo>
                    <a:pt x="83763" y="24130"/>
                  </a:lnTo>
                  <a:lnTo>
                    <a:pt x="49529" y="51768"/>
                  </a:lnTo>
                  <a:lnTo>
                    <a:pt x="23085" y="87545"/>
                  </a:lnTo>
                  <a:lnTo>
                    <a:pt x="6039" y="129778"/>
                  </a:lnTo>
                  <a:lnTo>
                    <a:pt x="0" y="176784"/>
                  </a:lnTo>
                  <a:lnTo>
                    <a:pt x="6039" y="223789"/>
                  </a:lnTo>
                  <a:lnTo>
                    <a:pt x="23085" y="266022"/>
                  </a:lnTo>
                  <a:lnTo>
                    <a:pt x="49529" y="301799"/>
                  </a:lnTo>
                  <a:lnTo>
                    <a:pt x="83763" y="329438"/>
                  </a:lnTo>
                  <a:lnTo>
                    <a:pt x="124177" y="347255"/>
                  </a:lnTo>
                  <a:lnTo>
                    <a:pt x="169163" y="353568"/>
                  </a:lnTo>
                  <a:lnTo>
                    <a:pt x="214150" y="347255"/>
                  </a:lnTo>
                  <a:lnTo>
                    <a:pt x="254564" y="329438"/>
                  </a:lnTo>
                  <a:lnTo>
                    <a:pt x="288798" y="301799"/>
                  </a:lnTo>
                  <a:lnTo>
                    <a:pt x="315242" y="266022"/>
                  </a:lnTo>
                  <a:lnTo>
                    <a:pt x="332288" y="223789"/>
                  </a:lnTo>
                  <a:lnTo>
                    <a:pt x="338327" y="176784"/>
                  </a:lnTo>
                  <a:lnTo>
                    <a:pt x="332288" y="129778"/>
                  </a:lnTo>
                  <a:lnTo>
                    <a:pt x="315242" y="87545"/>
                  </a:lnTo>
                  <a:lnTo>
                    <a:pt x="288797" y="51768"/>
                  </a:lnTo>
                  <a:lnTo>
                    <a:pt x="254564" y="24130"/>
                  </a:lnTo>
                  <a:lnTo>
                    <a:pt x="214150" y="6312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59040" y="5044440"/>
              <a:ext cx="338455" cy="353695"/>
            </a:xfrm>
            <a:custGeom>
              <a:avLst/>
              <a:gdLst/>
              <a:ahLst/>
              <a:cxnLst/>
              <a:rect l="l" t="t" r="r" b="b"/>
              <a:pathLst>
                <a:path w="338454" h="353695">
                  <a:moveTo>
                    <a:pt x="0" y="176784"/>
                  </a:moveTo>
                  <a:lnTo>
                    <a:pt x="6039" y="129778"/>
                  </a:lnTo>
                  <a:lnTo>
                    <a:pt x="23085" y="87545"/>
                  </a:lnTo>
                  <a:lnTo>
                    <a:pt x="49529" y="51768"/>
                  </a:lnTo>
                  <a:lnTo>
                    <a:pt x="83763" y="24130"/>
                  </a:lnTo>
                  <a:lnTo>
                    <a:pt x="124177" y="6312"/>
                  </a:lnTo>
                  <a:lnTo>
                    <a:pt x="169163" y="0"/>
                  </a:lnTo>
                  <a:lnTo>
                    <a:pt x="214150" y="6312"/>
                  </a:lnTo>
                  <a:lnTo>
                    <a:pt x="254564" y="24130"/>
                  </a:lnTo>
                  <a:lnTo>
                    <a:pt x="288797" y="51768"/>
                  </a:lnTo>
                  <a:lnTo>
                    <a:pt x="315242" y="87545"/>
                  </a:lnTo>
                  <a:lnTo>
                    <a:pt x="332288" y="129778"/>
                  </a:lnTo>
                  <a:lnTo>
                    <a:pt x="338327" y="176784"/>
                  </a:lnTo>
                  <a:lnTo>
                    <a:pt x="332288" y="223789"/>
                  </a:lnTo>
                  <a:lnTo>
                    <a:pt x="315242" y="266022"/>
                  </a:lnTo>
                  <a:lnTo>
                    <a:pt x="288798" y="301799"/>
                  </a:lnTo>
                  <a:lnTo>
                    <a:pt x="254564" y="329438"/>
                  </a:lnTo>
                  <a:lnTo>
                    <a:pt x="214150" y="347255"/>
                  </a:lnTo>
                  <a:lnTo>
                    <a:pt x="169163" y="353568"/>
                  </a:lnTo>
                  <a:lnTo>
                    <a:pt x="124177" y="347255"/>
                  </a:lnTo>
                  <a:lnTo>
                    <a:pt x="83763" y="329438"/>
                  </a:lnTo>
                  <a:lnTo>
                    <a:pt x="49529" y="301799"/>
                  </a:lnTo>
                  <a:lnTo>
                    <a:pt x="23085" y="266022"/>
                  </a:lnTo>
                  <a:lnTo>
                    <a:pt x="6039" y="223789"/>
                  </a:lnTo>
                  <a:lnTo>
                    <a:pt x="0" y="17678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58481" y="50576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82336" y="2370582"/>
            <a:ext cx="1901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Add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item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shopping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cart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81117" y="3227070"/>
            <a:ext cx="11537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Request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Service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#2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68502" y="3681221"/>
            <a:ext cx="2086610" cy="1304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Cart </a:t>
            </a:r>
            <a:r>
              <a:rPr sz="1800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4950">
              <a:lnSpc>
                <a:spcPct val="100000"/>
              </a:lnSpc>
              <a:spcBef>
                <a:spcPts val="2025"/>
              </a:spcBef>
            </a:pPr>
            <a:r>
              <a:rPr sz="1400" dirty="0">
                <a:latin typeface="Calibri"/>
                <a:cs typeface="Calibri"/>
              </a:rPr>
              <a:t>Stored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86533" y="1847723"/>
            <a:ext cx="2164080" cy="2259330"/>
            <a:chOff x="1986533" y="1847723"/>
            <a:chExt cx="2164080" cy="2259330"/>
          </a:xfrm>
        </p:grpSpPr>
        <p:sp>
          <p:nvSpPr>
            <p:cNvPr id="35" name="object 35"/>
            <p:cNvSpPr/>
            <p:nvPr/>
          </p:nvSpPr>
          <p:spPr>
            <a:xfrm>
              <a:off x="3413378" y="1847723"/>
              <a:ext cx="737235" cy="2259330"/>
            </a:xfrm>
            <a:custGeom>
              <a:avLst/>
              <a:gdLst/>
              <a:ahLst/>
              <a:cxnLst/>
              <a:rect l="l" t="t" r="r" b="b"/>
              <a:pathLst>
                <a:path w="737235" h="2259329">
                  <a:moveTo>
                    <a:pt x="662004" y="30938"/>
                  </a:moveTo>
                  <a:lnTo>
                    <a:pt x="608457" y="51053"/>
                  </a:lnTo>
                  <a:lnTo>
                    <a:pt x="567944" y="70485"/>
                  </a:lnTo>
                  <a:lnTo>
                    <a:pt x="528320" y="92837"/>
                  </a:lnTo>
                  <a:lnTo>
                    <a:pt x="489838" y="117728"/>
                  </a:lnTo>
                  <a:lnTo>
                    <a:pt x="452374" y="145287"/>
                  </a:lnTo>
                  <a:lnTo>
                    <a:pt x="416179" y="175513"/>
                  </a:lnTo>
                  <a:lnTo>
                    <a:pt x="381254" y="208152"/>
                  </a:lnTo>
                  <a:lnTo>
                    <a:pt x="347345" y="243077"/>
                  </a:lnTo>
                  <a:lnTo>
                    <a:pt x="314833" y="280288"/>
                  </a:lnTo>
                  <a:lnTo>
                    <a:pt x="283718" y="319786"/>
                  </a:lnTo>
                  <a:lnTo>
                    <a:pt x="254000" y="361188"/>
                  </a:lnTo>
                  <a:lnTo>
                    <a:pt x="225551" y="404749"/>
                  </a:lnTo>
                  <a:lnTo>
                    <a:pt x="198628" y="450214"/>
                  </a:lnTo>
                  <a:lnTo>
                    <a:pt x="173228" y="497331"/>
                  </a:lnTo>
                  <a:lnTo>
                    <a:pt x="149351" y="546353"/>
                  </a:lnTo>
                  <a:lnTo>
                    <a:pt x="127000" y="597026"/>
                  </a:lnTo>
                  <a:lnTo>
                    <a:pt x="106425" y="649224"/>
                  </a:lnTo>
                  <a:lnTo>
                    <a:pt x="87503" y="702817"/>
                  </a:lnTo>
                  <a:lnTo>
                    <a:pt x="70231" y="757809"/>
                  </a:lnTo>
                  <a:lnTo>
                    <a:pt x="54863" y="814197"/>
                  </a:lnTo>
                  <a:lnTo>
                    <a:pt x="41148" y="871727"/>
                  </a:lnTo>
                  <a:lnTo>
                    <a:pt x="29337" y="930401"/>
                  </a:lnTo>
                  <a:lnTo>
                    <a:pt x="19558" y="990091"/>
                  </a:lnTo>
                  <a:lnTo>
                    <a:pt x="11557" y="1050671"/>
                  </a:lnTo>
                  <a:lnTo>
                    <a:pt x="5715" y="1112139"/>
                  </a:lnTo>
                  <a:lnTo>
                    <a:pt x="1905" y="1174368"/>
                  </a:lnTo>
                  <a:lnTo>
                    <a:pt x="0" y="1237234"/>
                  </a:lnTo>
                  <a:lnTo>
                    <a:pt x="378" y="1300352"/>
                  </a:lnTo>
                  <a:lnTo>
                    <a:pt x="381" y="1300734"/>
                  </a:lnTo>
                  <a:lnTo>
                    <a:pt x="3016" y="1363852"/>
                  </a:lnTo>
                  <a:lnTo>
                    <a:pt x="3048" y="1364614"/>
                  </a:lnTo>
                  <a:lnTo>
                    <a:pt x="7654" y="1427861"/>
                  </a:lnTo>
                  <a:lnTo>
                    <a:pt x="14605" y="1490599"/>
                  </a:lnTo>
                  <a:lnTo>
                    <a:pt x="23113" y="1551051"/>
                  </a:lnTo>
                  <a:lnTo>
                    <a:pt x="33782" y="1610740"/>
                  </a:lnTo>
                  <a:lnTo>
                    <a:pt x="46355" y="1669288"/>
                  </a:lnTo>
                  <a:lnTo>
                    <a:pt x="60579" y="1726818"/>
                  </a:lnTo>
                  <a:lnTo>
                    <a:pt x="76835" y="1783207"/>
                  </a:lnTo>
                  <a:lnTo>
                    <a:pt x="94869" y="1838197"/>
                  </a:lnTo>
                  <a:lnTo>
                    <a:pt x="114681" y="1891791"/>
                  </a:lnTo>
                  <a:lnTo>
                    <a:pt x="136144" y="1943989"/>
                  </a:lnTo>
                  <a:lnTo>
                    <a:pt x="159512" y="1994534"/>
                  </a:lnTo>
                  <a:lnTo>
                    <a:pt x="184276" y="2043429"/>
                  </a:lnTo>
                  <a:lnTo>
                    <a:pt x="210820" y="2090546"/>
                  </a:lnTo>
                  <a:lnTo>
                    <a:pt x="239013" y="2135759"/>
                  </a:lnTo>
                  <a:lnTo>
                    <a:pt x="268732" y="2179066"/>
                  </a:lnTo>
                  <a:lnTo>
                    <a:pt x="299847" y="2220341"/>
                  </a:lnTo>
                  <a:lnTo>
                    <a:pt x="332359" y="2259329"/>
                  </a:lnTo>
                  <a:lnTo>
                    <a:pt x="342138" y="2251202"/>
                  </a:lnTo>
                  <a:lnTo>
                    <a:pt x="310266" y="2213105"/>
                  </a:lnTo>
                  <a:lnTo>
                    <a:pt x="309741" y="2212431"/>
                  </a:lnTo>
                  <a:lnTo>
                    <a:pt x="279323" y="2172144"/>
                  </a:lnTo>
                  <a:lnTo>
                    <a:pt x="249714" y="2128879"/>
                  </a:lnTo>
                  <a:lnTo>
                    <a:pt x="249532" y="2128660"/>
                  </a:lnTo>
                  <a:lnTo>
                    <a:pt x="221570" y="2083667"/>
                  </a:lnTo>
                  <a:lnTo>
                    <a:pt x="195453" y="2037333"/>
                  </a:lnTo>
                  <a:lnTo>
                    <a:pt x="170815" y="1988820"/>
                  </a:lnTo>
                  <a:lnTo>
                    <a:pt x="146846" y="1936645"/>
                  </a:lnTo>
                  <a:lnTo>
                    <a:pt x="125629" y="1885005"/>
                  </a:lnTo>
                  <a:lnTo>
                    <a:pt x="107197" y="1834935"/>
                  </a:lnTo>
                  <a:lnTo>
                    <a:pt x="88417" y="1777401"/>
                  </a:lnTo>
                  <a:lnTo>
                    <a:pt x="72447" y="1721830"/>
                  </a:lnTo>
                  <a:lnTo>
                    <a:pt x="58674" y="1666366"/>
                  </a:lnTo>
                  <a:lnTo>
                    <a:pt x="46228" y="1608201"/>
                  </a:lnTo>
                  <a:lnTo>
                    <a:pt x="35513" y="1547915"/>
                  </a:lnTo>
                  <a:lnTo>
                    <a:pt x="27212" y="1489070"/>
                  </a:lnTo>
                  <a:lnTo>
                    <a:pt x="27177" y="1488824"/>
                  </a:lnTo>
                  <a:lnTo>
                    <a:pt x="20447" y="1427861"/>
                  </a:lnTo>
                  <a:lnTo>
                    <a:pt x="15678" y="1364614"/>
                  </a:lnTo>
                  <a:lnTo>
                    <a:pt x="13096" y="1300734"/>
                  </a:lnTo>
                  <a:lnTo>
                    <a:pt x="12701" y="1237488"/>
                  </a:lnTo>
                  <a:lnTo>
                    <a:pt x="14478" y="1174877"/>
                  </a:lnTo>
                  <a:lnTo>
                    <a:pt x="18366" y="1113793"/>
                  </a:lnTo>
                  <a:lnTo>
                    <a:pt x="24166" y="1052887"/>
                  </a:lnTo>
                  <a:lnTo>
                    <a:pt x="32049" y="992491"/>
                  </a:lnTo>
                  <a:lnTo>
                    <a:pt x="41910" y="932561"/>
                  </a:lnTo>
                  <a:lnTo>
                    <a:pt x="53564" y="874541"/>
                  </a:lnTo>
                  <a:lnTo>
                    <a:pt x="53508" y="874387"/>
                  </a:lnTo>
                  <a:lnTo>
                    <a:pt x="67779" y="814733"/>
                  </a:lnTo>
                  <a:lnTo>
                    <a:pt x="82727" y="760249"/>
                  </a:lnTo>
                  <a:lnTo>
                    <a:pt x="98805" y="709186"/>
                  </a:lnTo>
                  <a:lnTo>
                    <a:pt x="99576" y="706986"/>
                  </a:lnTo>
                  <a:lnTo>
                    <a:pt x="100966" y="702817"/>
                  </a:lnTo>
                  <a:lnTo>
                    <a:pt x="117475" y="656059"/>
                  </a:lnTo>
                  <a:lnTo>
                    <a:pt x="118374" y="653768"/>
                  </a:lnTo>
                  <a:lnTo>
                    <a:pt x="120076" y="649224"/>
                  </a:lnTo>
                  <a:lnTo>
                    <a:pt x="138707" y="601989"/>
                  </a:lnTo>
                  <a:lnTo>
                    <a:pt x="138813" y="601720"/>
                  </a:lnTo>
                  <a:lnTo>
                    <a:pt x="138933" y="601413"/>
                  </a:lnTo>
                  <a:lnTo>
                    <a:pt x="160797" y="551814"/>
                  </a:lnTo>
                  <a:lnTo>
                    <a:pt x="183156" y="505869"/>
                  </a:lnTo>
                  <a:lnTo>
                    <a:pt x="184557" y="503252"/>
                  </a:lnTo>
                  <a:lnTo>
                    <a:pt x="187615" y="497331"/>
                  </a:lnTo>
                  <a:lnTo>
                    <a:pt x="209446" y="456740"/>
                  </a:lnTo>
                  <a:lnTo>
                    <a:pt x="235967" y="411993"/>
                  </a:lnTo>
                  <a:lnTo>
                    <a:pt x="265245" y="367223"/>
                  </a:lnTo>
                  <a:lnTo>
                    <a:pt x="293825" y="327526"/>
                  </a:lnTo>
                  <a:lnTo>
                    <a:pt x="293972" y="327253"/>
                  </a:lnTo>
                  <a:lnTo>
                    <a:pt x="325025" y="287927"/>
                  </a:lnTo>
                  <a:lnTo>
                    <a:pt x="356879" y="251573"/>
                  </a:lnTo>
                  <a:lnTo>
                    <a:pt x="356750" y="251573"/>
                  </a:lnTo>
                  <a:lnTo>
                    <a:pt x="390144" y="217042"/>
                  </a:lnTo>
                  <a:lnTo>
                    <a:pt x="424688" y="184912"/>
                  </a:lnTo>
                  <a:lnTo>
                    <a:pt x="460160" y="155494"/>
                  </a:lnTo>
                  <a:lnTo>
                    <a:pt x="460343" y="155279"/>
                  </a:lnTo>
                  <a:lnTo>
                    <a:pt x="497205" y="128142"/>
                  </a:lnTo>
                  <a:lnTo>
                    <a:pt x="533596" y="104460"/>
                  </a:lnTo>
                  <a:lnTo>
                    <a:pt x="554176" y="92439"/>
                  </a:lnTo>
                  <a:lnTo>
                    <a:pt x="553895" y="92439"/>
                  </a:lnTo>
                  <a:lnTo>
                    <a:pt x="573677" y="81787"/>
                  </a:lnTo>
                  <a:lnTo>
                    <a:pt x="593445" y="71957"/>
                  </a:lnTo>
                  <a:lnTo>
                    <a:pt x="593580" y="71957"/>
                  </a:lnTo>
                  <a:lnTo>
                    <a:pt x="613213" y="62819"/>
                  </a:lnTo>
                  <a:lnTo>
                    <a:pt x="633163" y="54568"/>
                  </a:lnTo>
                  <a:lnTo>
                    <a:pt x="654091" y="46736"/>
                  </a:lnTo>
                  <a:lnTo>
                    <a:pt x="665329" y="43279"/>
                  </a:lnTo>
                  <a:lnTo>
                    <a:pt x="662004" y="30938"/>
                  </a:lnTo>
                  <a:close/>
                </a:path>
                <a:path w="737235" h="2259329">
                  <a:moveTo>
                    <a:pt x="358288" y="249965"/>
                  </a:moveTo>
                  <a:lnTo>
                    <a:pt x="356750" y="251573"/>
                  </a:lnTo>
                  <a:lnTo>
                    <a:pt x="356879" y="251573"/>
                  </a:lnTo>
                  <a:lnTo>
                    <a:pt x="358288" y="249965"/>
                  </a:lnTo>
                  <a:close/>
                </a:path>
                <a:path w="737235" h="2259329">
                  <a:moveTo>
                    <a:pt x="557343" y="90589"/>
                  </a:moveTo>
                  <a:lnTo>
                    <a:pt x="553895" y="92439"/>
                  </a:lnTo>
                  <a:lnTo>
                    <a:pt x="554176" y="92439"/>
                  </a:lnTo>
                  <a:lnTo>
                    <a:pt x="557343" y="90589"/>
                  </a:lnTo>
                  <a:close/>
                </a:path>
                <a:path w="737235" h="2259329">
                  <a:moveTo>
                    <a:pt x="725409" y="27304"/>
                  </a:moveTo>
                  <a:lnTo>
                    <a:pt x="673988" y="27304"/>
                  </a:lnTo>
                  <a:lnTo>
                    <a:pt x="677672" y="39497"/>
                  </a:lnTo>
                  <a:lnTo>
                    <a:pt x="665329" y="43279"/>
                  </a:lnTo>
                  <a:lnTo>
                    <a:pt x="673481" y="73532"/>
                  </a:lnTo>
                  <a:lnTo>
                    <a:pt x="725409" y="27304"/>
                  </a:lnTo>
                  <a:close/>
                </a:path>
                <a:path w="737235" h="2259329">
                  <a:moveTo>
                    <a:pt x="593581" y="71957"/>
                  </a:moveTo>
                  <a:lnTo>
                    <a:pt x="593445" y="71957"/>
                  </a:lnTo>
                  <a:lnTo>
                    <a:pt x="591436" y="72955"/>
                  </a:lnTo>
                  <a:lnTo>
                    <a:pt x="593581" y="71957"/>
                  </a:lnTo>
                  <a:close/>
                </a:path>
                <a:path w="737235" h="2259329">
                  <a:moveTo>
                    <a:pt x="673988" y="27304"/>
                  </a:moveTo>
                  <a:lnTo>
                    <a:pt x="662004" y="30938"/>
                  </a:lnTo>
                  <a:lnTo>
                    <a:pt x="665329" y="43279"/>
                  </a:lnTo>
                  <a:lnTo>
                    <a:pt x="677672" y="39497"/>
                  </a:lnTo>
                  <a:lnTo>
                    <a:pt x="673988" y="27304"/>
                  </a:lnTo>
                  <a:close/>
                </a:path>
                <a:path w="737235" h="2259329">
                  <a:moveTo>
                    <a:pt x="653669" y="0"/>
                  </a:moveTo>
                  <a:lnTo>
                    <a:pt x="662004" y="30938"/>
                  </a:lnTo>
                  <a:lnTo>
                    <a:pt x="673988" y="27304"/>
                  </a:lnTo>
                  <a:lnTo>
                    <a:pt x="725409" y="27304"/>
                  </a:lnTo>
                  <a:lnTo>
                    <a:pt x="737108" y="16890"/>
                  </a:lnTo>
                  <a:lnTo>
                    <a:pt x="6536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86533" y="2570226"/>
              <a:ext cx="1320165" cy="707390"/>
            </a:xfrm>
            <a:custGeom>
              <a:avLst/>
              <a:gdLst/>
              <a:ahLst/>
              <a:cxnLst/>
              <a:rect l="l" t="t" r="r" b="b"/>
              <a:pathLst>
                <a:path w="1320164" h="707389">
                  <a:moveTo>
                    <a:pt x="1319783" y="0"/>
                  </a:moveTo>
                  <a:lnTo>
                    <a:pt x="0" y="0"/>
                  </a:lnTo>
                  <a:lnTo>
                    <a:pt x="0" y="707136"/>
                  </a:lnTo>
                  <a:lnTo>
                    <a:pt x="1319783" y="707136"/>
                  </a:lnTo>
                  <a:lnTo>
                    <a:pt x="1319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986533" y="2570226"/>
            <a:ext cx="1320165" cy="70739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5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Please</a:t>
            </a:r>
            <a:endParaRPr sz="18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Log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3232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Stateless</a:t>
            </a:r>
            <a:r>
              <a:rPr spc="-210" dirty="0"/>
              <a:t> </a:t>
            </a:r>
            <a:r>
              <a:rPr spc="-1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8714" y="1579625"/>
            <a:ext cx="1320165" cy="70739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44475" marR="238760" indent="199390">
              <a:lnSpc>
                <a:spcPct val="100000"/>
              </a:lnSpc>
              <a:spcBef>
                <a:spcPts val="495"/>
              </a:spcBef>
            </a:pPr>
            <a:r>
              <a:rPr sz="1800" spc="-20" dirty="0">
                <a:latin typeface="Calibri"/>
                <a:cs typeface="Calibri"/>
              </a:rPr>
              <a:t>User 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5026" y="3681221"/>
            <a:ext cx="2086610" cy="1304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Cart </a:t>
            </a:r>
            <a:r>
              <a:rPr sz="1800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41978" y="4988052"/>
            <a:ext cx="1332865" cy="1800225"/>
            <a:chOff x="4141978" y="4988052"/>
            <a:chExt cx="1332865" cy="1800225"/>
          </a:xfrm>
        </p:grpSpPr>
        <p:sp>
          <p:nvSpPr>
            <p:cNvPr id="6" name="object 6"/>
            <p:cNvSpPr/>
            <p:nvPr/>
          </p:nvSpPr>
          <p:spPr>
            <a:xfrm>
              <a:off x="4148328" y="5667756"/>
              <a:ext cx="1320165" cy="1114425"/>
            </a:xfrm>
            <a:custGeom>
              <a:avLst/>
              <a:gdLst/>
              <a:ahLst/>
              <a:cxnLst/>
              <a:rect l="l" t="t" r="r" b="b"/>
              <a:pathLst>
                <a:path w="1320164" h="1114425">
                  <a:moveTo>
                    <a:pt x="1319784" y="185674"/>
                  </a:moveTo>
                  <a:lnTo>
                    <a:pt x="1304565" y="225503"/>
                  </a:lnTo>
                  <a:lnTo>
                    <a:pt x="1261056" y="262357"/>
                  </a:lnTo>
                  <a:lnTo>
                    <a:pt x="1192475" y="295328"/>
                  </a:lnTo>
                  <a:lnTo>
                    <a:pt x="1149788" y="310074"/>
                  </a:lnTo>
                  <a:lnTo>
                    <a:pt x="1102040" y="323510"/>
                  </a:lnTo>
                  <a:lnTo>
                    <a:pt x="1049633" y="335522"/>
                  </a:lnTo>
                  <a:lnTo>
                    <a:pt x="992970" y="345996"/>
                  </a:lnTo>
                  <a:lnTo>
                    <a:pt x="932453" y="354821"/>
                  </a:lnTo>
                  <a:lnTo>
                    <a:pt x="868484" y="361881"/>
                  </a:lnTo>
                  <a:lnTo>
                    <a:pt x="801466" y="367065"/>
                  </a:lnTo>
                  <a:lnTo>
                    <a:pt x="731801" y="370258"/>
                  </a:lnTo>
                  <a:lnTo>
                    <a:pt x="659892" y="371348"/>
                  </a:lnTo>
                  <a:lnTo>
                    <a:pt x="587982" y="370258"/>
                  </a:lnTo>
                  <a:lnTo>
                    <a:pt x="518317" y="367065"/>
                  </a:lnTo>
                  <a:lnTo>
                    <a:pt x="451299" y="361881"/>
                  </a:lnTo>
                  <a:lnTo>
                    <a:pt x="387330" y="354821"/>
                  </a:lnTo>
                  <a:lnTo>
                    <a:pt x="326813" y="345996"/>
                  </a:lnTo>
                  <a:lnTo>
                    <a:pt x="270150" y="335522"/>
                  </a:lnTo>
                  <a:lnTo>
                    <a:pt x="217743" y="323510"/>
                  </a:lnTo>
                  <a:lnTo>
                    <a:pt x="169995" y="310074"/>
                  </a:lnTo>
                  <a:lnTo>
                    <a:pt x="127308" y="295328"/>
                  </a:lnTo>
                  <a:lnTo>
                    <a:pt x="90085" y="279384"/>
                  </a:lnTo>
                  <a:lnTo>
                    <a:pt x="33637" y="244359"/>
                  </a:lnTo>
                  <a:lnTo>
                    <a:pt x="3871" y="205904"/>
                  </a:lnTo>
                  <a:lnTo>
                    <a:pt x="0" y="185674"/>
                  </a:lnTo>
                </a:path>
                <a:path w="1320164" h="1114425">
                  <a:moveTo>
                    <a:pt x="0" y="185674"/>
                  </a:moveTo>
                  <a:lnTo>
                    <a:pt x="15218" y="145844"/>
                  </a:lnTo>
                  <a:lnTo>
                    <a:pt x="58727" y="108990"/>
                  </a:lnTo>
                  <a:lnTo>
                    <a:pt x="127308" y="76019"/>
                  </a:lnTo>
                  <a:lnTo>
                    <a:pt x="169995" y="61273"/>
                  </a:lnTo>
                  <a:lnTo>
                    <a:pt x="217743" y="47837"/>
                  </a:lnTo>
                  <a:lnTo>
                    <a:pt x="270150" y="35825"/>
                  </a:lnTo>
                  <a:lnTo>
                    <a:pt x="326813" y="25351"/>
                  </a:lnTo>
                  <a:lnTo>
                    <a:pt x="387330" y="16526"/>
                  </a:lnTo>
                  <a:lnTo>
                    <a:pt x="451299" y="9466"/>
                  </a:lnTo>
                  <a:lnTo>
                    <a:pt x="518317" y="4282"/>
                  </a:lnTo>
                  <a:lnTo>
                    <a:pt x="587982" y="1089"/>
                  </a:lnTo>
                  <a:lnTo>
                    <a:pt x="659892" y="0"/>
                  </a:lnTo>
                  <a:lnTo>
                    <a:pt x="731801" y="1089"/>
                  </a:lnTo>
                  <a:lnTo>
                    <a:pt x="801466" y="4282"/>
                  </a:lnTo>
                  <a:lnTo>
                    <a:pt x="868484" y="9466"/>
                  </a:lnTo>
                  <a:lnTo>
                    <a:pt x="932453" y="16526"/>
                  </a:lnTo>
                  <a:lnTo>
                    <a:pt x="992970" y="25351"/>
                  </a:lnTo>
                  <a:lnTo>
                    <a:pt x="1049633" y="35825"/>
                  </a:lnTo>
                  <a:lnTo>
                    <a:pt x="1102040" y="47837"/>
                  </a:lnTo>
                  <a:lnTo>
                    <a:pt x="1149788" y="61273"/>
                  </a:lnTo>
                  <a:lnTo>
                    <a:pt x="1192475" y="76019"/>
                  </a:lnTo>
                  <a:lnTo>
                    <a:pt x="1229698" y="91963"/>
                  </a:lnTo>
                  <a:lnTo>
                    <a:pt x="1286146" y="126988"/>
                  </a:lnTo>
                  <a:lnTo>
                    <a:pt x="1315912" y="165443"/>
                  </a:lnTo>
                  <a:lnTo>
                    <a:pt x="1319784" y="185674"/>
                  </a:lnTo>
                  <a:lnTo>
                    <a:pt x="1319784" y="928370"/>
                  </a:lnTo>
                  <a:lnTo>
                    <a:pt x="1304565" y="968199"/>
                  </a:lnTo>
                  <a:lnTo>
                    <a:pt x="1261056" y="1005053"/>
                  </a:lnTo>
                  <a:lnTo>
                    <a:pt x="1192475" y="1038023"/>
                  </a:lnTo>
                  <a:lnTo>
                    <a:pt x="1149788" y="1052770"/>
                  </a:lnTo>
                  <a:lnTo>
                    <a:pt x="1102040" y="1066205"/>
                  </a:lnTo>
                  <a:lnTo>
                    <a:pt x="1049633" y="1078217"/>
                  </a:lnTo>
                  <a:lnTo>
                    <a:pt x="992970" y="1088691"/>
                  </a:lnTo>
                  <a:lnTo>
                    <a:pt x="932453" y="1097516"/>
                  </a:lnTo>
                  <a:lnTo>
                    <a:pt x="868484" y="1104576"/>
                  </a:lnTo>
                  <a:lnTo>
                    <a:pt x="801466" y="1109760"/>
                  </a:lnTo>
                  <a:lnTo>
                    <a:pt x="731801" y="1112953"/>
                  </a:lnTo>
                  <a:lnTo>
                    <a:pt x="659892" y="1114042"/>
                  </a:lnTo>
                  <a:lnTo>
                    <a:pt x="587982" y="1112953"/>
                  </a:lnTo>
                  <a:lnTo>
                    <a:pt x="518317" y="1109760"/>
                  </a:lnTo>
                  <a:lnTo>
                    <a:pt x="451299" y="1104576"/>
                  </a:lnTo>
                  <a:lnTo>
                    <a:pt x="387330" y="1097516"/>
                  </a:lnTo>
                  <a:lnTo>
                    <a:pt x="326813" y="1088691"/>
                  </a:lnTo>
                  <a:lnTo>
                    <a:pt x="270150" y="1078217"/>
                  </a:lnTo>
                  <a:lnTo>
                    <a:pt x="217743" y="1066205"/>
                  </a:lnTo>
                  <a:lnTo>
                    <a:pt x="169995" y="1052770"/>
                  </a:lnTo>
                  <a:lnTo>
                    <a:pt x="127308" y="1038023"/>
                  </a:lnTo>
                  <a:lnTo>
                    <a:pt x="90085" y="1022080"/>
                  </a:lnTo>
                  <a:lnTo>
                    <a:pt x="33637" y="987055"/>
                  </a:lnTo>
                  <a:lnTo>
                    <a:pt x="3871" y="948600"/>
                  </a:lnTo>
                  <a:lnTo>
                    <a:pt x="0" y="928370"/>
                  </a:lnTo>
                  <a:lnTo>
                    <a:pt x="0" y="1856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70120" y="4988052"/>
              <a:ext cx="76200" cy="678815"/>
            </a:xfrm>
            <a:custGeom>
              <a:avLst/>
              <a:gdLst/>
              <a:ahLst/>
              <a:cxnLst/>
              <a:rect l="l" t="t" r="r" b="b"/>
              <a:pathLst>
                <a:path w="76200" h="678814">
                  <a:moveTo>
                    <a:pt x="31750" y="602526"/>
                  </a:moveTo>
                  <a:lnTo>
                    <a:pt x="0" y="602526"/>
                  </a:lnTo>
                  <a:lnTo>
                    <a:pt x="38100" y="678726"/>
                  </a:lnTo>
                  <a:lnTo>
                    <a:pt x="69850" y="615226"/>
                  </a:lnTo>
                  <a:lnTo>
                    <a:pt x="31750" y="615226"/>
                  </a:lnTo>
                  <a:lnTo>
                    <a:pt x="31750" y="602526"/>
                  </a:lnTo>
                  <a:close/>
                </a:path>
                <a:path w="76200" h="678814">
                  <a:moveTo>
                    <a:pt x="44450" y="0"/>
                  </a:moveTo>
                  <a:lnTo>
                    <a:pt x="31750" y="0"/>
                  </a:lnTo>
                  <a:lnTo>
                    <a:pt x="31750" y="615226"/>
                  </a:lnTo>
                  <a:lnTo>
                    <a:pt x="44450" y="615226"/>
                  </a:lnTo>
                  <a:lnTo>
                    <a:pt x="44450" y="0"/>
                  </a:lnTo>
                  <a:close/>
                </a:path>
                <a:path w="76200" h="678814">
                  <a:moveTo>
                    <a:pt x="76200" y="602526"/>
                  </a:moveTo>
                  <a:lnTo>
                    <a:pt x="44450" y="602526"/>
                  </a:lnTo>
                  <a:lnTo>
                    <a:pt x="44450" y="615226"/>
                  </a:lnTo>
                  <a:lnTo>
                    <a:pt x="69850" y="615226"/>
                  </a:lnTo>
                  <a:lnTo>
                    <a:pt x="76200" y="602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69258" y="2704338"/>
            <a:ext cx="1757680" cy="975360"/>
            <a:chOff x="3969258" y="2704338"/>
            <a:chExt cx="1757680" cy="975360"/>
          </a:xfrm>
        </p:grpSpPr>
        <p:sp>
          <p:nvSpPr>
            <p:cNvPr id="9" name="object 9"/>
            <p:cNvSpPr/>
            <p:nvPr/>
          </p:nvSpPr>
          <p:spPr>
            <a:xfrm>
              <a:off x="4776216" y="3125597"/>
              <a:ext cx="76200" cy="553720"/>
            </a:xfrm>
            <a:custGeom>
              <a:avLst/>
              <a:gdLst/>
              <a:ahLst/>
              <a:cxnLst/>
              <a:rect l="l" t="t" r="r" b="b"/>
              <a:pathLst>
                <a:path w="76200" h="553720">
                  <a:moveTo>
                    <a:pt x="31715" y="477605"/>
                  </a:moveTo>
                  <a:lnTo>
                    <a:pt x="0" y="478027"/>
                  </a:lnTo>
                  <a:lnTo>
                    <a:pt x="39116" y="553719"/>
                  </a:lnTo>
                  <a:lnTo>
                    <a:pt x="69753" y="490346"/>
                  </a:lnTo>
                  <a:lnTo>
                    <a:pt x="31876" y="490346"/>
                  </a:lnTo>
                  <a:lnTo>
                    <a:pt x="31720" y="478027"/>
                  </a:lnTo>
                  <a:lnTo>
                    <a:pt x="31715" y="477605"/>
                  </a:lnTo>
                  <a:close/>
                </a:path>
                <a:path w="76200" h="553720">
                  <a:moveTo>
                    <a:pt x="44416" y="477435"/>
                  </a:moveTo>
                  <a:lnTo>
                    <a:pt x="31715" y="477605"/>
                  </a:lnTo>
                  <a:lnTo>
                    <a:pt x="31873" y="490092"/>
                  </a:lnTo>
                  <a:lnTo>
                    <a:pt x="31876" y="490346"/>
                  </a:lnTo>
                  <a:lnTo>
                    <a:pt x="44576" y="490092"/>
                  </a:lnTo>
                  <a:lnTo>
                    <a:pt x="44423" y="478027"/>
                  </a:lnTo>
                  <a:lnTo>
                    <a:pt x="44416" y="477435"/>
                  </a:lnTo>
                  <a:close/>
                </a:path>
                <a:path w="76200" h="553720">
                  <a:moveTo>
                    <a:pt x="76200" y="477012"/>
                  </a:moveTo>
                  <a:lnTo>
                    <a:pt x="44416" y="477435"/>
                  </a:lnTo>
                  <a:lnTo>
                    <a:pt x="44576" y="490092"/>
                  </a:lnTo>
                  <a:lnTo>
                    <a:pt x="31876" y="490346"/>
                  </a:lnTo>
                  <a:lnTo>
                    <a:pt x="69753" y="490346"/>
                  </a:lnTo>
                  <a:lnTo>
                    <a:pt x="76200" y="477012"/>
                  </a:lnTo>
                  <a:close/>
                </a:path>
                <a:path w="76200" h="553720">
                  <a:moveTo>
                    <a:pt x="38354" y="0"/>
                  </a:moveTo>
                  <a:lnTo>
                    <a:pt x="25654" y="253"/>
                  </a:lnTo>
                  <a:lnTo>
                    <a:pt x="31707" y="477012"/>
                  </a:lnTo>
                  <a:lnTo>
                    <a:pt x="31715" y="477605"/>
                  </a:lnTo>
                  <a:lnTo>
                    <a:pt x="44416" y="477435"/>
                  </a:lnTo>
                  <a:lnTo>
                    <a:pt x="38357" y="253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9258" y="2704338"/>
              <a:ext cx="1757680" cy="439420"/>
            </a:xfrm>
            <a:custGeom>
              <a:avLst/>
              <a:gdLst/>
              <a:ahLst/>
              <a:cxnLst/>
              <a:rect l="l" t="t" r="r" b="b"/>
              <a:pathLst>
                <a:path w="1757679" h="439419">
                  <a:moveTo>
                    <a:pt x="1757172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57172" y="438912"/>
                  </a:lnTo>
                  <a:lnTo>
                    <a:pt x="1757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69258" y="2704338"/>
            <a:ext cx="1757680" cy="4394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latin typeface="Calibri"/>
                <a:cs typeface="Calibri"/>
              </a:rPr>
              <a:t>Load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Balancer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9744" y="2286000"/>
            <a:ext cx="76200" cy="418465"/>
          </a:xfrm>
          <a:custGeom>
            <a:avLst/>
            <a:gdLst/>
            <a:ahLst/>
            <a:cxnLst/>
            <a:rect l="l" t="t" r="r" b="b"/>
            <a:pathLst>
              <a:path w="76200" h="418464">
                <a:moveTo>
                  <a:pt x="31750" y="342138"/>
                </a:moveTo>
                <a:lnTo>
                  <a:pt x="0" y="342138"/>
                </a:lnTo>
                <a:lnTo>
                  <a:pt x="38100" y="418338"/>
                </a:lnTo>
                <a:lnTo>
                  <a:pt x="69850" y="354838"/>
                </a:lnTo>
                <a:lnTo>
                  <a:pt x="31750" y="354838"/>
                </a:lnTo>
                <a:lnTo>
                  <a:pt x="31750" y="342138"/>
                </a:lnTo>
                <a:close/>
              </a:path>
              <a:path w="76200" h="418464">
                <a:moveTo>
                  <a:pt x="44450" y="0"/>
                </a:moveTo>
                <a:lnTo>
                  <a:pt x="31750" y="0"/>
                </a:lnTo>
                <a:lnTo>
                  <a:pt x="31750" y="354838"/>
                </a:lnTo>
                <a:lnTo>
                  <a:pt x="44450" y="354838"/>
                </a:lnTo>
                <a:lnTo>
                  <a:pt x="44450" y="0"/>
                </a:lnTo>
                <a:close/>
              </a:path>
              <a:path w="76200" h="418464">
                <a:moveTo>
                  <a:pt x="76200" y="342138"/>
                </a:moveTo>
                <a:lnTo>
                  <a:pt x="44450" y="342138"/>
                </a:lnTo>
                <a:lnTo>
                  <a:pt x="44450" y="354838"/>
                </a:lnTo>
                <a:lnTo>
                  <a:pt x="69850" y="354838"/>
                </a:lnTo>
                <a:lnTo>
                  <a:pt x="76200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72661" y="3681221"/>
            <a:ext cx="2086610" cy="1304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Cart </a:t>
            </a:r>
            <a:r>
              <a:rPr sz="1800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502" y="3681221"/>
            <a:ext cx="2086610" cy="1304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Cart </a:t>
            </a:r>
            <a:r>
              <a:rPr sz="1800" spc="-10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1008" y="3136391"/>
            <a:ext cx="4365625" cy="550545"/>
          </a:xfrm>
          <a:custGeom>
            <a:avLst/>
            <a:gdLst/>
            <a:ahLst/>
            <a:cxnLst/>
            <a:rect l="l" t="t" r="r" b="b"/>
            <a:pathLst>
              <a:path w="4365625" h="550545">
                <a:moveTo>
                  <a:pt x="1458722" y="15113"/>
                </a:moveTo>
                <a:lnTo>
                  <a:pt x="1454404" y="3175"/>
                </a:lnTo>
                <a:lnTo>
                  <a:pt x="69380" y="508381"/>
                </a:lnTo>
                <a:lnTo>
                  <a:pt x="58547" y="478536"/>
                </a:lnTo>
                <a:lnTo>
                  <a:pt x="0" y="540385"/>
                </a:lnTo>
                <a:lnTo>
                  <a:pt x="84582" y="550164"/>
                </a:lnTo>
                <a:lnTo>
                  <a:pt x="75298" y="524637"/>
                </a:lnTo>
                <a:lnTo>
                  <a:pt x="73723" y="520306"/>
                </a:lnTo>
                <a:lnTo>
                  <a:pt x="1458722" y="15113"/>
                </a:lnTo>
                <a:close/>
              </a:path>
              <a:path w="4365625" h="550545">
                <a:moveTo>
                  <a:pt x="4365625" y="483997"/>
                </a:moveTo>
                <a:lnTo>
                  <a:pt x="4353103" y="472440"/>
                </a:lnTo>
                <a:lnTo>
                  <a:pt x="4303014" y="426212"/>
                </a:lnTo>
                <a:lnTo>
                  <a:pt x="4294175" y="456742"/>
                </a:lnTo>
                <a:lnTo>
                  <a:pt x="2714498" y="0"/>
                </a:lnTo>
                <a:lnTo>
                  <a:pt x="2710942" y="12192"/>
                </a:lnTo>
                <a:lnTo>
                  <a:pt x="4290657" y="468909"/>
                </a:lnTo>
                <a:lnTo>
                  <a:pt x="4281805" y="499491"/>
                </a:lnTo>
                <a:lnTo>
                  <a:pt x="4365625" y="483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737866" y="4979034"/>
            <a:ext cx="4209415" cy="696595"/>
            <a:chOff x="2737866" y="4979034"/>
            <a:chExt cx="4209415" cy="696595"/>
          </a:xfrm>
        </p:grpSpPr>
        <p:sp>
          <p:nvSpPr>
            <p:cNvPr id="17" name="object 17"/>
            <p:cNvSpPr/>
            <p:nvPr/>
          </p:nvSpPr>
          <p:spPr>
            <a:xfrm>
              <a:off x="2737866" y="4979034"/>
              <a:ext cx="4209415" cy="696595"/>
            </a:xfrm>
            <a:custGeom>
              <a:avLst/>
              <a:gdLst/>
              <a:ahLst/>
              <a:cxnLst/>
              <a:rect l="l" t="t" r="r" b="b"/>
              <a:pathLst>
                <a:path w="4209415" h="696595">
                  <a:moveTo>
                    <a:pt x="1692275" y="688759"/>
                  </a:moveTo>
                  <a:lnTo>
                    <a:pt x="1676704" y="671487"/>
                  </a:lnTo>
                  <a:lnTo>
                    <a:pt x="1635252" y="625462"/>
                  </a:lnTo>
                  <a:lnTo>
                    <a:pt x="1623656" y="655027"/>
                  </a:lnTo>
                  <a:lnTo>
                    <a:pt x="4572" y="19812"/>
                  </a:lnTo>
                  <a:lnTo>
                    <a:pt x="0" y="31750"/>
                  </a:lnTo>
                  <a:lnTo>
                    <a:pt x="1619008" y="666864"/>
                  </a:lnTo>
                  <a:lnTo>
                    <a:pt x="1607439" y="696404"/>
                  </a:lnTo>
                  <a:lnTo>
                    <a:pt x="1692275" y="688759"/>
                  </a:lnTo>
                  <a:close/>
                </a:path>
                <a:path w="4209415" h="696595">
                  <a:moveTo>
                    <a:pt x="4209288" y="11938"/>
                  </a:moveTo>
                  <a:lnTo>
                    <a:pt x="4204716" y="0"/>
                  </a:lnTo>
                  <a:lnTo>
                    <a:pt x="2517051" y="654558"/>
                  </a:lnTo>
                  <a:lnTo>
                    <a:pt x="2505583" y="624967"/>
                  </a:lnTo>
                  <a:lnTo>
                    <a:pt x="2448306" y="688035"/>
                  </a:lnTo>
                  <a:lnTo>
                    <a:pt x="2533142" y="696010"/>
                  </a:lnTo>
                  <a:lnTo>
                    <a:pt x="2523426" y="670991"/>
                  </a:lnTo>
                  <a:lnTo>
                    <a:pt x="2521648" y="666394"/>
                  </a:lnTo>
                  <a:lnTo>
                    <a:pt x="4209288" y="119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6739" y="5044439"/>
              <a:ext cx="340360" cy="353695"/>
            </a:xfrm>
            <a:custGeom>
              <a:avLst/>
              <a:gdLst/>
              <a:ahLst/>
              <a:cxnLst/>
              <a:rect l="l" t="t" r="r" b="b"/>
              <a:pathLst>
                <a:path w="340360" h="353695">
                  <a:moveTo>
                    <a:pt x="169925" y="0"/>
                  </a:moveTo>
                  <a:lnTo>
                    <a:pt x="124751" y="6312"/>
                  </a:lnTo>
                  <a:lnTo>
                    <a:pt x="84158" y="24130"/>
                  </a:lnTo>
                  <a:lnTo>
                    <a:pt x="49768" y="51768"/>
                  </a:lnTo>
                  <a:lnTo>
                    <a:pt x="23198" y="87545"/>
                  </a:lnTo>
                  <a:lnTo>
                    <a:pt x="6069" y="129778"/>
                  </a:lnTo>
                  <a:lnTo>
                    <a:pt x="0" y="176784"/>
                  </a:lnTo>
                  <a:lnTo>
                    <a:pt x="6069" y="223789"/>
                  </a:lnTo>
                  <a:lnTo>
                    <a:pt x="23198" y="266022"/>
                  </a:lnTo>
                  <a:lnTo>
                    <a:pt x="49768" y="301799"/>
                  </a:lnTo>
                  <a:lnTo>
                    <a:pt x="84158" y="329438"/>
                  </a:lnTo>
                  <a:lnTo>
                    <a:pt x="124751" y="347255"/>
                  </a:lnTo>
                  <a:lnTo>
                    <a:pt x="169925" y="353568"/>
                  </a:lnTo>
                  <a:lnTo>
                    <a:pt x="215100" y="347255"/>
                  </a:lnTo>
                  <a:lnTo>
                    <a:pt x="255693" y="329438"/>
                  </a:lnTo>
                  <a:lnTo>
                    <a:pt x="290083" y="301799"/>
                  </a:lnTo>
                  <a:lnTo>
                    <a:pt x="316653" y="266022"/>
                  </a:lnTo>
                  <a:lnTo>
                    <a:pt x="333782" y="223789"/>
                  </a:lnTo>
                  <a:lnTo>
                    <a:pt x="339851" y="176784"/>
                  </a:lnTo>
                  <a:lnTo>
                    <a:pt x="333782" y="129778"/>
                  </a:lnTo>
                  <a:lnTo>
                    <a:pt x="316653" y="87545"/>
                  </a:lnTo>
                  <a:lnTo>
                    <a:pt x="290083" y="51768"/>
                  </a:lnTo>
                  <a:lnTo>
                    <a:pt x="255693" y="24130"/>
                  </a:lnTo>
                  <a:lnTo>
                    <a:pt x="215100" y="6312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6739" y="5044439"/>
              <a:ext cx="340360" cy="353695"/>
            </a:xfrm>
            <a:custGeom>
              <a:avLst/>
              <a:gdLst/>
              <a:ahLst/>
              <a:cxnLst/>
              <a:rect l="l" t="t" r="r" b="b"/>
              <a:pathLst>
                <a:path w="340360" h="353695">
                  <a:moveTo>
                    <a:pt x="0" y="176784"/>
                  </a:moveTo>
                  <a:lnTo>
                    <a:pt x="6069" y="129778"/>
                  </a:lnTo>
                  <a:lnTo>
                    <a:pt x="23198" y="87545"/>
                  </a:lnTo>
                  <a:lnTo>
                    <a:pt x="49768" y="51768"/>
                  </a:lnTo>
                  <a:lnTo>
                    <a:pt x="84158" y="24130"/>
                  </a:lnTo>
                  <a:lnTo>
                    <a:pt x="124751" y="6312"/>
                  </a:lnTo>
                  <a:lnTo>
                    <a:pt x="169925" y="0"/>
                  </a:lnTo>
                  <a:lnTo>
                    <a:pt x="215100" y="6312"/>
                  </a:lnTo>
                  <a:lnTo>
                    <a:pt x="255693" y="24130"/>
                  </a:lnTo>
                  <a:lnTo>
                    <a:pt x="290083" y="51768"/>
                  </a:lnTo>
                  <a:lnTo>
                    <a:pt x="316653" y="87545"/>
                  </a:lnTo>
                  <a:lnTo>
                    <a:pt x="333782" y="129778"/>
                  </a:lnTo>
                  <a:lnTo>
                    <a:pt x="339851" y="176784"/>
                  </a:lnTo>
                  <a:lnTo>
                    <a:pt x="333782" y="223789"/>
                  </a:lnTo>
                  <a:lnTo>
                    <a:pt x="316653" y="266022"/>
                  </a:lnTo>
                  <a:lnTo>
                    <a:pt x="290083" y="301799"/>
                  </a:lnTo>
                  <a:lnTo>
                    <a:pt x="255693" y="329438"/>
                  </a:lnTo>
                  <a:lnTo>
                    <a:pt x="215100" y="347255"/>
                  </a:lnTo>
                  <a:lnTo>
                    <a:pt x="169925" y="353568"/>
                  </a:lnTo>
                  <a:lnTo>
                    <a:pt x="124751" y="347255"/>
                  </a:lnTo>
                  <a:lnTo>
                    <a:pt x="84158" y="329438"/>
                  </a:lnTo>
                  <a:lnTo>
                    <a:pt x="49768" y="301799"/>
                  </a:lnTo>
                  <a:lnTo>
                    <a:pt x="23198" y="266022"/>
                  </a:lnTo>
                  <a:lnTo>
                    <a:pt x="6069" y="223789"/>
                  </a:lnTo>
                  <a:lnTo>
                    <a:pt x="0" y="17678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665477" y="5024373"/>
            <a:ext cx="353060" cy="365125"/>
            <a:chOff x="1665477" y="5024373"/>
            <a:chExt cx="353060" cy="365125"/>
          </a:xfrm>
        </p:grpSpPr>
        <p:sp>
          <p:nvSpPr>
            <p:cNvPr id="21" name="object 21"/>
            <p:cNvSpPr/>
            <p:nvPr/>
          </p:nvSpPr>
          <p:spPr>
            <a:xfrm>
              <a:off x="1671827" y="5030723"/>
              <a:ext cx="340360" cy="352425"/>
            </a:xfrm>
            <a:custGeom>
              <a:avLst/>
              <a:gdLst/>
              <a:ahLst/>
              <a:cxnLst/>
              <a:rect l="l" t="t" r="r" b="b"/>
              <a:pathLst>
                <a:path w="340360" h="352425">
                  <a:moveTo>
                    <a:pt x="169926" y="0"/>
                  </a:moveTo>
                  <a:lnTo>
                    <a:pt x="124751" y="6291"/>
                  </a:lnTo>
                  <a:lnTo>
                    <a:pt x="84158" y="24045"/>
                  </a:lnTo>
                  <a:lnTo>
                    <a:pt x="49768" y="51577"/>
                  </a:lnTo>
                  <a:lnTo>
                    <a:pt x="23198" y="87206"/>
                  </a:lnTo>
                  <a:lnTo>
                    <a:pt x="6069" y="129248"/>
                  </a:lnTo>
                  <a:lnTo>
                    <a:pt x="0" y="176021"/>
                  </a:lnTo>
                  <a:lnTo>
                    <a:pt x="6069" y="222795"/>
                  </a:lnTo>
                  <a:lnTo>
                    <a:pt x="23198" y="264837"/>
                  </a:lnTo>
                  <a:lnTo>
                    <a:pt x="49768" y="300466"/>
                  </a:lnTo>
                  <a:lnTo>
                    <a:pt x="84158" y="327998"/>
                  </a:lnTo>
                  <a:lnTo>
                    <a:pt x="124751" y="345752"/>
                  </a:lnTo>
                  <a:lnTo>
                    <a:pt x="169926" y="352044"/>
                  </a:lnTo>
                  <a:lnTo>
                    <a:pt x="215100" y="345752"/>
                  </a:lnTo>
                  <a:lnTo>
                    <a:pt x="255693" y="327998"/>
                  </a:lnTo>
                  <a:lnTo>
                    <a:pt x="290083" y="300466"/>
                  </a:lnTo>
                  <a:lnTo>
                    <a:pt x="316653" y="264837"/>
                  </a:lnTo>
                  <a:lnTo>
                    <a:pt x="333782" y="222795"/>
                  </a:lnTo>
                  <a:lnTo>
                    <a:pt x="339852" y="176021"/>
                  </a:lnTo>
                  <a:lnTo>
                    <a:pt x="333782" y="129248"/>
                  </a:lnTo>
                  <a:lnTo>
                    <a:pt x="316653" y="87206"/>
                  </a:lnTo>
                  <a:lnTo>
                    <a:pt x="290083" y="51577"/>
                  </a:lnTo>
                  <a:lnTo>
                    <a:pt x="255693" y="24045"/>
                  </a:lnTo>
                  <a:lnTo>
                    <a:pt x="215100" y="6291"/>
                  </a:lnTo>
                  <a:lnTo>
                    <a:pt x="1699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1827" y="5030723"/>
              <a:ext cx="340360" cy="352425"/>
            </a:xfrm>
            <a:custGeom>
              <a:avLst/>
              <a:gdLst/>
              <a:ahLst/>
              <a:cxnLst/>
              <a:rect l="l" t="t" r="r" b="b"/>
              <a:pathLst>
                <a:path w="340360" h="352425">
                  <a:moveTo>
                    <a:pt x="0" y="176021"/>
                  </a:moveTo>
                  <a:lnTo>
                    <a:pt x="6069" y="129248"/>
                  </a:lnTo>
                  <a:lnTo>
                    <a:pt x="23198" y="87206"/>
                  </a:lnTo>
                  <a:lnTo>
                    <a:pt x="49768" y="51577"/>
                  </a:lnTo>
                  <a:lnTo>
                    <a:pt x="84158" y="24045"/>
                  </a:lnTo>
                  <a:lnTo>
                    <a:pt x="124751" y="6291"/>
                  </a:lnTo>
                  <a:lnTo>
                    <a:pt x="169926" y="0"/>
                  </a:lnTo>
                  <a:lnTo>
                    <a:pt x="215100" y="6291"/>
                  </a:lnTo>
                  <a:lnTo>
                    <a:pt x="255693" y="24045"/>
                  </a:lnTo>
                  <a:lnTo>
                    <a:pt x="290083" y="51577"/>
                  </a:lnTo>
                  <a:lnTo>
                    <a:pt x="316653" y="87206"/>
                  </a:lnTo>
                  <a:lnTo>
                    <a:pt x="333782" y="129248"/>
                  </a:lnTo>
                  <a:lnTo>
                    <a:pt x="339852" y="176021"/>
                  </a:lnTo>
                  <a:lnTo>
                    <a:pt x="333782" y="222795"/>
                  </a:lnTo>
                  <a:lnTo>
                    <a:pt x="316653" y="264837"/>
                  </a:lnTo>
                  <a:lnTo>
                    <a:pt x="290083" y="300466"/>
                  </a:lnTo>
                  <a:lnTo>
                    <a:pt x="255693" y="327998"/>
                  </a:lnTo>
                  <a:lnTo>
                    <a:pt x="215100" y="345752"/>
                  </a:lnTo>
                  <a:lnTo>
                    <a:pt x="169926" y="352044"/>
                  </a:lnTo>
                  <a:lnTo>
                    <a:pt x="124751" y="345752"/>
                  </a:lnTo>
                  <a:lnTo>
                    <a:pt x="84158" y="327998"/>
                  </a:lnTo>
                  <a:lnTo>
                    <a:pt x="49768" y="300466"/>
                  </a:lnTo>
                  <a:lnTo>
                    <a:pt x="23198" y="264837"/>
                  </a:lnTo>
                  <a:lnTo>
                    <a:pt x="6069" y="222795"/>
                  </a:lnTo>
                  <a:lnTo>
                    <a:pt x="0" y="17602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771269" y="504235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6815" y="50576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552690" y="5038090"/>
            <a:ext cx="351155" cy="366395"/>
            <a:chOff x="7552690" y="5038090"/>
            <a:chExt cx="351155" cy="366395"/>
          </a:xfrm>
        </p:grpSpPr>
        <p:sp>
          <p:nvSpPr>
            <p:cNvPr id="26" name="object 26"/>
            <p:cNvSpPr/>
            <p:nvPr/>
          </p:nvSpPr>
          <p:spPr>
            <a:xfrm>
              <a:off x="7559040" y="5044440"/>
              <a:ext cx="338455" cy="353695"/>
            </a:xfrm>
            <a:custGeom>
              <a:avLst/>
              <a:gdLst/>
              <a:ahLst/>
              <a:cxnLst/>
              <a:rect l="l" t="t" r="r" b="b"/>
              <a:pathLst>
                <a:path w="338454" h="353695">
                  <a:moveTo>
                    <a:pt x="169163" y="0"/>
                  </a:moveTo>
                  <a:lnTo>
                    <a:pt x="124177" y="6312"/>
                  </a:lnTo>
                  <a:lnTo>
                    <a:pt x="83763" y="24130"/>
                  </a:lnTo>
                  <a:lnTo>
                    <a:pt x="49529" y="51768"/>
                  </a:lnTo>
                  <a:lnTo>
                    <a:pt x="23085" y="87545"/>
                  </a:lnTo>
                  <a:lnTo>
                    <a:pt x="6039" y="129778"/>
                  </a:lnTo>
                  <a:lnTo>
                    <a:pt x="0" y="176784"/>
                  </a:lnTo>
                  <a:lnTo>
                    <a:pt x="6039" y="223789"/>
                  </a:lnTo>
                  <a:lnTo>
                    <a:pt x="23085" y="266022"/>
                  </a:lnTo>
                  <a:lnTo>
                    <a:pt x="49529" y="301799"/>
                  </a:lnTo>
                  <a:lnTo>
                    <a:pt x="83763" y="329438"/>
                  </a:lnTo>
                  <a:lnTo>
                    <a:pt x="124177" y="347255"/>
                  </a:lnTo>
                  <a:lnTo>
                    <a:pt x="169163" y="353568"/>
                  </a:lnTo>
                  <a:lnTo>
                    <a:pt x="214150" y="347255"/>
                  </a:lnTo>
                  <a:lnTo>
                    <a:pt x="254564" y="329438"/>
                  </a:lnTo>
                  <a:lnTo>
                    <a:pt x="288798" y="301799"/>
                  </a:lnTo>
                  <a:lnTo>
                    <a:pt x="315242" y="266022"/>
                  </a:lnTo>
                  <a:lnTo>
                    <a:pt x="332288" y="223789"/>
                  </a:lnTo>
                  <a:lnTo>
                    <a:pt x="338327" y="176784"/>
                  </a:lnTo>
                  <a:lnTo>
                    <a:pt x="332288" y="129778"/>
                  </a:lnTo>
                  <a:lnTo>
                    <a:pt x="315242" y="87545"/>
                  </a:lnTo>
                  <a:lnTo>
                    <a:pt x="288797" y="51768"/>
                  </a:lnTo>
                  <a:lnTo>
                    <a:pt x="254564" y="24130"/>
                  </a:lnTo>
                  <a:lnTo>
                    <a:pt x="214150" y="6312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59040" y="5044440"/>
              <a:ext cx="338455" cy="353695"/>
            </a:xfrm>
            <a:custGeom>
              <a:avLst/>
              <a:gdLst/>
              <a:ahLst/>
              <a:cxnLst/>
              <a:rect l="l" t="t" r="r" b="b"/>
              <a:pathLst>
                <a:path w="338454" h="353695">
                  <a:moveTo>
                    <a:pt x="0" y="176784"/>
                  </a:moveTo>
                  <a:lnTo>
                    <a:pt x="6039" y="129778"/>
                  </a:lnTo>
                  <a:lnTo>
                    <a:pt x="23085" y="87545"/>
                  </a:lnTo>
                  <a:lnTo>
                    <a:pt x="49529" y="51768"/>
                  </a:lnTo>
                  <a:lnTo>
                    <a:pt x="83763" y="24130"/>
                  </a:lnTo>
                  <a:lnTo>
                    <a:pt x="124177" y="6312"/>
                  </a:lnTo>
                  <a:lnTo>
                    <a:pt x="169163" y="0"/>
                  </a:lnTo>
                  <a:lnTo>
                    <a:pt x="214150" y="6312"/>
                  </a:lnTo>
                  <a:lnTo>
                    <a:pt x="254564" y="24130"/>
                  </a:lnTo>
                  <a:lnTo>
                    <a:pt x="288797" y="51768"/>
                  </a:lnTo>
                  <a:lnTo>
                    <a:pt x="315242" y="87545"/>
                  </a:lnTo>
                  <a:lnTo>
                    <a:pt x="332288" y="129778"/>
                  </a:lnTo>
                  <a:lnTo>
                    <a:pt x="338327" y="176784"/>
                  </a:lnTo>
                  <a:lnTo>
                    <a:pt x="332288" y="223789"/>
                  </a:lnTo>
                  <a:lnTo>
                    <a:pt x="315242" y="266022"/>
                  </a:lnTo>
                  <a:lnTo>
                    <a:pt x="288798" y="301799"/>
                  </a:lnTo>
                  <a:lnTo>
                    <a:pt x="254564" y="329438"/>
                  </a:lnTo>
                  <a:lnTo>
                    <a:pt x="214150" y="347255"/>
                  </a:lnTo>
                  <a:lnTo>
                    <a:pt x="169163" y="353568"/>
                  </a:lnTo>
                  <a:lnTo>
                    <a:pt x="124177" y="347255"/>
                  </a:lnTo>
                  <a:lnTo>
                    <a:pt x="83763" y="329438"/>
                  </a:lnTo>
                  <a:lnTo>
                    <a:pt x="49529" y="301799"/>
                  </a:lnTo>
                  <a:lnTo>
                    <a:pt x="23085" y="266022"/>
                  </a:lnTo>
                  <a:lnTo>
                    <a:pt x="6039" y="223789"/>
                  </a:lnTo>
                  <a:lnTo>
                    <a:pt x="0" y="17678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658481" y="50576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82336" y="2370582"/>
            <a:ext cx="1901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Add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item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shopping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cart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81117" y="3227070"/>
            <a:ext cx="103314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Action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Service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#2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39310" y="6153403"/>
            <a:ext cx="1369060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ctr">
              <a:lnSpc>
                <a:spcPts val="193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1450"/>
              </a:lnSpc>
            </a:pPr>
            <a:r>
              <a:rPr sz="1400" dirty="0">
                <a:latin typeface="Calibri"/>
                <a:cs typeface="Calibri"/>
              </a:rPr>
              <a:t>Stored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15966" y="5053076"/>
            <a:ext cx="1572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Check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Stateless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043" y="2034286"/>
            <a:ext cx="63773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Always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use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stateless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architecture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Supports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Scalability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Redundancy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684" y="940647"/>
            <a:ext cx="7984232" cy="55373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4619" y="145745"/>
            <a:ext cx="514731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5" dirty="0">
                <a:solidFill>
                  <a:srgbClr val="C55A11"/>
                </a:solidFill>
              </a:rPr>
              <a:t>Secure</a:t>
            </a:r>
            <a:r>
              <a:rPr sz="3800" spc="-150" dirty="0">
                <a:solidFill>
                  <a:srgbClr val="C55A11"/>
                </a:solidFill>
              </a:rPr>
              <a:t> </a:t>
            </a:r>
            <a:r>
              <a:rPr sz="3800" spc="-60" dirty="0">
                <a:solidFill>
                  <a:srgbClr val="C55A11"/>
                </a:solidFill>
              </a:rPr>
              <a:t>Network</a:t>
            </a:r>
            <a:r>
              <a:rPr sz="3800" spc="-145" dirty="0">
                <a:solidFill>
                  <a:srgbClr val="C55A11"/>
                </a:solidFill>
              </a:rPr>
              <a:t> </a:t>
            </a:r>
            <a:r>
              <a:rPr sz="3800" spc="-125" dirty="0">
                <a:solidFill>
                  <a:srgbClr val="C55A11"/>
                </a:solidFill>
              </a:rPr>
              <a:t>Design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2763773" y="2597657"/>
            <a:ext cx="5179060" cy="1664335"/>
          </a:xfrm>
          <a:prstGeom prst="rect">
            <a:avLst/>
          </a:prstGeom>
          <a:solidFill>
            <a:srgbClr val="FFFFFF"/>
          </a:solidFill>
          <a:ln w="38100">
            <a:solidFill>
              <a:srgbClr val="385622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90"/>
              </a:spcBef>
            </a:pP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Hub</a:t>
            </a:r>
            <a:r>
              <a:rPr sz="3000" spc="24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and</a:t>
            </a:r>
            <a:r>
              <a:rPr sz="3000" spc="25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Bahnschrift"/>
                <a:cs typeface="Bahnschrift"/>
              </a:rPr>
              <a:t>Spoke</a:t>
            </a:r>
            <a:endParaRPr sz="3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242" y="504982"/>
            <a:ext cx="86036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75" dirty="0"/>
              <a:t>Why we need </a:t>
            </a:r>
            <a:r>
              <a:rPr spc="-275" dirty="0"/>
              <a:t>Load</a:t>
            </a:r>
            <a:r>
              <a:rPr spc="-75" dirty="0"/>
              <a:t> </a:t>
            </a:r>
            <a:r>
              <a:rPr spc="-130" dirty="0"/>
              <a:t>Balancer</a:t>
            </a:r>
            <a:r>
              <a:rPr lang="en-US" spc="-125" dirty="0"/>
              <a:t>?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934065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800" dirty="0">
                <a:latin typeface="Bahnschrift"/>
                <a:cs typeface="Bahnschrift"/>
              </a:rPr>
              <a:t>It is a c</a:t>
            </a:r>
            <a:r>
              <a:rPr sz="2800" dirty="0">
                <a:latin typeface="Bahnschrift"/>
                <a:cs typeface="Bahnschrift"/>
              </a:rPr>
              <a:t>loud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service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that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distributes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load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checks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health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instances</a:t>
            </a:r>
            <a:endParaRPr sz="2800" dirty="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When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instance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not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healthy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–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no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traffic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directed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it</a:t>
            </a:r>
            <a:endParaRPr sz="2800" dirty="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Can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work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with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various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types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backends</a:t>
            </a:r>
            <a:endParaRPr sz="2800" dirty="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Can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external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or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internal</a:t>
            </a:r>
            <a:endParaRPr sz="2800" dirty="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Operates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at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layer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4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or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7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OSI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model</a:t>
            </a:r>
            <a:endParaRPr sz="28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3459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7</a:t>
            </a:r>
            <a:r>
              <a:rPr spc="-70" dirty="0"/>
              <a:t> </a:t>
            </a:r>
            <a:r>
              <a:rPr spc="-110" dirty="0"/>
              <a:t>Layers</a:t>
            </a:r>
            <a:r>
              <a:rPr spc="-200" dirty="0"/>
              <a:t> </a:t>
            </a:r>
            <a:r>
              <a:rPr spc="-165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96055" y="1652702"/>
            <a:ext cx="4666615" cy="4119245"/>
            <a:chOff x="3496055" y="1652702"/>
            <a:chExt cx="4666615" cy="41192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055" y="1652702"/>
              <a:ext cx="4666488" cy="41186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12051" y="3955161"/>
              <a:ext cx="1493520" cy="76200"/>
            </a:xfrm>
            <a:custGeom>
              <a:avLst/>
              <a:gdLst/>
              <a:ahLst/>
              <a:cxnLst/>
              <a:rect l="l" t="t" r="r" b="b"/>
              <a:pathLst>
                <a:path w="1493520" h="76200">
                  <a:moveTo>
                    <a:pt x="76200" y="0"/>
                  </a:moveTo>
                  <a:lnTo>
                    <a:pt x="0" y="38226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493520" h="76200">
                  <a:moveTo>
                    <a:pt x="1493520" y="31368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lnTo>
                    <a:pt x="1493520" y="31750"/>
                  </a:lnTo>
                  <a:lnTo>
                    <a:pt x="1493520" y="31368"/>
                  </a:lnTo>
                  <a:close/>
                </a:path>
                <a:path w="1493520" h="76200">
                  <a:moveTo>
                    <a:pt x="149352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1493520" y="44068"/>
                  </a:lnTo>
                  <a:lnTo>
                    <a:pt x="1493520" y="3175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85835" y="2371089"/>
            <a:ext cx="2561590" cy="2056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Layer</a:t>
            </a:r>
            <a:r>
              <a:rPr sz="1400" spc="8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7:</a:t>
            </a:r>
            <a:r>
              <a:rPr sz="1400" spc="8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Interacts</a:t>
            </a:r>
            <a:r>
              <a:rPr sz="1400" spc="11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with</a:t>
            </a:r>
            <a:r>
              <a:rPr sz="1400" spc="10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6F2F9F"/>
                </a:solidFill>
                <a:latin typeface="Bahnschrift"/>
                <a:cs typeface="Bahnschrift"/>
              </a:rPr>
              <a:t>the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application.</a:t>
            </a:r>
            <a:r>
              <a:rPr sz="1400" spc="9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Can</a:t>
            </a:r>
            <a:r>
              <a:rPr sz="1400" spc="9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see</a:t>
            </a:r>
            <a:r>
              <a:rPr sz="1400" spc="8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the</a:t>
            </a:r>
            <a:r>
              <a:rPr sz="1400" spc="10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6F2F9F"/>
                </a:solidFill>
                <a:latin typeface="Bahnschrift"/>
                <a:cs typeface="Bahnschrift"/>
              </a:rPr>
              <a:t>content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of</a:t>
            </a:r>
            <a:r>
              <a:rPr sz="1400" spc="9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the</a:t>
            </a:r>
            <a:r>
              <a:rPr sz="1400" spc="12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transmission.</a:t>
            </a:r>
            <a:r>
              <a:rPr sz="1400" spc="11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6F2F9F"/>
                </a:solidFill>
                <a:latin typeface="Bahnschrift"/>
                <a:cs typeface="Bahnschrift"/>
              </a:rPr>
              <a:t>Example: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HTTP</a:t>
            </a:r>
            <a:r>
              <a:rPr sz="1400" spc="12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URL</a:t>
            </a:r>
            <a:r>
              <a:rPr sz="1400" spc="1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+</a:t>
            </a:r>
            <a:r>
              <a:rPr sz="1400" spc="12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path</a:t>
            </a:r>
            <a:r>
              <a:rPr sz="1400" spc="114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+</a:t>
            </a:r>
            <a:r>
              <a:rPr sz="1400" spc="114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6F2F9F"/>
                </a:solidFill>
                <a:latin typeface="Bahnschrift"/>
                <a:cs typeface="Bahnschrift"/>
              </a:rPr>
              <a:t>params</a:t>
            </a: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400">
              <a:latin typeface="Bahnschrift"/>
              <a:cs typeface="Bahnschrift"/>
            </a:endParaRPr>
          </a:p>
          <a:p>
            <a:pPr marL="12700" marR="50165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Layer</a:t>
            </a:r>
            <a:r>
              <a:rPr sz="1400" spc="9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4:</a:t>
            </a:r>
            <a:r>
              <a:rPr sz="1400" spc="10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Knows</a:t>
            </a:r>
            <a:r>
              <a:rPr sz="1400" spc="12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about</a:t>
            </a:r>
            <a:r>
              <a:rPr sz="1400" spc="11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IP,</a:t>
            </a:r>
            <a:r>
              <a:rPr sz="1400" spc="10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6F2F9F"/>
                </a:solidFill>
                <a:latin typeface="Bahnschrift"/>
                <a:cs typeface="Bahnschrift"/>
              </a:rPr>
              <a:t>Port,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protocol,</a:t>
            </a:r>
            <a:r>
              <a:rPr sz="1400" spc="9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TLS</a:t>
            </a:r>
            <a:r>
              <a:rPr sz="1400" spc="10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and</a:t>
            </a:r>
            <a:r>
              <a:rPr sz="1400" spc="12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more.</a:t>
            </a:r>
            <a:r>
              <a:rPr sz="1400" spc="9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Has</a:t>
            </a:r>
            <a:r>
              <a:rPr sz="1400" spc="11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6F2F9F"/>
                </a:solidFill>
                <a:latin typeface="Bahnschrift"/>
                <a:cs typeface="Bahnschrift"/>
              </a:rPr>
              <a:t>no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knowledge</a:t>
            </a:r>
            <a:r>
              <a:rPr sz="1400" spc="8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about</a:t>
            </a:r>
            <a:r>
              <a:rPr sz="1400" spc="10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F2F9F"/>
                </a:solidFill>
                <a:latin typeface="Bahnschrift"/>
                <a:cs typeface="Bahnschrift"/>
              </a:rPr>
              <a:t>the</a:t>
            </a:r>
            <a:r>
              <a:rPr sz="1400" spc="11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6F2F9F"/>
                </a:solidFill>
                <a:latin typeface="Bahnschrift"/>
                <a:cs typeface="Bahnschrift"/>
              </a:rPr>
              <a:t>actual content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12052" y="2778251"/>
            <a:ext cx="1493520" cy="76200"/>
          </a:xfrm>
          <a:custGeom>
            <a:avLst/>
            <a:gdLst/>
            <a:ahLst/>
            <a:cxnLst/>
            <a:rect l="l" t="t" r="r" b="b"/>
            <a:pathLst>
              <a:path w="14935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49352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493520" h="76200">
                <a:moveTo>
                  <a:pt x="149352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493520" y="44450"/>
                </a:lnTo>
                <a:lnTo>
                  <a:pt x="1493520" y="3175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Cloud</a:t>
            </a:r>
            <a:r>
              <a:rPr spc="-35" dirty="0"/>
              <a:t> </a:t>
            </a:r>
            <a:r>
              <a:rPr spc="-275" dirty="0"/>
              <a:t>Load</a:t>
            </a:r>
            <a:r>
              <a:rPr spc="-30" dirty="0"/>
              <a:t> </a:t>
            </a:r>
            <a:r>
              <a:rPr spc="-105" dirty="0"/>
              <a:t>Balancer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159" y="2716316"/>
            <a:ext cx="8301643" cy="29772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Load</a:t>
            </a:r>
            <a:r>
              <a:rPr spc="-60" dirty="0"/>
              <a:t> </a:t>
            </a:r>
            <a:r>
              <a:rPr spc="-130" dirty="0"/>
              <a:t>Balancer</a:t>
            </a:r>
            <a:r>
              <a:rPr spc="-100" dirty="0"/>
              <a:t> </a:t>
            </a:r>
            <a:r>
              <a:rPr spc="-180" dirty="0"/>
              <a:t>Distribution</a:t>
            </a:r>
            <a:r>
              <a:rPr spc="-110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373530"/>
            <a:ext cx="9798483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Depends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on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load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balancer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type</a:t>
            </a:r>
            <a:endParaRPr sz="2800" dirty="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800" dirty="0">
                <a:latin typeface="Bahnschrift"/>
                <a:cs typeface="Bahnschrift"/>
              </a:rPr>
              <a:t>Load balancing c</a:t>
            </a:r>
            <a:r>
              <a:rPr sz="2800" dirty="0">
                <a:latin typeface="Bahnschrift"/>
                <a:cs typeface="Bahnschrift"/>
              </a:rPr>
              <a:t>an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based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on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5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tuple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hash:</a:t>
            </a:r>
            <a:endParaRPr sz="280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954" y="2740863"/>
            <a:ext cx="10227293" cy="3805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Source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IP</a:t>
            </a:r>
            <a:endParaRPr sz="2800" dirty="0">
              <a:latin typeface="Bahnschrift"/>
              <a:cs typeface="Bahnschrift"/>
            </a:endParaRPr>
          </a:p>
          <a:p>
            <a:pPr marL="9271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Source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port</a:t>
            </a:r>
            <a:endParaRPr sz="2800" dirty="0">
              <a:latin typeface="Bahnschrift"/>
              <a:cs typeface="Bahnschrift"/>
            </a:endParaRPr>
          </a:p>
          <a:p>
            <a:pPr marL="927100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Destination</a:t>
            </a:r>
            <a:r>
              <a:rPr sz="2800" spc="125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IP</a:t>
            </a:r>
            <a:endParaRPr sz="2800" dirty="0">
              <a:latin typeface="Bahnschrift"/>
              <a:cs typeface="Bahnschrift"/>
            </a:endParaRPr>
          </a:p>
          <a:p>
            <a:pPr marL="927100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Destination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port</a:t>
            </a:r>
            <a:endParaRPr sz="2800" dirty="0">
              <a:latin typeface="Bahnschrift"/>
              <a:cs typeface="Bahnschrift"/>
            </a:endParaRPr>
          </a:p>
          <a:p>
            <a:pPr marL="927100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Protocol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type</a:t>
            </a:r>
            <a:endParaRPr sz="2800" dirty="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800" dirty="0">
                <a:latin typeface="Bahnschrift"/>
                <a:cs typeface="Bahnschrift"/>
              </a:rPr>
              <a:t>These </a:t>
            </a:r>
            <a:r>
              <a:rPr sz="2800" dirty="0">
                <a:latin typeface="Bahnschrift"/>
                <a:cs typeface="Bahnschrift"/>
              </a:rPr>
              <a:t>tuples</a:t>
            </a:r>
            <a:r>
              <a:rPr lang="en-US" sz="2800" dirty="0">
                <a:latin typeface="Bahnschrift"/>
                <a:cs typeface="Bahnschrift"/>
              </a:rPr>
              <a:t> are similar to what are </a:t>
            </a:r>
            <a:r>
              <a:rPr sz="2800" dirty="0">
                <a:latin typeface="Bahnschrift"/>
                <a:cs typeface="Bahnschrift"/>
              </a:rPr>
              <a:t>used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by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Firewall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Rules</a:t>
            </a:r>
            <a:endParaRPr sz="2800" dirty="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800" dirty="0">
                <a:latin typeface="Bahnschrift"/>
                <a:cs typeface="Bahnschrift"/>
              </a:rPr>
              <a:t>Or Load balancing c</a:t>
            </a:r>
            <a:r>
              <a:rPr sz="2800" dirty="0">
                <a:latin typeface="Bahnschrift"/>
                <a:cs typeface="Bahnschrift"/>
              </a:rPr>
              <a:t>an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lang="en-US" sz="2800" spc="190" dirty="0">
                <a:latin typeface="Bahnschrift"/>
                <a:cs typeface="Bahnschrift"/>
              </a:rPr>
              <a:t>also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based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on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backend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utilization,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weights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more</a:t>
            </a:r>
            <a:endParaRPr sz="28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Load</a:t>
            </a:r>
            <a:r>
              <a:rPr spc="-75" dirty="0"/>
              <a:t> </a:t>
            </a:r>
            <a:r>
              <a:rPr spc="-130" dirty="0"/>
              <a:t>Balancer</a:t>
            </a:r>
            <a:r>
              <a:rPr spc="-215" dirty="0"/>
              <a:t> </a:t>
            </a:r>
            <a:r>
              <a:rPr spc="-125" dirty="0"/>
              <a:t>Rule</a:t>
            </a:r>
            <a:r>
              <a:rPr spc="-200" dirty="0"/>
              <a:t> </a:t>
            </a:r>
            <a:r>
              <a:rPr spc="-125" dirty="0"/>
              <a:t>of</a:t>
            </a:r>
            <a:r>
              <a:rPr spc="-150" dirty="0"/>
              <a:t> </a:t>
            </a:r>
            <a:r>
              <a:rPr spc="-365" dirty="0"/>
              <a:t>Thumb</a:t>
            </a:r>
          </a:p>
        </p:txBody>
      </p:sp>
      <p:sp>
        <p:nvSpPr>
          <p:cNvPr id="3" name="object 3"/>
          <p:cNvSpPr/>
          <p:nvPr/>
        </p:nvSpPr>
        <p:spPr>
          <a:xfrm>
            <a:off x="478536" y="2318004"/>
            <a:ext cx="11235055" cy="3040380"/>
          </a:xfrm>
          <a:custGeom>
            <a:avLst/>
            <a:gdLst/>
            <a:ahLst/>
            <a:cxnLst/>
            <a:rect l="l" t="t" r="r" b="b"/>
            <a:pathLst>
              <a:path w="11235055" h="3040379">
                <a:moveTo>
                  <a:pt x="0" y="3040380"/>
                </a:moveTo>
                <a:lnTo>
                  <a:pt x="11234928" y="3040380"/>
                </a:lnTo>
                <a:lnTo>
                  <a:pt x="11234928" y="0"/>
                </a:lnTo>
                <a:lnTo>
                  <a:pt x="0" y="0"/>
                </a:lnTo>
                <a:lnTo>
                  <a:pt x="0" y="3040380"/>
                </a:lnTo>
                <a:close/>
              </a:path>
            </a:pathLst>
          </a:custGeom>
          <a:ln w="7620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1278" y="2830779"/>
            <a:ext cx="10432415" cy="2010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  <a:tabLst>
                <a:tab pos="711200" algn="l"/>
                <a:tab pos="849630" algn="l"/>
                <a:tab pos="1918970" algn="l"/>
                <a:tab pos="3197860" algn="l"/>
                <a:tab pos="3467735" algn="l"/>
                <a:tab pos="4186554" algn="l"/>
                <a:tab pos="5354320" algn="l"/>
                <a:tab pos="5634355" algn="l"/>
                <a:tab pos="6544309" algn="l"/>
                <a:tab pos="7926705" algn="l"/>
              </a:tabLst>
            </a:pPr>
            <a:r>
              <a:rPr sz="5000" spc="-25" dirty="0">
                <a:solidFill>
                  <a:srgbClr val="385622"/>
                </a:solidFill>
                <a:latin typeface="Bahnschrift"/>
                <a:cs typeface="Bahnschrift"/>
              </a:rPr>
              <a:t>In</a:t>
            </a:r>
            <a:r>
              <a:rPr sz="5000" dirty="0">
                <a:solidFill>
                  <a:srgbClr val="385622"/>
                </a:solidFill>
                <a:latin typeface="Bahnschrift"/>
                <a:cs typeface="Bahnschrift"/>
              </a:rPr>
              <a:t>	</a:t>
            </a:r>
            <a:r>
              <a:rPr sz="5000" spc="-10" dirty="0">
                <a:solidFill>
                  <a:srgbClr val="385622"/>
                </a:solidFill>
                <a:latin typeface="Bahnschrift"/>
                <a:cs typeface="Bahnschrift"/>
              </a:rPr>
              <a:t>general,</a:t>
            </a:r>
            <a:r>
              <a:rPr sz="5000" dirty="0">
                <a:solidFill>
                  <a:srgbClr val="385622"/>
                </a:solidFill>
                <a:latin typeface="Bahnschrift"/>
                <a:cs typeface="Bahnschrift"/>
              </a:rPr>
              <a:t>	</a:t>
            </a:r>
            <a:r>
              <a:rPr sz="5000" spc="-10" dirty="0">
                <a:solidFill>
                  <a:srgbClr val="385622"/>
                </a:solidFill>
                <a:latin typeface="Bahnschrift"/>
                <a:cs typeface="Bahnschrift"/>
              </a:rPr>
              <a:t>always</a:t>
            </a:r>
            <a:r>
              <a:rPr sz="5000" dirty="0">
                <a:solidFill>
                  <a:srgbClr val="385622"/>
                </a:solidFill>
                <a:latin typeface="Bahnschrift"/>
                <a:cs typeface="Bahnschrift"/>
              </a:rPr>
              <a:t>	</a:t>
            </a:r>
            <a:r>
              <a:rPr sz="5000" spc="-25" dirty="0">
                <a:solidFill>
                  <a:srgbClr val="385622"/>
                </a:solidFill>
                <a:latin typeface="Bahnschrift"/>
                <a:cs typeface="Bahnschrift"/>
              </a:rPr>
              <a:t>use</a:t>
            </a:r>
            <a:r>
              <a:rPr sz="5000" dirty="0">
                <a:solidFill>
                  <a:srgbClr val="385622"/>
                </a:solidFill>
                <a:latin typeface="Bahnschrift"/>
                <a:cs typeface="Bahnschrift"/>
              </a:rPr>
              <a:t>	</a:t>
            </a:r>
            <a:r>
              <a:rPr sz="5000" spc="-20" dirty="0">
                <a:solidFill>
                  <a:srgbClr val="385622"/>
                </a:solidFill>
                <a:latin typeface="Bahnschrift"/>
                <a:cs typeface="Bahnschrift"/>
              </a:rPr>
              <a:t>load</a:t>
            </a:r>
            <a:r>
              <a:rPr sz="5000" dirty="0">
                <a:solidFill>
                  <a:srgbClr val="385622"/>
                </a:solidFill>
                <a:latin typeface="Bahnschrift"/>
                <a:cs typeface="Bahnschrift"/>
              </a:rPr>
              <a:t>	</a:t>
            </a:r>
            <a:r>
              <a:rPr sz="5000" spc="-10" dirty="0">
                <a:solidFill>
                  <a:srgbClr val="385622"/>
                </a:solidFill>
                <a:latin typeface="Bahnschrift"/>
                <a:cs typeface="Bahnschrift"/>
              </a:rPr>
              <a:t>balancer </a:t>
            </a:r>
            <a:r>
              <a:rPr sz="5000" spc="-25" dirty="0">
                <a:solidFill>
                  <a:srgbClr val="385622"/>
                </a:solidFill>
                <a:latin typeface="Bahnschrift"/>
                <a:cs typeface="Bahnschrift"/>
              </a:rPr>
              <a:t>as</a:t>
            </a:r>
            <a:r>
              <a:rPr sz="5000" dirty="0">
                <a:solidFill>
                  <a:srgbClr val="385622"/>
                </a:solidFill>
                <a:latin typeface="Bahnschrift"/>
                <a:cs typeface="Bahnschrift"/>
              </a:rPr>
              <a:t>		</a:t>
            </a:r>
            <a:r>
              <a:rPr sz="5000" spc="-25" dirty="0">
                <a:solidFill>
                  <a:srgbClr val="385622"/>
                </a:solidFill>
                <a:latin typeface="Bahnschrift"/>
                <a:cs typeface="Bahnschrift"/>
              </a:rPr>
              <a:t>the</a:t>
            </a:r>
            <a:r>
              <a:rPr sz="5000" dirty="0">
                <a:solidFill>
                  <a:srgbClr val="385622"/>
                </a:solidFill>
                <a:latin typeface="Bahnschrift"/>
                <a:cs typeface="Bahnschrift"/>
              </a:rPr>
              <a:t>	</a:t>
            </a:r>
            <a:r>
              <a:rPr sz="5000" spc="-10" dirty="0">
                <a:solidFill>
                  <a:srgbClr val="385622"/>
                </a:solidFill>
                <a:latin typeface="Bahnschrift"/>
                <a:cs typeface="Bahnschrift"/>
              </a:rPr>
              <a:t>front</a:t>
            </a:r>
            <a:r>
              <a:rPr sz="5000" dirty="0">
                <a:solidFill>
                  <a:srgbClr val="385622"/>
                </a:solidFill>
                <a:latin typeface="Bahnschrift"/>
                <a:cs typeface="Bahnschrift"/>
              </a:rPr>
              <a:t>	</a:t>
            </a:r>
            <a:r>
              <a:rPr sz="5000" spc="-25" dirty="0">
                <a:solidFill>
                  <a:srgbClr val="385622"/>
                </a:solidFill>
                <a:latin typeface="Bahnschrift"/>
                <a:cs typeface="Bahnschrift"/>
              </a:rPr>
              <a:t>of</a:t>
            </a:r>
            <a:r>
              <a:rPr sz="5000" dirty="0">
                <a:solidFill>
                  <a:srgbClr val="385622"/>
                </a:solidFill>
                <a:latin typeface="Bahnschrift"/>
                <a:cs typeface="Bahnschrift"/>
              </a:rPr>
              <a:t>	</a:t>
            </a:r>
            <a:r>
              <a:rPr sz="5000" spc="-20" dirty="0">
                <a:solidFill>
                  <a:srgbClr val="385622"/>
                </a:solidFill>
                <a:latin typeface="Bahnschrift"/>
                <a:cs typeface="Bahnschrift"/>
              </a:rPr>
              <a:t>your</a:t>
            </a:r>
            <a:r>
              <a:rPr sz="5000" dirty="0">
                <a:solidFill>
                  <a:srgbClr val="385622"/>
                </a:solidFill>
                <a:latin typeface="Bahnschrift"/>
                <a:cs typeface="Bahnschrift"/>
              </a:rPr>
              <a:t>	</a:t>
            </a:r>
            <a:r>
              <a:rPr sz="5000" spc="-2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500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Never</a:t>
            </a:r>
            <a:r>
              <a:rPr sz="3000" spc="27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expose</a:t>
            </a:r>
            <a:r>
              <a:rPr sz="3000" spc="27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VM</a:t>
            </a:r>
            <a:r>
              <a:rPr sz="3000" spc="2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/</a:t>
            </a:r>
            <a:r>
              <a:rPr sz="3000" spc="2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AE</a:t>
            </a:r>
            <a:r>
              <a:rPr sz="3000" spc="2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/</a:t>
            </a:r>
            <a:r>
              <a:rPr sz="3000" spc="27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GKE</a:t>
            </a:r>
            <a:r>
              <a:rPr sz="3000" spc="25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etc.</a:t>
            </a:r>
            <a:r>
              <a:rPr sz="3000" spc="27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directly</a:t>
            </a:r>
            <a:r>
              <a:rPr sz="3000" spc="24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to</a:t>
            </a:r>
            <a:r>
              <a:rPr sz="3000" spc="2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385622"/>
                </a:solidFill>
                <a:latin typeface="Bahnschrift"/>
                <a:cs typeface="Bahnschrift"/>
              </a:rPr>
              <a:t>the</a:t>
            </a:r>
            <a:r>
              <a:rPr sz="3000" spc="26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Bahnschrift"/>
                <a:cs typeface="Bahnschrift"/>
              </a:rPr>
              <a:t>internet</a:t>
            </a:r>
            <a:endParaRPr sz="3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Load</a:t>
            </a:r>
            <a:r>
              <a:rPr spc="-75" dirty="0"/>
              <a:t> </a:t>
            </a:r>
            <a:r>
              <a:rPr spc="-130" dirty="0"/>
              <a:t>Balancer</a:t>
            </a:r>
            <a:r>
              <a:rPr spc="-125" dirty="0"/>
              <a:t> </a:t>
            </a:r>
            <a:r>
              <a:rPr spc="-35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042492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GCP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offers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various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types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load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balancers</a:t>
            </a:r>
            <a:endParaRPr sz="2800" dirty="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It’s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important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choose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right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one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your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scenario</a:t>
            </a:r>
            <a:endParaRPr sz="2800" dirty="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Differences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various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factors:</a:t>
            </a:r>
            <a:endParaRPr sz="2800" dirty="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Traffic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type</a:t>
            </a:r>
            <a:endParaRPr sz="2800" dirty="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lang="en-US" sz="2800" dirty="0">
                <a:latin typeface="Bahnschrift"/>
                <a:cs typeface="Bahnschrift"/>
              </a:rPr>
              <a:t>Traffic source like </a:t>
            </a:r>
            <a:r>
              <a:rPr sz="2800" dirty="0">
                <a:latin typeface="Bahnschrift"/>
                <a:cs typeface="Bahnschrift"/>
              </a:rPr>
              <a:t>External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or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internal</a:t>
            </a:r>
            <a:endParaRPr sz="2800" dirty="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Deployment</a:t>
            </a:r>
            <a:r>
              <a:rPr sz="2800" spc="8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mode</a:t>
            </a:r>
            <a:endParaRPr sz="28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A25F-2757-D681-2018-AF47FC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9" y="262020"/>
            <a:ext cx="8402053" cy="838033"/>
          </a:xfrm>
        </p:spPr>
        <p:txBody>
          <a:bodyPr/>
          <a:lstStyle/>
          <a:p>
            <a:r>
              <a:rPr lang="en-US" dirty="0"/>
              <a:t>Traffic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E9CD-4495-6183-BB01-46FD38D3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6" y="1100052"/>
            <a:ext cx="11446042" cy="5495927"/>
          </a:xfrm>
        </p:spPr>
        <p:txBody>
          <a:bodyPr>
            <a:normAutofit/>
          </a:bodyPr>
          <a:lstStyle/>
          <a:p>
            <a:r>
              <a:rPr lang="en-US" dirty="0"/>
              <a:t>What kind of traffic is going to go through the load balancer</a:t>
            </a:r>
          </a:p>
          <a:p>
            <a:r>
              <a:rPr lang="en-US" dirty="0"/>
              <a:t>HTTP/S :- Application Load balancer and works at layer 7</a:t>
            </a:r>
          </a:p>
          <a:p>
            <a:pPr lvl="1"/>
            <a:r>
              <a:rPr lang="en-US" dirty="0"/>
              <a:t>Use as a front of a webapp</a:t>
            </a:r>
          </a:p>
          <a:p>
            <a:pPr lvl="1"/>
            <a:r>
              <a:rPr lang="en-US" dirty="0"/>
              <a:t>Can route based on </a:t>
            </a:r>
            <a:r>
              <a:rPr lang="en-US" dirty="0" err="1"/>
              <a:t>url</a:t>
            </a:r>
            <a:r>
              <a:rPr lang="en-US" dirty="0"/>
              <a:t> path, like if </a:t>
            </a:r>
            <a:r>
              <a:rPr lang="en-US" dirty="0" err="1"/>
              <a:t>url</a:t>
            </a:r>
            <a:r>
              <a:rPr lang="en-US" dirty="0"/>
              <a:t> has “order-value” in it then send traffic to specific backend</a:t>
            </a:r>
          </a:p>
          <a:p>
            <a:pPr lvl="1"/>
            <a:r>
              <a:rPr lang="en-US" dirty="0"/>
              <a:t>Proxy based which means traffic ends at LB and LB starts a diff session to communicate with backend</a:t>
            </a:r>
          </a:p>
          <a:p>
            <a:r>
              <a:rPr lang="en-US" dirty="0"/>
              <a:t>TCP :- Network load balancer and works on layer 4</a:t>
            </a:r>
          </a:p>
          <a:p>
            <a:pPr lvl="1"/>
            <a:r>
              <a:rPr lang="en-US" dirty="0"/>
              <a:t>Use as Front to a TCP listener</a:t>
            </a:r>
          </a:p>
          <a:p>
            <a:pPr lvl="1"/>
            <a:r>
              <a:rPr lang="en-US" dirty="0"/>
              <a:t>Proxy based</a:t>
            </a:r>
          </a:p>
          <a:p>
            <a:r>
              <a:rPr lang="en-US" dirty="0"/>
              <a:t>TCP,UPD, ICMP, </a:t>
            </a:r>
            <a:r>
              <a:rPr lang="en-US" dirty="0" err="1"/>
              <a:t>etc</a:t>
            </a:r>
            <a:r>
              <a:rPr lang="en-US" dirty="0"/>
              <a:t> :- Passthrough Load Balancer, works at Layer 4</a:t>
            </a:r>
          </a:p>
          <a:p>
            <a:pPr lvl="1"/>
            <a:r>
              <a:rPr lang="en-US" dirty="0"/>
              <a:t>Distribute traffic om multiple network protocols</a:t>
            </a:r>
          </a:p>
          <a:p>
            <a:pPr lvl="1"/>
            <a:r>
              <a:rPr lang="en-US" dirty="0"/>
              <a:t>Traffic is terminated at backend not at load balancer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14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1199</Words>
  <Application>Microsoft Office PowerPoint</Application>
  <PresentationFormat>Widescreen</PresentationFormat>
  <Paragraphs>243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Aptos</vt:lpstr>
      <vt:lpstr>Aptos Display</vt:lpstr>
      <vt:lpstr>Arial</vt:lpstr>
      <vt:lpstr>Arial MT</vt:lpstr>
      <vt:lpstr>Bahnschrift</vt:lpstr>
      <vt:lpstr>Calibri</vt:lpstr>
      <vt:lpstr>Times New Roman</vt:lpstr>
      <vt:lpstr>Udemy Sans</vt:lpstr>
      <vt:lpstr>Office Theme</vt:lpstr>
      <vt:lpstr>Load Balancers</vt:lpstr>
      <vt:lpstr>Load Balancers</vt:lpstr>
      <vt:lpstr>Why we need Load Balancer?</vt:lpstr>
      <vt:lpstr>7 Layers Model</vt:lpstr>
      <vt:lpstr>Cloud Load Balancer</vt:lpstr>
      <vt:lpstr>Load Balancer Distribution Algorithm</vt:lpstr>
      <vt:lpstr>Load Balancer Rule of Thumb</vt:lpstr>
      <vt:lpstr>Load Balancer Types</vt:lpstr>
      <vt:lpstr>Traffic Type</vt:lpstr>
      <vt:lpstr>Traffic Source</vt:lpstr>
      <vt:lpstr>Deployment Mode</vt:lpstr>
      <vt:lpstr>Load Balancer Types</vt:lpstr>
      <vt:lpstr>Load Balancer Pricing</vt:lpstr>
      <vt:lpstr>Load Balancer Pricing</vt:lpstr>
      <vt:lpstr>Load Balancer and App Engine</vt:lpstr>
      <vt:lpstr>Affinity</vt:lpstr>
      <vt:lpstr>Stateless</vt:lpstr>
      <vt:lpstr>Stateless Example</vt:lpstr>
      <vt:lpstr>Scalability - A Reminder</vt:lpstr>
      <vt:lpstr>Redundancy - A Reminder</vt:lpstr>
      <vt:lpstr>Scalable &amp; Redundant Architecture</vt:lpstr>
      <vt:lpstr>Stateful Example</vt:lpstr>
      <vt:lpstr>Stateful Example</vt:lpstr>
      <vt:lpstr>Stateless Example</vt:lpstr>
      <vt:lpstr>Stateless</vt:lpstr>
      <vt:lpstr>Secure Network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 Drall</dc:creator>
  <cp:lastModifiedBy>Lokesh Drall</cp:lastModifiedBy>
  <cp:revision>4</cp:revision>
  <dcterms:created xsi:type="dcterms:W3CDTF">2025-02-08T06:31:43Z</dcterms:created>
  <dcterms:modified xsi:type="dcterms:W3CDTF">2025-02-09T13:32:50Z</dcterms:modified>
</cp:coreProperties>
</file>