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Enforcement rule 1 (ER1): </a:t>
            </a:r>
            <a:r>
              <a:rPr lang="en-US" dirty="0"/>
              <a:t>The system must maintain the </a:t>
            </a:r>
            <a:r>
              <a:rPr lang="en-US" i="1" dirty="0"/>
              <a:t>certified </a:t>
            </a:r>
            <a:r>
              <a:rPr lang="en-US" dirty="0"/>
              <a:t>relations, </a:t>
            </a:r>
            <a:r>
              <a:rPr lang="en-US" dirty="0" smtClean="0"/>
              <a:t>and must </a:t>
            </a:r>
            <a:r>
              <a:rPr lang="en-US" dirty="0"/>
              <a:t>ensure that only TPs certified to run on a CDI manipulate that CDI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Enforcement rule 2 (ER2): </a:t>
            </a:r>
            <a:r>
              <a:rPr lang="en-US" dirty="0"/>
              <a:t>The system must associate a user with each TP and </a:t>
            </a:r>
            <a:r>
              <a:rPr lang="en-US" dirty="0" smtClean="0"/>
              <a:t>set of </a:t>
            </a:r>
            <a:r>
              <a:rPr lang="en-US" dirty="0"/>
              <a:t>CDIs. The TP may access those CDIs on behalf of the associated user. If the </a:t>
            </a:r>
            <a:r>
              <a:rPr lang="en-US" dirty="0" smtClean="0"/>
              <a:t>user is </a:t>
            </a:r>
            <a:r>
              <a:rPr lang="en-US" dirty="0"/>
              <a:t>not associated with a particular TP and CDI, then the TP cannot access that CDI </a:t>
            </a:r>
            <a:r>
              <a:rPr lang="en-US" dirty="0" smtClean="0"/>
              <a:t>on </a:t>
            </a:r>
            <a:r>
              <a:rPr lang="en-IN" dirty="0" smtClean="0"/>
              <a:t>behalf </a:t>
            </a:r>
            <a:r>
              <a:rPr lang="en-IN" dirty="0"/>
              <a:t>of that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Certification rule 3 (CR3): </a:t>
            </a:r>
            <a:r>
              <a:rPr lang="en-US" dirty="0"/>
              <a:t>The </a:t>
            </a:r>
            <a:r>
              <a:rPr lang="en-US" i="1" dirty="0"/>
              <a:t>allowed </a:t>
            </a:r>
            <a:r>
              <a:rPr lang="en-US" dirty="0"/>
              <a:t>relations must meet the </a:t>
            </a:r>
            <a:r>
              <a:rPr lang="en-US" dirty="0" smtClean="0"/>
              <a:t>requirements imposed </a:t>
            </a:r>
            <a:r>
              <a:rPr lang="en-US" dirty="0"/>
              <a:t>by the principle of separation of duty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Enforcement rule 3 (ER3): </a:t>
            </a:r>
            <a:r>
              <a:rPr lang="en-US" dirty="0"/>
              <a:t>The system must authenticate each user attempting </a:t>
            </a:r>
            <a:r>
              <a:rPr lang="en-US" dirty="0" smtClean="0"/>
              <a:t>to </a:t>
            </a:r>
            <a:r>
              <a:rPr lang="en-IN" dirty="0" smtClean="0"/>
              <a:t>execute </a:t>
            </a:r>
            <a:r>
              <a:rPr lang="en-IN" dirty="0"/>
              <a:t>a TP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Certification rule 4 (CR4): </a:t>
            </a:r>
            <a:r>
              <a:rPr lang="en-US" dirty="0"/>
              <a:t>All TPs must append enough information to </a:t>
            </a:r>
            <a:r>
              <a:rPr lang="en-US" dirty="0" smtClean="0"/>
              <a:t>reconstruct the </a:t>
            </a:r>
            <a:r>
              <a:rPr lang="en-US" dirty="0"/>
              <a:t>operation to an append-only CDI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Certification rule 5 (CR5): </a:t>
            </a:r>
            <a:r>
              <a:rPr lang="en-US" dirty="0"/>
              <a:t>Any TP that takes as input a UDI may perform </a:t>
            </a:r>
            <a:r>
              <a:rPr lang="en-US" dirty="0" smtClean="0"/>
              <a:t>only valid </a:t>
            </a:r>
            <a:r>
              <a:rPr lang="en-US" dirty="0"/>
              <a:t>transformations, or no transformations, for all possible values of the UDI. </a:t>
            </a:r>
            <a:r>
              <a:rPr lang="en-US" dirty="0" smtClean="0"/>
              <a:t>The transformation </a:t>
            </a:r>
            <a:r>
              <a:rPr lang="en-US" dirty="0"/>
              <a:t>either rejects the UDI or transforms it into a CDI.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Enforcement rule 4 (ER4): </a:t>
            </a:r>
            <a:r>
              <a:rPr lang="en-US" dirty="0"/>
              <a:t>Only the certifier of a TP may change the list of </a:t>
            </a:r>
            <a:r>
              <a:rPr lang="en-US" dirty="0" smtClean="0"/>
              <a:t>entities associated </a:t>
            </a:r>
            <a:r>
              <a:rPr lang="en-US" dirty="0"/>
              <a:t>with that TP. No certifier of a TP, or of an entity associated with that </a:t>
            </a:r>
            <a:r>
              <a:rPr lang="en-US" dirty="0" smtClean="0"/>
              <a:t>TP, may </a:t>
            </a:r>
            <a:r>
              <a:rPr lang="en-US" dirty="0"/>
              <a:t>ever have execute permission with respect to that entity.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Goals</a:t>
            </a:r>
          </a:p>
          <a:p>
            <a:r>
              <a:rPr lang="en-IN" dirty="0"/>
              <a:t>Biba Integrity </a:t>
            </a:r>
            <a:r>
              <a:rPr lang="en-IN" dirty="0" smtClean="0"/>
              <a:t>Model</a:t>
            </a:r>
          </a:p>
          <a:p>
            <a:r>
              <a:rPr lang="en-IN" dirty="0"/>
              <a:t>Clark-Wilson Integrity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Users will not write their own programs, but will use existing </a:t>
            </a:r>
            <a:r>
              <a:rPr lang="en-US" dirty="0" smtClean="0"/>
              <a:t>production </a:t>
            </a:r>
            <a:r>
              <a:rPr lang="en-IN" dirty="0" smtClean="0"/>
              <a:t>programs </a:t>
            </a:r>
            <a:r>
              <a:rPr lang="en-IN" dirty="0"/>
              <a:t>and databases.</a:t>
            </a:r>
          </a:p>
          <a:p>
            <a:pPr algn="just"/>
            <a:r>
              <a:rPr lang="en-US" dirty="0" smtClean="0"/>
              <a:t>Programmers </a:t>
            </a:r>
            <a:r>
              <a:rPr lang="en-US" dirty="0"/>
              <a:t>will develop and test programs on a nonproduction </a:t>
            </a:r>
            <a:r>
              <a:rPr lang="en-US" dirty="0" smtClean="0"/>
              <a:t>system; if </a:t>
            </a:r>
            <a:r>
              <a:rPr lang="en-US" dirty="0"/>
              <a:t>they need access to actual data, they will be given production data via </a:t>
            </a:r>
            <a:r>
              <a:rPr lang="en-US" dirty="0" smtClean="0"/>
              <a:t>a special </a:t>
            </a:r>
            <a:r>
              <a:rPr lang="en-US" dirty="0"/>
              <a:t>process, but will use it on their development system.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special process must be followed to install a program from </a:t>
            </a:r>
            <a:r>
              <a:rPr lang="en-US" dirty="0" smtClean="0"/>
              <a:t>the development </a:t>
            </a:r>
            <a:r>
              <a:rPr lang="en-US" dirty="0"/>
              <a:t>system onto the production system.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special process in requirement 3 must be controlled and audited.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managers and auditors must have access to both the system state </a:t>
            </a:r>
            <a:r>
              <a:rPr lang="en-US" dirty="0" smtClean="0"/>
              <a:t>and the </a:t>
            </a:r>
            <a:r>
              <a:rPr lang="en-US" dirty="0"/>
              <a:t>system logs that are generated.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Biba Integrity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US" dirty="0" smtClean="0"/>
              <a:t>system </a:t>
            </a:r>
            <a:r>
              <a:rPr lang="en-US" dirty="0"/>
              <a:t>consists of a set </a:t>
            </a:r>
            <a:r>
              <a:rPr lang="en-US" i="1" dirty="0"/>
              <a:t>S </a:t>
            </a:r>
            <a:r>
              <a:rPr lang="en-US" dirty="0"/>
              <a:t>of subjects, a set </a:t>
            </a:r>
            <a:r>
              <a:rPr lang="en-US" i="1" dirty="0"/>
              <a:t>O </a:t>
            </a:r>
            <a:r>
              <a:rPr lang="en-US" dirty="0"/>
              <a:t>of objects, and a set </a:t>
            </a:r>
            <a:r>
              <a:rPr lang="en-US" i="1" dirty="0"/>
              <a:t>I </a:t>
            </a:r>
            <a:r>
              <a:rPr lang="en-US" dirty="0"/>
              <a:t>of </a:t>
            </a:r>
            <a:r>
              <a:rPr lang="en-US" dirty="0" smtClean="0"/>
              <a:t>integrity </a:t>
            </a:r>
            <a:r>
              <a:rPr lang="en-IN" dirty="0" smtClean="0"/>
              <a:t>levels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Biba Integrity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 </a:t>
            </a:r>
            <a:r>
              <a:rPr lang="en-US" dirty="0"/>
              <a:t>∈ </a:t>
            </a:r>
            <a:r>
              <a:rPr lang="en-US" i="1" dirty="0"/>
              <a:t>S </a:t>
            </a:r>
            <a:r>
              <a:rPr lang="en-US" dirty="0"/>
              <a:t>can read </a:t>
            </a:r>
            <a:r>
              <a:rPr lang="en-US" i="1" dirty="0"/>
              <a:t>o </a:t>
            </a:r>
            <a:r>
              <a:rPr lang="en-US" dirty="0"/>
              <a:t>∈ </a:t>
            </a:r>
            <a:r>
              <a:rPr lang="en-US" i="1" dirty="0"/>
              <a:t>O </a:t>
            </a:r>
            <a:r>
              <a:rPr lang="en-US" dirty="0"/>
              <a:t>if and only if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≤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).</a:t>
            </a:r>
          </a:p>
          <a:p>
            <a:r>
              <a:rPr lang="en-US" i="1" dirty="0" smtClean="0"/>
              <a:t>s </a:t>
            </a:r>
            <a:r>
              <a:rPr lang="en-US" dirty="0"/>
              <a:t>∈ </a:t>
            </a:r>
            <a:r>
              <a:rPr lang="en-US" i="1" dirty="0"/>
              <a:t>S </a:t>
            </a:r>
            <a:r>
              <a:rPr lang="en-US" dirty="0"/>
              <a:t>can write to </a:t>
            </a:r>
            <a:r>
              <a:rPr lang="en-US" i="1" dirty="0"/>
              <a:t>o </a:t>
            </a:r>
            <a:r>
              <a:rPr lang="en-US" dirty="0"/>
              <a:t>∈ </a:t>
            </a:r>
            <a:r>
              <a:rPr lang="en-US" i="1" dirty="0"/>
              <a:t>O </a:t>
            </a:r>
            <a:r>
              <a:rPr lang="en-US" dirty="0"/>
              <a:t>if and only if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 ≤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).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1 </a:t>
            </a:r>
            <a:r>
              <a:rPr lang="en-US" dirty="0"/>
              <a:t>∈ </a:t>
            </a:r>
            <a:r>
              <a:rPr lang="en-US" i="1" dirty="0"/>
              <a:t>S </a:t>
            </a:r>
            <a:r>
              <a:rPr lang="en-US" dirty="0"/>
              <a:t>can execute </a:t>
            </a:r>
            <a:r>
              <a:rPr lang="en-US" i="1" dirty="0"/>
              <a:t>s</a:t>
            </a:r>
            <a:r>
              <a:rPr lang="en-US" dirty="0"/>
              <a:t>2 ∈ </a:t>
            </a:r>
            <a:r>
              <a:rPr lang="en-US" i="1" dirty="0"/>
              <a:t>S </a:t>
            </a:r>
            <a:r>
              <a:rPr lang="en-US" dirty="0"/>
              <a:t>if and only if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2) ≤ </a:t>
            </a:r>
            <a:r>
              <a:rPr lang="en-US" i="1" dirty="0" err="1"/>
              <a:t>i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1).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Clark-Wilson Integrity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David Clark and David Wilson developed an integrity </a:t>
            </a:r>
            <a:r>
              <a:rPr lang="en-US" dirty="0" smtClean="0"/>
              <a:t>model radically different </a:t>
            </a:r>
            <a:r>
              <a:rPr lang="en-US" dirty="0"/>
              <a:t>from previous models. This model uses transactions as the basic </a:t>
            </a:r>
            <a:r>
              <a:rPr lang="en-US" dirty="0" smtClean="0"/>
              <a:t>operation, which </a:t>
            </a:r>
            <a:r>
              <a:rPr lang="en-US" dirty="0"/>
              <a:t>models many commercial systems more realistically than previous </a:t>
            </a:r>
            <a:r>
              <a:rPr lang="en-US" dirty="0" smtClean="0"/>
              <a:t>models.</a:t>
            </a:r>
          </a:p>
          <a:p>
            <a:pPr algn="just"/>
            <a:r>
              <a:rPr lang="en-IN" i="1" dirty="0" smtClean="0"/>
              <a:t>D </a:t>
            </a:r>
            <a:r>
              <a:rPr lang="en-IN" dirty="0"/>
              <a:t>+ </a:t>
            </a:r>
            <a:r>
              <a:rPr lang="en-IN" i="1" dirty="0"/>
              <a:t>YB </a:t>
            </a:r>
            <a:r>
              <a:rPr lang="en-IN" dirty="0"/>
              <a:t>– </a:t>
            </a:r>
            <a:r>
              <a:rPr lang="en-IN" i="1" dirty="0"/>
              <a:t>W </a:t>
            </a:r>
            <a:r>
              <a:rPr lang="en-IN" dirty="0"/>
              <a:t>= </a:t>
            </a:r>
            <a:r>
              <a:rPr lang="en-IN" i="1" dirty="0"/>
              <a:t>TB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defines </a:t>
            </a:r>
            <a:r>
              <a:rPr lang="en-US" dirty="0"/>
              <a:t>data subject to its integrity controls as </a:t>
            </a:r>
            <a:r>
              <a:rPr lang="en-US" i="1" dirty="0" smtClean="0"/>
              <a:t>constrained </a:t>
            </a:r>
            <a:r>
              <a:rPr lang="en-IN" i="1" dirty="0" smtClean="0"/>
              <a:t>data </a:t>
            </a:r>
            <a:r>
              <a:rPr lang="en-IN" i="1" dirty="0"/>
              <a:t>items, </a:t>
            </a:r>
            <a:r>
              <a:rPr lang="en-IN" dirty="0"/>
              <a:t>or </a:t>
            </a:r>
            <a:r>
              <a:rPr lang="en-IN" dirty="0" smtClean="0"/>
              <a:t>CDIs.</a:t>
            </a:r>
          </a:p>
          <a:p>
            <a:pPr algn="just"/>
            <a:r>
              <a:rPr lang="en-US" dirty="0"/>
              <a:t>Data not subject to the integrity controls are called </a:t>
            </a:r>
            <a:r>
              <a:rPr lang="en-US" i="1" dirty="0" smtClean="0"/>
              <a:t>unconstrained </a:t>
            </a:r>
            <a:r>
              <a:rPr lang="en-IN" i="1" dirty="0" smtClean="0"/>
              <a:t>data </a:t>
            </a:r>
            <a:r>
              <a:rPr lang="en-IN" i="1" dirty="0"/>
              <a:t>items</a:t>
            </a:r>
            <a:r>
              <a:rPr lang="en-IN" dirty="0"/>
              <a:t>, or </a:t>
            </a:r>
            <a:r>
              <a:rPr lang="en-IN" dirty="0" smtClean="0"/>
              <a:t>UDIs.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model also defines two sets of procedures. </a:t>
            </a:r>
            <a:r>
              <a:rPr lang="en-US" i="1" dirty="0"/>
              <a:t>Integrity verification procedures</a:t>
            </a:r>
            <a:r>
              <a:rPr lang="en-US" dirty="0"/>
              <a:t>, or IVPs, test that the CDIs conform to the integrity constraints at the time the </a:t>
            </a:r>
            <a:r>
              <a:rPr lang="en-IN" dirty="0"/>
              <a:t>IVPs are </a:t>
            </a:r>
            <a:r>
              <a:rPr lang="en-IN" dirty="0" smtClean="0"/>
              <a:t>run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the system is said to be in a </a:t>
            </a:r>
            <a:r>
              <a:rPr lang="en-US" i="1" dirty="0"/>
              <a:t>valid state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i="1" dirty="0" smtClean="0"/>
              <a:t>Transformation procedures</a:t>
            </a:r>
            <a:r>
              <a:rPr lang="en-US" dirty="0"/>
              <a:t>, or TPs, change the state of the data in the system from one valid state </a:t>
            </a:r>
            <a:r>
              <a:rPr lang="en-US" dirty="0" smtClean="0"/>
              <a:t>to another</a:t>
            </a:r>
            <a:r>
              <a:rPr lang="en-US" dirty="0"/>
              <a:t>; TPs implement well-formed transactions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Certification rule 1 (CR1): </a:t>
            </a:r>
            <a:r>
              <a:rPr lang="en-US" dirty="0"/>
              <a:t>When any IVP is run, it must ensure that all CDIs are </a:t>
            </a:r>
            <a:r>
              <a:rPr lang="en-US" dirty="0" smtClean="0"/>
              <a:t>in </a:t>
            </a:r>
            <a:r>
              <a:rPr lang="en-IN" dirty="0" smtClean="0"/>
              <a:t>a </a:t>
            </a:r>
            <a:r>
              <a:rPr lang="en-IN" dirty="0"/>
              <a:t>valid state.</a:t>
            </a:r>
          </a:p>
          <a:p>
            <a:pPr algn="just"/>
            <a:r>
              <a:rPr lang="en-US" b="1" dirty="0"/>
              <a:t>Certification rule 2 (CR2): </a:t>
            </a:r>
            <a:r>
              <a:rPr lang="en-US" dirty="0"/>
              <a:t>For some associated set of CDIs, a TP must </a:t>
            </a:r>
            <a:r>
              <a:rPr lang="en-US" dirty="0" smtClean="0"/>
              <a:t>transform those </a:t>
            </a:r>
            <a:r>
              <a:rPr lang="en-US" dirty="0"/>
              <a:t>CDIs in a valid state into a (possibly different) valid state.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708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Cyber Security</vt:lpstr>
      <vt:lpstr>Table of Contents</vt:lpstr>
      <vt:lpstr>Goals</vt:lpstr>
      <vt:lpstr>Biba Integrity Model</vt:lpstr>
      <vt:lpstr>Biba Integrity Model</vt:lpstr>
      <vt:lpstr>Clark-Wilson Integrity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58</cp:revision>
  <dcterms:created xsi:type="dcterms:W3CDTF">2020-06-16T05:49:24Z</dcterms:created>
  <dcterms:modified xsi:type="dcterms:W3CDTF">2020-07-23T09:49:01Z</dcterms:modified>
</cp:coreProperties>
</file>