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EA245-1008-4ADA-ADEC-D6EA468D113B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53701-2D3B-4071-ADC4-0FC6069E40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828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53701-2D3B-4071-ADC4-0FC6069E409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550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53701-2D3B-4071-ADC4-0FC6069E409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28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A1F7-BE5A-4F49-AE76-0E9DD6ED6DB3}" type="datetime1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16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BDC6-9427-4E75-A735-6DCC992AD68F}" type="datetime1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8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1CF5-BCA1-4274-A99B-BFD851F759F9}" type="datetime1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75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74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433F-B215-4A1E-BDA5-738AEE747CBB}" type="datetime1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41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C72F-72BE-46A8-90A8-CF929DF511A8}" type="datetime1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42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4239-5AD8-4226-8DCD-A312B2D15223}" type="datetime1">
              <a:rPr lang="en-IN" smtClean="0"/>
              <a:t>02-07-2020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41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498-56FD-4E64-8294-7BF6FCEDFA59}" type="datetime1">
              <a:rPr lang="en-IN" smtClean="0"/>
              <a:t>02-07-2020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05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4D09-B641-4992-A6A2-58798E4269AE}" type="datetime1">
              <a:rPr lang="en-IN" smtClean="0"/>
              <a:t>02-07-2020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31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4AE8-DFA3-428D-9B0B-D9D472D814EA}" type="datetime1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23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3EBE-ECED-4D3F-A528-331CEAAD094E}" type="datetime1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2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FC7F4-5F44-4B6C-B331-42E8B9CAD10F}" type="datetime1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9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 to Cyber </a:t>
            </a:r>
            <a:r>
              <a:rPr lang="en-IN" dirty="0"/>
              <a:t>S</a:t>
            </a:r>
            <a:r>
              <a:rPr lang="en-IN" dirty="0" smtClean="0"/>
              <a:t>ecurity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IN" sz="1800" dirty="0" smtClean="0"/>
              <a:t>Ritesh Dhanare</a:t>
            </a:r>
          </a:p>
          <a:p>
            <a:pPr algn="r"/>
            <a:r>
              <a:rPr lang="en-IN" sz="1800" dirty="0" smtClean="0"/>
              <a:t>Assistant Professor </a:t>
            </a:r>
          </a:p>
          <a:p>
            <a:pPr algn="r"/>
            <a:r>
              <a:rPr lang="en-IN" sz="1800" dirty="0" smtClean="0"/>
              <a:t>Information technology Department</a:t>
            </a:r>
            <a:endParaRPr lang="en-IN" sz="1800" dirty="0"/>
          </a:p>
        </p:txBody>
      </p:sp>
      <p:pic>
        <p:nvPicPr>
          <p:cNvPr id="5" name="Picture 2" descr="C:\Users\Ritesh Dhanare\Dropbox\NMIMS 20-21\ODD\IS\shield-logo-orig149700230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12776"/>
            <a:ext cx="694688" cy="82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13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</a:t>
            </a:r>
            <a:r>
              <a:rPr lang="en-US" b="1" dirty="0"/>
              <a:t>threat </a:t>
            </a:r>
            <a:r>
              <a:rPr lang="en-US" dirty="0"/>
              <a:t>to a computing system is a set of circumstances that has the potential to </a:t>
            </a:r>
            <a:r>
              <a:rPr lang="en-US" dirty="0" smtClean="0"/>
              <a:t>cause </a:t>
            </a:r>
            <a:r>
              <a:rPr lang="en-IN" dirty="0" smtClean="0"/>
              <a:t>loss </a:t>
            </a:r>
            <a:r>
              <a:rPr lang="en-IN" dirty="0"/>
              <a:t>or harm.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93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11</a:t>
            </a:fld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960" y="2461101"/>
            <a:ext cx="5212080" cy="2804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209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address these problems</a:t>
            </a:r>
            <a:r>
              <a:rPr lang="en-US" dirty="0" smtClean="0"/>
              <a:t>?</a:t>
            </a:r>
          </a:p>
          <a:p>
            <a:pPr algn="just"/>
            <a:r>
              <a:rPr lang="en-US" dirty="0"/>
              <a:t>We use a </a:t>
            </a:r>
            <a:r>
              <a:rPr lang="en-US" b="1" dirty="0"/>
              <a:t>control </a:t>
            </a:r>
            <a:r>
              <a:rPr lang="en-US" dirty="0"/>
              <a:t>or </a:t>
            </a:r>
            <a:r>
              <a:rPr lang="en-US" b="1" dirty="0"/>
              <a:t>countermeasure </a:t>
            </a:r>
            <a:r>
              <a:rPr lang="en-US" dirty="0" smtClean="0"/>
              <a:t>as protection</a:t>
            </a:r>
            <a:r>
              <a:rPr lang="en-US" dirty="0"/>
              <a:t>. That is, a control is an action, device, procedure, or technique that removes </a:t>
            </a:r>
            <a:r>
              <a:rPr lang="en-US" dirty="0" smtClean="0"/>
              <a:t>or </a:t>
            </a:r>
            <a:r>
              <a:rPr lang="en-IN" dirty="0" smtClean="0"/>
              <a:t>reduces </a:t>
            </a:r>
            <a:r>
              <a:rPr lang="en-IN" dirty="0"/>
              <a:t>a vulnerability.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27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 of 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Key Information Security Concepts</a:t>
            </a:r>
            <a:endParaRPr lang="en-IN" dirty="0" smtClean="0"/>
          </a:p>
          <a:p>
            <a:r>
              <a:rPr lang="en-IN" dirty="0" smtClean="0"/>
              <a:t>Characteristics </a:t>
            </a:r>
            <a:r>
              <a:rPr lang="en-IN" dirty="0"/>
              <a:t>of </a:t>
            </a:r>
            <a:r>
              <a:rPr lang="en-IN" dirty="0" smtClean="0"/>
              <a:t>Information</a:t>
            </a:r>
          </a:p>
          <a:p>
            <a:r>
              <a:rPr lang="en-IN" dirty="0" smtClean="0"/>
              <a:t>Vulnerabilities</a:t>
            </a:r>
          </a:p>
          <a:p>
            <a:r>
              <a:rPr lang="en-IN" dirty="0" smtClean="0"/>
              <a:t>Threats</a:t>
            </a:r>
          </a:p>
          <a:p>
            <a:r>
              <a:rPr lang="en-IN" dirty="0" smtClean="0"/>
              <a:t>Attacks </a:t>
            </a:r>
            <a:r>
              <a:rPr lang="en-IN" dirty="0"/>
              <a:t>and </a:t>
            </a:r>
            <a:endParaRPr lang="en-IN" dirty="0" smtClean="0"/>
          </a:p>
          <a:p>
            <a:r>
              <a:rPr lang="en-IN" dirty="0" smtClean="0"/>
              <a:t>controls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E67ED-54B6-4BF1-AC2F-26F85A5C9BD7}" type="datetime1">
              <a:rPr lang="en-IN" smtClean="0"/>
              <a:t>02-07-2020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Ritesh Dhanare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033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Key Information Security </a:t>
            </a:r>
            <a:r>
              <a:rPr lang="en-IN" dirty="0" smtClean="0"/>
              <a:t>Concepts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/>
              <a:t>Access: </a:t>
            </a:r>
            <a:r>
              <a:rPr lang="en-US" dirty="0"/>
              <a:t>A subject or object’s ability to use, manipulate, modify, or affect another </a:t>
            </a:r>
            <a:r>
              <a:rPr lang="en-US" dirty="0" smtClean="0"/>
              <a:t>subject </a:t>
            </a:r>
            <a:r>
              <a:rPr lang="en-IN" dirty="0" smtClean="0"/>
              <a:t>or </a:t>
            </a:r>
            <a:r>
              <a:rPr lang="en-IN" dirty="0"/>
              <a:t>object</a:t>
            </a:r>
            <a:r>
              <a:rPr lang="en-IN" dirty="0" smtClean="0"/>
              <a:t>.</a:t>
            </a:r>
          </a:p>
          <a:p>
            <a:pPr algn="just"/>
            <a:r>
              <a:rPr lang="en-US" b="1" dirty="0"/>
              <a:t>Asset: </a:t>
            </a:r>
            <a:r>
              <a:rPr lang="en-US" dirty="0"/>
              <a:t>The organizational resource that is being protected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/>
              <a:t>Attack: </a:t>
            </a:r>
            <a:r>
              <a:rPr lang="en-US" dirty="0"/>
              <a:t>An intentional or unintentional act that can cause damage to or otherwise </a:t>
            </a:r>
            <a:r>
              <a:rPr lang="en-US" dirty="0" smtClean="0"/>
              <a:t>compromise information </a:t>
            </a:r>
            <a:r>
              <a:rPr lang="en-US" dirty="0"/>
              <a:t>and/or the systems that support it.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DDFB-43F6-4A38-A7E2-053D8428AEEF}" type="datetime1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Ritesh Dhanare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87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Key Information Security </a:t>
            </a:r>
            <a:r>
              <a:rPr lang="en-IN" dirty="0" smtClean="0"/>
              <a:t>Concepts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Attack: </a:t>
            </a:r>
            <a:r>
              <a:rPr lang="en-US" dirty="0"/>
              <a:t>An intentional or unintentional act that can cause damage to or otherwise </a:t>
            </a:r>
            <a:r>
              <a:rPr lang="en-US" dirty="0" smtClean="0"/>
              <a:t>compromise information </a:t>
            </a:r>
            <a:r>
              <a:rPr lang="en-US" dirty="0"/>
              <a:t>and/or the systems that support it</a:t>
            </a:r>
            <a:r>
              <a:rPr lang="en-US" dirty="0" smtClean="0"/>
              <a:t>.</a:t>
            </a:r>
          </a:p>
          <a:p>
            <a:pPr algn="just"/>
            <a:r>
              <a:rPr lang="en-IN" b="1" dirty="0"/>
              <a:t>Exploit: </a:t>
            </a:r>
            <a:r>
              <a:rPr lang="en-IN" dirty="0"/>
              <a:t>A technique used to compromise a system</a:t>
            </a:r>
            <a:r>
              <a:rPr lang="en-IN" dirty="0" smtClean="0"/>
              <a:t>.</a:t>
            </a:r>
          </a:p>
          <a:p>
            <a:pPr algn="just"/>
            <a:r>
              <a:rPr lang="en-US" b="1" dirty="0"/>
              <a:t>Exposure: </a:t>
            </a:r>
            <a:r>
              <a:rPr lang="en-US" dirty="0"/>
              <a:t>A condition or state of being exposed.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DDFB-43F6-4A38-A7E2-053D8428AEEF}" type="datetime1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Ritesh Dhanare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34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Key Information Security </a:t>
            </a:r>
            <a:r>
              <a:rPr lang="en-IN" dirty="0" smtClean="0"/>
              <a:t>Concepts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Loss: </a:t>
            </a:r>
            <a:r>
              <a:rPr lang="en-US" dirty="0"/>
              <a:t>A single instance of an information asset suffering damage or unintended </a:t>
            </a:r>
            <a:r>
              <a:rPr lang="en-US" dirty="0" smtClean="0"/>
              <a:t>or </a:t>
            </a:r>
            <a:r>
              <a:rPr lang="en-IN" dirty="0" smtClean="0"/>
              <a:t>unauthorized modification </a:t>
            </a:r>
            <a:r>
              <a:rPr lang="en-IN" dirty="0"/>
              <a:t>or disclosure</a:t>
            </a:r>
            <a:r>
              <a:rPr lang="en-IN" dirty="0" smtClean="0"/>
              <a:t>.</a:t>
            </a:r>
          </a:p>
          <a:p>
            <a:pPr algn="just"/>
            <a:r>
              <a:rPr lang="en-US" b="1" dirty="0"/>
              <a:t>Protection profile </a:t>
            </a:r>
            <a:r>
              <a:rPr lang="en-US" dirty="0"/>
              <a:t>or </a:t>
            </a:r>
            <a:r>
              <a:rPr lang="en-US" b="1" dirty="0"/>
              <a:t>security posture: </a:t>
            </a:r>
            <a:r>
              <a:rPr lang="en-US" dirty="0"/>
              <a:t>The entire set of controls and </a:t>
            </a:r>
            <a:r>
              <a:rPr lang="en-US" dirty="0" smtClean="0"/>
              <a:t>safeguards, including </a:t>
            </a:r>
            <a:r>
              <a:rPr lang="en-US" dirty="0"/>
              <a:t>policy, education, training and awareness, and technology, that </a:t>
            </a:r>
            <a:r>
              <a:rPr lang="en-US" dirty="0" smtClean="0"/>
              <a:t>the </a:t>
            </a:r>
            <a:r>
              <a:rPr lang="en-US" dirty="0"/>
              <a:t>organization implements (or fails to implement) to protect the asset.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DDFB-43F6-4A38-A7E2-053D8428AEEF}" type="datetime1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Ritesh Dhanare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74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Key Information Security </a:t>
            </a:r>
            <a:r>
              <a:rPr lang="en-IN" dirty="0" smtClean="0"/>
              <a:t>Concepts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/>
              <a:t>Risk: </a:t>
            </a:r>
            <a:r>
              <a:rPr lang="en-US" dirty="0"/>
              <a:t>The probability that something unwanted will happen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/>
              <a:t>Subjects </a:t>
            </a:r>
            <a:r>
              <a:rPr lang="en-US" dirty="0"/>
              <a:t>and </a:t>
            </a:r>
            <a:r>
              <a:rPr lang="en-US" b="1" dirty="0"/>
              <a:t>objects: </a:t>
            </a:r>
            <a:r>
              <a:rPr lang="en-US" dirty="0"/>
              <a:t>A computer can be either the </a:t>
            </a:r>
            <a:r>
              <a:rPr lang="en-US" b="1" dirty="0"/>
              <a:t>subject </a:t>
            </a:r>
            <a:r>
              <a:rPr lang="en-US" dirty="0"/>
              <a:t>of an attack—an </a:t>
            </a:r>
            <a:r>
              <a:rPr lang="en-US" dirty="0" smtClean="0"/>
              <a:t>agent entity </a:t>
            </a:r>
            <a:r>
              <a:rPr lang="en-US" dirty="0"/>
              <a:t>used to conduct the attack—or the </a:t>
            </a:r>
            <a:r>
              <a:rPr lang="en-US" b="1" dirty="0"/>
              <a:t>object </a:t>
            </a:r>
            <a:r>
              <a:rPr lang="en-US" dirty="0"/>
              <a:t>of an attack—the target </a:t>
            </a:r>
            <a:r>
              <a:rPr lang="en-US" dirty="0" smtClean="0"/>
              <a:t>entity.</a:t>
            </a:r>
          </a:p>
          <a:p>
            <a:pPr algn="just"/>
            <a:r>
              <a:rPr lang="en-US" b="1" dirty="0"/>
              <a:t>Threat: </a:t>
            </a:r>
            <a:r>
              <a:rPr lang="en-US" dirty="0"/>
              <a:t>A category of objects, persons, or other entities that presents a danger to </a:t>
            </a:r>
            <a:r>
              <a:rPr lang="en-US" dirty="0" smtClean="0"/>
              <a:t>an </a:t>
            </a:r>
            <a:r>
              <a:rPr lang="en-IN" dirty="0" smtClean="0"/>
              <a:t>asset</a:t>
            </a:r>
            <a:r>
              <a:rPr lang="en-IN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DDFB-43F6-4A38-A7E2-053D8428AEEF}" type="datetime1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Ritesh Dhanare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48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Key Information Security </a:t>
            </a:r>
            <a:r>
              <a:rPr lang="en-IN" dirty="0" smtClean="0"/>
              <a:t>Concepts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Threat agent: </a:t>
            </a:r>
            <a:r>
              <a:rPr lang="en-US" dirty="0"/>
              <a:t>The specific instance or a component of a threat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/>
              <a:t>Vulnerability: </a:t>
            </a:r>
            <a:r>
              <a:rPr lang="en-US" dirty="0"/>
              <a:t>A weaknesses or fault in a system or protection mechanism that opens </a:t>
            </a:r>
            <a:r>
              <a:rPr lang="en-US" dirty="0" smtClean="0"/>
              <a:t>it </a:t>
            </a:r>
            <a:r>
              <a:rPr lang="en-IN" dirty="0" smtClean="0"/>
              <a:t>to </a:t>
            </a:r>
            <a:r>
              <a:rPr lang="en-IN" dirty="0"/>
              <a:t>attack or damage.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DDFB-43F6-4A38-A7E2-053D8428AEEF}" type="datetime1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Ritesh Dhanare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21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Characteristics of </a:t>
            </a:r>
            <a:r>
              <a:rPr lang="en-IN" dirty="0" smtClean="0"/>
              <a:t>Information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Availability</a:t>
            </a:r>
          </a:p>
          <a:p>
            <a:r>
              <a:rPr lang="en-IN" b="1" dirty="0" smtClean="0"/>
              <a:t>Accuracy</a:t>
            </a:r>
          </a:p>
          <a:p>
            <a:r>
              <a:rPr lang="en-IN" b="1" dirty="0" smtClean="0"/>
              <a:t>Authenticity</a:t>
            </a:r>
          </a:p>
          <a:p>
            <a:r>
              <a:rPr lang="en-IN" b="1" dirty="0" smtClean="0"/>
              <a:t>Confidentiality</a:t>
            </a:r>
          </a:p>
          <a:p>
            <a:r>
              <a:rPr lang="en-IN" b="1" dirty="0"/>
              <a:t>Integrity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851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Vulnerabilities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</a:t>
            </a:r>
            <a:r>
              <a:rPr lang="en-US" b="1" dirty="0"/>
              <a:t>vulnerability </a:t>
            </a:r>
            <a:r>
              <a:rPr lang="en-US" dirty="0"/>
              <a:t>is a weakness in the system, for example, in procedures, design, </a:t>
            </a:r>
            <a:r>
              <a:rPr lang="en-US" dirty="0" smtClean="0"/>
              <a:t>or implementation</a:t>
            </a:r>
            <a:r>
              <a:rPr lang="en-US" dirty="0"/>
              <a:t>, that might be exploited to cause loss or harm.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instance, a </a:t>
            </a:r>
            <a:r>
              <a:rPr lang="en-US" dirty="0" smtClean="0"/>
              <a:t>particular system </a:t>
            </a:r>
            <a:r>
              <a:rPr lang="en-US" dirty="0"/>
              <a:t>may be vulnerable to unauthorized data manipulation because the system does </a:t>
            </a:r>
            <a:r>
              <a:rPr lang="en-US" dirty="0" smtClean="0"/>
              <a:t>not verify </a:t>
            </a:r>
            <a:r>
              <a:rPr lang="en-US" dirty="0"/>
              <a:t>a user’s identity before allowing data access.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472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891</TotalTime>
  <Words>467</Words>
  <Application>Microsoft Office PowerPoint</Application>
  <PresentationFormat>On-screen Show (4:3)</PresentationFormat>
  <Paragraphs>77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Introduction to Cyber Security</vt:lpstr>
      <vt:lpstr>Table of Contents</vt:lpstr>
      <vt:lpstr>Key Information Security Concepts</vt:lpstr>
      <vt:lpstr>Key Information Security Concepts</vt:lpstr>
      <vt:lpstr>Key Information Security Concepts</vt:lpstr>
      <vt:lpstr>Key Information Security Concepts</vt:lpstr>
      <vt:lpstr>Key Information Security Concepts</vt:lpstr>
      <vt:lpstr>Characteristics of Information</vt:lpstr>
      <vt:lpstr>Vulnerabilities</vt:lpstr>
      <vt:lpstr>threat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Ritesh Dhanare</dc:creator>
  <cp:lastModifiedBy>Ritesh Dhanare</cp:lastModifiedBy>
  <cp:revision>22</cp:revision>
  <dcterms:created xsi:type="dcterms:W3CDTF">2020-06-16T05:49:24Z</dcterms:created>
  <dcterms:modified xsi:type="dcterms:W3CDTF">2020-07-02T09:26:07Z</dcterms:modified>
</cp:coreProperties>
</file>