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EA245-1008-4ADA-ADEC-D6EA468D113B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3701-2D3B-4071-ADC4-0FC6069E4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5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A1F7-BE5A-4F49-AE76-0E9DD6ED6DB3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BDC6-9427-4E75-A735-6DCC992AD68F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1CF5-BCA1-4274-A99B-BFD851F759F9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433F-B215-4A1E-BDA5-738AEE747CBB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C72F-72BE-46A8-90A8-CF929DF511A8}" type="datetime1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4239-5AD8-4226-8DCD-A312B2D15223}" type="datetime1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498-56FD-4E64-8294-7BF6FCEDFA59}" type="datetime1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D09-B641-4992-A6A2-58798E4269AE}" type="datetime1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4AE8-DFA3-428D-9B0B-D9D472D814EA}" type="datetime1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3EBE-ECED-4D3F-A528-331CEAAD094E}" type="datetime1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C7F4-5F44-4B6C-B331-42E8B9CAD10F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Cyber </a:t>
            </a:r>
            <a:r>
              <a:rPr lang="en-IN" dirty="0"/>
              <a:t>S</a:t>
            </a:r>
            <a:r>
              <a:rPr lang="en-IN" dirty="0" smtClean="0"/>
              <a:t>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800" dirty="0" smtClean="0"/>
              <a:t>Ritesh Dhanare</a:t>
            </a:r>
          </a:p>
          <a:p>
            <a:pPr algn="r"/>
            <a:r>
              <a:rPr lang="en-IN" sz="1800" dirty="0" smtClean="0"/>
              <a:t>Assistant Professor </a:t>
            </a:r>
          </a:p>
          <a:p>
            <a:pPr algn="r"/>
            <a:r>
              <a:rPr lang="en-IN" sz="1800" dirty="0" smtClean="0"/>
              <a:t>Information technology Department</a:t>
            </a:r>
            <a:endParaRPr lang="en-IN" sz="1800" dirty="0"/>
          </a:p>
        </p:txBody>
      </p:sp>
      <p:pic>
        <p:nvPicPr>
          <p:cNvPr id="5" name="Picture 2" descr="C:\Users\Ritesh Dhanare\Dropbox\NMIMS 20-21\ODD\IS\shield-logo-orig14970023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694688" cy="8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Challenge-Response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Pass </a:t>
            </a:r>
            <a:r>
              <a:rPr lang="en-IN" b="1" dirty="0" smtClean="0"/>
              <a:t>Algorithms</a:t>
            </a:r>
          </a:p>
          <a:p>
            <a:pPr algn="just"/>
            <a:r>
              <a:rPr lang="en-IN" b="1" dirty="0"/>
              <a:t>One-Time </a:t>
            </a:r>
            <a:r>
              <a:rPr lang="en-IN" b="1" dirty="0" smtClean="0"/>
              <a:t>Passwords</a:t>
            </a:r>
          </a:p>
          <a:p>
            <a:pPr algn="just"/>
            <a:r>
              <a:rPr lang="en-IN" b="1" dirty="0" smtClean="0"/>
              <a:t>Hardware-Supported Challenge-Response Procedures</a:t>
            </a:r>
          </a:p>
          <a:p>
            <a:pPr algn="just"/>
            <a:r>
              <a:rPr lang="en-IN" b="1" dirty="0"/>
              <a:t>Challenge-Response and Dictionary Attacks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Biometrics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Fingerprints</a:t>
            </a:r>
          </a:p>
          <a:p>
            <a:r>
              <a:rPr lang="en-IN" b="1" dirty="0" smtClean="0"/>
              <a:t>Voices</a:t>
            </a:r>
          </a:p>
          <a:p>
            <a:r>
              <a:rPr lang="en-IN" b="1" dirty="0" smtClean="0"/>
              <a:t>Eyes</a:t>
            </a:r>
          </a:p>
          <a:p>
            <a:r>
              <a:rPr lang="en-IN" b="1" dirty="0" smtClean="0"/>
              <a:t>Faces</a:t>
            </a:r>
          </a:p>
          <a:p>
            <a:r>
              <a:rPr lang="en-IN" b="1" dirty="0" smtClean="0"/>
              <a:t>Keystrokes</a:t>
            </a:r>
          </a:p>
          <a:p>
            <a:r>
              <a:rPr lang="en-IN" b="1" dirty="0" smtClean="0"/>
              <a:t>Combinations</a:t>
            </a:r>
          </a:p>
          <a:p>
            <a:r>
              <a:rPr lang="en-IN" b="1" dirty="0"/>
              <a:t>Caution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Authentication basics, </a:t>
            </a:r>
            <a:endParaRPr lang="en-IN" sz="2800" dirty="0" smtClean="0"/>
          </a:p>
          <a:p>
            <a:pPr algn="just"/>
            <a:r>
              <a:rPr lang="en-IN" sz="2800" dirty="0" smtClean="0"/>
              <a:t>Passwords</a:t>
            </a:r>
            <a:r>
              <a:rPr lang="en-IN" sz="2800" dirty="0"/>
              <a:t>, </a:t>
            </a:r>
            <a:endParaRPr lang="en-IN" sz="2800" dirty="0" smtClean="0"/>
          </a:p>
          <a:p>
            <a:pPr algn="just"/>
            <a:r>
              <a:rPr lang="en-IN" sz="2800" dirty="0" smtClean="0"/>
              <a:t>authentication </a:t>
            </a:r>
            <a:r>
              <a:rPr lang="en-IN" sz="2800" dirty="0"/>
              <a:t>tokens, </a:t>
            </a:r>
            <a:endParaRPr lang="en-IN" sz="2800" dirty="0" smtClean="0"/>
          </a:p>
          <a:p>
            <a:pPr algn="just"/>
            <a:r>
              <a:rPr lang="en-IN" sz="2800" dirty="0" smtClean="0"/>
              <a:t>Challenge response </a:t>
            </a:r>
          </a:p>
          <a:p>
            <a:pPr algn="just"/>
            <a:r>
              <a:rPr lang="en-IN" sz="2800" dirty="0" smtClean="0"/>
              <a:t>certificate </a:t>
            </a:r>
            <a:r>
              <a:rPr lang="en-IN" sz="2800" dirty="0"/>
              <a:t>based and biometric authentication, </a:t>
            </a:r>
            <a:endParaRPr lang="en-IN" sz="2800" dirty="0" smtClean="0"/>
          </a:p>
          <a:p>
            <a:pPr algn="just"/>
            <a:r>
              <a:rPr lang="en-IN" sz="2800" dirty="0" smtClean="0"/>
              <a:t>SSO</a:t>
            </a:r>
          </a:p>
          <a:p>
            <a:pPr algn="just"/>
            <a:r>
              <a:rPr lang="en-IN" sz="2800" dirty="0" smtClean="0"/>
              <a:t>Two Factor authentication</a:t>
            </a:r>
          </a:p>
          <a:p>
            <a:pPr algn="just"/>
            <a:r>
              <a:rPr lang="en-IN" sz="2800" dirty="0" smtClean="0"/>
              <a:t>Biometrics</a:t>
            </a:r>
          </a:p>
          <a:p>
            <a:pPr algn="just"/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67ED-54B6-4BF1-AC2F-26F85A5C9BD7}" type="datetime1">
              <a:rPr lang="en-IN" smtClean="0"/>
              <a:t>25-09-2023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Authentication </a:t>
            </a:r>
            <a:r>
              <a:rPr lang="en-US" dirty="0"/>
              <a:t>is the binding of an identity to a subject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external entity must provide information to enable the system to </a:t>
            </a:r>
            <a:r>
              <a:rPr lang="en-US" dirty="0" smtClean="0"/>
              <a:t>confirm its </a:t>
            </a:r>
            <a:r>
              <a:rPr lang="en-US" dirty="0"/>
              <a:t>identity. This information comes from one (or more) of the following.</a:t>
            </a:r>
          </a:p>
          <a:p>
            <a:pPr algn="just"/>
            <a:r>
              <a:rPr lang="en-US" dirty="0" smtClean="0"/>
              <a:t>What </a:t>
            </a:r>
            <a:r>
              <a:rPr lang="en-US" dirty="0"/>
              <a:t>the entity knows (such as passwords or secret information)</a:t>
            </a:r>
          </a:p>
          <a:p>
            <a:pPr algn="just"/>
            <a:r>
              <a:rPr lang="en-US" dirty="0" smtClean="0"/>
              <a:t>What </a:t>
            </a:r>
            <a:r>
              <a:rPr lang="en-US" dirty="0"/>
              <a:t>the entity has (such as a badge or card)</a:t>
            </a:r>
          </a:p>
          <a:p>
            <a:pPr algn="just"/>
            <a:r>
              <a:rPr lang="en-US" dirty="0" smtClean="0"/>
              <a:t>What </a:t>
            </a:r>
            <a:r>
              <a:rPr lang="en-US" dirty="0"/>
              <a:t>the entity is (such as fingerprints or retinal characteristics)</a:t>
            </a:r>
          </a:p>
          <a:p>
            <a:pPr algn="just"/>
            <a:r>
              <a:rPr lang="en-US" dirty="0" smtClean="0"/>
              <a:t>Where </a:t>
            </a:r>
            <a:r>
              <a:rPr lang="en-US" dirty="0"/>
              <a:t>the entity is (such as in front of a particular terminal)</a:t>
            </a:r>
            <a:endParaRPr lang="en-IN" dirty="0"/>
          </a:p>
          <a:p>
            <a:pPr algn="just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0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Authentication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set </a:t>
            </a:r>
            <a:r>
              <a:rPr lang="en-US" i="1" dirty="0"/>
              <a:t>A </a:t>
            </a:r>
            <a:r>
              <a:rPr lang="en-US" dirty="0"/>
              <a:t>of </a:t>
            </a:r>
            <a:r>
              <a:rPr lang="en-US" i="1" dirty="0"/>
              <a:t>authentication information </a:t>
            </a:r>
            <a:r>
              <a:rPr lang="en-US" dirty="0"/>
              <a:t>is the set of specific </a:t>
            </a:r>
            <a:r>
              <a:rPr lang="en-US" dirty="0" smtClean="0"/>
              <a:t>information with </a:t>
            </a:r>
            <a:r>
              <a:rPr lang="en-US" dirty="0"/>
              <a:t>which entities prove their identities.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set </a:t>
            </a:r>
            <a:r>
              <a:rPr lang="en-US" i="1" dirty="0"/>
              <a:t>C </a:t>
            </a:r>
            <a:r>
              <a:rPr lang="en-US" dirty="0"/>
              <a:t>of </a:t>
            </a:r>
            <a:r>
              <a:rPr lang="en-US" i="1" dirty="0"/>
              <a:t>complementary information </a:t>
            </a:r>
            <a:r>
              <a:rPr lang="en-US" dirty="0"/>
              <a:t>is the set of information that </a:t>
            </a:r>
            <a:r>
              <a:rPr lang="en-US" dirty="0" smtClean="0"/>
              <a:t>the system </a:t>
            </a:r>
            <a:r>
              <a:rPr lang="en-US" dirty="0"/>
              <a:t>stores and uses to validate the authentication information.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set </a:t>
            </a:r>
            <a:r>
              <a:rPr lang="en-US" i="1" dirty="0"/>
              <a:t>F </a:t>
            </a:r>
            <a:r>
              <a:rPr lang="en-US" dirty="0"/>
              <a:t>of </a:t>
            </a:r>
            <a:r>
              <a:rPr lang="en-US" i="1" dirty="0"/>
              <a:t>complementation functions </a:t>
            </a:r>
            <a:r>
              <a:rPr lang="en-US" dirty="0"/>
              <a:t>that generate the </a:t>
            </a:r>
            <a:r>
              <a:rPr lang="en-US" dirty="0" smtClean="0"/>
              <a:t>complementary information </a:t>
            </a:r>
            <a:r>
              <a:rPr lang="en-US" dirty="0"/>
              <a:t>from the authentication information. That is, for </a:t>
            </a:r>
            <a:r>
              <a:rPr lang="en-US" i="1" dirty="0"/>
              <a:t>f </a:t>
            </a:r>
            <a:r>
              <a:rPr lang="en-US" dirty="0"/>
              <a:t>∈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IN" i="1" dirty="0" smtClean="0"/>
              <a:t>f</a:t>
            </a:r>
            <a:r>
              <a:rPr lang="en-IN" dirty="0"/>
              <a:t>: </a:t>
            </a:r>
            <a:r>
              <a:rPr lang="en-IN" i="1" dirty="0"/>
              <a:t>A </a:t>
            </a:r>
            <a:r>
              <a:rPr lang="en-IN" dirty="0"/>
              <a:t>→ </a:t>
            </a:r>
            <a:r>
              <a:rPr lang="en-IN" i="1" dirty="0"/>
              <a:t>C</a:t>
            </a:r>
            <a:r>
              <a:rPr lang="en-IN" dirty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set </a:t>
            </a:r>
            <a:r>
              <a:rPr lang="en-US" i="1" dirty="0"/>
              <a:t>L </a:t>
            </a:r>
            <a:r>
              <a:rPr lang="en-US" dirty="0"/>
              <a:t>of </a:t>
            </a:r>
            <a:r>
              <a:rPr lang="en-US" i="1" dirty="0"/>
              <a:t>authentication functions </a:t>
            </a:r>
            <a:r>
              <a:rPr lang="en-US" dirty="0"/>
              <a:t>that verify identity. That is, for </a:t>
            </a:r>
            <a:r>
              <a:rPr lang="en-US" i="1" dirty="0"/>
              <a:t>l </a:t>
            </a:r>
            <a:r>
              <a:rPr lang="en-US" dirty="0"/>
              <a:t>∈ </a:t>
            </a:r>
            <a:r>
              <a:rPr lang="en-US" i="1" dirty="0" smtClean="0"/>
              <a:t>L</a:t>
            </a:r>
            <a:r>
              <a:rPr lang="en-US" dirty="0" smtClean="0"/>
              <a:t>, </a:t>
            </a:r>
            <a:r>
              <a:rPr lang="en-US" i="1" dirty="0" smtClean="0"/>
              <a:t>l</a:t>
            </a:r>
            <a:r>
              <a:rPr lang="en-US" dirty="0"/>
              <a:t>: </a:t>
            </a:r>
            <a:r>
              <a:rPr lang="en-US" i="1" dirty="0"/>
              <a:t>A </a:t>
            </a:r>
            <a:r>
              <a:rPr lang="en-US" dirty="0"/>
              <a:t>× </a:t>
            </a:r>
            <a:r>
              <a:rPr lang="en-US" i="1" dirty="0"/>
              <a:t>C</a:t>
            </a:r>
            <a:r>
              <a:rPr lang="en-US" dirty="0"/>
              <a:t>→{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 </a:t>
            </a:r>
            <a:r>
              <a:rPr lang="en-US" dirty="0"/>
              <a:t>}.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set </a:t>
            </a:r>
            <a:r>
              <a:rPr lang="en-US" i="1" dirty="0"/>
              <a:t>S </a:t>
            </a:r>
            <a:r>
              <a:rPr lang="en-US" dirty="0"/>
              <a:t>of </a:t>
            </a:r>
            <a:r>
              <a:rPr lang="en-US" i="1" dirty="0"/>
              <a:t>selection functions </a:t>
            </a:r>
            <a:r>
              <a:rPr lang="en-US" dirty="0"/>
              <a:t>that enable an entity to create or alter </a:t>
            </a:r>
            <a:r>
              <a:rPr lang="en-US" dirty="0" smtClean="0"/>
              <a:t>the </a:t>
            </a:r>
            <a:r>
              <a:rPr lang="en-IN" dirty="0" smtClean="0"/>
              <a:t>authentication </a:t>
            </a:r>
            <a:r>
              <a:rPr lang="en-IN" dirty="0"/>
              <a:t>and complementary information.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1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EXAMPLE: A user authenticates himself by entering a password, which the </a:t>
            </a:r>
            <a:r>
              <a:rPr lang="en-US" dirty="0" smtClean="0"/>
              <a:t>system compares </a:t>
            </a:r>
            <a:r>
              <a:rPr lang="en-US" dirty="0"/>
              <a:t>with the </a:t>
            </a:r>
            <a:r>
              <a:rPr lang="en-US" dirty="0" smtClean="0"/>
              <a:t>clear text </a:t>
            </a:r>
            <a:r>
              <a:rPr lang="en-US" dirty="0"/>
              <a:t>passwords stored online. </a:t>
            </a:r>
            <a:endParaRPr lang="en-US" dirty="0" smtClean="0"/>
          </a:p>
          <a:p>
            <a:pPr algn="just"/>
            <a:r>
              <a:rPr lang="en-US" dirty="0" smtClean="0"/>
              <a:t>Here</a:t>
            </a:r>
            <a:r>
              <a:rPr lang="en-US" dirty="0"/>
              <a:t>, </a:t>
            </a:r>
            <a:r>
              <a:rPr lang="en-US" i="1" dirty="0"/>
              <a:t>A </a:t>
            </a:r>
            <a:r>
              <a:rPr lang="en-US" dirty="0"/>
              <a:t>is the set of </a:t>
            </a:r>
            <a:r>
              <a:rPr lang="en-US" dirty="0" smtClean="0"/>
              <a:t>strings making </a:t>
            </a:r>
            <a:r>
              <a:rPr lang="en-US" dirty="0"/>
              <a:t>up acceptable passwords, </a:t>
            </a:r>
            <a:r>
              <a:rPr lang="en-US" i="1" dirty="0"/>
              <a:t>C </a:t>
            </a:r>
            <a:r>
              <a:rPr lang="en-US" dirty="0"/>
              <a:t>=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F </a:t>
            </a:r>
            <a:r>
              <a:rPr lang="en-US" dirty="0"/>
              <a:t>= { </a:t>
            </a:r>
            <a:r>
              <a:rPr lang="en-US" i="1" dirty="0"/>
              <a:t>I </a:t>
            </a:r>
            <a:r>
              <a:rPr lang="en-US" dirty="0"/>
              <a:t>}, and </a:t>
            </a:r>
            <a:r>
              <a:rPr lang="en-US" i="1" dirty="0"/>
              <a:t>L </a:t>
            </a:r>
            <a:r>
              <a:rPr lang="en-US" dirty="0"/>
              <a:t>= { </a:t>
            </a:r>
            <a:r>
              <a:rPr lang="en-US" b="1" dirty="0" err="1"/>
              <a:t>eq</a:t>
            </a:r>
            <a:r>
              <a:rPr lang="en-US" b="1" dirty="0"/>
              <a:t> </a:t>
            </a:r>
            <a:r>
              <a:rPr lang="en-US" dirty="0"/>
              <a:t>}, where </a:t>
            </a:r>
            <a:r>
              <a:rPr lang="en-US" i="1" dirty="0"/>
              <a:t>I </a:t>
            </a:r>
            <a:r>
              <a:rPr lang="en-US" dirty="0"/>
              <a:t>is </a:t>
            </a:r>
            <a:r>
              <a:rPr lang="en-US" dirty="0" smtClean="0"/>
              <a:t>the identity </a:t>
            </a:r>
            <a:r>
              <a:rPr lang="en-US" dirty="0"/>
              <a:t>function and </a:t>
            </a:r>
            <a:r>
              <a:rPr lang="en-US" b="1" dirty="0" err="1"/>
              <a:t>eq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true </a:t>
            </a:r>
            <a:r>
              <a:rPr lang="en-US" dirty="0"/>
              <a:t>if its arguments are the same and </a:t>
            </a:r>
            <a:r>
              <a:rPr lang="en-US" b="1" dirty="0"/>
              <a:t>false </a:t>
            </a:r>
            <a:r>
              <a:rPr lang="en-US" dirty="0"/>
              <a:t>if they are not.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Passwords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i="1" dirty="0"/>
              <a:t>password </a:t>
            </a:r>
            <a:r>
              <a:rPr lang="en-US" dirty="0"/>
              <a:t>is information associated with an entity </a:t>
            </a:r>
            <a:r>
              <a:rPr lang="en-US" dirty="0" smtClean="0"/>
              <a:t>that </a:t>
            </a:r>
            <a:r>
              <a:rPr lang="en-IN" dirty="0" smtClean="0"/>
              <a:t>confirms </a:t>
            </a:r>
            <a:r>
              <a:rPr lang="en-IN" dirty="0"/>
              <a:t>the entity’s identity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EXAMPLE: One installation requires each user to choose a sequence of 10 digits as </a:t>
            </a:r>
            <a:r>
              <a:rPr lang="en-US" dirty="0" smtClean="0"/>
              <a:t>a password</a:t>
            </a:r>
            <a:r>
              <a:rPr lang="en-US" dirty="0"/>
              <a:t>. Then </a:t>
            </a:r>
            <a:r>
              <a:rPr lang="en-US" i="1" dirty="0"/>
              <a:t>A </a:t>
            </a:r>
            <a:r>
              <a:rPr lang="en-US" dirty="0"/>
              <a:t>has </a:t>
            </a:r>
            <a:r>
              <a:rPr lang="en-US" dirty="0" smtClean="0"/>
              <a:t>10^10 </a:t>
            </a:r>
            <a:r>
              <a:rPr lang="en-US" dirty="0"/>
              <a:t>elements (from “0000000000” to “9999999999”).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Passwords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EXAMPLE: The original UNIX password mechanism does not store the </a:t>
            </a:r>
            <a:r>
              <a:rPr lang="en-US" dirty="0" smtClean="0"/>
              <a:t>passwords online </a:t>
            </a:r>
            <a:r>
              <a:rPr lang="en-US" dirty="0"/>
              <a:t>in the clear. Instead, one of 4,096 functions hashes the password into </a:t>
            </a:r>
            <a:r>
              <a:rPr lang="en-US" dirty="0" smtClean="0"/>
              <a:t>an 11-character </a:t>
            </a:r>
            <a:r>
              <a:rPr lang="en-US" dirty="0"/>
              <a:t>string, and two characters identifying the function used are </a:t>
            </a:r>
            <a:r>
              <a:rPr lang="en-US" dirty="0" smtClean="0"/>
              <a:t>prepended . </a:t>
            </a:r>
            <a:r>
              <a:rPr lang="en-US" dirty="0"/>
              <a:t>The 13-character string </a:t>
            </a:r>
            <a:r>
              <a:rPr lang="en-US" dirty="0" smtClean="0"/>
              <a:t>is </a:t>
            </a:r>
            <a:r>
              <a:rPr lang="en-US" dirty="0"/>
              <a:t>then stored in a file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Hide </a:t>
            </a:r>
            <a:r>
              <a:rPr lang="en-US" dirty="0"/>
              <a:t>enough information so that one of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or </a:t>
            </a:r>
            <a:r>
              <a:rPr lang="en-US" i="1" dirty="0"/>
              <a:t>f </a:t>
            </a:r>
            <a:r>
              <a:rPr lang="en-US" dirty="0"/>
              <a:t>cannot be found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Prevent </a:t>
            </a:r>
            <a:r>
              <a:rPr lang="en-US" dirty="0"/>
              <a:t>access to the authentication functions </a:t>
            </a:r>
            <a:r>
              <a:rPr lang="en-US" i="1" dirty="0"/>
              <a:t>L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Challenge-Response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Passwords have the fundamental problem that they are </a:t>
            </a:r>
            <a:r>
              <a:rPr lang="en-US" i="1" dirty="0"/>
              <a:t>reusable</a:t>
            </a:r>
            <a:r>
              <a:rPr lang="en-US" dirty="0"/>
              <a:t>. If an attacker sees </a:t>
            </a:r>
            <a:r>
              <a:rPr lang="en-US" dirty="0" smtClean="0"/>
              <a:t>a password</a:t>
            </a:r>
            <a:r>
              <a:rPr lang="en-US" dirty="0"/>
              <a:t>, she can later </a:t>
            </a:r>
            <a:r>
              <a:rPr lang="en-US" i="1" dirty="0"/>
              <a:t>replay </a:t>
            </a:r>
            <a:r>
              <a:rPr lang="en-US" dirty="0"/>
              <a:t>the </a:t>
            </a:r>
            <a:r>
              <a:rPr lang="en-US" dirty="0" smtClean="0"/>
              <a:t>password</a:t>
            </a:r>
          </a:p>
          <a:p>
            <a:pPr algn="just"/>
            <a:r>
              <a:rPr lang="en-US" dirty="0"/>
              <a:t>Let user </a:t>
            </a:r>
            <a:r>
              <a:rPr lang="en-US" i="1" dirty="0"/>
              <a:t>U </a:t>
            </a:r>
            <a:r>
              <a:rPr lang="en-US" dirty="0"/>
              <a:t>desire to authenticate himself to system </a:t>
            </a:r>
            <a:r>
              <a:rPr lang="en-US" i="1" dirty="0"/>
              <a:t>S</a:t>
            </a:r>
            <a:r>
              <a:rPr lang="en-US" dirty="0"/>
              <a:t>. Let </a:t>
            </a:r>
            <a:r>
              <a:rPr lang="en-US" i="1" dirty="0" smtClean="0"/>
              <a:t>U </a:t>
            </a:r>
            <a:r>
              <a:rPr lang="en-US" dirty="0" smtClean="0"/>
              <a:t>and </a:t>
            </a:r>
            <a:r>
              <a:rPr lang="en-US" i="1" dirty="0"/>
              <a:t>S </a:t>
            </a:r>
            <a:r>
              <a:rPr lang="en-US" dirty="0"/>
              <a:t>have an agreed-on secret function </a:t>
            </a:r>
            <a:r>
              <a:rPr lang="en-US" i="1" dirty="0"/>
              <a:t>f</a:t>
            </a:r>
            <a:r>
              <a:rPr lang="en-US" dirty="0"/>
              <a:t>. A </a:t>
            </a:r>
            <a:r>
              <a:rPr lang="en-US" i="1" dirty="0"/>
              <a:t>challenge-response </a:t>
            </a:r>
            <a:r>
              <a:rPr lang="en-US" dirty="0" smtClean="0"/>
              <a:t>authentication system </a:t>
            </a:r>
            <a:r>
              <a:rPr lang="en-US" dirty="0"/>
              <a:t>is one in which </a:t>
            </a:r>
            <a:r>
              <a:rPr lang="en-US" i="1" dirty="0"/>
              <a:t>S </a:t>
            </a:r>
            <a:r>
              <a:rPr lang="en-US" dirty="0"/>
              <a:t>sends a random message </a:t>
            </a:r>
            <a:r>
              <a:rPr lang="en-US" i="1" dirty="0"/>
              <a:t>m </a:t>
            </a:r>
            <a:r>
              <a:rPr lang="en-US" dirty="0"/>
              <a:t>(the challenge) to </a:t>
            </a:r>
            <a:r>
              <a:rPr lang="en-US" i="1" dirty="0" smtClean="0"/>
              <a:t>U</a:t>
            </a:r>
            <a:r>
              <a:rPr lang="en-US" dirty="0" smtClean="0"/>
              <a:t>, and </a:t>
            </a:r>
            <a:r>
              <a:rPr lang="en-US" i="1" dirty="0"/>
              <a:t>U </a:t>
            </a:r>
            <a:r>
              <a:rPr lang="en-US" dirty="0"/>
              <a:t>replies with the transformation </a:t>
            </a:r>
            <a:r>
              <a:rPr lang="en-US" i="1" dirty="0"/>
              <a:t>r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(the response). </a:t>
            </a:r>
            <a:r>
              <a:rPr lang="en-US" i="1" dirty="0"/>
              <a:t>S </a:t>
            </a:r>
            <a:r>
              <a:rPr lang="en-US" dirty="0"/>
              <a:t>validates </a:t>
            </a:r>
            <a:r>
              <a:rPr lang="en-US" i="1" dirty="0"/>
              <a:t>r </a:t>
            </a:r>
            <a:r>
              <a:rPr lang="en-US" dirty="0" smtClean="0"/>
              <a:t>by </a:t>
            </a:r>
            <a:r>
              <a:rPr lang="en-IN" dirty="0" smtClean="0"/>
              <a:t>computing </a:t>
            </a:r>
            <a:r>
              <a:rPr lang="en-IN" dirty="0"/>
              <a:t>it separately.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599</Words>
  <Application>Microsoft Office PowerPoint</Application>
  <PresentationFormat>On-screen Show (4:3)</PresentationFormat>
  <Paragraphs>83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Cyber Security</vt:lpstr>
      <vt:lpstr>Table of Contents</vt:lpstr>
      <vt:lpstr>Authentication basics</vt:lpstr>
      <vt:lpstr>Authentication basics</vt:lpstr>
      <vt:lpstr>Authentication System</vt:lpstr>
      <vt:lpstr>PowerPoint Presentation</vt:lpstr>
      <vt:lpstr>Passwords</vt:lpstr>
      <vt:lpstr>Passwords</vt:lpstr>
      <vt:lpstr>Challenge-Response</vt:lpstr>
      <vt:lpstr>Challenge-Response</vt:lpstr>
      <vt:lpstr>Biometrics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Dhanare</dc:creator>
  <cp:lastModifiedBy>Ritesh Dhanare</cp:lastModifiedBy>
  <cp:revision>125</cp:revision>
  <dcterms:created xsi:type="dcterms:W3CDTF">2020-06-16T05:49:24Z</dcterms:created>
  <dcterms:modified xsi:type="dcterms:W3CDTF">2023-09-25T14:38:57Z</dcterms:modified>
</cp:coreProperties>
</file>