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sldIdLst>
    <p:sldId id="256" r:id="rId2"/>
    <p:sldId id="257" r:id="rId3"/>
    <p:sldId id="280" r:id="rId4"/>
    <p:sldId id="275" r:id="rId5"/>
    <p:sldId id="281" r:id="rId6"/>
    <p:sldId id="282" r:id="rId7"/>
    <p:sldId id="283" r:id="rId8"/>
    <p:sldId id="284" r:id="rId9"/>
    <p:sldId id="285" r:id="rId10"/>
    <p:sldId id="28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EA245-1008-4ADA-ADEC-D6EA468D113B}" type="datetimeFigureOut">
              <a:rPr lang="en-IN" smtClean="0"/>
              <a:t>08-07-2020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53701-2D3B-4071-ADC4-0FC6069E4095}" type="slidenum">
              <a:rPr lang="en-IN" smtClean="0"/>
              <a:t>‹#›</a:t>
            </a:fld>
            <a:endParaRPr lang="en-IN"/>
          </a:p>
        </p:txBody>
      </p:sp>
    </p:spTree>
    <p:extLst>
      <p:ext uri="{BB962C8B-B14F-4D97-AF65-F5344CB8AC3E}">
        <p14:creationId xmlns:p14="http://schemas.microsoft.com/office/powerpoint/2010/main" val="196082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1E53701-2D3B-4071-ADC4-0FC6069E4095}" type="slidenum">
              <a:rPr lang="en-IN" smtClean="0"/>
              <a:t>2</a:t>
            </a:fld>
            <a:endParaRPr lang="en-IN"/>
          </a:p>
        </p:txBody>
      </p:sp>
    </p:spTree>
    <p:extLst>
      <p:ext uri="{BB962C8B-B14F-4D97-AF65-F5344CB8AC3E}">
        <p14:creationId xmlns:p14="http://schemas.microsoft.com/office/powerpoint/2010/main" val="367055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Security categorization—defines three levels (i.e., low, moderate, or high) of potential impact on organizations or individuals should there be a breach of security (a loss of confidentiality, integrity, or availability). Security categorization standards assist organizations in making the appropriate selection of security controls for their information systems.</a:t>
            </a:r>
          </a:p>
          <a:p>
            <a:pPr algn="just"/>
            <a:r>
              <a:rPr lang="en-US" dirty="0" smtClean="0"/>
              <a:t>Preliminary risk assessment—results in an initial description of the basic security needs of the system. A preliminary risk assessment should define the threat environment in which the system will operate.</a:t>
            </a:r>
            <a:endParaRPr lang="en-IN" dirty="0" smtClean="0"/>
          </a:p>
        </p:txBody>
      </p:sp>
      <p:sp>
        <p:nvSpPr>
          <p:cNvPr id="4" name="Slide Number Placeholder 3"/>
          <p:cNvSpPr>
            <a:spLocks noGrp="1"/>
          </p:cNvSpPr>
          <p:nvPr>
            <p:ph type="sldNum" sz="quarter" idx="10"/>
          </p:nvPr>
        </p:nvSpPr>
        <p:spPr/>
        <p:txBody>
          <a:bodyPr/>
          <a:lstStyle/>
          <a:p>
            <a:fld id="{41E53701-2D3B-4071-ADC4-0FC6069E4095}" type="slidenum">
              <a:rPr lang="en-IN" smtClean="0"/>
              <a:t>6</a:t>
            </a:fld>
            <a:endParaRPr lang="en-IN"/>
          </a:p>
        </p:txBody>
      </p:sp>
    </p:spTree>
    <p:extLst>
      <p:ext uri="{BB962C8B-B14F-4D97-AF65-F5344CB8AC3E}">
        <p14:creationId xmlns:p14="http://schemas.microsoft.com/office/powerpoint/2010/main" val="383340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i="1" dirty="0" smtClean="0"/>
              <a:t>Risk assessment—analysis that identifies the protection requirements for the system through a formal risk assessment process. This analysis builds on the initial risk assessment performed during the Initiation phase, but will be more in-depth </a:t>
            </a:r>
            <a:r>
              <a:rPr lang="en-IN" i="1" dirty="0" smtClean="0"/>
              <a:t>and specific.</a:t>
            </a:r>
          </a:p>
          <a:p>
            <a:pPr algn="just"/>
            <a:r>
              <a:rPr lang="en-US" i="1" dirty="0" smtClean="0"/>
              <a:t>Security functional requirements analysis—analysis of requirements that may include the following components: (1) system security environment (i.e., enterprise information security policy and enterprise security architecture) and (2) </a:t>
            </a:r>
            <a:r>
              <a:rPr lang="en-IN" i="1" dirty="0" smtClean="0"/>
              <a:t>security functional requirements</a:t>
            </a:r>
          </a:p>
          <a:p>
            <a:pPr algn="just"/>
            <a:r>
              <a:rPr lang="en-US" i="1" dirty="0" smtClean="0"/>
              <a:t>Security assurance requirements analysis—analysis of requirements that address the developmental activities required and assurance evidence needed to produce the desired level of confidence that the information security will work correctly and effectively. The analysis, based on legal and functional security requirements, will be used as the basis for determining how much and what kinds of </a:t>
            </a:r>
            <a:r>
              <a:rPr lang="en-IN" i="1" dirty="0" smtClean="0"/>
              <a:t>assurance are required.</a:t>
            </a:r>
          </a:p>
          <a:p>
            <a:pPr algn="just"/>
            <a:r>
              <a:rPr lang="en-US" i="1" dirty="0" smtClean="0"/>
              <a:t>Cost considerations and reporting—determines how much of the development cost can be attributed to information security over the life cycle of the system. These costs include hardware, software, personnel, and training.</a:t>
            </a:r>
          </a:p>
          <a:p>
            <a:pPr algn="just"/>
            <a:r>
              <a:rPr lang="en-US" i="1" dirty="0" smtClean="0"/>
              <a:t>Security planning—ensures that agreed upon security controls, planned or in place, are fully documented. The security plan also provides a complete characterization or description of the information system as well as attachments or references to key documents supporting the agency’s information security program </a:t>
            </a:r>
            <a:r>
              <a:rPr lang="en-IN" i="1" dirty="0" smtClean="0"/>
              <a:t>(e.g., configuration management plan, contingency plan, incident response </a:t>
            </a:r>
            <a:r>
              <a:rPr lang="en-US" i="1" dirty="0" smtClean="0"/>
              <a:t>plan, security awareness and training plan, rules of behavior, risk assessment, security test and evaluation results, system interconnection agreements, security authorizations/ accreditations, and plan of action and milestones).</a:t>
            </a:r>
          </a:p>
          <a:p>
            <a:pPr algn="just"/>
            <a:r>
              <a:rPr lang="en-US" i="1" dirty="0" smtClean="0"/>
              <a:t>Security control development—ensures that security controls described in the respective security plans are designed, developed, and implemented. For information systems currently in operation, the security plans for those systems may call for the development of additional security controls to supplement the controls already in place or the modification of selected controls that are deemed to be less than effective.</a:t>
            </a:r>
          </a:p>
          <a:p>
            <a:pPr algn="just"/>
            <a:r>
              <a:rPr lang="en-US" i="1" dirty="0" smtClean="0"/>
              <a:t>Developmental security test and evaluation—ensures that security controls developed for a new information system are working properly and are effective. Some types of security controls (primarily those controls of a non-technical nature) cannot be tested and evaluated until the information system is deployed—these controls are typically management and operational controls.</a:t>
            </a:r>
          </a:p>
          <a:p>
            <a:pPr algn="just"/>
            <a:r>
              <a:rPr lang="en-US" i="1" dirty="0" smtClean="0"/>
              <a:t>Other planning components—ensures that all necessary components of the development process are considered when incorporating security into the life cycle. These components include selection of the appropriate contract type, participation by all necessary functional groups within an organization, participation by the certifier and accreditor, and development and execution of necessary </a:t>
            </a:r>
            <a:r>
              <a:rPr lang="en-IN" i="1" dirty="0" smtClean="0"/>
              <a:t>contracting plans and processes.</a:t>
            </a:r>
            <a:endParaRPr lang="en-IN" dirty="0" smtClean="0"/>
          </a:p>
          <a:p>
            <a:endParaRPr lang="en-IN" dirty="0"/>
          </a:p>
        </p:txBody>
      </p:sp>
      <p:sp>
        <p:nvSpPr>
          <p:cNvPr id="4" name="Slide Number Placeholder 3"/>
          <p:cNvSpPr>
            <a:spLocks noGrp="1"/>
          </p:cNvSpPr>
          <p:nvPr>
            <p:ph type="sldNum" sz="quarter" idx="10"/>
          </p:nvPr>
        </p:nvSpPr>
        <p:spPr/>
        <p:txBody>
          <a:bodyPr/>
          <a:lstStyle/>
          <a:p>
            <a:fld id="{41E53701-2D3B-4071-ADC4-0FC6069E4095}" type="slidenum">
              <a:rPr lang="en-IN" smtClean="0"/>
              <a:t>7</a:t>
            </a:fld>
            <a:endParaRPr lang="en-IN"/>
          </a:p>
        </p:txBody>
      </p:sp>
    </p:spTree>
    <p:extLst>
      <p:ext uri="{BB962C8B-B14F-4D97-AF65-F5344CB8AC3E}">
        <p14:creationId xmlns:p14="http://schemas.microsoft.com/office/powerpoint/2010/main" val="409971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Inspection and acceptance—ensures that the organization validates and verifies</a:t>
            </a:r>
          </a:p>
          <a:p>
            <a:r>
              <a:rPr lang="en-US" sz="1200" b="0" i="1" u="none" strike="noStrike" kern="1200" baseline="0" dirty="0" smtClean="0">
                <a:solidFill>
                  <a:schemeClr val="tx1"/>
                </a:solidFill>
                <a:latin typeface="+mn-lt"/>
                <a:ea typeface="+mn-ea"/>
                <a:cs typeface="+mn-cs"/>
              </a:rPr>
              <a:t>that the functionality described in the specification is included in the deliverables.</a:t>
            </a:r>
          </a:p>
          <a:p>
            <a:r>
              <a:rPr lang="en-US" sz="1200" b="0" i="1" u="none" strike="noStrike" kern="1200" baseline="0" dirty="0" smtClean="0">
                <a:solidFill>
                  <a:schemeClr val="tx1"/>
                </a:solidFill>
                <a:latin typeface="+mn-lt"/>
                <a:ea typeface="+mn-ea"/>
                <a:cs typeface="+mn-cs"/>
              </a:rPr>
              <a:t>System integration—ensures that the system is integrated at the operational site</a:t>
            </a:r>
          </a:p>
          <a:p>
            <a:r>
              <a:rPr lang="en-US" sz="1200" b="0" i="1" u="none" strike="noStrike" kern="1200" baseline="0" dirty="0" smtClean="0">
                <a:solidFill>
                  <a:schemeClr val="tx1"/>
                </a:solidFill>
                <a:latin typeface="+mn-lt"/>
                <a:ea typeface="+mn-ea"/>
                <a:cs typeface="+mn-cs"/>
              </a:rPr>
              <a:t>where the information system is to be deployed for operation. Security control</a:t>
            </a:r>
          </a:p>
          <a:p>
            <a:r>
              <a:rPr lang="en-US" sz="1200" b="0" i="1" u="none" strike="noStrike" kern="1200" baseline="0" dirty="0" smtClean="0">
                <a:solidFill>
                  <a:schemeClr val="tx1"/>
                </a:solidFill>
                <a:latin typeface="+mn-lt"/>
                <a:ea typeface="+mn-ea"/>
                <a:cs typeface="+mn-cs"/>
              </a:rPr>
              <a:t>settings and switches are enabled in accordance with vendor instructions and</a:t>
            </a:r>
          </a:p>
          <a:p>
            <a:r>
              <a:rPr lang="en-IN" sz="1200" b="0" i="1" u="none" strike="noStrike" kern="1200" baseline="0" dirty="0" smtClean="0">
                <a:solidFill>
                  <a:schemeClr val="tx1"/>
                </a:solidFill>
                <a:latin typeface="+mn-lt"/>
                <a:ea typeface="+mn-ea"/>
                <a:cs typeface="+mn-cs"/>
              </a:rPr>
              <a:t>available security implementation guidance.</a:t>
            </a:r>
          </a:p>
          <a:p>
            <a:r>
              <a:rPr lang="en-US" sz="1200" b="0" i="1" u="none" strike="noStrike" kern="1200" baseline="0" dirty="0" smtClean="0">
                <a:solidFill>
                  <a:schemeClr val="tx1"/>
                </a:solidFill>
                <a:latin typeface="+mn-lt"/>
                <a:ea typeface="+mn-ea"/>
                <a:cs typeface="+mn-cs"/>
              </a:rPr>
              <a:t>Security certification—ensures that the controls are effectively implemented</a:t>
            </a:r>
          </a:p>
          <a:p>
            <a:r>
              <a:rPr lang="en-US" sz="1200" b="0" i="1" u="none" strike="noStrike" kern="1200" baseline="0" dirty="0" smtClean="0">
                <a:solidFill>
                  <a:schemeClr val="tx1"/>
                </a:solidFill>
                <a:latin typeface="+mn-lt"/>
                <a:ea typeface="+mn-ea"/>
                <a:cs typeface="+mn-cs"/>
              </a:rPr>
              <a:t>through established verification techniques and procedures and gives organization</a:t>
            </a:r>
          </a:p>
          <a:p>
            <a:r>
              <a:rPr lang="en-US" sz="1200" b="0" i="1" u="none" strike="noStrike" kern="1200" baseline="0" dirty="0" smtClean="0">
                <a:solidFill>
                  <a:schemeClr val="tx1"/>
                </a:solidFill>
                <a:latin typeface="+mn-lt"/>
                <a:ea typeface="+mn-ea"/>
                <a:cs typeface="+mn-cs"/>
              </a:rPr>
              <a:t>officials confidence that the appropriate safeguards and countermeasures are</a:t>
            </a:r>
          </a:p>
          <a:p>
            <a:r>
              <a:rPr lang="en-US" sz="1200" b="0" i="1" u="none" strike="noStrike" kern="1200" baseline="0" dirty="0" smtClean="0">
                <a:solidFill>
                  <a:schemeClr val="tx1"/>
                </a:solidFill>
                <a:latin typeface="+mn-lt"/>
                <a:ea typeface="+mn-ea"/>
                <a:cs typeface="+mn-cs"/>
              </a:rPr>
              <a:t>in place to protect the organization’s information system. Security certification</a:t>
            </a:r>
          </a:p>
          <a:p>
            <a:r>
              <a:rPr lang="en-US" sz="1200" b="0" i="1" u="none" strike="noStrike" kern="1200" baseline="0" dirty="0" smtClean="0">
                <a:solidFill>
                  <a:schemeClr val="tx1"/>
                </a:solidFill>
                <a:latin typeface="+mn-lt"/>
                <a:ea typeface="+mn-ea"/>
                <a:cs typeface="+mn-cs"/>
              </a:rPr>
              <a:t>also uncovers and describes the known vulnerabilities in the information system.</a:t>
            </a:r>
          </a:p>
          <a:p>
            <a:r>
              <a:rPr lang="en-US" sz="1200" b="0" i="1" u="none" strike="noStrike" kern="1200" baseline="0" dirty="0" smtClean="0">
                <a:solidFill>
                  <a:schemeClr val="tx1"/>
                </a:solidFill>
                <a:latin typeface="+mn-lt"/>
                <a:ea typeface="+mn-ea"/>
                <a:cs typeface="+mn-cs"/>
              </a:rPr>
              <a:t>Security accreditation—provides the necessary security authorization of an information</a:t>
            </a:r>
          </a:p>
          <a:p>
            <a:r>
              <a:rPr lang="en-US" sz="1200" b="0" i="1" u="none" strike="noStrike" kern="1200" baseline="0" dirty="0" smtClean="0">
                <a:solidFill>
                  <a:schemeClr val="tx1"/>
                </a:solidFill>
                <a:latin typeface="+mn-lt"/>
                <a:ea typeface="+mn-ea"/>
                <a:cs typeface="+mn-cs"/>
              </a:rPr>
              <a:t>system to process, store, or transmit information that is required. This</a:t>
            </a:r>
          </a:p>
          <a:p>
            <a:r>
              <a:rPr lang="en-US" sz="1200" b="0" i="1" u="none" strike="noStrike" kern="1200" baseline="0" dirty="0" smtClean="0">
                <a:solidFill>
                  <a:schemeClr val="tx1"/>
                </a:solidFill>
                <a:latin typeface="+mn-lt"/>
                <a:ea typeface="+mn-ea"/>
                <a:cs typeface="+mn-cs"/>
              </a:rPr>
              <a:t>authorization is granted by a senior organization official and is based on the</a:t>
            </a:r>
          </a:p>
          <a:p>
            <a:r>
              <a:rPr lang="en-US" sz="1200" b="0" i="1" u="none" strike="noStrike" kern="1200" baseline="0" dirty="0" smtClean="0">
                <a:solidFill>
                  <a:schemeClr val="tx1"/>
                </a:solidFill>
                <a:latin typeface="+mn-lt"/>
                <a:ea typeface="+mn-ea"/>
                <a:cs typeface="+mn-cs"/>
              </a:rPr>
              <a:t>verified effectiveness of security controls to some agreed upon level of assurance</a:t>
            </a:r>
          </a:p>
          <a:p>
            <a:r>
              <a:rPr lang="en-US" sz="1200" b="0" i="1" u="none" strike="noStrike" kern="1200" baseline="0" dirty="0" smtClean="0">
                <a:solidFill>
                  <a:schemeClr val="tx1"/>
                </a:solidFill>
                <a:latin typeface="+mn-lt"/>
                <a:ea typeface="+mn-ea"/>
                <a:cs typeface="+mn-cs"/>
              </a:rPr>
              <a:t>and an identified residual risk to agency assets or operations.</a:t>
            </a:r>
            <a:endParaRPr lang="en-IN" dirty="0"/>
          </a:p>
        </p:txBody>
      </p:sp>
      <p:sp>
        <p:nvSpPr>
          <p:cNvPr id="4" name="Slide Number Placeholder 3"/>
          <p:cNvSpPr>
            <a:spLocks noGrp="1"/>
          </p:cNvSpPr>
          <p:nvPr>
            <p:ph type="sldNum" sz="quarter" idx="10"/>
          </p:nvPr>
        </p:nvSpPr>
        <p:spPr/>
        <p:txBody>
          <a:bodyPr/>
          <a:lstStyle/>
          <a:p>
            <a:fld id="{41E53701-2D3B-4071-ADC4-0FC6069E4095}" type="slidenum">
              <a:rPr lang="en-IN" smtClean="0"/>
              <a:t>8</a:t>
            </a:fld>
            <a:endParaRPr lang="en-IN"/>
          </a:p>
        </p:txBody>
      </p:sp>
    </p:spTree>
    <p:extLst>
      <p:ext uri="{BB962C8B-B14F-4D97-AF65-F5344CB8AC3E}">
        <p14:creationId xmlns:p14="http://schemas.microsoft.com/office/powerpoint/2010/main" val="257000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Configuration management and control—ensures adequate consideration of</a:t>
            </a:r>
          </a:p>
          <a:p>
            <a:r>
              <a:rPr lang="en-US" sz="1200" b="0" i="1" u="none" strike="noStrike" kern="1200" baseline="0" dirty="0" smtClean="0">
                <a:solidFill>
                  <a:schemeClr val="tx1"/>
                </a:solidFill>
                <a:latin typeface="+mn-lt"/>
                <a:ea typeface="+mn-ea"/>
                <a:cs typeface="+mn-cs"/>
              </a:rPr>
              <a:t>the potential security impacts due to specific changes to an information system</a:t>
            </a:r>
          </a:p>
          <a:p>
            <a:r>
              <a:rPr lang="en-US" sz="1200" b="0" i="1" u="none" strike="noStrike" kern="1200" baseline="0" dirty="0" smtClean="0">
                <a:solidFill>
                  <a:schemeClr val="tx1"/>
                </a:solidFill>
                <a:latin typeface="+mn-lt"/>
                <a:ea typeface="+mn-ea"/>
                <a:cs typeface="+mn-cs"/>
              </a:rPr>
              <a:t>or its surrounding environment. Configuration management and configuration</a:t>
            </a:r>
          </a:p>
          <a:p>
            <a:r>
              <a:rPr lang="en-US" sz="1200" b="0" i="1" u="none" strike="noStrike" kern="1200" baseline="0" dirty="0" smtClean="0">
                <a:solidFill>
                  <a:schemeClr val="tx1"/>
                </a:solidFill>
                <a:latin typeface="+mn-lt"/>
                <a:ea typeface="+mn-ea"/>
                <a:cs typeface="+mn-cs"/>
              </a:rPr>
              <a:t>control procedures are critical to establishing an initial baseline of hardware,</a:t>
            </a:r>
          </a:p>
          <a:p>
            <a:r>
              <a:rPr lang="en-US" sz="1200" b="0" i="1" u="none" strike="noStrike" kern="1200" baseline="0" dirty="0" smtClean="0">
                <a:solidFill>
                  <a:schemeClr val="tx1"/>
                </a:solidFill>
                <a:latin typeface="+mn-lt"/>
                <a:ea typeface="+mn-ea"/>
                <a:cs typeface="+mn-cs"/>
              </a:rPr>
              <a:t>software, and firmware components for the information system and subsequently</a:t>
            </a:r>
          </a:p>
          <a:p>
            <a:r>
              <a:rPr lang="en-US" sz="1200" b="0" i="1" u="none" strike="noStrike" kern="1200" baseline="0" dirty="0" smtClean="0">
                <a:solidFill>
                  <a:schemeClr val="tx1"/>
                </a:solidFill>
                <a:latin typeface="+mn-lt"/>
                <a:ea typeface="+mn-ea"/>
                <a:cs typeface="+mn-cs"/>
              </a:rPr>
              <a:t>controlling and maintaining an accurate inventory of any changes to the</a:t>
            </a:r>
          </a:p>
          <a:p>
            <a:r>
              <a:rPr lang="en-IN" sz="1200" b="0" i="1" u="none" strike="noStrike" kern="1200" baseline="0" dirty="0" smtClean="0">
                <a:solidFill>
                  <a:schemeClr val="tx1"/>
                </a:solidFill>
                <a:latin typeface="+mn-lt"/>
                <a:ea typeface="+mn-ea"/>
                <a:cs typeface="+mn-cs"/>
              </a:rPr>
              <a:t>system.</a:t>
            </a:r>
          </a:p>
          <a:p>
            <a:r>
              <a:rPr lang="en-US" sz="1200" b="0" i="1" u="none" strike="noStrike" kern="1200" baseline="0" dirty="0" smtClean="0">
                <a:solidFill>
                  <a:schemeClr val="tx1"/>
                </a:solidFill>
                <a:latin typeface="+mn-lt"/>
                <a:ea typeface="+mn-ea"/>
                <a:cs typeface="+mn-cs"/>
              </a:rPr>
              <a:t>Continuous monitoring—ensures that controls continue to be effective in their</a:t>
            </a:r>
          </a:p>
          <a:p>
            <a:r>
              <a:rPr lang="en-US" sz="1200" b="0" i="1" u="none" strike="noStrike" kern="1200" baseline="0" dirty="0" smtClean="0">
                <a:solidFill>
                  <a:schemeClr val="tx1"/>
                </a:solidFill>
                <a:latin typeface="+mn-lt"/>
                <a:ea typeface="+mn-ea"/>
                <a:cs typeface="+mn-cs"/>
              </a:rPr>
              <a:t>application through periodic testing and evaluation. Security control monitoring</a:t>
            </a:r>
          </a:p>
          <a:p>
            <a:r>
              <a:rPr lang="en-US" sz="1200" b="0" i="1" u="none" strike="noStrike" kern="1200" baseline="0" dirty="0" smtClean="0">
                <a:solidFill>
                  <a:schemeClr val="tx1"/>
                </a:solidFill>
                <a:latin typeface="+mn-lt"/>
                <a:ea typeface="+mn-ea"/>
                <a:cs typeface="+mn-cs"/>
              </a:rPr>
              <a:t>(i.e., verifying the continued effectiveness of those controls over time) and</a:t>
            </a:r>
          </a:p>
          <a:p>
            <a:r>
              <a:rPr lang="en-US" sz="1200" b="0" i="1" u="none" strike="noStrike" kern="1200" baseline="0" dirty="0" smtClean="0">
                <a:solidFill>
                  <a:schemeClr val="tx1"/>
                </a:solidFill>
                <a:latin typeface="+mn-lt"/>
                <a:ea typeface="+mn-ea"/>
                <a:cs typeface="+mn-cs"/>
              </a:rPr>
              <a:t>reporting the security status of the information system to appropriate agency</a:t>
            </a:r>
          </a:p>
          <a:p>
            <a:r>
              <a:rPr lang="en-US" sz="1200" b="0" i="1" u="none" strike="noStrike" kern="1200" baseline="0" dirty="0" smtClean="0">
                <a:solidFill>
                  <a:schemeClr val="tx1"/>
                </a:solidFill>
                <a:latin typeface="+mn-lt"/>
                <a:ea typeface="+mn-ea"/>
                <a:cs typeface="+mn-cs"/>
              </a:rPr>
              <a:t>officials is an essential activity of a comprehensive information security program.</a:t>
            </a:r>
          </a:p>
          <a:p>
            <a:r>
              <a:rPr lang="en-US" sz="1200" b="0" i="1" u="none" strike="noStrike" kern="1200" baseline="0" dirty="0" smtClean="0">
                <a:solidFill>
                  <a:schemeClr val="tx1"/>
                </a:solidFill>
                <a:latin typeface="+mn-lt"/>
                <a:ea typeface="+mn-ea"/>
                <a:cs typeface="+mn-cs"/>
              </a:rPr>
              <a:t>Information preservation—ensures that information is retained, as necessary, to</a:t>
            </a:r>
          </a:p>
          <a:p>
            <a:r>
              <a:rPr lang="en-US" sz="1200" b="0" i="1" u="none" strike="noStrike" kern="1200" baseline="0" dirty="0" smtClean="0">
                <a:solidFill>
                  <a:schemeClr val="tx1"/>
                </a:solidFill>
                <a:latin typeface="+mn-lt"/>
                <a:ea typeface="+mn-ea"/>
                <a:cs typeface="+mn-cs"/>
              </a:rPr>
              <a:t>conform to current legal requirements and to accommodate future technology</a:t>
            </a:r>
          </a:p>
          <a:p>
            <a:r>
              <a:rPr lang="en-US" sz="1200" b="0" i="1" u="none" strike="noStrike" kern="1200" baseline="0" dirty="0" smtClean="0">
                <a:solidFill>
                  <a:schemeClr val="tx1"/>
                </a:solidFill>
                <a:latin typeface="+mn-lt"/>
                <a:ea typeface="+mn-ea"/>
                <a:cs typeface="+mn-cs"/>
              </a:rPr>
              <a:t>changes that may render the retrieval method obsolete.</a:t>
            </a:r>
          </a:p>
          <a:p>
            <a:r>
              <a:rPr lang="en-US" sz="1200" b="0" i="1" u="none" strike="noStrike" kern="1200" baseline="0" dirty="0" smtClean="0">
                <a:solidFill>
                  <a:schemeClr val="tx1"/>
                </a:solidFill>
                <a:latin typeface="+mn-lt"/>
                <a:ea typeface="+mn-ea"/>
                <a:cs typeface="+mn-cs"/>
              </a:rPr>
              <a:t>Media sanitization—ensures that data is deleted, erased, and written over as</a:t>
            </a:r>
          </a:p>
          <a:p>
            <a:r>
              <a:rPr lang="en-IN" sz="1200" b="0" i="1" u="none" strike="noStrike" kern="1200" baseline="0" dirty="0" smtClean="0">
                <a:solidFill>
                  <a:schemeClr val="tx1"/>
                </a:solidFill>
                <a:latin typeface="+mn-lt"/>
                <a:ea typeface="+mn-ea"/>
                <a:cs typeface="+mn-cs"/>
              </a:rPr>
              <a:t>necessary.</a:t>
            </a:r>
          </a:p>
          <a:p>
            <a:r>
              <a:rPr lang="en-US" sz="1200" b="0" i="1" u="none" strike="noStrike" kern="1200" baseline="0" dirty="0" smtClean="0">
                <a:solidFill>
                  <a:schemeClr val="tx1"/>
                </a:solidFill>
                <a:latin typeface="+mn-lt"/>
                <a:ea typeface="+mn-ea"/>
                <a:cs typeface="+mn-cs"/>
              </a:rPr>
              <a:t>Hardware and software disposal—ensures that hardware and software is disposed</a:t>
            </a:r>
          </a:p>
          <a:p>
            <a:r>
              <a:rPr lang="en-US" sz="1200" b="0" i="1" u="none" strike="noStrike" kern="1200" baseline="0" dirty="0" smtClean="0">
                <a:solidFill>
                  <a:schemeClr val="tx1"/>
                </a:solidFill>
                <a:latin typeface="+mn-lt"/>
                <a:ea typeface="+mn-ea"/>
                <a:cs typeface="+mn-cs"/>
              </a:rPr>
              <a:t>of as directed by the information system security officer.</a:t>
            </a:r>
            <a:endParaRPr lang="en-IN" dirty="0"/>
          </a:p>
        </p:txBody>
      </p:sp>
      <p:sp>
        <p:nvSpPr>
          <p:cNvPr id="4" name="Slide Number Placeholder 3"/>
          <p:cNvSpPr>
            <a:spLocks noGrp="1"/>
          </p:cNvSpPr>
          <p:nvPr>
            <p:ph type="sldNum" sz="quarter" idx="10"/>
          </p:nvPr>
        </p:nvSpPr>
        <p:spPr/>
        <p:txBody>
          <a:bodyPr/>
          <a:lstStyle/>
          <a:p>
            <a:fld id="{41E53701-2D3B-4071-ADC4-0FC6069E4095}" type="slidenum">
              <a:rPr lang="en-IN" smtClean="0"/>
              <a:t>9</a:t>
            </a:fld>
            <a:endParaRPr lang="en-IN"/>
          </a:p>
        </p:txBody>
      </p:sp>
    </p:spTree>
    <p:extLst>
      <p:ext uri="{BB962C8B-B14F-4D97-AF65-F5344CB8AC3E}">
        <p14:creationId xmlns:p14="http://schemas.microsoft.com/office/powerpoint/2010/main" val="416716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23A1F7-BE5A-4F49-AE76-0E9DD6ED6DB3}"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21341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EABDC6-9427-4E75-A735-6DCC992AD68F}"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3793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51CF5-BCA1-4274-A99B-BFD851F759F9}"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15587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15967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A433F-B215-4A1E-BDA5-738AEE747CBB}"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411241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22C72F-72BE-46A8-90A8-CF929DF511A8}" type="datetime1">
              <a:rPr lang="en-IN" smtClean="0"/>
              <a:t>08-07-2020</a:t>
            </a:fld>
            <a:endParaRPr lang="en-IN"/>
          </a:p>
        </p:txBody>
      </p:sp>
      <p:sp>
        <p:nvSpPr>
          <p:cNvPr id="6" name="Footer Placeholder 5"/>
          <p:cNvSpPr>
            <a:spLocks noGrp="1"/>
          </p:cNvSpPr>
          <p:nvPr>
            <p:ph type="ftr" sz="quarter" idx="11"/>
          </p:nvPr>
        </p:nvSpPr>
        <p:spPr/>
        <p:txBody>
          <a:bodyPr/>
          <a:lstStyle/>
          <a:p>
            <a:r>
              <a:rPr lang="en-IN" smtClean="0"/>
              <a:t>Ritesh Dhanare</a:t>
            </a:r>
            <a:endParaRPr lang="en-IN"/>
          </a:p>
        </p:txBody>
      </p:sp>
      <p:sp>
        <p:nvSpPr>
          <p:cNvPr id="7" name="Slide Number Placeholder 6"/>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73142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224239-5AD8-4226-8DCD-A312B2D15223}" type="datetime1">
              <a:rPr lang="en-IN" smtClean="0"/>
              <a:t>08-07-2020</a:t>
            </a:fld>
            <a:endParaRPr lang="en-IN"/>
          </a:p>
        </p:txBody>
      </p:sp>
      <p:sp>
        <p:nvSpPr>
          <p:cNvPr id="8" name="Footer Placeholder 7"/>
          <p:cNvSpPr>
            <a:spLocks noGrp="1"/>
          </p:cNvSpPr>
          <p:nvPr>
            <p:ph type="ftr" sz="quarter" idx="11"/>
          </p:nvPr>
        </p:nvSpPr>
        <p:spPr/>
        <p:txBody>
          <a:bodyPr/>
          <a:lstStyle/>
          <a:p>
            <a:r>
              <a:rPr lang="en-IN" smtClean="0"/>
              <a:t>Ritesh Dhanare</a:t>
            </a:r>
            <a:endParaRPr lang="en-IN"/>
          </a:p>
        </p:txBody>
      </p:sp>
      <p:sp>
        <p:nvSpPr>
          <p:cNvPr id="9" name="Slide Number Placeholder 8"/>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334241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871498-56FD-4E64-8294-7BF6FCEDFA59}" type="datetime1">
              <a:rPr lang="en-IN" smtClean="0"/>
              <a:t>08-07-2020</a:t>
            </a:fld>
            <a:endParaRPr lang="en-IN"/>
          </a:p>
        </p:txBody>
      </p:sp>
      <p:sp>
        <p:nvSpPr>
          <p:cNvPr id="4" name="Footer Placeholder 3"/>
          <p:cNvSpPr>
            <a:spLocks noGrp="1"/>
          </p:cNvSpPr>
          <p:nvPr>
            <p:ph type="ftr" sz="quarter" idx="11"/>
          </p:nvPr>
        </p:nvSpPr>
        <p:spPr/>
        <p:txBody>
          <a:bodyPr/>
          <a:lstStyle/>
          <a:p>
            <a:r>
              <a:rPr lang="en-IN" smtClean="0"/>
              <a:t>Ritesh Dhanare</a:t>
            </a:r>
            <a:endParaRPr lang="en-IN"/>
          </a:p>
        </p:txBody>
      </p:sp>
      <p:sp>
        <p:nvSpPr>
          <p:cNvPr id="5" name="Slide Number Placeholder 4"/>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349805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74D09-B641-4992-A6A2-58798E4269AE}" type="datetime1">
              <a:rPr lang="en-IN" smtClean="0"/>
              <a:t>08-07-2020</a:t>
            </a:fld>
            <a:endParaRPr lang="en-IN"/>
          </a:p>
        </p:txBody>
      </p:sp>
      <p:sp>
        <p:nvSpPr>
          <p:cNvPr id="3" name="Footer Placeholder 2"/>
          <p:cNvSpPr>
            <a:spLocks noGrp="1"/>
          </p:cNvSpPr>
          <p:nvPr>
            <p:ph type="ftr" sz="quarter" idx="11"/>
          </p:nvPr>
        </p:nvSpPr>
        <p:spPr/>
        <p:txBody>
          <a:bodyPr/>
          <a:lstStyle/>
          <a:p>
            <a:r>
              <a:rPr lang="en-IN" smtClean="0"/>
              <a:t>Ritesh Dhanare</a:t>
            </a:r>
            <a:endParaRPr lang="en-IN"/>
          </a:p>
        </p:txBody>
      </p:sp>
      <p:sp>
        <p:nvSpPr>
          <p:cNvPr id="4" name="Slide Number Placeholder 3"/>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178331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54AE8-DFA3-428D-9B0B-D9D472D814EA}" type="datetime1">
              <a:rPr lang="en-IN" smtClean="0"/>
              <a:t>08-07-2020</a:t>
            </a:fld>
            <a:endParaRPr lang="en-IN"/>
          </a:p>
        </p:txBody>
      </p:sp>
      <p:sp>
        <p:nvSpPr>
          <p:cNvPr id="6" name="Footer Placeholder 5"/>
          <p:cNvSpPr>
            <a:spLocks noGrp="1"/>
          </p:cNvSpPr>
          <p:nvPr>
            <p:ph type="ftr" sz="quarter" idx="11"/>
          </p:nvPr>
        </p:nvSpPr>
        <p:spPr/>
        <p:txBody>
          <a:bodyPr/>
          <a:lstStyle/>
          <a:p>
            <a:r>
              <a:rPr lang="en-IN" smtClean="0"/>
              <a:t>Ritesh Dhanare</a:t>
            </a:r>
            <a:endParaRPr lang="en-IN"/>
          </a:p>
        </p:txBody>
      </p:sp>
      <p:sp>
        <p:nvSpPr>
          <p:cNvPr id="7" name="Slide Number Placeholder 6"/>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263423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F3EBE-ECED-4D3F-A528-331CEAAD094E}" type="datetime1">
              <a:rPr lang="en-IN" smtClean="0"/>
              <a:t>08-07-2020</a:t>
            </a:fld>
            <a:endParaRPr lang="en-IN"/>
          </a:p>
        </p:txBody>
      </p:sp>
      <p:sp>
        <p:nvSpPr>
          <p:cNvPr id="6" name="Footer Placeholder 5"/>
          <p:cNvSpPr>
            <a:spLocks noGrp="1"/>
          </p:cNvSpPr>
          <p:nvPr>
            <p:ph type="ftr" sz="quarter" idx="11"/>
          </p:nvPr>
        </p:nvSpPr>
        <p:spPr/>
        <p:txBody>
          <a:bodyPr/>
          <a:lstStyle/>
          <a:p>
            <a:r>
              <a:rPr lang="en-IN" smtClean="0"/>
              <a:t>Ritesh Dhanare</a:t>
            </a:r>
            <a:endParaRPr lang="en-IN"/>
          </a:p>
        </p:txBody>
      </p:sp>
      <p:sp>
        <p:nvSpPr>
          <p:cNvPr id="7" name="Slide Number Placeholder 6"/>
          <p:cNvSpPr>
            <a:spLocks noGrp="1"/>
          </p:cNvSpPr>
          <p:nvPr>
            <p:ph type="sldNum" sz="quarter" idx="12"/>
          </p:nvPr>
        </p:nvSpPr>
        <p:spPr/>
        <p:txBody>
          <a:bodyPr/>
          <a:lstStyle/>
          <a:p>
            <a:fld id="{DCB1DEAD-D7C4-4B84-A8DB-014A713A9E16}" type="slidenum">
              <a:rPr lang="en-IN" smtClean="0"/>
              <a:t>‹#›</a:t>
            </a:fld>
            <a:endParaRPr lang="en-IN"/>
          </a:p>
        </p:txBody>
      </p:sp>
    </p:spTree>
    <p:extLst>
      <p:ext uri="{BB962C8B-B14F-4D97-AF65-F5344CB8AC3E}">
        <p14:creationId xmlns:p14="http://schemas.microsoft.com/office/powerpoint/2010/main" val="9942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FC7F4-5F44-4B6C-B331-42E8B9CAD10F}" type="datetime1">
              <a:rPr lang="en-IN" smtClean="0"/>
              <a:t>08-07-2020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Ritesh Dhanare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1DEAD-D7C4-4B84-A8DB-014A713A9E16}" type="slidenum">
              <a:rPr lang="en-IN" smtClean="0"/>
              <a:t>‹#›</a:t>
            </a:fld>
            <a:endParaRPr lang="en-IN"/>
          </a:p>
        </p:txBody>
      </p:sp>
    </p:spTree>
    <p:extLst>
      <p:ext uri="{BB962C8B-B14F-4D97-AF65-F5344CB8AC3E}">
        <p14:creationId xmlns:p14="http://schemas.microsoft.com/office/powerpoint/2010/main" val="1974968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Cyber </a:t>
            </a:r>
            <a:r>
              <a:rPr lang="en-IN" dirty="0"/>
              <a:t>S</a:t>
            </a:r>
            <a:r>
              <a:rPr lang="en-IN" dirty="0" smtClean="0"/>
              <a:t>ecurity</a:t>
            </a:r>
            <a:endParaRPr lang="en-IN" dirty="0"/>
          </a:p>
        </p:txBody>
      </p:sp>
      <p:sp>
        <p:nvSpPr>
          <p:cNvPr id="3" name="Subtitle 2"/>
          <p:cNvSpPr>
            <a:spLocks noGrp="1"/>
          </p:cNvSpPr>
          <p:nvPr>
            <p:ph type="subTitle" idx="1"/>
          </p:nvPr>
        </p:nvSpPr>
        <p:spPr/>
        <p:txBody>
          <a:bodyPr>
            <a:normAutofit/>
          </a:bodyPr>
          <a:lstStyle/>
          <a:p>
            <a:pPr algn="r"/>
            <a:r>
              <a:rPr lang="en-IN" sz="1800" dirty="0" smtClean="0"/>
              <a:t>Ritesh Dhanare</a:t>
            </a:r>
          </a:p>
          <a:p>
            <a:pPr algn="r"/>
            <a:r>
              <a:rPr lang="en-IN" sz="1800" dirty="0" smtClean="0"/>
              <a:t>Assistant Professor </a:t>
            </a:r>
          </a:p>
          <a:p>
            <a:pPr algn="r"/>
            <a:r>
              <a:rPr lang="en-IN" sz="1800" dirty="0" smtClean="0"/>
              <a:t>Information technology Department</a:t>
            </a:r>
            <a:endParaRPr lang="en-IN" sz="1800" dirty="0"/>
          </a:p>
        </p:txBody>
      </p:sp>
      <p:pic>
        <p:nvPicPr>
          <p:cNvPr id="5" name="Picture 2" descr="C:\Users\Ritesh Dhanare\Dropbox\NMIMS 20-21\ODD\IS\shield-logo-orig14970023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1412776"/>
            <a:ext cx="694688" cy="82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37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zz</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10</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16632"/>
            <a:ext cx="5596678" cy="6368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84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lstStyle/>
          <a:p>
            <a:r>
              <a:rPr lang="en-US" dirty="0"/>
              <a:t>Components of an Information System</a:t>
            </a:r>
            <a:endParaRPr lang="en-IN" dirty="0" smtClean="0"/>
          </a:p>
          <a:p>
            <a:r>
              <a:rPr lang="en-IN" dirty="0" smtClean="0"/>
              <a:t>Security </a:t>
            </a:r>
            <a:r>
              <a:rPr lang="en-IN" dirty="0"/>
              <a:t>System development life </a:t>
            </a:r>
            <a:r>
              <a:rPr lang="en-IN" dirty="0" smtClean="0"/>
              <a:t>cycle</a:t>
            </a:r>
          </a:p>
        </p:txBody>
      </p:sp>
      <p:sp>
        <p:nvSpPr>
          <p:cNvPr id="4" name="Date Placeholder 3"/>
          <p:cNvSpPr>
            <a:spLocks noGrp="1"/>
          </p:cNvSpPr>
          <p:nvPr>
            <p:ph type="dt" sz="half" idx="10"/>
          </p:nvPr>
        </p:nvSpPr>
        <p:spPr/>
        <p:txBody>
          <a:bodyPr/>
          <a:lstStyle/>
          <a:p>
            <a:fld id="{6D5E67ED-54B6-4BF1-AC2F-26F85A5C9BD7}" type="datetime1">
              <a:rPr lang="en-IN" smtClean="0"/>
              <a:t>08-07-2020</a:t>
            </a:fld>
            <a:endParaRPr lang="en-IN" dirty="0"/>
          </a:p>
        </p:txBody>
      </p:sp>
      <p:sp>
        <p:nvSpPr>
          <p:cNvPr id="5" name="Footer Placeholder 4"/>
          <p:cNvSpPr>
            <a:spLocks noGrp="1"/>
          </p:cNvSpPr>
          <p:nvPr>
            <p:ph type="ftr" sz="quarter" idx="11"/>
          </p:nvPr>
        </p:nvSpPr>
        <p:spPr/>
        <p:txBody>
          <a:bodyPr/>
          <a:lstStyle/>
          <a:p>
            <a:r>
              <a:rPr lang="en-IN" dirty="0" smtClean="0"/>
              <a:t>Ritesh Dhanare</a:t>
            </a:r>
            <a:endParaRPr lang="en-IN" dirty="0"/>
          </a:p>
        </p:txBody>
      </p:sp>
      <p:sp>
        <p:nvSpPr>
          <p:cNvPr id="6" name="Slide Number Placeholder 5"/>
          <p:cNvSpPr>
            <a:spLocks noGrp="1"/>
          </p:cNvSpPr>
          <p:nvPr>
            <p:ph type="sldNum" sz="quarter" idx="12"/>
          </p:nvPr>
        </p:nvSpPr>
        <p:spPr/>
        <p:txBody>
          <a:bodyPr/>
          <a:lstStyle/>
          <a:p>
            <a:fld id="{DCB1DEAD-D7C4-4B84-A8DB-014A713A9E16}" type="slidenum">
              <a:rPr lang="en-IN" smtClean="0"/>
              <a:t>2</a:t>
            </a:fld>
            <a:endParaRPr lang="en-IN" dirty="0"/>
          </a:p>
        </p:txBody>
      </p:sp>
    </p:spTree>
    <p:extLst>
      <p:ext uri="{BB962C8B-B14F-4D97-AF65-F5344CB8AC3E}">
        <p14:creationId xmlns:p14="http://schemas.microsoft.com/office/powerpoint/2010/main" val="391033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an Information System</a:t>
            </a:r>
            <a:endParaRPr lang="en-IN" dirty="0"/>
          </a:p>
        </p:txBody>
      </p:sp>
      <p:sp>
        <p:nvSpPr>
          <p:cNvPr id="3" name="Content Placeholder 2"/>
          <p:cNvSpPr>
            <a:spLocks noGrp="1"/>
          </p:cNvSpPr>
          <p:nvPr>
            <p:ph idx="1"/>
          </p:nvPr>
        </p:nvSpPr>
        <p:spPr/>
        <p:txBody>
          <a:bodyPr/>
          <a:lstStyle/>
          <a:p>
            <a:r>
              <a:rPr lang="en-IN" dirty="0" smtClean="0"/>
              <a:t>Software</a:t>
            </a:r>
          </a:p>
          <a:p>
            <a:r>
              <a:rPr lang="en-IN" dirty="0" smtClean="0"/>
              <a:t>Hardware</a:t>
            </a:r>
          </a:p>
          <a:p>
            <a:r>
              <a:rPr lang="en-IN" dirty="0" smtClean="0"/>
              <a:t>Data</a:t>
            </a:r>
          </a:p>
          <a:p>
            <a:r>
              <a:rPr lang="en-IN" dirty="0" smtClean="0"/>
              <a:t>People</a:t>
            </a:r>
          </a:p>
          <a:p>
            <a:r>
              <a:rPr lang="en-IN" dirty="0" smtClean="0"/>
              <a:t>Procedures</a:t>
            </a:r>
          </a:p>
          <a:p>
            <a:r>
              <a:rPr lang="en-IN" dirty="0"/>
              <a:t>Networks</a:t>
            </a:r>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3</a:t>
            </a:fld>
            <a:endParaRPr lang="en-IN"/>
          </a:p>
        </p:txBody>
      </p:sp>
    </p:spTree>
    <p:extLst>
      <p:ext uri="{BB962C8B-B14F-4D97-AF65-F5344CB8AC3E}">
        <p14:creationId xmlns:p14="http://schemas.microsoft.com/office/powerpoint/2010/main" val="260340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Security </a:t>
            </a:r>
            <a:r>
              <a:rPr lang="en-IN" dirty="0"/>
              <a:t>System development life </a:t>
            </a:r>
            <a:r>
              <a:rPr lang="en-IN" dirty="0" smtClean="0"/>
              <a:t>cycle</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4</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867" y="1988840"/>
            <a:ext cx="7965191" cy="374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1449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Security </a:t>
            </a:r>
            <a:r>
              <a:rPr lang="en-IN" dirty="0"/>
              <a:t>System development life </a:t>
            </a:r>
            <a:r>
              <a:rPr lang="en-IN" dirty="0" smtClean="0"/>
              <a:t>cycle</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5</a:t>
            </a:fld>
            <a:endParaRPr lang="en-IN"/>
          </a:p>
        </p:txBody>
      </p:sp>
      <p:sp>
        <p:nvSpPr>
          <p:cNvPr id="3" name="Content Placeholder 2"/>
          <p:cNvSpPr>
            <a:spLocks noGrp="1"/>
          </p:cNvSpPr>
          <p:nvPr>
            <p:ph idx="1"/>
          </p:nvPr>
        </p:nvSpPr>
        <p:spPr/>
        <p:txBody>
          <a:bodyPr/>
          <a:lstStyle/>
          <a:p>
            <a:r>
              <a:rPr lang="en-IN" dirty="0" smtClean="0"/>
              <a:t>Investigation</a:t>
            </a:r>
          </a:p>
          <a:p>
            <a:r>
              <a:rPr lang="en-IN" dirty="0" smtClean="0"/>
              <a:t>Analysis</a:t>
            </a:r>
          </a:p>
          <a:p>
            <a:r>
              <a:rPr lang="en-IN" dirty="0"/>
              <a:t>Logical </a:t>
            </a:r>
            <a:r>
              <a:rPr lang="en-IN" dirty="0" smtClean="0"/>
              <a:t>Design</a:t>
            </a:r>
          </a:p>
          <a:p>
            <a:r>
              <a:rPr lang="en-IN" dirty="0"/>
              <a:t>Physical </a:t>
            </a:r>
            <a:r>
              <a:rPr lang="en-IN" dirty="0" smtClean="0"/>
              <a:t>Design</a:t>
            </a:r>
          </a:p>
          <a:p>
            <a:r>
              <a:rPr lang="en-IN" dirty="0" smtClean="0"/>
              <a:t>Implementation</a:t>
            </a:r>
          </a:p>
          <a:p>
            <a:r>
              <a:rPr lang="en-IN" dirty="0"/>
              <a:t>Maintenance and Change</a:t>
            </a:r>
          </a:p>
        </p:txBody>
      </p:sp>
    </p:spTree>
    <p:extLst>
      <p:ext uri="{BB962C8B-B14F-4D97-AF65-F5344CB8AC3E}">
        <p14:creationId xmlns:p14="http://schemas.microsoft.com/office/powerpoint/2010/main" val="1285123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Investigation/Analysis Phases</a:t>
            </a:r>
          </a:p>
        </p:txBody>
      </p:sp>
      <p:sp>
        <p:nvSpPr>
          <p:cNvPr id="3" name="Content Placeholder 2"/>
          <p:cNvSpPr>
            <a:spLocks noGrp="1"/>
          </p:cNvSpPr>
          <p:nvPr>
            <p:ph idx="1"/>
          </p:nvPr>
        </p:nvSpPr>
        <p:spPr/>
        <p:txBody>
          <a:bodyPr>
            <a:normAutofit/>
          </a:bodyPr>
          <a:lstStyle/>
          <a:p>
            <a:pPr algn="just"/>
            <a:r>
              <a:rPr lang="en-US" dirty="0"/>
              <a:t>Security </a:t>
            </a:r>
            <a:r>
              <a:rPr lang="en-US" dirty="0" smtClean="0"/>
              <a:t>categorization</a:t>
            </a:r>
          </a:p>
          <a:p>
            <a:pPr algn="just"/>
            <a:r>
              <a:rPr lang="en-US" dirty="0" smtClean="0"/>
              <a:t>Preliminary </a:t>
            </a:r>
            <a:r>
              <a:rPr lang="en-US" dirty="0"/>
              <a:t>risk </a:t>
            </a:r>
            <a:r>
              <a:rPr lang="en-US" dirty="0" smtClean="0"/>
              <a:t>assessment</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6</a:t>
            </a:fld>
            <a:endParaRPr lang="en-IN"/>
          </a:p>
        </p:txBody>
      </p:sp>
    </p:spTree>
    <p:extLst>
      <p:ext uri="{BB962C8B-B14F-4D97-AF65-F5344CB8AC3E}">
        <p14:creationId xmlns:p14="http://schemas.microsoft.com/office/powerpoint/2010/main" val="4077738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Logical/Physical Design Phases</a:t>
            </a:r>
          </a:p>
        </p:txBody>
      </p:sp>
      <p:sp>
        <p:nvSpPr>
          <p:cNvPr id="3" name="Content Placeholder 2"/>
          <p:cNvSpPr>
            <a:spLocks noGrp="1"/>
          </p:cNvSpPr>
          <p:nvPr>
            <p:ph idx="1"/>
          </p:nvPr>
        </p:nvSpPr>
        <p:spPr/>
        <p:txBody>
          <a:bodyPr>
            <a:normAutofit lnSpcReduction="10000"/>
          </a:bodyPr>
          <a:lstStyle/>
          <a:p>
            <a:pPr algn="just"/>
            <a:r>
              <a:rPr lang="en-US" i="1" dirty="0"/>
              <a:t>Risk </a:t>
            </a:r>
            <a:r>
              <a:rPr lang="en-US" i="1" dirty="0" smtClean="0"/>
              <a:t>assessment</a:t>
            </a:r>
            <a:endParaRPr lang="en-IN" i="1" dirty="0"/>
          </a:p>
          <a:p>
            <a:pPr algn="just"/>
            <a:r>
              <a:rPr lang="en-US" i="1" dirty="0"/>
              <a:t>Security functional requirements </a:t>
            </a:r>
            <a:r>
              <a:rPr lang="en-US" i="1" dirty="0" smtClean="0"/>
              <a:t>analysis</a:t>
            </a:r>
            <a:endParaRPr lang="en-IN" i="1" dirty="0"/>
          </a:p>
          <a:p>
            <a:pPr algn="just"/>
            <a:r>
              <a:rPr lang="en-US" i="1" dirty="0"/>
              <a:t>Security assurance requirements </a:t>
            </a:r>
            <a:r>
              <a:rPr lang="en-US" i="1" dirty="0" smtClean="0"/>
              <a:t>analysis</a:t>
            </a:r>
            <a:endParaRPr lang="en-IN" i="1" dirty="0"/>
          </a:p>
          <a:p>
            <a:pPr algn="just"/>
            <a:r>
              <a:rPr lang="en-US" i="1" dirty="0"/>
              <a:t>Cost considerations and </a:t>
            </a:r>
            <a:r>
              <a:rPr lang="en-US" i="1" dirty="0" smtClean="0"/>
              <a:t>reporting</a:t>
            </a:r>
            <a:endParaRPr lang="en-US" i="1" dirty="0"/>
          </a:p>
          <a:p>
            <a:pPr algn="just"/>
            <a:r>
              <a:rPr lang="en-US" i="1" dirty="0"/>
              <a:t>Security </a:t>
            </a:r>
            <a:r>
              <a:rPr lang="en-US" i="1" dirty="0" smtClean="0"/>
              <a:t>planning</a:t>
            </a:r>
            <a:endParaRPr lang="en-US" i="1" dirty="0"/>
          </a:p>
          <a:p>
            <a:pPr algn="just"/>
            <a:r>
              <a:rPr lang="en-US" i="1" dirty="0"/>
              <a:t>Security control </a:t>
            </a:r>
            <a:r>
              <a:rPr lang="en-US" i="1" dirty="0" smtClean="0"/>
              <a:t>development</a:t>
            </a:r>
            <a:endParaRPr lang="en-US" i="1" dirty="0"/>
          </a:p>
          <a:p>
            <a:pPr algn="just"/>
            <a:r>
              <a:rPr lang="en-US" i="1" dirty="0"/>
              <a:t>Developmental security test and </a:t>
            </a:r>
            <a:r>
              <a:rPr lang="en-US" i="1" dirty="0" smtClean="0"/>
              <a:t>evaluation</a:t>
            </a:r>
          </a:p>
          <a:p>
            <a:pPr algn="just"/>
            <a:r>
              <a:rPr lang="en-US" i="1" dirty="0" smtClean="0"/>
              <a:t>Other </a:t>
            </a:r>
            <a:r>
              <a:rPr lang="en-US" i="1" dirty="0"/>
              <a:t>planning </a:t>
            </a:r>
            <a:r>
              <a:rPr lang="en-US" i="1" dirty="0" smtClean="0"/>
              <a:t>components</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7</a:t>
            </a:fld>
            <a:endParaRPr lang="en-IN"/>
          </a:p>
        </p:txBody>
      </p:sp>
    </p:spTree>
    <p:extLst>
      <p:ext uri="{BB962C8B-B14F-4D97-AF65-F5344CB8AC3E}">
        <p14:creationId xmlns:p14="http://schemas.microsoft.com/office/powerpoint/2010/main" val="37121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Phase</a:t>
            </a:r>
          </a:p>
        </p:txBody>
      </p:sp>
      <p:sp>
        <p:nvSpPr>
          <p:cNvPr id="3" name="Content Placeholder 2"/>
          <p:cNvSpPr>
            <a:spLocks noGrp="1"/>
          </p:cNvSpPr>
          <p:nvPr>
            <p:ph idx="1"/>
          </p:nvPr>
        </p:nvSpPr>
        <p:spPr/>
        <p:txBody>
          <a:bodyPr>
            <a:normAutofit/>
          </a:bodyPr>
          <a:lstStyle/>
          <a:p>
            <a:r>
              <a:rPr lang="en-US" i="1" dirty="0"/>
              <a:t>Inspection and </a:t>
            </a:r>
            <a:r>
              <a:rPr lang="en-US" i="1" dirty="0" smtClean="0"/>
              <a:t>acceptance</a:t>
            </a:r>
          </a:p>
          <a:p>
            <a:r>
              <a:rPr lang="en-US" i="1" dirty="0" smtClean="0"/>
              <a:t>System integration</a:t>
            </a:r>
            <a:endParaRPr lang="en-IN" i="1" dirty="0"/>
          </a:p>
          <a:p>
            <a:r>
              <a:rPr lang="en-US" i="1" dirty="0"/>
              <a:t>Security </a:t>
            </a:r>
            <a:r>
              <a:rPr lang="en-US" i="1" dirty="0" smtClean="0"/>
              <a:t>certification</a:t>
            </a:r>
          </a:p>
          <a:p>
            <a:r>
              <a:rPr lang="en-US" i="1" dirty="0" smtClean="0"/>
              <a:t>Security accreditation</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8</a:t>
            </a:fld>
            <a:endParaRPr lang="en-IN"/>
          </a:p>
        </p:txBody>
      </p:sp>
    </p:spTree>
    <p:extLst>
      <p:ext uri="{BB962C8B-B14F-4D97-AF65-F5344CB8AC3E}">
        <p14:creationId xmlns:p14="http://schemas.microsoft.com/office/powerpoint/2010/main" val="2119688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Maintenance and Change Phase</a:t>
            </a:r>
          </a:p>
        </p:txBody>
      </p:sp>
      <p:sp>
        <p:nvSpPr>
          <p:cNvPr id="3" name="Content Placeholder 2"/>
          <p:cNvSpPr>
            <a:spLocks noGrp="1"/>
          </p:cNvSpPr>
          <p:nvPr>
            <p:ph idx="1"/>
          </p:nvPr>
        </p:nvSpPr>
        <p:spPr/>
        <p:txBody>
          <a:bodyPr>
            <a:normAutofit/>
          </a:bodyPr>
          <a:lstStyle/>
          <a:p>
            <a:r>
              <a:rPr lang="en-US" i="1" dirty="0"/>
              <a:t>Configuration management and </a:t>
            </a:r>
            <a:r>
              <a:rPr lang="en-US" i="1" dirty="0" smtClean="0"/>
              <a:t>control</a:t>
            </a:r>
          </a:p>
          <a:p>
            <a:r>
              <a:rPr lang="en-US" i="1" dirty="0" smtClean="0"/>
              <a:t>Continuous monitoring</a:t>
            </a:r>
          </a:p>
          <a:p>
            <a:r>
              <a:rPr lang="en-US" i="1" dirty="0"/>
              <a:t>Information </a:t>
            </a:r>
            <a:r>
              <a:rPr lang="en-US" i="1" dirty="0" smtClean="0"/>
              <a:t>preservation</a:t>
            </a:r>
          </a:p>
          <a:p>
            <a:r>
              <a:rPr lang="en-US" i="1" dirty="0" smtClean="0"/>
              <a:t>Media sanitization</a:t>
            </a:r>
          </a:p>
          <a:p>
            <a:r>
              <a:rPr lang="en-US" i="1" dirty="0" smtClean="0"/>
              <a:t>Hardware </a:t>
            </a:r>
            <a:r>
              <a:rPr lang="en-US" i="1" dirty="0"/>
              <a:t>and software </a:t>
            </a:r>
            <a:r>
              <a:rPr lang="en-US" i="1" dirty="0" smtClean="0"/>
              <a:t>disposal</a:t>
            </a:r>
            <a:endParaRPr lang="en-IN" dirty="0"/>
          </a:p>
        </p:txBody>
      </p:sp>
      <p:sp>
        <p:nvSpPr>
          <p:cNvPr id="4" name="Date Placeholder 3"/>
          <p:cNvSpPr>
            <a:spLocks noGrp="1"/>
          </p:cNvSpPr>
          <p:nvPr>
            <p:ph type="dt" sz="half" idx="10"/>
          </p:nvPr>
        </p:nvSpPr>
        <p:spPr/>
        <p:txBody>
          <a:bodyPr/>
          <a:lstStyle/>
          <a:p>
            <a:fld id="{8CB57EC7-9050-456B-AA8D-972576B2A6AE}" type="datetime1">
              <a:rPr lang="en-IN" smtClean="0"/>
              <a:t>08-07-2020</a:t>
            </a:fld>
            <a:endParaRPr lang="en-IN"/>
          </a:p>
        </p:txBody>
      </p:sp>
      <p:sp>
        <p:nvSpPr>
          <p:cNvPr id="5" name="Footer Placeholder 4"/>
          <p:cNvSpPr>
            <a:spLocks noGrp="1"/>
          </p:cNvSpPr>
          <p:nvPr>
            <p:ph type="ftr" sz="quarter" idx="11"/>
          </p:nvPr>
        </p:nvSpPr>
        <p:spPr/>
        <p:txBody>
          <a:bodyPr/>
          <a:lstStyle/>
          <a:p>
            <a:r>
              <a:rPr lang="en-IN" smtClean="0"/>
              <a:t>Ritesh Dhanare</a:t>
            </a:r>
            <a:endParaRPr lang="en-IN"/>
          </a:p>
        </p:txBody>
      </p:sp>
      <p:sp>
        <p:nvSpPr>
          <p:cNvPr id="6" name="Slide Number Placeholder 5"/>
          <p:cNvSpPr>
            <a:spLocks noGrp="1"/>
          </p:cNvSpPr>
          <p:nvPr>
            <p:ph type="sldNum" sz="quarter" idx="12"/>
          </p:nvPr>
        </p:nvSpPr>
        <p:spPr/>
        <p:txBody>
          <a:bodyPr/>
          <a:lstStyle/>
          <a:p>
            <a:fld id="{DCB1DEAD-D7C4-4B84-A8DB-014A713A9E16}" type="slidenum">
              <a:rPr lang="en-IN" smtClean="0"/>
              <a:t>9</a:t>
            </a:fld>
            <a:endParaRPr lang="en-IN"/>
          </a:p>
        </p:txBody>
      </p:sp>
    </p:spTree>
    <p:extLst>
      <p:ext uri="{BB962C8B-B14F-4D97-AF65-F5344CB8AC3E}">
        <p14:creationId xmlns:p14="http://schemas.microsoft.com/office/powerpoint/2010/main" val="1858722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1055</Words>
  <Application>Microsoft Office PowerPoint</Application>
  <PresentationFormat>On-screen Show (4:3)</PresentationFormat>
  <Paragraphs>123</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Introduction to Cyber Security</vt:lpstr>
      <vt:lpstr>Table of Contents</vt:lpstr>
      <vt:lpstr>Components of an Information System</vt:lpstr>
      <vt:lpstr>Security System development life cycle</vt:lpstr>
      <vt:lpstr>Security System development life cycle</vt:lpstr>
      <vt:lpstr>Investigation/Analysis Phases</vt:lpstr>
      <vt:lpstr>Logical/Physical Design Phases</vt:lpstr>
      <vt:lpstr>Implementation Phase</vt:lpstr>
      <vt:lpstr>Maintenance and Change Phase</vt:lpstr>
      <vt:lpstr>zz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Dhanare</dc:creator>
  <cp:lastModifiedBy>Ritesh Dhanare</cp:lastModifiedBy>
  <cp:revision>35</cp:revision>
  <dcterms:created xsi:type="dcterms:W3CDTF">2020-06-16T05:49:24Z</dcterms:created>
  <dcterms:modified xsi:type="dcterms:W3CDTF">2020-07-08T09:44:58Z</dcterms:modified>
</cp:coreProperties>
</file>