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wLwbmuafvUOFwFqEBgrHdTjw/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78027D-DD45-4067-B687-B3243952E223}">
  <a:tblStyle styleId="{1D78027D-DD45-4067-B687-B3243952E22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dpi.com/2571-5577/6/6/106" TargetMode="External"/><Relationship Id="rId4" Type="http://schemas.openxmlformats.org/officeDocument/2006/relationships/hyperlink" Target="https://doi/" TargetMode="External"/><Relationship Id="rId5" Type="http://schemas.openxmlformats.org/officeDocument/2006/relationships/hyperlink" Target="https://arxiv.org/abs/2308.04419" TargetMode="External"/><Relationship Id="rId6" Type="http://schemas.openxmlformats.org/officeDocument/2006/relationships/hyperlink" Target="https://arxiv.org/abs/1911.1010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110242"/>
            <a:ext cx="8520600" cy="29230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913"/>
              <a:buNone/>
            </a:pP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  <a:t>PREDICTION OF STOCK PRICES USING DEEP LEARNING TECHNIQUES – </a:t>
            </a:r>
            <a:br>
              <a:rPr lang="en-IN" sz="4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700">
                <a:latin typeface="Times New Roman"/>
                <a:ea typeface="Times New Roman"/>
                <a:cs typeface="Times New Roman"/>
                <a:sym typeface="Times New Roman"/>
              </a:rPr>
              <a:t>BY DIFFERENT MODELS AND ANALYSES OF THEIR RESPECTIVE PERFORMANCES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LSTM: Test Set Performance Metric</a:t>
            </a: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4904775" y="3660700"/>
            <a:ext cx="39111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10"/>
          <p:cNvGraphicFramePr/>
          <p:nvPr/>
        </p:nvGraphicFramePr>
        <p:xfrm>
          <a:off x="402590" y="16452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{1D78027D-DD45-4067-B687-B3243952E223}</a:tableStyleId>
              </a:tblPr>
              <a:tblGrid>
                <a:gridCol w="922025"/>
                <a:gridCol w="1136650"/>
                <a:gridCol w="1035050"/>
                <a:gridCol w="1181100"/>
                <a:gridCol w="1836425"/>
                <a:gridCol w="2011675"/>
              </a:tblGrid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Epochs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Actual Price (Rs.)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Predicted Price (Rs.)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57</a:t>
                      </a:r>
                      <a:r>
                        <a:rPr lang="en-IN"/>
                        <a:t>.</a:t>
                      </a:r>
                      <a:r>
                        <a:rPr lang="en-IN" sz="1400" u="none" cap="none" strike="noStrike"/>
                        <a:t>7874%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1.5929%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98.41%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1607.71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18.3871%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0.8199%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99.18%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1637.99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20.3010%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0.9118%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1646.56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35.0464%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1.1924%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98.81%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1634.50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109.9753%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2.2273%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97.78%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1585.71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106.6815%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2.1327%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97.88%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1659.23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36.6550%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1.1546%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98.85%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1627.44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LSTM fine-tuned with RL: Test Set Performance Metric For 100 Episodes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904775" y="3660700"/>
            <a:ext cx="39111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1"/>
          <p:cNvGraphicFramePr/>
          <p:nvPr/>
        </p:nvGraphicFramePr>
        <p:xfrm>
          <a:off x="422910" y="1726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{1D78027D-DD45-4067-B687-B3243952E223}</a:tableStyleId>
              </a:tblPr>
              <a:tblGrid>
                <a:gridCol w="922025"/>
                <a:gridCol w="1059175"/>
                <a:gridCol w="1112525"/>
                <a:gridCol w="1181100"/>
                <a:gridCol w="1836425"/>
                <a:gridCol w="2011675"/>
              </a:tblGrid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Epochs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Actual Price (Rs.)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Predicted Price (Rs.)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24.29%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1635.27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21.46%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1633.05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22.25%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99.11%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1632.54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22.74%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1633.17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70.29%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1.78%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98.22%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1605.72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81.63%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1.92%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98.09%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1596.71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177.83%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2.58%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97.45%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1538.36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OBSERVATION TABLE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6" name="Google Shape;156;p12"/>
          <p:cNvGraphicFramePr/>
          <p:nvPr/>
        </p:nvGraphicFramePr>
        <p:xfrm>
          <a:off x="381000" y="14770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{1D78027D-DD45-4067-B687-B3243952E223}</a:tableStyleId>
              </a:tblPr>
              <a:tblGrid>
                <a:gridCol w="1633650"/>
                <a:gridCol w="2430350"/>
                <a:gridCol w="332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Ideal Epoch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Reason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Simple RNN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Good balance of MSE and accuracy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RNN + RL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2000 with 100 Episodes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Optimal before overfitting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LSTM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Best generalization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LSTM + RL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2000 with 100 Episodes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After that, test accuracy drops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12"/>
          <p:cNvSpPr txBox="1"/>
          <p:nvPr/>
        </p:nvSpPr>
        <p:spPr>
          <a:xfrm>
            <a:off x="311700" y="3636606"/>
            <a:ext cx="6886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Reinforcement Learning (RL) models, 100 episodes were used during fine-tuning,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as performance gains beyond this point were not significant.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311700" y="1163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LSTM models at 500 epochs offered the best balance with high test accuracy (99.18%) and low error rates.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Reinforcement Learning fine-tuning improved training accuracy but led to overfitting beyond 2000 epochs.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Simple RNN was less effective at capturing long-term dependencies compared to LSTM.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LSTM without RL is the preferred moddel for its robust performance and generalization on unseen data.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[1] P. Zhou, Z. Chen, Q. Li, and Y. Huang, “Stock market predictions with a sequence‑oriented BiLSTM stacked model,” 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Human–Computer Interaction and Blockchain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vol. 1, no. 1, pp. 50–58, Mar. 2024. doi: 10.1016/j.iswa.2024.200439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[2] C. C. Aggarwal,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Neural Networks and Deep Learning: A Textbook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2nd ed. Cham, Switzerland: Springer, 2023.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[3] A. L. Awad, S. M. Elkaffas, Md. W. Fakhr, “Stock Market Prediction Using Deep Reinforcement Learning”,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Appl. Syst. Innov.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 2023, 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106. Available: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https://www.mdpi.com/2571-5577/6/6/106.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doi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: 10.3390/asi6060106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[4] K. Pardeshi, S. S. Gill, and A. M. Abdelmoniem, “Stock Market Price Prediction: A Hybrid LSTM and Sequential Self-Attention based Approach,” 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arXiv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Aug. 7, 2023. [Online]. Available: 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https://arxiv.org/abs/2308.04419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. doi: 10.48550/arXiv.2308.04419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[5] Zhang, Zihao, Stefan Zohren, and Stephen Roberts. "Deep reinforcement learning for trading.", Nov. 22, 2019. Available: </a:t>
            </a:r>
            <a:r>
              <a:rPr lang="en-IN" sz="3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https://arxiv.org/abs/1911.10107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. doi: 10.48550/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arXiv:1911.10107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[6] A. Géron,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Hands-On Machine Learning with Scikit-Learn, Keras, and TensorFlow: Concepts, Tools, and Techniques to Build Intelligent Systems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3rd ed. Sebastopol, CA, USA: O’Reilly Media, 2022.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[7] S. J. Russell and P. Norvig,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Artificial Intelligence: A Modern Approach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4th ed. Hoboken, NJ, USA: Pearson, 2020.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[8] W. McKinney, </a:t>
            </a:r>
            <a:r>
              <a:rPr i="1" lang="en-IN" sz="3000">
                <a:latin typeface="Times New Roman"/>
                <a:ea typeface="Times New Roman"/>
                <a:cs typeface="Times New Roman"/>
                <a:sym typeface="Times New Roman"/>
              </a:rPr>
              <a:t>Python for Data Analysis: Data Wrangling with Pandas, NumPy, and IPython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, 3</a:t>
            </a:r>
            <a:r>
              <a:rPr baseline="30000" lang="en-IN" sz="30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 ed. Sebastopol, CA, USA: O’Reilly Media, 2018. 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95604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This project explores deep learning methods for time series forecasting to predict INFOSYS stock prices, a major IT company listed on NSE.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Using historical market data, four models are implemented and compared: Simple RNN, RNN fine-tuned with Reinforcement Learning (RL), LSTM, and LSTM fine tunned with RL.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Models are trained and evaluated using Mean Squared Error (MSE) as the performance metric. Results show that Reinforcement Learning significantly improves prediction accuracy.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study highlights the potential of combining deep learning and reinforcement learning to enhance stock price prediction in real-world financial scenarios.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Stock market prediction is a key focus in research and finance due to its impact on investment, portfolio management, and economic forecasting.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Traditional models struggle with the complex, non-linear, and time-based nature of stock prices. Deep learning models like RNNs and LSTMs are better suited for such sequential data.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This study uses these models to predict INFOSYS stock prices based on historical closing data, and explores reinforcement learning-based fine-tuning to improve accuracy.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By analyzing prediction errors, the study aims to support the development of more accurate and adaptive forecasting methods in finance.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To design and implement four predictive models: Simple RNN, RNN + RL, LSTM, and LSTM + RL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300">
                <a:latin typeface="Times New Roman"/>
                <a:ea typeface="Times New Roman"/>
                <a:cs typeface="Times New Roman"/>
                <a:sym typeface="Times New Roman"/>
              </a:rPr>
              <a:t>To evaluate the models performance using standard regression metrics such as MSE, MAE, MAPE, and prediction accuracy.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300">
                <a:latin typeface="Times New Roman"/>
                <a:ea typeface="Times New Roman"/>
                <a:cs typeface="Times New Roman"/>
                <a:sym typeface="Times New Roman"/>
              </a:rPr>
              <a:t>To analyze whether Reinforcement Learning can significantly enhance time-series model performance when used for fine-tuning deep learning models.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300">
                <a:latin typeface="Times New Roman"/>
                <a:ea typeface="Times New Roman"/>
                <a:cs typeface="Times New Roman"/>
                <a:sym typeface="Times New Roman"/>
              </a:rPr>
              <a:t>To illustrate the practical application of deep learning models in financial forecasting by predicting real stock prices during a defined test period.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en-IN" sz="1300">
                <a:latin typeface="Times New Roman"/>
                <a:ea typeface="Times New Roman"/>
                <a:cs typeface="Times New Roman"/>
                <a:sym typeface="Times New Roman"/>
              </a:rPr>
              <a:t>To determine the most suitable model for forecasting based on a balance of predictive performance and architectural complexity.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71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Data Collection &amp; Preprocessing</a:t>
            </a: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Gather historical stock data (Close prices) from reliable sources like Yahoo Finance and nsepy library.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→ Clean and normalize the data using MinMaxScaler.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→ Create time series sequences using a sliding window technique for model input.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Model Development</a:t>
            </a: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Build two baseline models: Simple RNN and LSTM, which are capable of learning temporal dependencies.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→ Apply Reinforcement Learning- based fine-tuning to both RNN and LSTM to enhance the predictive    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           performance by adjusting model parameters based on reward signals (lower error = higher reward).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87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Model Training &amp; Evaluation</a:t>
            </a: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	→ 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Train all Four models on the training dataset (1</a:t>
            </a:r>
            <a:r>
              <a:rPr baseline="30000" lang="en-IN" sz="140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June 2020 to 31</a:t>
            </a:r>
            <a:r>
              <a:rPr baseline="30000" lang="en-IN" sz="140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May 2025) and test them on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      dates between (1</a:t>
            </a:r>
            <a:r>
              <a:rPr baseline="30000" lang="en-IN" sz="1400"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june 2025 to 2</a:t>
            </a:r>
            <a:r>
              <a:rPr baseline="30000" lang="en-IN" sz="14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 july 2025)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→ Evaluate model performance using Mean Squared Error (MSE) and loss vs epoch 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     curves.  </a:t>
            </a: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Result Analysis &amp; Comparison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→ Compare all models to identify the most accurate one.</a:t>
            </a:r>
            <a:b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	→ Analyze the impact of reinforcement learning on traditional deep learning models.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254550" y="264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7"/>
          <p:cNvSpPr/>
          <p:nvPr/>
        </p:nvSpPr>
        <p:spPr>
          <a:xfrm rot="10800000">
            <a:off x="6315495" y="3973275"/>
            <a:ext cx="4353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6765725" y="3573950"/>
            <a:ext cx="2228700" cy="102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[If RNN + RL]: Fine tune with reinforcement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-Define Forward Function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-Policy Gradient or other Updates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7519375" y="1589350"/>
            <a:ext cx="1196400" cy="6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model (Epochs, optimizer, loss function)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52950" y="1625125"/>
            <a:ext cx="600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323400" y="1625125"/>
            <a:ext cx="8091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Libraries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517675" y="1512475"/>
            <a:ext cx="1361400" cy="79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data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-Scale/Normalize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-Create Sequences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-Reshape data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5121775" y="1643175"/>
            <a:ext cx="96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Data (Train/Test Sets)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1053538" y="1873125"/>
            <a:ext cx="2427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2146075" y="1875850"/>
            <a:ext cx="2427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3274966" y="1873125"/>
            <a:ext cx="2427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2402338" y="1625125"/>
            <a:ext cx="872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Historical Data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411013" y="516253"/>
            <a:ext cx="96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Simple RNN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6411013" y="1939105"/>
            <a:ext cx="96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LSTM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411013" y="1239355"/>
            <a:ext cx="96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 + RL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7"/>
          <p:cNvSpPr/>
          <p:nvPr/>
        </p:nvSpPr>
        <p:spPr>
          <a:xfrm rot="5400000">
            <a:off x="7558647" y="2817477"/>
            <a:ext cx="1219200" cy="2141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4879078" y="1873125"/>
            <a:ext cx="2427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7361755" y="2019562"/>
            <a:ext cx="176178" cy="127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5951299" y="769000"/>
            <a:ext cx="449325" cy="83572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028700" y="3801800"/>
            <a:ext cx="1279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(Forecast Closing Price)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3397000" y="3801800"/>
            <a:ext cx="119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-MSE/ MAPE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-Accuracy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682500" y="3801800"/>
            <a:ext cx="1279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-Historical and predicted prices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519400" y="3801800"/>
            <a:ext cx="7278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7"/>
          <p:cNvSpPr/>
          <p:nvPr/>
        </p:nvSpPr>
        <p:spPr>
          <a:xfrm rot="10800000">
            <a:off x="4593395" y="4020500"/>
            <a:ext cx="4353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 rot="10800000">
            <a:off x="2961695" y="4020500"/>
            <a:ext cx="4353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 rot="10800000">
            <a:off x="1249895" y="4007600"/>
            <a:ext cx="4353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 rot="5400000">
            <a:off x="7208655" y="970430"/>
            <a:ext cx="791924" cy="448612"/>
          </a:xfrm>
          <a:prstGeom prst="bentArrow">
            <a:avLst>
              <a:gd fmla="val 25000" name="adj1"/>
              <a:gd fmla="val 25000" name="adj2"/>
              <a:gd fmla="val 25000" name="adj3"/>
              <a:gd fmla="val 4760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 flipH="1" rot="10800000">
            <a:off x="5957449" y="2241397"/>
            <a:ext cx="471078" cy="82479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 flipH="1" rot="5400000">
            <a:off x="7257557" y="2437385"/>
            <a:ext cx="712351" cy="43181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5502689" y="701075"/>
            <a:ext cx="531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Models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6428528" y="2693250"/>
            <a:ext cx="969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+ RL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6087513" y="1674975"/>
            <a:ext cx="327062" cy="1698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6091071" y="2033851"/>
            <a:ext cx="319941" cy="1820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7361755" y="1623427"/>
            <a:ext cx="176178" cy="12747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Simple RNN : Test Set Performance Metric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411480" y="1682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{1D78027D-DD45-4067-B687-B3243952E223}</a:tableStyleId>
              </a:tblPr>
              <a:tblGrid>
                <a:gridCol w="922025"/>
                <a:gridCol w="1059175"/>
                <a:gridCol w="1112525"/>
                <a:gridCol w="1181100"/>
                <a:gridCol w="1836425"/>
                <a:gridCol w="2011675"/>
              </a:tblGrid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Epochs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Actual Price (Rs.)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Predicted Price (Rs.)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26.0151%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0.9640%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1627.43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17.1933%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0.8198%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99.18%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1642.50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19.5524%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0.8404%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99.16%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1636.28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20.3558%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0.8409%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99.16%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1638.90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25.7490%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1.0363%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98.96%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1650.30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21.4106%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0.9091%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1645.30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23.9973%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0.9411%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99.06%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1640.05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RNN fine-tuned with RL: Test Set Performance Metric For 100 Episodes</a:t>
            </a:r>
            <a:b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5119675" y="1187975"/>
            <a:ext cx="232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5199950" y="3638300"/>
            <a:ext cx="34785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9"/>
          <p:cNvGraphicFramePr/>
          <p:nvPr/>
        </p:nvGraphicFramePr>
        <p:xfrm>
          <a:off x="387350" y="1649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{1D78027D-DD45-4067-B687-B3243952E223}</a:tableStyleId>
              </a:tblPr>
              <a:tblGrid>
                <a:gridCol w="922025"/>
                <a:gridCol w="1059175"/>
                <a:gridCol w="1112525"/>
                <a:gridCol w="1181100"/>
                <a:gridCol w="1836425"/>
                <a:gridCol w="2011675"/>
              </a:tblGrid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Epochs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Actual Price (Rs.)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Predicted Price (Rs.)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23.22%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1.02%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98.98%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1644.12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53.38%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1.28%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98.69%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1641.39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39.93%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1.25%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98.75%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1630.35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51.94%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1.50%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98.49%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1632.87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58.04%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1.54%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98.47%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1611.64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42.59%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1.35%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98.65%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1653.48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49.55%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1.30%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98.70%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1632.90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1636.99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</dc:creator>
</cp:coreProperties>
</file>