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340" r:id="rId3"/>
    <p:sldId id="288" r:id="rId4"/>
    <p:sldId id="257" r:id="rId5"/>
    <p:sldId id="336" r:id="rId6"/>
    <p:sldId id="310" r:id="rId7"/>
    <p:sldId id="341" r:id="rId8"/>
    <p:sldId id="290" r:id="rId9"/>
    <p:sldId id="260" r:id="rId10"/>
    <p:sldId id="261" r:id="rId11"/>
    <p:sldId id="342" r:id="rId12"/>
    <p:sldId id="343" r:id="rId13"/>
    <p:sldId id="362" r:id="rId14"/>
    <p:sldId id="357" r:id="rId15"/>
    <p:sldId id="363" r:id="rId16"/>
    <p:sldId id="345" r:id="rId17"/>
    <p:sldId id="309" r:id="rId18"/>
    <p:sldId id="349" r:id="rId19"/>
    <p:sldId id="347" r:id="rId20"/>
    <p:sldId id="350" r:id="rId21"/>
    <p:sldId id="353" r:id="rId22"/>
    <p:sldId id="346" r:id="rId23"/>
    <p:sldId id="352" r:id="rId24"/>
    <p:sldId id="359" r:id="rId25"/>
    <p:sldId id="358" r:id="rId26"/>
    <p:sldId id="360" r:id="rId27"/>
    <p:sldId id="361" r:id="rId28"/>
    <p:sldId id="354"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AC3DFC-CF1A-45B3-89C3-1B1979C7FC34}">
          <p14:sldIdLst>
            <p14:sldId id="286"/>
            <p14:sldId id="340"/>
            <p14:sldId id="288"/>
            <p14:sldId id="257"/>
            <p14:sldId id="336"/>
            <p14:sldId id="310"/>
            <p14:sldId id="341"/>
            <p14:sldId id="290"/>
            <p14:sldId id="260"/>
            <p14:sldId id="261"/>
            <p14:sldId id="342"/>
            <p14:sldId id="343"/>
            <p14:sldId id="362"/>
            <p14:sldId id="357"/>
            <p14:sldId id="363"/>
          </p14:sldIdLst>
        </p14:section>
        <p14:section name="Untitled Section" id="{A3620F14-0E92-4516-895F-589C33ABAE8E}">
          <p14:sldIdLst>
            <p14:sldId id="345"/>
            <p14:sldId id="309"/>
            <p14:sldId id="349"/>
            <p14:sldId id="347"/>
            <p14:sldId id="350"/>
            <p14:sldId id="353"/>
            <p14:sldId id="346"/>
            <p14:sldId id="352"/>
            <p14:sldId id="359"/>
            <p14:sldId id="358"/>
            <p14:sldId id="360"/>
            <p14:sldId id="361"/>
            <p14:sldId id="354"/>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68" d="100"/>
          <a:sy n="68"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E08799-5971-469E-B6BD-5EA248E22CB0}"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E08799-5971-469E-B6BD-5EA248E22CB0}"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4E08799-5971-469E-B6BD-5EA248E22CB0}"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4E08799-5971-469E-B6BD-5EA248E22CB0}" type="datetimeFigureOut">
              <a:rPr lang="en-IN" smtClean="0"/>
              <a:t>22-12-2024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4E08799-5971-469E-B6BD-5EA248E22CB0}" type="datetimeFigureOut">
              <a:rPr lang="en-IN" smtClean="0"/>
              <a:t>22-12-2024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08799-5971-469E-B6BD-5EA248E22CB0}" type="datetimeFigureOut">
              <a:rPr lang="en-IN" smtClean="0"/>
              <a:t>22-12-2024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E08799-5971-469E-B6BD-5EA248E22CB0}"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47B18-9C65-409B-8C66-C5F268E71C4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08799-5971-469E-B6BD-5EA248E22CB0}" type="datetimeFigureOut">
              <a:rPr lang="en-IN" smtClean="0"/>
              <a:t>22-12-2024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47B18-9C65-409B-8C66-C5F268E71C4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1"/><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www.rawpixel.com/search/pulmonar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ctrTitle"/>
          </p:nvPr>
        </p:nvSpPr>
        <p:spPr>
          <a:xfrm>
            <a:off x="545465" y="193040"/>
            <a:ext cx="11094085" cy="2011680"/>
          </a:xfrm>
        </p:spPr>
        <p:txBody>
          <a:bodyPr>
            <a:normAutofit fontScale="90000"/>
          </a:bodyPr>
          <a:lstStyle/>
          <a:p>
            <a:r>
              <a:rPr lang="en-US" b="1" dirty="0">
                <a:solidFill>
                  <a:srgbClr val="FF0000"/>
                </a:solidFill>
              </a:rPr>
              <a:t/>
            </a:r>
            <a:br>
              <a:rPr lang="en-US" b="1" dirty="0">
                <a:solidFill>
                  <a:srgbClr val="FF0000"/>
                </a:solidFill>
              </a:rPr>
            </a:br>
            <a:r>
              <a:rPr lang="en-US" sz="2800" b="1" dirty="0">
                <a:latin typeface="Times New Roman" panose="02020603050405020304" pitchFamily="18" charset="0"/>
                <a:cs typeface="Times New Roman" panose="02020603050405020304" pitchFamily="18" charset="0"/>
              </a:rPr>
              <a:t>An Industry Oriented Mini Project Presentation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On</a:t>
            </a:r>
            <a:r>
              <a:rPr lang="en-US" sz="3900" b="1" dirty="0">
                <a:solidFill>
                  <a:srgbClr val="FF0000"/>
                </a:solidFill>
                <a:latin typeface="Times New Roman" panose="02020603050405020304" pitchFamily="18" charset="0"/>
                <a:cs typeface="Times New Roman" panose="02020603050405020304" pitchFamily="18" charset="0"/>
              </a:rPr>
              <a:t/>
            </a:r>
            <a:br>
              <a:rPr lang="en-US" sz="3900" b="1" dirty="0">
                <a:solidFill>
                  <a:srgbClr val="FF0000"/>
                </a:solidFill>
                <a:latin typeface="Times New Roman" panose="02020603050405020304" pitchFamily="18" charset="0"/>
                <a:cs typeface="Times New Roman" panose="02020603050405020304" pitchFamily="18" charset="0"/>
              </a:rPr>
            </a:br>
            <a:r>
              <a:rPr lang="en-US" sz="3100" b="1" dirty="0">
                <a:solidFill>
                  <a:srgbClr val="FF0000"/>
                </a:solidFill>
                <a:latin typeface="Times New Roman" panose="02020603050405020304" pitchFamily="18" charset="0"/>
                <a:cs typeface="Times New Roman" panose="02020603050405020304" pitchFamily="18" charset="0"/>
              </a:rPr>
              <a:t>TECHNIQUE FOR LUNG DISEASE PREDICTION USING DEEP LEARNING</a:t>
            </a:r>
            <a:r>
              <a:rPr lang="en-US" sz="5300" dirty="0"/>
              <a:t/>
            </a:r>
            <a:br>
              <a:rPr lang="en-US" sz="5300" dirty="0"/>
            </a:br>
            <a:r>
              <a:rPr lang="en-US" sz="2700" dirty="0"/>
              <a:t> </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540" r="29625"/>
          <a:stretch>
            <a:fillRect/>
          </a:stretch>
        </p:blipFill>
        <p:spPr>
          <a:xfrm>
            <a:off x="4987426" y="1859916"/>
            <a:ext cx="2209800" cy="1242059"/>
          </a:xfrm>
          <a:prstGeom prst="rect">
            <a:avLst/>
          </a:prstGeom>
        </p:spPr>
      </p:pic>
      <p:sp>
        <p:nvSpPr>
          <p:cNvPr id="8" name="TextBox 7"/>
          <p:cNvSpPr txBox="1"/>
          <p:nvPr/>
        </p:nvSpPr>
        <p:spPr>
          <a:xfrm>
            <a:off x="4445" y="3101885"/>
            <a:ext cx="12174855" cy="1938020"/>
          </a:xfrm>
          <a:prstGeom prst="rect">
            <a:avLst/>
          </a:prstGeom>
          <a:noFill/>
        </p:spPr>
        <p:txBody>
          <a:bodyPr wrap="squar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By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KARTHIK J (21WJ1A7228)</a:t>
            </a:r>
          </a:p>
          <a:p>
            <a:pPr algn="ctr">
              <a:lnSpc>
                <a:spcPct val="150000"/>
              </a:lnSpc>
            </a:pPr>
            <a:r>
              <a:rPr lang="en-US" sz="2000" dirty="0">
                <a:latin typeface="Times New Roman" panose="02020603050405020304" pitchFamily="18" charset="0"/>
                <a:cs typeface="Times New Roman" panose="02020603050405020304" pitchFamily="18" charset="0"/>
              </a:rPr>
              <a:t>AJAY POGULA (21WJ1A7251)</a:t>
            </a:r>
          </a:p>
          <a:p>
            <a:pPr algn="ctr">
              <a:lnSpc>
                <a:spcPct val="150000"/>
              </a:lnSpc>
            </a:pPr>
            <a:r>
              <a:rPr lang="en-US" sz="2000" dirty="0">
                <a:latin typeface="Times New Roman" panose="02020603050405020304" pitchFamily="18" charset="0"/>
                <a:cs typeface="Times New Roman" panose="02020603050405020304" pitchFamily="18" charset="0"/>
              </a:rPr>
              <a:t>SANTOSH SRIRAMOJU (21WJ1A7260)</a:t>
            </a:r>
          </a:p>
        </p:txBody>
      </p:sp>
      <p:sp>
        <p:nvSpPr>
          <p:cNvPr id="9" name="TextBox 8"/>
          <p:cNvSpPr txBox="1"/>
          <p:nvPr/>
        </p:nvSpPr>
        <p:spPr>
          <a:xfrm>
            <a:off x="5080" y="5012690"/>
            <a:ext cx="12174855" cy="1569660"/>
          </a:xfrm>
          <a:prstGeom prst="rect">
            <a:avLst/>
          </a:prstGeom>
          <a:noFill/>
        </p:spPr>
        <p:txBody>
          <a:bodyPr wrap="squar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Under the Esteemed Guidance of</a:t>
            </a:r>
          </a:p>
          <a:p>
            <a:pPr algn="ctr">
              <a:lnSpc>
                <a:spcPct val="150000"/>
              </a:lnSpc>
            </a:pPr>
            <a:r>
              <a:rPr lang="en-US" sz="2000" b="1" dirty="0">
                <a:latin typeface="Times New Roman" panose="02020603050405020304" pitchFamily="18" charset="0"/>
                <a:cs typeface="Times New Roman" panose="02020603050405020304" pitchFamily="18" charset="0"/>
              </a:rPr>
              <a:t>Ch Murali Krishna(</a:t>
            </a:r>
            <a:r>
              <a:rPr lang="en-US" sz="2000" b="1" dirty="0" err="1">
                <a:latin typeface="Times New Roman" panose="02020603050405020304" pitchFamily="18" charset="0"/>
                <a:cs typeface="Times New Roman" panose="02020603050405020304" pitchFamily="18" charset="0"/>
              </a:rPr>
              <a:t>Asst</a:t>
            </a: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Professor-AI&amp;DS)</a:t>
            </a:r>
            <a:endParaRPr lang="en-US" sz="2000" b="1" dirty="0">
              <a:latin typeface="Times New Roman" panose="02020603050405020304" pitchFamily="18" charset="0"/>
              <a:cs typeface="Times New Roman" panose="02020603050405020304" pitchFamily="18" charset="0"/>
            </a:endParaRPr>
          </a:p>
          <a:p>
            <a:pPr algn="ctr">
              <a:lnSpc>
                <a:spcPct val="150000"/>
              </a:lnSpc>
            </a:pPr>
            <a:r>
              <a:rPr lang="en-US" sz="2400" b="1" dirty="0">
                <a:latin typeface="Times New Roman" panose="02020603050405020304" pitchFamily="18" charset="0"/>
                <a:cs typeface="Times New Roman" panose="02020603050405020304" pitchFamily="18" charset="0"/>
              </a:rPr>
              <a:t>Guru Nanak Institutions Technical Campus (Autonomous)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A60F-6657-4CE4-C6AF-068997CBEFB9}"/>
              </a:ext>
            </a:extLst>
          </p:cNvPr>
          <p:cNvSpPr>
            <a:spLocks noGrp="1"/>
          </p:cNvSpPr>
          <p:nvPr>
            <p:ph type="title"/>
          </p:nvPr>
        </p:nvSpPr>
        <p:spPr>
          <a:xfrm flipV="1">
            <a:off x="839788" y="2057399"/>
            <a:ext cx="3932237" cy="45719"/>
          </a:xfrm>
        </p:spPr>
        <p:txBody>
          <a:bodyPr>
            <a:normAutofit fontScale="90000"/>
          </a:bodyPr>
          <a:lstStyle/>
          <a:p>
            <a:r>
              <a:rPr lang="en-IN" dirty="0"/>
              <a:t>   </a:t>
            </a:r>
          </a:p>
        </p:txBody>
      </p:sp>
      <p:pic>
        <p:nvPicPr>
          <p:cNvPr id="8" name="Picture Placeholder 7">
            <a:extLst>
              <a:ext uri="{FF2B5EF4-FFF2-40B4-BE49-F238E27FC236}">
                <a16:creationId xmlns:a16="http://schemas.microsoft.com/office/drawing/2014/main" id="{23B2E3C9-2D55-CFB4-A803-0D99289C4D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5" t="-830" r="-1768" b="14326"/>
          <a:stretch/>
        </p:blipFill>
        <p:spPr>
          <a:xfrm>
            <a:off x="6095999" y="635267"/>
            <a:ext cx="6080372" cy="5860800"/>
          </a:xfrm>
          <a:prstGeom prst="rect">
            <a:avLst/>
          </a:prstGeom>
          <a:ln>
            <a:noFill/>
          </a:ln>
          <a:effectLst>
            <a:outerShdw blurRad="292100" dist="139700" dir="2700000" algn="tl" rotWithShape="0">
              <a:srgbClr val="333333">
                <a:alpha val="65000"/>
              </a:srgbClr>
            </a:outerShdw>
          </a:effectLst>
        </p:spPr>
      </p:pic>
      <p:sp>
        <p:nvSpPr>
          <p:cNvPr id="5" name="Text Placeholder 4">
            <a:extLst>
              <a:ext uri="{FF2B5EF4-FFF2-40B4-BE49-F238E27FC236}">
                <a16:creationId xmlns:a16="http://schemas.microsoft.com/office/drawing/2014/main" id="{FAD19DB2-0566-AF50-21DD-6148AE15151D}"/>
              </a:ext>
            </a:extLst>
          </p:cNvPr>
          <p:cNvSpPr>
            <a:spLocks noGrp="1"/>
          </p:cNvSpPr>
          <p:nvPr>
            <p:ph type="body" sz="half" idx="2"/>
          </p:nvPr>
        </p:nvSpPr>
        <p:spPr>
          <a:xfrm>
            <a:off x="86627" y="895148"/>
            <a:ext cx="6009373" cy="5962851"/>
          </a:xfrm>
        </p:spPr>
        <p:txBody>
          <a:bodyPr>
            <a:normAutofit lnSpcReduction="10000"/>
          </a:bodyPr>
          <a:lstStyle/>
          <a:p>
            <a:r>
              <a:rPr lang="en-US" sz="2200" dirty="0">
                <a:latin typeface="Times New Roman" panose="02020603050405020304" pitchFamily="18" charset="0"/>
                <a:cs typeface="Times New Roman" panose="02020603050405020304" pitchFamily="18" charset="0"/>
              </a:rPr>
              <a:t>To diagnose diseases effectively, accurate tools are</a:t>
            </a:r>
          </a:p>
          <a:p>
            <a:r>
              <a:rPr lang="en-US" sz="2200" dirty="0">
                <a:latin typeface="Times New Roman" panose="02020603050405020304" pitchFamily="18" charset="0"/>
                <a:cs typeface="Times New Roman" panose="02020603050405020304" pitchFamily="18" charset="0"/>
              </a:rPr>
              <a:t>essential. This project focuses on using </a:t>
            </a:r>
            <a:r>
              <a:rPr lang="en-US" sz="2200" b="1" dirty="0">
                <a:latin typeface="Times New Roman" panose="02020603050405020304" pitchFamily="18" charset="0"/>
                <a:cs typeface="Times New Roman" panose="02020603050405020304" pitchFamily="18" charset="0"/>
              </a:rPr>
              <a:t>X-ray</a:t>
            </a:r>
          </a:p>
          <a:p>
            <a:r>
              <a:rPr lang="en-US" sz="2200" b="1" dirty="0">
                <a:latin typeface="Times New Roman" panose="02020603050405020304" pitchFamily="18" charset="0"/>
                <a:cs typeface="Times New Roman" panose="02020603050405020304" pitchFamily="18" charset="0"/>
              </a:rPr>
              <a:t>images</a:t>
            </a:r>
            <a:r>
              <a:rPr lang="en-US" sz="2200" dirty="0">
                <a:latin typeface="Times New Roman" panose="02020603050405020304" pitchFamily="18" charset="0"/>
                <a:cs typeface="Times New Roman" panose="02020603050405020304" pitchFamily="18" charset="0"/>
              </a:rPr>
              <a:t> and advancements in </a:t>
            </a:r>
            <a:r>
              <a:rPr lang="en-US" sz="2200" b="1" dirty="0">
                <a:latin typeface="Times New Roman" panose="02020603050405020304" pitchFamily="18" charset="0"/>
                <a:cs typeface="Times New Roman" panose="02020603050405020304" pitchFamily="18" charset="0"/>
              </a:rPr>
              <a:t>artificial intelligence</a:t>
            </a:r>
          </a:p>
          <a:p>
            <a:r>
              <a:rPr lang="en-US" sz="2200" dirty="0">
                <a:latin typeface="Times New Roman" panose="02020603050405020304" pitchFamily="18" charset="0"/>
                <a:cs typeface="Times New Roman" panose="02020603050405020304" pitchFamily="18" charset="0"/>
              </a:rPr>
              <a:t>for lung disease prediction. The </a:t>
            </a:r>
            <a:r>
              <a:rPr lang="en-US" sz="2200" b="1" dirty="0">
                <a:latin typeface="Times New Roman" panose="02020603050405020304" pitchFamily="18" charset="0"/>
                <a:cs typeface="Times New Roman" panose="02020603050405020304" pitchFamily="18" charset="0"/>
              </a:rPr>
              <a:t>VGG16 dee</a:t>
            </a:r>
          </a:p>
          <a:p>
            <a:r>
              <a:rPr lang="en-US" sz="2200" b="1" dirty="0">
                <a:latin typeface="Times New Roman" panose="02020603050405020304" pitchFamily="18" charset="0"/>
                <a:cs typeface="Times New Roman" panose="02020603050405020304" pitchFamily="18" charset="0"/>
              </a:rPr>
              <a:t>learning architecture</a:t>
            </a:r>
            <a:r>
              <a:rPr lang="en-US" sz="2200" dirty="0">
                <a:latin typeface="Times New Roman" panose="02020603050405020304" pitchFamily="18" charset="0"/>
                <a:cs typeface="Times New Roman" panose="02020603050405020304" pitchFamily="18" charset="0"/>
              </a:rPr>
              <a:t> is utilized to identify and</a:t>
            </a:r>
          </a:p>
          <a:p>
            <a:r>
              <a:rPr lang="en-US" sz="2200" dirty="0">
                <a:latin typeface="Times New Roman" panose="02020603050405020304" pitchFamily="18" charset="0"/>
                <a:cs typeface="Times New Roman" panose="02020603050405020304" pitchFamily="18" charset="0"/>
              </a:rPr>
              <a:t>classify lung infections such as COVID-19,</a:t>
            </a:r>
          </a:p>
          <a:p>
            <a:r>
              <a:rPr lang="en-US" sz="2200" dirty="0">
                <a:latin typeface="Times New Roman" panose="02020603050405020304" pitchFamily="18" charset="0"/>
                <a:cs typeface="Times New Roman" panose="02020603050405020304" pitchFamily="18" charset="0"/>
              </a:rPr>
              <a:t>tuberculosis, and pneumonia. AI and deep learning</a:t>
            </a:r>
          </a:p>
          <a:p>
            <a:r>
              <a:rPr lang="en-US" sz="2200" dirty="0">
                <a:latin typeface="Times New Roman" panose="02020603050405020304" pitchFamily="18" charset="0"/>
                <a:cs typeface="Times New Roman" panose="02020603050405020304" pitchFamily="18" charset="0"/>
              </a:rPr>
              <a:t>have significantly improved the diagnosis and</a:t>
            </a:r>
          </a:p>
          <a:p>
            <a:r>
              <a:rPr lang="en-US" sz="2200" dirty="0">
                <a:latin typeface="Times New Roman" panose="02020603050405020304" pitchFamily="18" charset="0"/>
                <a:cs typeface="Times New Roman" panose="02020603050405020304" pitchFamily="18" charset="0"/>
              </a:rPr>
              <a:t>classification of lung diseases in medical imaging.</a:t>
            </a:r>
          </a:p>
          <a:p>
            <a:r>
              <a:rPr lang="en-US" sz="2200" dirty="0">
                <a:latin typeface="Times New Roman" panose="02020603050405020304" pitchFamily="18" charset="0"/>
                <a:cs typeface="Times New Roman" panose="02020603050405020304" pitchFamily="18" charset="0"/>
              </a:rPr>
              <a:t>This system aims to explore and classify various</a:t>
            </a:r>
          </a:p>
          <a:p>
            <a:r>
              <a:rPr lang="en-US" sz="2200" dirty="0">
                <a:latin typeface="Times New Roman" panose="02020603050405020304" pitchFamily="18" charset="0"/>
                <a:cs typeface="Times New Roman" panose="02020603050405020304" pitchFamily="18" charset="0"/>
              </a:rPr>
              <a:t>lung infections, providing early detection to</a:t>
            </a:r>
          </a:p>
          <a:p>
            <a:r>
              <a:rPr lang="en-US" sz="2200" dirty="0">
                <a:latin typeface="Times New Roman" panose="02020603050405020304" pitchFamily="18" charset="0"/>
                <a:cs typeface="Times New Roman" panose="02020603050405020304" pitchFamily="18" charset="0"/>
              </a:rPr>
              <a:t>enhance patient care. The research leverages</a:t>
            </a:r>
          </a:p>
          <a:p>
            <a:r>
              <a:rPr lang="en-US" sz="2200" dirty="0">
                <a:latin typeface="Times New Roman" panose="02020603050405020304" pitchFamily="18" charset="0"/>
                <a:cs typeface="Times New Roman" panose="02020603050405020304" pitchFamily="18" charset="0"/>
              </a:rPr>
              <a:t>cutting-edge technology to assist healthcare</a:t>
            </a:r>
          </a:p>
          <a:p>
            <a:r>
              <a:rPr lang="en-US" sz="2200" dirty="0">
                <a:latin typeface="Times New Roman" panose="02020603050405020304" pitchFamily="18" charset="0"/>
                <a:cs typeface="Times New Roman" panose="02020603050405020304" pitchFamily="18" charset="0"/>
              </a:rPr>
              <a:t>professionals with more accurate and efficient</a:t>
            </a:r>
          </a:p>
          <a:p>
            <a:r>
              <a:rPr lang="en-US" sz="2200" dirty="0">
                <a:latin typeface="Times New Roman" panose="02020603050405020304" pitchFamily="18" charset="0"/>
                <a:cs typeface="Times New Roman" panose="02020603050405020304" pitchFamily="18" charset="0"/>
              </a:rPr>
              <a:t>diagnostics.</a:t>
            </a:r>
            <a:endParaRPr lang="en-IN" sz="2200" dirty="0">
              <a:latin typeface="Times New Roman" panose="02020603050405020304" pitchFamily="18" charset="0"/>
              <a:cs typeface="Times New Roman" panose="02020603050405020304" pitchFamily="18" charset="0"/>
            </a:endParaRPr>
          </a:p>
        </p:txBody>
      </p:sp>
      <p:sp>
        <p:nvSpPr>
          <p:cNvPr id="6" name="Pentagon 5"/>
          <p:cNvSpPr/>
          <p:nvPr/>
        </p:nvSpPr>
        <p:spPr>
          <a:xfrm>
            <a:off x="1" y="-6350"/>
            <a:ext cx="5718810" cy="82423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rPr>
              <a:t>PROPOSED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43344-9470-A23C-0F9B-DD40A49A2F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6266D-D4FE-39B1-024F-F3FDEAB9ACC8}"/>
              </a:ext>
            </a:extLst>
          </p:cNvPr>
          <p:cNvSpPr>
            <a:spLocks noGrp="1"/>
          </p:cNvSpPr>
          <p:nvPr>
            <p:ph type="title"/>
          </p:nvPr>
        </p:nvSpPr>
        <p:spPr>
          <a:xfrm flipV="1">
            <a:off x="839788" y="2057399"/>
            <a:ext cx="3932237" cy="45719"/>
          </a:xfrm>
        </p:spPr>
        <p:txBody>
          <a:bodyPr>
            <a:normAutofit fontScale="90000"/>
          </a:bodyPr>
          <a:lstStyle/>
          <a:p>
            <a:r>
              <a:rPr lang="en-IN"/>
              <a:t>   </a:t>
            </a:r>
            <a:endParaRPr lang="en-IN" dirty="0"/>
          </a:p>
        </p:txBody>
      </p:sp>
      <p:sp>
        <p:nvSpPr>
          <p:cNvPr id="5" name="Text Placeholder 4">
            <a:extLst>
              <a:ext uri="{FF2B5EF4-FFF2-40B4-BE49-F238E27FC236}">
                <a16:creationId xmlns:a16="http://schemas.microsoft.com/office/drawing/2014/main" id="{C3C56596-4EB8-5012-EE80-712B7EE69917}"/>
              </a:ext>
            </a:extLst>
          </p:cNvPr>
          <p:cNvSpPr>
            <a:spLocks noGrp="1"/>
          </p:cNvSpPr>
          <p:nvPr>
            <p:ph type="body" sz="half" idx="2"/>
          </p:nvPr>
        </p:nvSpPr>
        <p:spPr>
          <a:xfrm>
            <a:off x="86627" y="895148"/>
            <a:ext cx="6009373" cy="5962851"/>
          </a:xfrm>
        </p:spPr>
        <p:txBody>
          <a:bodyPr>
            <a:normAutofit/>
          </a:bodyPr>
          <a:lstStyle/>
          <a:p>
            <a:r>
              <a:rPr lang="en-IN" sz="2400" b="1" dirty="0">
                <a:solidFill>
                  <a:srgbClr val="C00000"/>
                </a:solidFill>
              </a:rPr>
              <a:t>PROPOSED ALGORITHM: </a:t>
            </a:r>
          </a:p>
          <a:p>
            <a:endParaRPr lang="en-IN" sz="2400" b="1" dirty="0">
              <a:solidFill>
                <a:srgbClr val="C00000"/>
              </a:solidFill>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VGG16</a:t>
            </a:r>
          </a:p>
          <a:p>
            <a:pPr algn="just"/>
            <a:r>
              <a:rPr lang="en-IN" sz="2200" dirty="0">
                <a:latin typeface="Times New Roman" panose="02020603050405020304" pitchFamily="18" charset="0"/>
                <a:cs typeface="Times New Roman" panose="02020603050405020304" pitchFamily="18" charset="0"/>
              </a:rPr>
              <a:t>The VGG convolutional network is a model</a:t>
            </a:r>
          </a:p>
          <a:p>
            <a:pPr algn="just"/>
            <a:r>
              <a:rPr lang="en-IN" sz="2200" dirty="0">
                <a:latin typeface="Times New Roman" panose="02020603050405020304" pitchFamily="18" charset="0"/>
                <a:cs typeface="Times New Roman" panose="02020603050405020304" pitchFamily="18" charset="0"/>
              </a:rPr>
              <a:t>with 16 layers trained on fixed size images.</a:t>
            </a:r>
          </a:p>
          <a:p>
            <a:pPr algn="just"/>
            <a:r>
              <a:rPr lang="en-IN" sz="2200" dirty="0">
                <a:latin typeface="Times New Roman" panose="02020603050405020304" pitchFamily="18" charset="0"/>
                <a:cs typeface="Times New Roman" panose="02020603050405020304" pitchFamily="18" charset="0"/>
              </a:rPr>
              <a:t>The input is processed through a set of convolution</a:t>
            </a:r>
          </a:p>
          <a:p>
            <a:pPr algn="just"/>
            <a:r>
              <a:rPr lang="en-IN" sz="2200" dirty="0">
                <a:latin typeface="Times New Roman" panose="02020603050405020304" pitchFamily="18" charset="0"/>
                <a:cs typeface="Times New Roman" panose="02020603050405020304" pitchFamily="18" charset="0"/>
              </a:rPr>
              <a:t>layers which use small-size kernels with a receptive</a:t>
            </a:r>
          </a:p>
          <a:p>
            <a:pPr algn="just"/>
            <a:r>
              <a:rPr lang="en-IN" sz="2200" dirty="0">
                <a:latin typeface="Times New Roman" panose="02020603050405020304" pitchFamily="18" charset="0"/>
                <a:cs typeface="Times New Roman" panose="02020603050405020304" pitchFamily="18" charset="0"/>
              </a:rPr>
              <a:t>field 3x3.</a:t>
            </a:r>
            <a:r>
              <a:rPr lang="en-US" sz="2200" dirty="0">
                <a:latin typeface="Times New Roman" panose="02020603050405020304" pitchFamily="18" charset="0"/>
                <a:cs typeface="Times New Roman" panose="02020603050405020304" pitchFamily="18" charset="0"/>
              </a:rPr>
              <a:t>This is the smallest size allowing us to</a:t>
            </a:r>
          </a:p>
          <a:p>
            <a:pPr algn="just"/>
            <a:r>
              <a:rPr lang="en-US" sz="2200" dirty="0">
                <a:latin typeface="Times New Roman" panose="02020603050405020304" pitchFamily="18" charset="0"/>
                <a:cs typeface="Times New Roman" panose="02020603050405020304" pitchFamily="18" charset="0"/>
              </a:rPr>
              <a:t>capture the notion of up, down, right, left, and</a:t>
            </a:r>
          </a:p>
          <a:p>
            <a:pPr algn="just"/>
            <a:r>
              <a:rPr lang="en-US" sz="2200" dirty="0">
                <a:latin typeface="Times New Roman" panose="02020603050405020304" pitchFamily="18" charset="0"/>
                <a:cs typeface="Times New Roman" panose="02020603050405020304" pitchFamily="18" charset="0"/>
              </a:rPr>
              <a:t>center.</a:t>
            </a:r>
          </a:p>
          <a:p>
            <a:endParaRPr lang="en-IN" sz="2200" dirty="0">
              <a:latin typeface="Times New Roman" panose="02020603050405020304" pitchFamily="18" charset="0"/>
              <a:cs typeface="Times New Roman" panose="02020603050405020304" pitchFamily="18" charset="0"/>
            </a:endParaRPr>
          </a:p>
        </p:txBody>
      </p:sp>
      <p:sp>
        <p:nvSpPr>
          <p:cNvPr id="6" name="Pentagon 5">
            <a:extLst>
              <a:ext uri="{FF2B5EF4-FFF2-40B4-BE49-F238E27FC236}">
                <a16:creationId xmlns:a16="http://schemas.microsoft.com/office/drawing/2014/main" id="{921DF2F1-108F-7906-0909-F40AE4D58D9D}"/>
              </a:ext>
            </a:extLst>
          </p:cNvPr>
          <p:cNvSpPr/>
          <p:nvPr/>
        </p:nvSpPr>
        <p:spPr>
          <a:xfrm>
            <a:off x="0" y="-6350"/>
            <a:ext cx="5718810" cy="82423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rPr>
              <a:t>PROPOSED SYSTEM:</a:t>
            </a:r>
          </a:p>
        </p:txBody>
      </p:sp>
      <p:pic>
        <p:nvPicPr>
          <p:cNvPr id="9" name="Picture Placeholder 8">
            <a:extLst>
              <a:ext uri="{FF2B5EF4-FFF2-40B4-BE49-F238E27FC236}">
                <a16:creationId xmlns:a16="http://schemas.microsoft.com/office/drawing/2014/main" id="{61739CF5-32DF-9738-7360-341BF3C5C05A}"/>
              </a:ext>
            </a:extLst>
          </p:cNvPr>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t="2690" b="2690"/>
          <a:stretch/>
        </p:blipFill>
        <p:spPr>
          <a:xfrm>
            <a:off x="6169793" y="741145"/>
            <a:ext cx="5704205" cy="5433624"/>
          </a:xfrm>
        </p:spPr>
      </p:pic>
    </p:spTree>
    <p:extLst>
      <p:ext uri="{BB962C8B-B14F-4D97-AF65-F5344CB8AC3E}">
        <p14:creationId xmlns:p14="http://schemas.microsoft.com/office/powerpoint/2010/main" val="37323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6">
            <a:extLst>
              <a:ext uri="{FF2B5EF4-FFF2-40B4-BE49-F238E27FC236}">
                <a16:creationId xmlns:a16="http://schemas.microsoft.com/office/drawing/2014/main" id="{256B88F2-D1F3-40C6-C8F9-3117735CEA1C}"/>
              </a:ext>
            </a:extLst>
          </p:cNvPr>
          <p:cNvSpPr txBox="1">
            <a:spLocks/>
          </p:cNvSpPr>
          <p:nvPr/>
        </p:nvSpPr>
        <p:spPr>
          <a:xfrm>
            <a:off x="14605" y="1001027"/>
            <a:ext cx="12055475" cy="57270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b="1" dirty="0">
                <a:solidFill>
                  <a:srgbClr val="C00000"/>
                </a:solidFill>
                <a:latin typeface="Corbel (heading)"/>
              </a:rPr>
              <a:t>ALGORITHM DEFINITION: -</a:t>
            </a:r>
          </a:p>
          <a:p>
            <a:pPr algn="just"/>
            <a:r>
              <a:rPr lang="en-US" sz="2200" dirty="0">
                <a:latin typeface="Times New Roman" panose="02020603050405020304" pitchFamily="18" charset="0"/>
                <a:cs typeface="Times New Roman" panose="02020603050405020304" pitchFamily="18" charset="0"/>
              </a:rPr>
              <a:t>A Convolutional Neural Network (CNN) is a specialized deep learning model tailored for processing visual data like images and videos. Its architecture comprises layers designed to extract hierarchical features from input data. CNNs typically start with convolutional layers that apply filters to capture patterns and features, followed by activation functions like </a:t>
            </a:r>
            <a:r>
              <a:rPr lang="en-US" sz="2200" dirty="0" err="1">
                <a:latin typeface="Times New Roman" panose="02020603050405020304" pitchFamily="18" charset="0"/>
                <a:cs typeface="Times New Roman" panose="02020603050405020304" pitchFamily="18" charset="0"/>
              </a:rPr>
              <a:t>ReLU</a:t>
            </a:r>
            <a:r>
              <a:rPr lang="en-US" sz="2200" dirty="0">
                <a:latin typeface="Times New Roman" panose="02020603050405020304" pitchFamily="18" charset="0"/>
                <a:cs typeface="Times New Roman" panose="02020603050405020304" pitchFamily="18" charset="0"/>
              </a:rPr>
              <a:t> to introduce non-linearity. Pooling layers reduce spatial dimensions while retaining crucial information, enhancing computational efficiency and preventing overfitting.</a:t>
            </a:r>
          </a:p>
          <a:p>
            <a:pPr algn="just"/>
            <a:r>
              <a:rPr lang="en-US" sz="2200" dirty="0">
                <a:latin typeface="Times New Roman" panose="02020603050405020304" pitchFamily="18" charset="0"/>
                <a:cs typeface="Times New Roman" panose="02020603050405020304" pitchFamily="18" charset="0"/>
              </a:rPr>
              <a:t>VGG16, a specific CNN variant, gained fame for its straightforward yet effective design with 13 convolutional layers, 3 fully connected layers, and small 3x3 filters, making it ideal for image classification tasks. Its success lies in stacking convolutional blocks and utilizing max pooling to progressively learn intricate features. versatility extends to transfer learning, where pre-training on extensive datasets like ImageNet enables fine-tuning for specific applications, showcasing</a:t>
            </a:r>
            <a:endParaRPr lang="en-IN" sz="2200" dirty="0">
              <a:latin typeface="Times New Roman" panose="02020603050405020304" pitchFamily="18" charset="0"/>
              <a:cs typeface="Times New Roman" panose="02020603050405020304" pitchFamily="18" charset="0"/>
            </a:endParaRPr>
          </a:p>
        </p:txBody>
      </p:sp>
      <p:sp>
        <p:nvSpPr>
          <p:cNvPr id="7" name="Pentagon 5">
            <a:extLst>
              <a:ext uri="{FF2B5EF4-FFF2-40B4-BE49-F238E27FC236}">
                <a16:creationId xmlns:a16="http://schemas.microsoft.com/office/drawing/2014/main" id="{4C13568C-3B4E-08EB-C3EA-58357C2FBDE5}"/>
              </a:ext>
            </a:extLst>
          </p:cNvPr>
          <p:cNvSpPr/>
          <p:nvPr/>
        </p:nvSpPr>
        <p:spPr>
          <a:xfrm>
            <a:off x="1" y="-6350"/>
            <a:ext cx="5718810" cy="82423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296497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938887"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VGG16 ARCHITECTURE</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277" y="1081548"/>
            <a:ext cx="11189110" cy="5220930"/>
          </a:xfrm>
          <a:prstGeom prst="rect">
            <a:avLst/>
          </a:prstGeom>
        </p:spPr>
      </p:pic>
    </p:spTree>
    <p:extLst>
      <p:ext uri="{BB962C8B-B14F-4D97-AF65-F5344CB8AC3E}">
        <p14:creationId xmlns:p14="http://schemas.microsoft.com/office/powerpoint/2010/main" val="408470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6768445" cy="78740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smtClean="0">
                <a:latin typeface="Times New Roman" panose="02020603050405020304" pitchFamily="18" charset="0"/>
                <a:cs typeface="Times New Roman" panose="02020603050405020304" pitchFamily="18" charset="0"/>
              </a:rPr>
              <a:t>SYSTEM REQUIREMENTS:</a:t>
            </a:r>
            <a:endParaRPr lang="en-US" sz="4000" dirty="0">
              <a:latin typeface="Times New Roman" panose="02020603050405020304" pitchFamily="18" charset="0"/>
              <a:cs typeface="Times New Roman" panose="02020603050405020304" pitchFamily="18" charset="0"/>
            </a:endParaRPr>
          </a:p>
        </p:txBody>
      </p:sp>
      <p:sp>
        <p:nvSpPr>
          <p:cNvPr id="2" name="Rectangle 1"/>
          <p:cNvSpPr/>
          <p:nvPr/>
        </p:nvSpPr>
        <p:spPr>
          <a:xfrm>
            <a:off x="259080" y="1066743"/>
            <a:ext cx="5660953"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HARDWARE REQUIREMENTS</a:t>
            </a:r>
            <a:endParaRPr lang="en-IN" sz="2800"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272760CC-5CE2-EF4F-7693-100E4849F0E0}"/>
              </a:ext>
            </a:extLst>
          </p:cNvPr>
          <p:cNvSpPr txBox="1">
            <a:spLocks/>
          </p:cNvSpPr>
          <p:nvPr/>
        </p:nvSpPr>
        <p:spPr>
          <a:xfrm>
            <a:off x="446800" y="1686257"/>
            <a:ext cx="4895056" cy="2455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latin typeface="Times New Roman" panose="02020603050405020304" pitchFamily="18" charset="0"/>
                <a:cs typeface="Times New Roman" panose="02020603050405020304" pitchFamily="18" charset="0"/>
              </a:rPr>
              <a:t>PROCESSOR : Pentium i3 Processor</a:t>
            </a:r>
          </a:p>
          <a:p>
            <a:r>
              <a:rPr lang="en-IN" sz="2400" dirty="0">
                <a:latin typeface="Times New Roman" panose="02020603050405020304" pitchFamily="18" charset="0"/>
                <a:cs typeface="Times New Roman" panose="02020603050405020304" pitchFamily="18" charset="0"/>
              </a:rPr>
              <a:t> RAM : 2GB DD RAM</a:t>
            </a:r>
          </a:p>
          <a:p>
            <a:r>
              <a:rPr lang="en-IN" sz="2400" dirty="0">
                <a:latin typeface="Times New Roman" panose="02020603050405020304" pitchFamily="18" charset="0"/>
                <a:cs typeface="Times New Roman" panose="02020603050405020304" pitchFamily="18" charset="0"/>
              </a:rPr>
              <a:t> HARD DISK : 250 GB</a:t>
            </a:r>
          </a:p>
        </p:txBody>
      </p:sp>
      <p:sp>
        <p:nvSpPr>
          <p:cNvPr id="6" name="Text Placeholder 4">
            <a:extLst>
              <a:ext uri="{FF2B5EF4-FFF2-40B4-BE49-F238E27FC236}">
                <a16:creationId xmlns:a16="http://schemas.microsoft.com/office/drawing/2014/main" id="{EC388CE3-787D-2BBE-F751-8CCD1663B70F}"/>
              </a:ext>
            </a:extLst>
          </p:cNvPr>
          <p:cNvSpPr txBox="1">
            <a:spLocks/>
          </p:cNvSpPr>
          <p:nvPr/>
        </p:nvSpPr>
        <p:spPr>
          <a:xfrm>
            <a:off x="259080" y="3617185"/>
            <a:ext cx="5040580" cy="5249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Times New Roman" panose="02020603050405020304" pitchFamily="18" charset="0"/>
                <a:cs typeface="Times New Roman" panose="02020603050405020304" pitchFamily="18" charset="0"/>
              </a:rPr>
              <a:t>SOFTWARE REQUIREMENTS</a:t>
            </a:r>
          </a:p>
        </p:txBody>
      </p:sp>
      <p:sp>
        <p:nvSpPr>
          <p:cNvPr id="7" name="Content Placeholder 5">
            <a:extLst>
              <a:ext uri="{FF2B5EF4-FFF2-40B4-BE49-F238E27FC236}">
                <a16:creationId xmlns:a16="http://schemas.microsoft.com/office/drawing/2014/main" id="{0C0B7871-B8AF-1BC7-4CCC-11EA9B077E9D}"/>
              </a:ext>
            </a:extLst>
          </p:cNvPr>
          <p:cNvSpPr txBox="1">
            <a:spLocks/>
          </p:cNvSpPr>
          <p:nvPr/>
        </p:nvSpPr>
        <p:spPr>
          <a:xfrm>
            <a:off x="574811" y="4306908"/>
            <a:ext cx="4949295" cy="24558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latin typeface="Times New Roman" panose="02020603050405020304" pitchFamily="18" charset="0"/>
                <a:cs typeface="Times New Roman" panose="02020603050405020304" pitchFamily="18" charset="0"/>
              </a:rPr>
              <a:t> BACK END : PYTHON</a:t>
            </a:r>
          </a:p>
          <a:p>
            <a:r>
              <a:rPr lang="en-US" sz="2200" dirty="0">
                <a:latin typeface="Times New Roman" panose="02020603050405020304" pitchFamily="18" charset="0"/>
                <a:cs typeface="Times New Roman" panose="02020603050405020304" pitchFamily="18" charset="0"/>
              </a:rPr>
              <a:t>OPERATING SYSTEM : WINDOWS 7</a:t>
            </a:r>
          </a:p>
          <a:p>
            <a:r>
              <a:rPr lang="en-US" sz="2200" dirty="0">
                <a:latin typeface="Times New Roman" panose="02020603050405020304" pitchFamily="18" charset="0"/>
                <a:cs typeface="Times New Roman" panose="02020603050405020304" pitchFamily="18" charset="0"/>
              </a:rPr>
              <a:t>IDE : Spyder3</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34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6628130" cy="75628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rPr>
              <a:t>SYSTEM ARCHITECTURE:</a:t>
            </a:r>
          </a:p>
        </p:txBody>
      </p:sp>
      <p:pic>
        <p:nvPicPr>
          <p:cNvPr id="3" name="object 4">
            <a:extLst>
              <a:ext uri="{FF2B5EF4-FFF2-40B4-BE49-F238E27FC236}">
                <a16:creationId xmlns:a16="http://schemas.microsoft.com/office/drawing/2014/main" id="{D2A41DC8-3835-0823-6564-3289DA689C0D}"/>
              </a:ext>
            </a:extLst>
          </p:cNvPr>
          <p:cNvPicPr/>
          <p:nvPr/>
        </p:nvPicPr>
        <p:blipFill>
          <a:blip r:embed="rId2" cstate="print"/>
          <a:stretch>
            <a:fillRect/>
          </a:stretch>
        </p:blipFill>
        <p:spPr>
          <a:xfrm>
            <a:off x="4218284" y="1049795"/>
            <a:ext cx="2916555" cy="5435128"/>
          </a:xfrm>
          <a:prstGeom prst="rect">
            <a:avLst/>
          </a:prstGeom>
        </p:spPr>
      </p:pic>
    </p:spTree>
    <p:extLst>
      <p:ext uri="{BB962C8B-B14F-4D97-AF65-F5344CB8AC3E}">
        <p14:creationId xmlns:p14="http://schemas.microsoft.com/office/powerpoint/2010/main" val="299262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F09A70B-3403-91D1-B430-1FD938B988CA}"/>
              </a:ext>
            </a:extLst>
          </p:cNvPr>
          <p:cNvSpPr txBox="1">
            <a:spLocks/>
          </p:cNvSpPr>
          <p:nvPr/>
        </p:nvSpPr>
        <p:spPr>
          <a:xfrm>
            <a:off x="0" y="1039529"/>
            <a:ext cx="11752431" cy="57176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
        <p:nvSpPr>
          <p:cNvPr id="3" name="Pentagon 49">
            <a:extLst>
              <a:ext uri="{FF2B5EF4-FFF2-40B4-BE49-F238E27FC236}">
                <a16:creationId xmlns:a16="http://schemas.microsoft.com/office/drawing/2014/main" id="{DD4ACEFC-A028-34DD-24DC-741C0860B8F7}"/>
              </a:ext>
            </a:extLst>
          </p:cNvPr>
          <p:cNvSpPr/>
          <p:nvPr/>
        </p:nvSpPr>
        <p:spPr>
          <a:xfrm>
            <a:off x="0" y="-6350"/>
            <a:ext cx="4628562" cy="55310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smtClean="0">
                <a:latin typeface="Times New Roman" panose="02020603050405020304" pitchFamily="18" charset="0"/>
                <a:cs typeface="Times New Roman" panose="02020603050405020304" pitchFamily="18" charset="0"/>
              </a:rPr>
              <a:t>UML DIAGRAMS</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F37BEE-3107-06A2-AE71-9687C123B205}"/>
              </a:ext>
            </a:extLst>
          </p:cNvPr>
          <p:cNvPicPr>
            <a:picLocks noChangeAspect="1"/>
          </p:cNvPicPr>
          <p:nvPr/>
        </p:nvPicPr>
        <p:blipFill>
          <a:blip r:embed="rId2" cstate="print"/>
          <a:srcRect/>
          <a:stretch>
            <a:fillRect/>
          </a:stretch>
        </p:blipFill>
        <p:spPr bwMode="auto">
          <a:xfrm>
            <a:off x="1328286" y="1056064"/>
            <a:ext cx="8463013" cy="5652770"/>
          </a:xfrm>
          <a:prstGeom prst="rect">
            <a:avLst/>
          </a:prstGeom>
          <a:noFill/>
          <a:ln w="9525">
            <a:noFill/>
            <a:miter lim="800000"/>
            <a:headEnd/>
            <a:tailEnd/>
          </a:ln>
        </p:spPr>
      </p:pic>
      <p:sp>
        <p:nvSpPr>
          <p:cNvPr id="5" name="Pentagon 49">
            <a:extLst>
              <a:ext uri="{FF2B5EF4-FFF2-40B4-BE49-F238E27FC236}">
                <a16:creationId xmlns:a16="http://schemas.microsoft.com/office/drawing/2014/main" id="{DD4ACEFC-A028-34DD-24DC-741C0860B8F7}"/>
              </a:ext>
            </a:extLst>
          </p:cNvPr>
          <p:cNvSpPr/>
          <p:nvPr/>
        </p:nvSpPr>
        <p:spPr>
          <a:xfrm>
            <a:off x="-1" y="629540"/>
            <a:ext cx="6297105" cy="378209"/>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smtClean="0">
                <a:latin typeface="Times New Roman" panose="02020603050405020304" pitchFamily="18" charset="0"/>
                <a:cs typeface="Times New Roman" panose="02020603050405020304" pitchFamily="18" charset="0"/>
              </a:rPr>
              <a:t>USE CASE DIAGRAM</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179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6628130" cy="75628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smtClean="0">
                <a:latin typeface="Times New Roman" panose="02020603050405020304" pitchFamily="18" charset="0"/>
                <a:cs typeface="Times New Roman" panose="02020603050405020304" pitchFamily="18" charset="0"/>
              </a:rPr>
              <a:t>CLASS</a:t>
            </a:r>
            <a:r>
              <a:rPr lang="en-US" sz="4000" dirty="0" smtClean="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ARCHITECTURE:</a:t>
            </a:r>
          </a:p>
        </p:txBody>
      </p:sp>
      <p:pic>
        <p:nvPicPr>
          <p:cNvPr id="5" name="Content Placeholder 1">
            <a:extLst>
              <a:ext uri="{FF2B5EF4-FFF2-40B4-BE49-F238E27FC236}">
                <a16:creationId xmlns:a16="http://schemas.microsoft.com/office/drawing/2014/main" id="{5DF72F9C-430E-6FD6-8337-7FA3E48DCD3F}"/>
              </a:ext>
            </a:extLst>
          </p:cNvPr>
          <p:cNvPicPr>
            <a:picLocks noGrp="1" noChangeAspect="1"/>
          </p:cNvPicPr>
          <p:nvPr>
            <p:ph idx="1"/>
          </p:nvPr>
        </p:nvPicPr>
        <p:blipFill>
          <a:blip r:embed="rId2" cstate="print"/>
          <a:srcRect/>
          <a:stretch>
            <a:fillRect/>
          </a:stretch>
        </p:blipFill>
        <p:spPr bwMode="auto">
          <a:xfrm>
            <a:off x="204710" y="1102093"/>
            <a:ext cx="11675443" cy="5755907"/>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392132"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SEQUENTIAL</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6D137097-C5B0-DBB0-9E23-7B950DD30002}"/>
              </a:ext>
            </a:extLst>
          </p:cNvPr>
          <p:cNvPicPr>
            <a:picLocks noChangeAspect="1"/>
          </p:cNvPicPr>
          <p:nvPr/>
        </p:nvPicPr>
        <p:blipFill>
          <a:blip r:embed="rId2" cstate="print"/>
          <a:srcRect/>
          <a:stretch>
            <a:fillRect/>
          </a:stretch>
        </p:blipFill>
        <p:spPr bwMode="auto">
          <a:xfrm>
            <a:off x="510138" y="971939"/>
            <a:ext cx="10462661" cy="5717619"/>
          </a:xfrm>
          <a:prstGeom prst="rect">
            <a:avLst/>
          </a:prstGeom>
          <a:noFill/>
          <a:ln w="9525">
            <a:noFill/>
            <a:miter lim="800000"/>
            <a:headEnd/>
            <a:tailEnd/>
          </a:ln>
        </p:spPr>
      </p:pic>
    </p:spTree>
    <p:extLst>
      <p:ext uri="{BB962C8B-B14F-4D97-AF65-F5344CB8AC3E}">
        <p14:creationId xmlns:p14="http://schemas.microsoft.com/office/powerpoint/2010/main" val="1810456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266531"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DATA FLOW</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DIAGRAM:</a:t>
            </a:r>
          </a:p>
        </p:txBody>
      </p:sp>
      <p:sp>
        <p:nvSpPr>
          <p:cNvPr id="4" name="object 3">
            <a:extLst>
              <a:ext uri="{FF2B5EF4-FFF2-40B4-BE49-F238E27FC236}">
                <a16:creationId xmlns:a16="http://schemas.microsoft.com/office/drawing/2014/main" id="{A735365C-5875-6200-9BA6-ADDBC2432347}"/>
              </a:ext>
            </a:extLst>
          </p:cNvPr>
          <p:cNvSpPr/>
          <p:nvPr/>
        </p:nvSpPr>
        <p:spPr>
          <a:xfrm>
            <a:off x="6055201" y="3791585"/>
            <a:ext cx="1459230" cy="1463040"/>
          </a:xfrm>
          <a:custGeom>
            <a:avLst/>
            <a:gdLst/>
            <a:ahLst/>
            <a:cxnLst/>
            <a:rect l="l" t="t" r="r" b="b"/>
            <a:pathLst>
              <a:path w="1459229" h="1463039">
                <a:moveTo>
                  <a:pt x="243204" y="0"/>
                </a:moveTo>
                <a:lnTo>
                  <a:pt x="194177" y="4944"/>
                </a:lnTo>
                <a:lnTo>
                  <a:pt x="148518" y="19123"/>
                </a:lnTo>
                <a:lnTo>
                  <a:pt x="107205" y="41556"/>
                </a:lnTo>
                <a:lnTo>
                  <a:pt x="71215" y="71262"/>
                </a:lnTo>
                <a:lnTo>
                  <a:pt x="41523" y="107261"/>
                </a:lnTo>
                <a:lnTo>
                  <a:pt x="19105" y="148572"/>
                </a:lnTo>
                <a:lnTo>
                  <a:pt x="4939" y="194213"/>
                </a:lnTo>
                <a:lnTo>
                  <a:pt x="0" y="243204"/>
                </a:lnTo>
                <a:lnTo>
                  <a:pt x="0" y="1219834"/>
                </a:lnTo>
                <a:lnTo>
                  <a:pt x="4939" y="1268826"/>
                </a:lnTo>
                <a:lnTo>
                  <a:pt x="19105" y="1314467"/>
                </a:lnTo>
                <a:lnTo>
                  <a:pt x="41523" y="1355778"/>
                </a:lnTo>
                <a:lnTo>
                  <a:pt x="71215" y="1391777"/>
                </a:lnTo>
                <a:lnTo>
                  <a:pt x="107205" y="1421483"/>
                </a:lnTo>
                <a:lnTo>
                  <a:pt x="148518" y="1443916"/>
                </a:lnTo>
                <a:lnTo>
                  <a:pt x="194177" y="1458095"/>
                </a:lnTo>
                <a:lnTo>
                  <a:pt x="243204" y="1463039"/>
                </a:lnTo>
                <a:lnTo>
                  <a:pt x="1216025" y="1463039"/>
                </a:lnTo>
                <a:lnTo>
                  <a:pt x="1265052" y="1458095"/>
                </a:lnTo>
                <a:lnTo>
                  <a:pt x="1310711" y="1443916"/>
                </a:lnTo>
                <a:lnTo>
                  <a:pt x="1352024" y="1421483"/>
                </a:lnTo>
                <a:lnTo>
                  <a:pt x="1388014" y="1391777"/>
                </a:lnTo>
                <a:lnTo>
                  <a:pt x="1417706" y="1355778"/>
                </a:lnTo>
                <a:lnTo>
                  <a:pt x="1440124" y="1314467"/>
                </a:lnTo>
                <a:lnTo>
                  <a:pt x="1454290" y="1268826"/>
                </a:lnTo>
                <a:lnTo>
                  <a:pt x="1459229" y="1219834"/>
                </a:lnTo>
                <a:lnTo>
                  <a:pt x="1459229" y="243204"/>
                </a:lnTo>
                <a:lnTo>
                  <a:pt x="1454290" y="194213"/>
                </a:lnTo>
                <a:lnTo>
                  <a:pt x="1440124" y="148572"/>
                </a:lnTo>
                <a:lnTo>
                  <a:pt x="1417706" y="107261"/>
                </a:lnTo>
                <a:lnTo>
                  <a:pt x="1388014" y="71262"/>
                </a:lnTo>
                <a:lnTo>
                  <a:pt x="1352024" y="41556"/>
                </a:lnTo>
                <a:lnTo>
                  <a:pt x="1310711" y="19123"/>
                </a:lnTo>
                <a:lnTo>
                  <a:pt x="1265052" y="4944"/>
                </a:lnTo>
                <a:lnTo>
                  <a:pt x="1216025" y="0"/>
                </a:lnTo>
                <a:lnTo>
                  <a:pt x="243204" y="0"/>
                </a:lnTo>
                <a:close/>
              </a:path>
            </a:pathLst>
          </a:custGeom>
          <a:ln w="9525">
            <a:solidFill>
              <a:srgbClr val="000000"/>
            </a:solidFill>
          </a:ln>
        </p:spPr>
        <p:txBody>
          <a:bodyPr wrap="square" lIns="0" tIns="0" rIns="0" bIns="0" rtlCol="0"/>
          <a:lstStyle>
            <a:defPPr>
              <a:defRPr kern="0"/>
            </a:defPPr>
          </a:lstStyle>
          <a:p>
            <a:endParaRPr/>
          </a:p>
        </p:txBody>
      </p:sp>
      <p:sp>
        <p:nvSpPr>
          <p:cNvPr id="6" name="object 4">
            <a:extLst>
              <a:ext uri="{FF2B5EF4-FFF2-40B4-BE49-F238E27FC236}">
                <a16:creationId xmlns:a16="http://schemas.microsoft.com/office/drawing/2014/main" id="{A0D120EC-1D89-7932-3037-CB4B6B255EC5}"/>
              </a:ext>
            </a:extLst>
          </p:cNvPr>
          <p:cNvSpPr txBox="1"/>
          <p:nvPr/>
        </p:nvSpPr>
        <p:spPr>
          <a:xfrm>
            <a:off x="6241764" y="3878580"/>
            <a:ext cx="1082040" cy="915669"/>
          </a:xfrm>
          <a:prstGeom prst="rect">
            <a:avLst/>
          </a:prstGeom>
        </p:spPr>
        <p:txBody>
          <a:bodyPr vert="horz" wrap="square" lIns="0" tIns="18415" rIns="0" bIns="0" rtlCol="0">
            <a:spAutoFit/>
          </a:bodyPr>
          <a:lstStyle>
            <a:defPPr>
              <a:defRPr kern="0"/>
            </a:defPPr>
          </a:lstStyle>
          <a:p>
            <a:pPr marL="12700" marR="5080" indent="6985" algn="ctr">
              <a:lnSpc>
                <a:spcPct val="96700"/>
              </a:lnSpc>
              <a:spcBef>
                <a:spcPts val="145"/>
              </a:spcBef>
            </a:pPr>
            <a:r>
              <a:rPr sz="1200" dirty="0">
                <a:latin typeface="Times New Roman"/>
                <a:cs typeface="Times New Roman"/>
              </a:rPr>
              <a:t>Apply</a:t>
            </a:r>
            <a:r>
              <a:rPr sz="1200" spc="-30" dirty="0">
                <a:latin typeface="Times New Roman"/>
                <a:cs typeface="Times New Roman"/>
              </a:rPr>
              <a:t> </a:t>
            </a:r>
            <a:r>
              <a:rPr sz="1200" spc="-10" dirty="0">
                <a:latin typeface="Times New Roman"/>
                <a:cs typeface="Times New Roman"/>
              </a:rPr>
              <a:t>VGG16 </a:t>
            </a:r>
            <a:r>
              <a:rPr sz="1200" dirty="0">
                <a:latin typeface="Times New Roman"/>
                <a:cs typeface="Times New Roman"/>
              </a:rPr>
              <a:t>Architecture</a:t>
            </a:r>
            <a:r>
              <a:rPr sz="1200" spc="-60" dirty="0">
                <a:latin typeface="Times New Roman"/>
                <a:cs typeface="Times New Roman"/>
              </a:rPr>
              <a:t> </a:t>
            </a:r>
            <a:r>
              <a:rPr sz="1200" spc="-50" dirty="0">
                <a:latin typeface="Times New Roman"/>
                <a:cs typeface="Times New Roman"/>
              </a:rPr>
              <a:t>&amp; </a:t>
            </a:r>
            <a:r>
              <a:rPr sz="1200" dirty="0">
                <a:latin typeface="Times New Roman"/>
                <a:cs typeface="Times New Roman"/>
              </a:rPr>
              <a:t>save</a:t>
            </a:r>
            <a:r>
              <a:rPr sz="1200" spc="-45" dirty="0">
                <a:latin typeface="Times New Roman"/>
                <a:cs typeface="Times New Roman"/>
              </a:rPr>
              <a:t> </a:t>
            </a:r>
            <a:r>
              <a:rPr sz="1200" dirty="0">
                <a:latin typeface="Times New Roman"/>
                <a:cs typeface="Times New Roman"/>
              </a:rPr>
              <a:t>trained</a:t>
            </a:r>
            <a:r>
              <a:rPr sz="1200" spc="-15" dirty="0">
                <a:latin typeface="Times New Roman"/>
                <a:cs typeface="Times New Roman"/>
              </a:rPr>
              <a:t> </a:t>
            </a:r>
            <a:r>
              <a:rPr sz="1200" spc="-20" dirty="0">
                <a:latin typeface="Times New Roman"/>
                <a:cs typeface="Times New Roman"/>
              </a:rPr>
              <a:t>file like </a:t>
            </a:r>
            <a:r>
              <a:rPr sz="1200" spc="-10" dirty="0">
                <a:latin typeface="Times New Roman"/>
                <a:cs typeface="Times New Roman"/>
              </a:rPr>
              <a:t>TrainedModel.h5</a:t>
            </a:r>
            <a:endParaRPr sz="1200">
              <a:latin typeface="Times New Roman"/>
              <a:cs typeface="Times New Roman"/>
            </a:endParaRPr>
          </a:p>
        </p:txBody>
      </p:sp>
      <p:sp>
        <p:nvSpPr>
          <p:cNvPr id="7" name="object 5">
            <a:extLst>
              <a:ext uri="{FF2B5EF4-FFF2-40B4-BE49-F238E27FC236}">
                <a16:creationId xmlns:a16="http://schemas.microsoft.com/office/drawing/2014/main" id="{21C58719-E80F-2DBA-F42C-DAC242EF1607}"/>
              </a:ext>
            </a:extLst>
          </p:cNvPr>
          <p:cNvSpPr/>
          <p:nvPr/>
        </p:nvSpPr>
        <p:spPr>
          <a:xfrm>
            <a:off x="5977732" y="1603375"/>
            <a:ext cx="1337310" cy="707390"/>
          </a:xfrm>
          <a:custGeom>
            <a:avLst/>
            <a:gdLst/>
            <a:ahLst/>
            <a:cxnLst/>
            <a:rect l="l" t="t" r="r" b="b"/>
            <a:pathLst>
              <a:path w="1337310" h="707389">
                <a:moveTo>
                  <a:pt x="117856" y="0"/>
                </a:moveTo>
                <a:lnTo>
                  <a:pt x="72009" y="9271"/>
                </a:lnTo>
                <a:lnTo>
                  <a:pt x="34544" y="34544"/>
                </a:lnTo>
                <a:lnTo>
                  <a:pt x="9271" y="72009"/>
                </a:lnTo>
                <a:lnTo>
                  <a:pt x="0" y="117856"/>
                </a:lnTo>
                <a:lnTo>
                  <a:pt x="0" y="589534"/>
                </a:lnTo>
                <a:lnTo>
                  <a:pt x="9271" y="635381"/>
                </a:lnTo>
                <a:lnTo>
                  <a:pt x="34544" y="672846"/>
                </a:lnTo>
                <a:lnTo>
                  <a:pt x="72009" y="698119"/>
                </a:lnTo>
                <a:lnTo>
                  <a:pt x="117856" y="707390"/>
                </a:lnTo>
                <a:lnTo>
                  <a:pt x="1219454" y="707390"/>
                </a:lnTo>
                <a:lnTo>
                  <a:pt x="1265301" y="698119"/>
                </a:lnTo>
                <a:lnTo>
                  <a:pt x="1302765" y="672846"/>
                </a:lnTo>
                <a:lnTo>
                  <a:pt x="1328039" y="635380"/>
                </a:lnTo>
                <a:lnTo>
                  <a:pt x="1337310" y="589534"/>
                </a:lnTo>
                <a:lnTo>
                  <a:pt x="1337310" y="117856"/>
                </a:lnTo>
                <a:lnTo>
                  <a:pt x="1328039" y="72009"/>
                </a:lnTo>
                <a:lnTo>
                  <a:pt x="1302765" y="34544"/>
                </a:lnTo>
                <a:lnTo>
                  <a:pt x="1265301" y="9271"/>
                </a:lnTo>
                <a:lnTo>
                  <a:pt x="1219454" y="0"/>
                </a:lnTo>
                <a:lnTo>
                  <a:pt x="117856" y="0"/>
                </a:lnTo>
                <a:close/>
              </a:path>
            </a:pathLst>
          </a:custGeom>
          <a:ln w="9525">
            <a:solidFill>
              <a:srgbClr val="000000"/>
            </a:solidFill>
          </a:ln>
        </p:spPr>
        <p:txBody>
          <a:bodyPr wrap="square" lIns="0" tIns="0" rIns="0" bIns="0" rtlCol="0"/>
          <a:lstStyle>
            <a:defPPr>
              <a:defRPr kern="0"/>
            </a:defPPr>
          </a:lstStyle>
          <a:p>
            <a:endParaRPr/>
          </a:p>
        </p:txBody>
      </p:sp>
      <p:sp>
        <p:nvSpPr>
          <p:cNvPr id="8" name="object 6">
            <a:extLst>
              <a:ext uri="{FF2B5EF4-FFF2-40B4-BE49-F238E27FC236}">
                <a16:creationId xmlns:a16="http://schemas.microsoft.com/office/drawing/2014/main" id="{3EBB1885-6C40-89B3-3EE6-557DFA8560F4}"/>
              </a:ext>
            </a:extLst>
          </p:cNvPr>
          <p:cNvSpPr txBox="1"/>
          <p:nvPr/>
        </p:nvSpPr>
        <p:spPr>
          <a:xfrm>
            <a:off x="6220428" y="1634616"/>
            <a:ext cx="854710" cy="434340"/>
          </a:xfrm>
          <a:prstGeom prst="rect">
            <a:avLst/>
          </a:prstGeom>
        </p:spPr>
        <p:txBody>
          <a:bodyPr vert="horz" wrap="square" lIns="0" tIns="12700" rIns="0" bIns="0" rtlCol="0">
            <a:spAutoFit/>
          </a:bodyPr>
          <a:lstStyle>
            <a:defPPr>
              <a:defRPr kern="0"/>
            </a:defPPr>
          </a:lstStyle>
          <a:p>
            <a:pPr marL="198120" marR="5080" indent="-186055">
              <a:lnSpc>
                <a:spcPct val="111700"/>
              </a:lnSpc>
              <a:spcBef>
                <a:spcPts val="100"/>
              </a:spcBef>
            </a:pPr>
            <a:r>
              <a:rPr sz="1200" dirty="0">
                <a:latin typeface="Times New Roman"/>
                <a:cs typeface="Times New Roman"/>
              </a:rPr>
              <a:t>Lung</a:t>
            </a:r>
            <a:r>
              <a:rPr sz="1200" spc="-20" dirty="0">
                <a:latin typeface="Times New Roman"/>
                <a:cs typeface="Times New Roman"/>
              </a:rPr>
              <a:t> </a:t>
            </a:r>
            <a:r>
              <a:rPr sz="1200" spc="-10" dirty="0">
                <a:latin typeface="Times New Roman"/>
                <a:cs typeface="Times New Roman"/>
              </a:rPr>
              <a:t>Disease Dataset</a:t>
            </a:r>
            <a:endParaRPr sz="1200">
              <a:latin typeface="Times New Roman"/>
              <a:cs typeface="Times New Roman"/>
            </a:endParaRPr>
          </a:p>
        </p:txBody>
      </p:sp>
      <p:grpSp>
        <p:nvGrpSpPr>
          <p:cNvPr id="9" name="object 7">
            <a:extLst>
              <a:ext uri="{FF2B5EF4-FFF2-40B4-BE49-F238E27FC236}">
                <a16:creationId xmlns:a16="http://schemas.microsoft.com/office/drawing/2014/main" id="{51884EAE-9636-95E3-FE6B-2689DAF474BC}"/>
              </a:ext>
            </a:extLst>
          </p:cNvPr>
          <p:cNvGrpSpPr/>
          <p:nvPr/>
        </p:nvGrpSpPr>
        <p:grpSpPr>
          <a:xfrm>
            <a:off x="4153377" y="1832609"/>
            <a:ext cx="1902333" cy="2437765"/>
            <a:chOff x="1750060" y="2407919"/>
            <a:chExt cx="1902333" cy="2437765"/>
          </a:xfrm>
        </p:grpSpPr>
        <p:sp>
          <p:nvSpPr>
            <p:cNvPr id="10" name="object 8">
              <a:extLst>
                <a:ext uri="{FF2B5EF4-FFF2-40B4-BE49-F238E27FC236}">
                  <a16:creationId xmlns:a16="http://schemas.microsoft.com/office/drawing/2014/main" id="{18BF6764-1E74-6E42-4322-065D37D1D10A}"/>
                </a:ext>
              </a:extLst>
            </p:cNvPr>
            <p:cNvSpPr/>
            <p:nvPr/>
          </p:nvSpPr>
          <p:spPr>
            <a:xfrm>
              <a:off x="2356993" y="2407919"/>
              <a:ext cx="1295400" cy="2437765"/>
            </a:xfrm>
            <a:custGeom>
              <a:avLst/>
              <a:gdLst/>
              <a:ahLst/>
              <a:cxnLst/>
              <a:rect l="l" t="t" r="r" b="b"/>
              <a:pathLst>
                <a:path w="1295400" h="2437765">
                  <a:moveTo>
                    <a:pt x="1217422" y="0"/>
                  </a:moveTo>
                  <a:lnTo>
                    <a:pt x="1134364" y="18796"/>
                  </a:lnTo>
                  <a:lnTo>
                    <a:pt x="1154480" y="43383"/>
                  </a:lnTo>
                  <a:lnTo>
                    <a:pt x="161798" y="856742"/>
                  </a:lnTo>
                  <a:lnTo>
                    <a:pt x="169926" y="866648"/>
                  </a:lnTo>
                  <a:lnTo>
                    <a:pt x="1162558" y="53225"/>
                  </a:lnTo>
                  <a:lnTo>
                    <a:pt x="1182624" y="77724"/>
                  </a:lnTo>
                  <a:lnTo>
                    <a:pt x="1201610" y="35306"/>
                  </a:lnTo>
                  <a:lnTo>
                    <a:pt x="1217422" y="0"/>
                  </a:lnTo>
                  <a:close/>
                </a:path>
                <a:path w="1295400" h="2437765">
                  <a:moveTo>
                    <a:pt x="1294892" y="2437765"/>
                  </a:moveTo>
                  <a:lnTo>
                    <a:pt x="1278940" y="2402713"/>
                  </a:lnTo>
                  <a:lnTo>
                    <a:pt x="1259586" y="2360168"/>
                  </a:lnTo>
                  <a:lnTo>
                    <a:pt x="1239621" y="2384907"/>
                  </a:lnTo>
                  <a:lnTo>
                    <a:pt x="7874" y="1388237"/>
                  </a:lnTo>
                  <a:lnTo>
                    <a:pt x="0" y="1398143"/>
                  </a:lnTo>
                  <a:lnTo>
                    <a:pt x="1231684" y="2394737"/>
                  </a:lnTo>
                  <a:lnTo>
                    <a:pt x="1211707" y="2419477"/>
                  </a:lnTo>
                  <a:lnTo>
                    <a:pt x="1294892" y="2437765"/>
                  </a:lnTo>
                  <a:close/>
                </a:path>
              </a:pathLst>
            </a:custGeom>
            <a:solidFill>
              <a:srgbClr val="000000"/>
            </a:solidFill>
          </p:spPr>
          <p:txBody>
            <a:bodyPr wrap="square" lIns="0" tIns="0" rIns="0" bIns="0" rtlCol="0"/>
            <a:lstStyle>
              <a:defPPr>
                <a:defRPr kern="0"/>
              </a:defPPr>
            </a:lstStyle>
            <a:p>
              <a:endParaRPr/>
            </a:p>
          </p:txBody>
        </p:sp>
        <p:sp>
          <p:nvSpPr>
            <p:cNvPr id="11" name="object 9">
              <a:extLst>
                <a:ext uri="{FF2B5EF4-FFF2-40B4-BE49-F238E27FC236}">
                  <a16:creationId xmlns:a16="http://schemas.microsoft.com/office/drawing/2014/main" id="{796CAE1F-2C7F-935E-71A3-EF474FE9919F}"/>
                </a:ext>
              </a:extLst>
            </p:cNvPr>
            <p:cNvSpPr/>
            <p:nvPr/>
          </p:nvSpPr>
          <p:spPr>
            <a:xfrm>
              <a:off x="1750060" y="3269615"/>
              <a:ext cx="1113155" cy="531495"/>
            </a:xfrm>
            <a:custGeom>
              <a:avLst/>
              <a:gdLst/>
              <a:ahLst/>
              <a:cxnLst/>
              <a:rect l="l" t="t" r="r" b="b"/>
              <a:pathLst>
                <a:path w="1113155" h="531495">
                  <a:moveTo>
                    <a:pt x="88518" y="0"/>
                  </a:moveTo>
                  <a:lnTo>
                    <a:pt x="54060" y="6957"/>
                  </a:lnTo>
                  <a:lnTo>
                    <a:pt x="25923" y="25939"/>
                  </a:lnTo>
                  <a:lnTo>
                    <a:pt x="6955" y="54113"/>
                  </a:lnTo>
                  <a:lnTo>
                    <a:pt x="0" y="88645"/>
                  </a:lnTo>
                  <a:lnTo>
                    <a:pt x="0" y="442975"/>
                  </a:lnTo>
                  <a:lnTo>
                    <a:pt x="6955" y="477434"/>
                  </a:lnTo>
                  <a:lnTo>
                    <a:pt x="25923" y="505571"/>
                  </a:lnTo>
                  <a:lnTo>
                    <a:pt x="54060" y="524539"/>
                  </a:lnTo>
                  <a:lnTo>
                    <a:pt x="88518" y="531494"/>
                  </a:lnTo>
                  <a:lnTo>
                    <a:pt x="1024635" y="531494"/>
                  </a:lnTo>
                  <a:lnTo>
                    <a:pt x="1059094" y="524539"/>
                  </a:lnTo>
                  <a:lnTo>
                    <a:pt x="1087231" y="505571"/>
                  </a:lnTo>
                  <a:lnTo>
                    <a:pt x="1106199" y="477434"/>
                  </a:lnTo>
                  <a:lnTo>
                    <a:pt x="1113154" y="442975"/>
                  </a:lnTo>
                  <a:lnTo>
                    <a:pt x="1113154" y="88645"/>
                  </a:lnTo>
                  <a:lnTo>
                    <a:pt x="1106199" y="54113"/>
                  </a:lnTo>
                  <a:lnTo>
                    <a:pt x="1087231" y="25939"/>
                  </a:lnTo>
                  <a:lnTo>
                    <a:pt x="1059094" y="6957"/>
                  </a:lnTo>
                  <a:lnTo>
                    <a:pt x="1024635" y="0"/>
                  </a:lnTo>
                  <a:lnTo>
                    <a:pt x="88518" y="0"/>
                  </a:lnTo>
                  <a:close/>
                </a:path>
              </a:pathLst>
            </a:custGeom>
            <a:ln w="9524">
              <a:solidFill>
                <a:srgbClr val="000000"/>
              </a:solidFill>
            </a:ln>
          </p:spPr>
          <p:txBody>
            <a:bodyPr wrap="square" lIns="0" tIns="0" rIns="0" bIns="0" rtlCol="0"/>
            <a:lstStyle>
              <a:defPPr>
                <a:defRPr kern="0"/>
              </a:defPPr>
            </a:lstStyle>
            <a:p>
              <a:endParaRPr/>
            </a:p>
          </p:txBody>
        </p:sp>
      </p:grpSp>
      <p:sp>
        <p:nvSpPr>
          <p:cNvPr id="12" name="object 10">
            <a:extLst>
              <a:ext uri="{FF2B5EF4-FFF2-40B4-BE49-F238E27FC236}">
                <a16:creationId xmlns:a16="http://schemas.microsoft.com/office/drawing/2014/main" id="{5F76383D-420B-1DC4-E9C5-16B5DCC35DDB}"/>
              </a:ext>
            </a:extLst>
          </p:cNvPr>
          <p:cNvSpPr txBox="1"/>
          <p:nvPr/>
        </p:nvSpPr>
        <p:spPr>
          <a:xfrm>
            <a:off x="4555586" y="2741295"/>
            <a:ext cx="311150" cy="208279"/>
          </a:xfrm>
          <a:prstGeom prst="rect">
            <a:avLst/>
          </a:prstGeom>
        </p:spPr>
        <p:txBody>
          <a:bodyPr vert="horz" wrap="square" lIns="0" tIns="12700" rIns="0" bIns="0" rtlCol="0">
            <a:spAutoFit/>
          </a:bodyPr>
          <a:lstStyle>
            <a:defPPr>
              <a:defRPr kern="0"/>
            </a:defPPr>
          </a:lstStyle>
          <a:p>
            <a:pPr marL="12700">
              <a:lnSpc>
                <a:spcPct val="100000"/>
              </a:lnSpc>
              <a:spcBef>
                <a:spcPts val="100"/>
              </a:spcBef>
            </a:pPr>
            <a:r>
              <a:rPr sz="1200" spc="-20" dirty="0">
                <a:latin typeface="Times New Roman"/>
                <a:cs typeface="Times New Roman"/>
              </a:rPr>
              <a:t>User</a:t>
            </a:r>
            <a:endParaRPr sz="1200">
              <a:latin typeface="Times New Roman"/>
              <a:cs typeface="Times New Roman"/>
            </a:endParaRPr>
          </a:p>
        </p:txBody>
      </p:sp>
      <p:sp>
        <p:nvSpPr>
          <p:cNvPr id="13" name="object 11">
            <a:extLst>
              <a:ext uri="{FF2B5EF4-FFF2-40B4-BE49-F238E27FC236}">
                <a16:creationId xmlns:a16="http://schemas.microsoft.com/office/drawing/2014/main" id="{560603B2-B430-C1D2-E3DE-9A17E0298F5E}"/>
              </a:ext>
            </a:extLst>
          </p:cNvPr>
          <p:cNvSpPr/>
          <p:nvPr/>
        </p:nvSpPr>
        <p:spPr>
          <a:xfrm>
            <a:off x="6055201" y="2785744"/>
            <a:ext cx="1988185" cy="728345"/>
          </a:xfrm>
          <a:custGeom>
            <a:avLst/>
            <a:gdLst/>
            <a:ahLst/>
            <a:cxnLst/>
            <a:rect l="l" t="t" r="r" b="b"/>
            <a:pathLst>
              <a:path w="1988185" h="728345">
                <a:moveTo>
                  <a:pt x="121412" y="0"/>
                </a:moveTo>
                <a:lnTo>
                  <a:pt x="74152" y="9540"/>
                </a:lnTo>
                <a:lnTo>
                  <a:pt x="35560" y="35560"/>
                </a:lnTo>
                <a:lnTo>
                  <a:pt x="9540" y="74152"/>
                </a:lnTo>
                <a:lnTo>
                  <a:pt x="0" y="121412"/>
                </a:lnTo>
                <a:lnTo>
                  <a:pt x="0" y="606933"/>
                </a:lnTo>
                <a:lnTo>
                  <a:pt x="9540" y="654192"/>
                </a:lnTo>
                <a:lnTo>
                  <a:pt x="35559" y="692785"/>
                </a:lnTo>
                <a:lnTo>
                  <a:pt x="74152" y="718804"/>
                </a:lnTo>
                <a:lnTo>
                  <a:pt x="121412" y="728345"/>
                </a:lnTo>
                <a:lnTo>
                  <a:pt x="1866773" y="728345"/>
                </a:lnTo>
                <a:lnTo>
                  <a:pt x="1914032" y="718804"/>
                </a:lnTo>
                <a:lnTo>
                  <a:pt x="1952625" y="692785"/>
                </a:lnTo>
                <a:lnTo>
                  <a:pt x="1978644" y="654192"/>
                </a:lnTo>
                <a:lnTo>
                  <a:pt x="1988185" y="606933"/>
                </a:lnTo>
                <a:lnTo>
                  <a:pt x="1988185" y="121412"/>
                </a:lnTo>
                <a:lnTo>
                  <a:pt x="1978644" y="74152"/>
                </a:lnTo>
                <a:lnTo>
                  <a:pt x="1952625" y="35559"/>
                </a:lnTo>
                <a:lnTo>
                  <a:pt x="1914032" y="9540"/>
                </a:lnTo>
                <a:lnTo>
                  <a:pt x="1866773" y="0"/>
                </a:lnTo>
                <a:lnTo>
                  <a:pt x="121412" y="0"/>
                </a:lnTo>
                <a:close/>
              </a:path>
            </a:pathLst>
          </a:custGeom>
          <a:ln w="9525">
            <a:solidFill>
              <a:srgbClr val="000000"/>
            </a:solidFill>
          </a:ln>
        </p:spPr>
        <p:txBody>
          <a:bodyPr wrap="square" lIns="0" tIns="0" rIns="0" bIns="0" rtlCol="0"/>
          <a:lstStyle>
            <a:defPPr>
              <a:defRPr kern="0"/>
            </a:defPPr>
          </a:lstStyle>
          <a:p>
            <a:endParaRPr/>
          </a:p>
        </p:txBody>
      </p:sp>
      <p:sp>
        <p:nvSpPr>
          <p:cNvPr id="14" name="object 12">
            <a:extLst>
              <a:ext uri="{FF2B5EF4-FFF2-40B4-BE49-F238E27FC236}">
                <a16:creationId xmlns:a16="http://schemas.microsoft.com/office/drawing/2014/main" id="{766EC782-BFD5-F599-6AC1-89BC8B525C0B}"/>
              </a:ext>
            </a:extLst>
          </p:cNvPr>
          <p:cNvSpPr txBox="1"/>
          <p:nvPr/>
        </p:nvSpPr>
        <p:spPr>
          <a:xfrm>
            <a:off x="6418549" y="2814065"/>
            <a:ext cx="1265555" cy="440690"/>
          </a:xfrm>
          <a:prstGeom prst="rect">
            <a:avLst/>
          </a:prstGeom>
        </p:spPr>
        <p:txBody>
          <a:bodyPr vert="horz" wrap="square" lIns="0" tIns="12700" rIns="0" bIns="0" rtlCol="0">
            <a:spAutoFit/>
          </a:bodyPr>
          <a:lstStyle>
            <a:defPPr>
              <a:defRPr kern="0"/>
            </a:defPPr>
          </a:lstStyle>
          <a:p>
            <a:pPr marL="304800" marR="5080" indent="-292735">
              <a:lnSpc>
                <a:spcPct val="113500"/>
              </a:lnSpc>
              <a:spcBef>
                <a:spcPts val="100"/>
              </a:spcBef>
            </a:pPr>
            <a:r>
              <a:rPr sz="1200" dirty="0">
                <a:latin typeface="Times New Roman"/>
                <a:cs typeface="Times New Roman"/>
              </a:rPr>
              <a:t>Read</a:t>
            </a:r>
            <a:r>
              <a:rPr sz="1200" spc="-20" dirty="0">
                <a:latin typeface="Times New Roman"/>
                <a:cs typeface="Times New Roman"/>
              </a:rPr>
              <a:t> </a:t>
            </a:r>
            <a:r>
              <a:rPr sz="1200" dirty="0">
                <a:latin typeface="Times New Roman"/>
                <a:cs typeface="Times New Roman"/>
              </a:rPr>
              <a:t>Images</a:t>
            </a:r>
            <a:r>
              <a:rPr sz="1200" spc="-25" dirty="0">
                <a:latin typeface="Times New Roman"/>
                <a:cs typeface="Times New Roman"/>
              </a:rPr>
              <a:t> </a:t>
            </a:r>
            <a:r>
              <a:rPr sz="1200" dirty="0">
                <a:latin typeface="Times New Roman"/>
                <a:cs typeface="Times New Roman"/>
              </a:rPr>
              <a:t>&amp;</a:t>
            </a:r>
            <a:r>
              <a:rPr sz="1200" spc="-45" dirty="0">
                <a:latin typeface="Times New Roman"/>
                <a:cs typeface="Times New Roman"/>
              </a:rPr>
              <a:t> </a:t>
            </a:r>
            <a:r>
              <a:rPr sz="1200" spc="-20" dirty="0">
                <a:latin typeface="Times New Roman"/>
                <a:cs typeface="Times New Roman"/>
              </a:rPr>
              <a:t>Pre- </a:t>
            </a:r>
            <a:r>
              <a:rPr sz="1200" spc="-10" dirty="0">
                <a:latin typeface="Times New Roman"/>
                <a:cs typeface="Times New Roman"/>
              </a:rPr>
              <a:t>processing</a:t>
            </a:r>
            <a:endParaRPr sz="1200" dirty="0">
              <a:latin typeface="Times New Roman"/>
              <a:cs typeface="Times New Roman"/>
            </a:endParaRPr>
          </a:p>
        </p:txBody>
      </p:sp>
      <p:sp>
        <p:nvSpPr>
          <p:cNvPr id="15" name="object 13">
            <a:extLst>
              <a:ext uri="{FF2B5EF4-FFF2-40B4-BE49-F238E27FC236}">
                <a16:creationId xmlns:a16="http://schemas.microsoft.com/office/drawing/2014/main" id="{BC9620AD-7758-7477-AEF5-929725325479}"/>
              </a:ext>
            </a:extLst>
          </p:cNvPr>
          <p:cNvSpPr/>
          <p:nvPr/>
        </p:nvSpPr>
        <p:spPr>
          <a:xfrm>
            <a:off x="5266531" y="2967355"/>
            <a:ext cx="788670" cy="76200"/>
          </a:xfrm>
          <a:custGeom>
            <a:avLst/>
            <a:gdLst/>
            <a:ahLst/>
            <a:cxnLst/>
            <a:rect l="l" t="t" r="r" b="b"/>
            <a:pathLst>
              <a:path w="788670" h="76200">
                <a:moveTo>
                  <a:pt x="712470" y="0"/>
                </a:moveTo>
                <a:lnTo>
                  <a:pt x="712470" y="76199"/>
                </a:lnTo>
                <a:lnTo>
                  <a:pt x="775970" y="44449"/>
                </a:lnTo>
                <a:lnTo>
                  <a:pt x="725170" y="44449"/>
                </a:lnTo>
                <a:lnTo>
                  <a:pt x="725170" y="31749"/>
                </a:lnTo>
                <a:lnTo>
                  <a:pt x="775970" y="31749"/>
                </a:lnTo>
                <a:lnTo>
                  <a:pt x="712470" y="0"/>
                </a:lnTo>
                <a:close/>
              </a:path>
              <a:path w="788670" h="76200">
                <a:moveTo>
                  <a:pt x="712470" y="31749"/>
                </a:moveTo>
                <a:lnTo>
                  <a:pt x="0" y="31749"/>
                </a:lnTo>
                <a:lnTo>
                  <a:pt x="0" y="44449"/>
                </a:lnTo>
                <a:lnTo>
                  <a:pt x="712470" y="44449"/>
                </a:lnTo>
                <a:lnTo>
                  <a:pt x="712470" y="31749"/>
                </a:lnTo>
                <a:close/>
              </a:path>
              <a:path w="788670" h="76200">
                <a:moveTo>
                  <a:pt x="775970" y="31749"/>
                </a:moveTo>
                <a:lnTo>
                  <a:pt x="725170" y="31749"/>
                </a:lnTo>
                <a:lnTo>
                  <a:pt x="725170" y="44449"/>
                </a:lnTo>
                <a:lnTo>
                  <a:pt x="775970" y="44449"/>
                </a:lnTo>
                <a:lnTo>
                  <a:pt x="788670" y="38099"/>
                </a:lnTo>
                <a:lnTo>
                  <a:pt x="775970" y="31749"/>
                </a:lnTo>
                <a:close/>
              </a:path>
            </a:pathLst>
          </a:custGeom>
          <a:solidFill>
            <a:srgbClr val="000000"/>
          </a:solidFill>
        </p:spPr>
        <p:txBody>
          <a:bodyPr wrap="square" lIns="0" tIns="0" rIns="0" bIns="0" rtlCol="0"/>
          <a:lstStyle>
            <a:defPPr>
              <a:defRPr kern="0"/>
            </a:defPPr>
          </a:lstStyle>
          <a:p>
            <a:endParaRPr/>
          </a:p>
        </p:txBody>
      </p:sp>
    </p:spTree>
    <p:extLst>
      <p:ext uri="{BB962C8B-B14F-4D97-AF65-F5344CB8AC3E}">
        <p14:creationId xmlns:p14="http://schemas.microsoft.com/office/powerpoint/2010/main" val="295487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D3FFD0-18EC-0FC6-3BCE-B70D83877D63}"/>
              </a:ext>
            </a:extLst>
          </p:cNvPr>
          <p:cNvPicPr>
            <a:picLocks noChangeAspect="1"/>
          </p:cNvPicPr>
          <p:nvPr/>
        </p:nvPicPr>
        <p:blipFill>
          <a:blip r:embed="rId2"/>
          <a:srcRect l="-3348" r="-3348"/>
          <a:stretch/>
        </p:blipFill>
        <p:spPr>
          <a:xfrm>
            <a:off x="-1639577" y="0"/>
            <a:ext cx="5711689" cy="6858000"/>
          </a:xfrm>
          <a:prstGeom prst="rect">
            <a:avLst/>
          </a:prstGeom>
        </p:spPr>
      </p:pic>
      <p:pic>
        <p:nvPicPr>
          <p:cNvPr id="3" name="Picture 2">
            <a:extLst>
              <a:ext uri="{FF2B5EF4-FFF2-40B4-BE49-F238E27FC236}">
                <a16:creationId xmlns:a16="http://schemas.microsoft.com/office/drawing/2014/main" id="{BF19AAE5-17E8-195E-2ED8-84181B052A9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tretch>
            <a:fillRect/>
          </a:stretch>
        </p:blipFill>
        <p:spPr>
          <a:xfrm>
            <a:off x="8179170" y="-158262"/>
            <a:ext cx="5337312" cy="7174523"/>
          </a:xfrm>
          <a:prstGeom prst="rect">
            <a:avLst/>
          </a:prstGeom>
        </p:spPr>
      </p:pic>
      <p:sp>
        <p:nvSpPr>
          <p:cNvPr id="5" name="TextBox 4">
            <a:extLst>
              <a:ext uri="{FF2B5EF4-FFF2-40B4-BE49-F238E27FC236}">
                <a16:creationId xmlns:a16="http://schemas.microsoft.com/office/drawing/2014/main" id="{7E92A8B6-CC67-C8AC-D0D2-011A8A64B561}"/>
              </a:ext>
            </a:extLst>
          </p:cNvPr>
          <p:cNvSpPr txBox="1"/>
          <p:nvPr/>
        </p:nvSpPr>
        <p:spPr>
          <a:xfrm>
            <a:off x="2089150" y="1552689"/>
            <a:ext cx="7767430" cy="156966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black"/>
                </a:solidFill>
                <a:effectLst/>
                <a:uLnTx/>
                <a:uFillTx/>
                <a:latin typeface="Trebuchet MS" panose="020B0603020202020204"/>
                <a:ea typeface="+mn-ea"/>
                <a:cs typeface="+mn-cs"/>
              </a:rPr>
              <a:t>LUNG</a:t>
            </a: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 </a:t>
            </a:r>
            <a:r>
              <a:rPr kumimoji="0" lang="en-IN" sz="4800" b="0" i="0" u="none" strike="noStrike" kern="1200" cap="none" spc="0" normalizeH="0" baseline="0" noProof="0" dirty="0">
                <a:ln>
                  <a:noFill/>
                </a:ln>
                <a:solidFill>
                  <a:prstClr val="black"/>
                </a:solidFill>
                <a:effectLst/>
                <a:uLnTx/>
                <a:uFillTx/>
                <a:latin typeface="Trebuchet MS" panose="020B0603020202020204"/>
                <a:ea typeface="+mn-ea"/>
                <a:cs typeface="+mn-cs"/>
              </a:rPr>
              <a:t>DISEASE</a:t>
            </a:r>
            <a:r>
              <a:rPr kumimoji="0" lang="en-IN" sz="1800" b="0" i="0" u="none" strike="noStrike" kern="1200" cap="none" spc="0" normalizeH="0" baseline="0" noProof="0" dirty="0">
                <a:ln>
                  <a:noFill/>
                </a:ln>
                <a:solidFill>
                  <a:prstClr val="black"/>
                </a:solidFill>
                <a:effectLst/>
                <a:uLnTx/>
                <a:uFillTx/>
                <a:latin typeface="Trebuchet MS" panose="020B060302020202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0" normalizeH="0" baseline="0" noProof="0" dirty="0">
                <a:ln>
                  <a:noFill/>
                </a:ln>
                <a:solidFill>
                  <a:prstClr val="black"/>
                </a:solidFill>
                <a:effectLst/>
                <a:uLnTx/>
                <a:uFillTx/>
                <a:latin typeface="Trebuchet MS" panose="020B0603020202020204"/>
                <a:ea typeface="+mn-ea"/>
                <a:cs typeface="+mn-cs"/>
              </a:rPr>
              <a:t>PREDICTION</a:t>
            </a:r>
          </a:p>
        </p:txBody>
      </p:sp>
      <p:pic>
        <p:nvPicPr>
          <p:cNvPr id="6" name="Picture 5">
            <a:extLst>
              <a:ext uri="{FF2B5EF4-FFF2-40B4-BE49-F238E27FC236}">
                <a16:creationId xmlns:a16="http://schemas.microsoft.com/office/drawing/2014/main" id="{C6528366-584D-E000-389A-52B19107F6E5}"/>
              </a:ext>
            </a:extLst>
          </p:cNvPr>
          <p:cNvPicPr>
            <a:picLocks noChangeAspect="1"/>
          </p:cNvPicPr>
          <p:nvPr/>
        </p:nvPicPr>
        <p:blipFill>
          <a:blip r:embed="rId5"/>
          <a:stretch>
            <a:fillRect/>
          </a:stretch>
        </p:blipFill>
        <p:spPr>
          <a:xfrm>
            <a:off x="3742741" y="3735651"/>
            <a:ext cx="4706520" cy="963251"/>
          </a:xfrm>
          <a:prstGeom prst="rect">
            <a:avLst/>
          </a:prstGeom>
        </p:spPr>
      </p:pic>
    </p:spTree>
    <p:extLst>
      <p:ext uri="{BB962C8B-B14F-4D97-AF65-F5344CB8AC3E}">
        <p14:creationId xmlns:p14="http://schemas.microsoft.com/office/powerpoint/2010/main" val="415190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015865"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LEVEL-1</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C6492BA-1BBF-D42A-023C-F5B13D278F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35881" y="827420"/>
            <a:ext cx="2920237" cy="5203159"/>
          </a:xfrm>
          <a:prstGeom prst="rect">
            <a:avLst/>
          </a:prstGeom>
        </p:spPr>
      </p:pic>
    </p:spTree>
    <p:extLst>
      <p:ext uri="{BB962C8B-B14F-4D97-AF65-F5344CB8AC3E}">
        <p14:creationId xmlns:p14="http://schemas.microsoft.com/office/powerpoint/2010/main" val="285622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712643"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DEPLOYMENT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DIAGRAM:</a:t>
            </a:r>
          </a:p>
        </p:txBody>
      </p:sp>
      <p:pic>
        <p:nvPicPr>
          <p:cNvPr id="5" name="Picture 4">
            <a:extLst>
              <a:ext uri="{FF2B5EF4-FFF2-40B4-BE49-F238E27FC236}">
                <a16:creationId xmlns:a16="http://schemas.microsoft.com/office/drawing/2014/main" id="{9D8E953B-1B1F-9E22-177F-0E96655BADA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3137" y="962526"/>
            <a:ext cx="11005815" cy="5779703"/>
          </a:xfrm>
          <a:prstGeom prst="rect">
            <a:avLst/>
          </a:prstGeom>
        </p:spPr>
      </p:pic>
    </p:spTree>
    <p:extLst>
      <p:ext uri="{BB962C8B-B14F-4D97-AF65-F5344CB8AC3E}">
        <p14:creationId xmlns:p14="http://schemas.microsoft.com/office/powerpoint/2010/main" val="2474991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Jimaging 06 00131 g004 550">
            <a:extLst>
              <a:ext uri="{FF2B5EF4-FFF2-40B4-BE49-F238E27FC236}">
                <a16:creationId xmlns:a16="http://schemas.microsoft.com/office/drawing/2014/main" id="{20F7ADA2-8D09-2E98-1169-1F0BF68AAD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 t="-320" r="-263" b="-29"/>
          <a:stretch/>
        </p:blipFill>
        <p:spPr bwMode="auto">
          <a:xfrm>
            <a:off x="380127" y="701685"/>
            <a:ext cx="10735733" cy="6156315"/>
          </a:xfrm>
          <a:prstGeom prst="rect">
            <a:avLst/>
          </a:prstGeom>
          <a:noFill/>
          <a:extLst>
            <a:ext uri="{909E8E84-426E-40DD-AFC4-6F175D3DCCD1}">
              <a14:hiddenFill xmlns:a14="http://schemas.microsoft.com/office/drawing/2010/main">
                <a:solidFill>
                  <a:srgbClr val="FFFFFF"/>
                </a:solidFill>
              </a14:hiddenFill>
            </a:ext>
          </a:extLst>
        </p:spPr>
      </p:pic>
      <p:sp>
        <p:nvSpPr>
          <p:cNvPr id="3" name="Pentagon 2"/>
          <p:cNvSpPr/>
          <p:nvPr/>
        </p:nvSpPr>
        <p:spPr>
          <a:xfrm>
            <a:off x="0" y="-34631"/>
            <a:ext cx="3271101"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SNAPSHOT-1</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310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34631"/>
            <a:ext cx="3271101"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SNAPSHOT-2</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6693"/>
            <a:ext cx="12192000" cy="5524108"/>
          </a:xfrm>
          <a:prstGeom prst="rect">
            <a:avLst/>
          </a:prstGeom>
        </p:spPr>
      </p:pic>
    </p:spTree>
    <p:extLst>
      <p:ext uri="{BB962C8B-B14F-4D97-AF65-F5344CB8AC3E}">
        <p14:creationId xmlns:p14="http://schemas.microsoft.com/office/powerpoint/2010/main" val="85988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938887"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SNAPSHOT-3</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 y="845573"/>
            <a:ext cx="12179926" cy="5680545"/>
          </a:xfrm>
          <a:prstGeom prst="rect">
            <a:avLst/>
          </a:prstGeom>
        </p:spPr>
      </p:pic>
    </p:spTree>
    <p:extLst>
      <p:ext uri="{BB962C8B-B14F-4D97-AF65-F5344CB8AC3E}">
        <p14:creationId xmlns:p14="http://schemas.microsoft.com/office/powerpoint/2010/main" val="64923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938887"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SNAPSHOT-4</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1534"/>
            <a:ext cx="12192000" cy="5573946"/>
          </a:xfrm>
          <a:prstGeom prst="rect">
            <a:avLst/>
          </a:prstGeom>
        </p:spPr>
      </p:pic>
    </p:spTree>
    <p:extLst>
      <p:ext uri="{BB962C8B-B14F-4D97-AF65-F5344CB8AC3E}">
        <p14:creationId xmlns:p14="http://schemas.microsoft.com/office/powerpoint/2010/main" val="66633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938887"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SNAPSHOT-5</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18" t="4656" r="-10974" b="-17751"/>
          <a:stretch/>
        </p:blipFill>
        <p:spPr>
          <a:xfrm>
            <a:off x="-131975" y="1055801"/>
            <a:ext cx="13650011" cy="6515037"/>
          </a:xfrm>
          <a:prstGeom prst="rect">
            <a:avLst/>
          </a:prstGeom>
        </p:spPr>
      </p:pic>
    </p:spTree>
    <p:extLst>
      <p:ext uri="{BB962C8B-B14F-4D97-AF65-F5344CB8AC3E}">
        <p14:creationId xmlns:p14="http://schemas.microsoft.com/office/powerpoint/2010/main" val="2772143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entagon 49"/>
          <p:cNvSpPr/>
          <p:nvPr/>
        </p:nvSpPr>
        <p:spPr>
          <a:xfrm>
            <a:off x="0" y="-6350"/>
            <a:ext cx="5938887" cy="759883"/>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smtClean="0">
                <a:latin typeface="Times New Roman" panose="02020603050405020304" pitchFamily="18" charset="0"/>
                <a:cs typeface="Times New Roman" panose="02020603050405020304" pitchFamily="18" charset="0"/>
              </a:rPr>
              <a:t>SNAPSHOT-6</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240"/>
            <a:ext cx="12192000" cy="5574890"/>
          </a:xfrm>
          <a:prstGeom prst="rect">
            <a:avLst/>
          </a:prstGeom>
        </p:spPr>
      </p:pic>
    </p:spTree>
    <p:extLst>
      <p:ext uri="{BB962C8B-B14F-4D97-AF65-F5344CB8AC3E}">
        <p14:creationId xmlns:p14="http://schemas.microsoft.com/office/powerpoint/2010/main" val="99352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 y="956310"/>
            <a:ext cx="11721465" cy="4351655"/>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In this project, the effect of the lungs of a modern patient on the various researchers and the damage to the lung is clearly explained by various researchers. Since these lung diseases have been cured the necessity of identifying this disease has become essential according to many researches. One of the main concerns of this research is to identify and select a proper data sets and technique to analyze lung diseases. Chest x-ray was selected based on the comparisons and discussions that were stated in this paper. Next a proper and suitable feature extraction algorithm was chosen since the chest x-ray may contain lots of unnecessary data. This selection was based on advantages and disadvantages of using many common algorithms. Finally, a classification algorithm was also discussed based on their characteristic qualities. In short-term research, it was seen that VGG16 Architecture added additional benefits to predict the lung diseases in advance with better results. Ultimately, lung disease can be diagnosed.</a:t>
            </a:r>
            <a:endParaRPr lang="en-US" sz="22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0" y="0"/>
            <a:ext cx="6768445" cy="78740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smtClean="0">
                <a:latin typeface="Times New Roman" panose="02020603050405020304" pitchFamily="18" charset="0"/>
                <a:cs typeface="Times New Roman" panose="02020603050405020304" pitchFamily="18" charset="0"/>
              </a:rPr>
              <a:t>CONCLUSION</a:t>
            </a:r>
            <a:r>
              <a:rPr lang="en-US" sz="4000" dirty="0" smtClean="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483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5070"/>
            <a:ext cx="10515600" cy="4706620"/>
          </a:xfrm>
        </p:spPr>
        <p:txBody>
          <a:bodyPr>
            <a:noAutofit/>
          </a:bodyPr>
          <a:lstStyle/>
          <a:p>
            <a:pPr algn="ctr"/>
            <a:r>
              <a:rPr lang="en-US" sz="8800" b="1">
                <a:solidFill>
                  <a:srgbClr val="FF0000"/>
                </a:solidFill>
                <a:latin typeface="Times New Roman" panose="02020603050405020304" pitchFamily="18" charset="0"/>
                <a:cs typeface="Times New Roman" panose="02020603050405020304" pitchFamily="18" charset="0"/>
              </a:rPr>
              <a:t>Any Queries?</a:t>
            </a:r>
            <a:br>
              <a:rPr lang="en-US" sz="8800" b="1">
                <a:solidFill>
                  <a:srgbClr val="FF0000"/>
                </a:solidFill>
                <a:latin typeface="Times New Roman" panose="02020603050405020304" pitchFamily="18" charset="0"/>
                <a:cs typeface="Times New Roman" panose="02020603050405020304" pitchFamily="18" charset="0"/>
              </a:rPr>
            </a:br>
            <a:r>
              <a:rPr lang="en-US" sz="8800" b="1">
                <a:solidFill>
                  <a:srgbClr val="FF0000"/>
                </a:solidFill>
                <a:latin typeface="Times New Roman" panose="02020603050405020304" pitchFamily="18" charset="0"/>
                <a:cs typeface="Times New Roman" panose="02020603050405020304" pitchFamily="18" charset="0"/>
              </a:rPr>
              <a:t/>
            </a:r>
            <a:br>
              <a:rPr lang="en-US" sz="8800" b="1">
                <a:solidFill>
                  <a:srgbClr val="FF0000"/>
                </a:solidFill>
                <a:latin typeface="Times New Roman" panose="02020603050405020304" pitchFamily="18" charset="0"/>
                <a:cs typeface="Times New Roman" panose="02020603050405020304" pitchFamily="18" charset="0"/>
              </a:rPr>
            </a:br>
            <a:r>
              <a:rPr lang="en-US" sz="8800" b="1">
                <a:solidFill>
                  <a:srgbClr val="FF0000"/>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810" y="1293495"/>
            <a:ext cx="10202545" cy="5231765"/>
          </a:xfrm>
        </p:spPr>
        <p:txBody>
          <a:bodyPr>
            <a:normAutofit fontScale="95000"/>
          </a:bodyPr>
          <a:lstStyle/>
          <a:p>
            <a:pPr algn="just">
              <a:lnSpc>
                <a:spcPct val="100000"/>
              </a:lnSpc>
            </a:pPr>
            <a:r>
              <a:rPr lang="en-US" dirty="0">
                <a:latin typeface="Times New Roman" panose="02020603050405020304" pitchFamily="18" charset="0"/>
                <a:cs typeface="Times New Roman" panose="02020603050405020304" pitchFamily="18" charset="0"/>
              </a:rPr>
              <a:t>Abstract</a:t>
            </a:r>
          </a:p>
          <a:p>
            <a:pPr algn="just">
              <a:lnSpc>
                <a:spcPct val="100000"/>
              </a:lnSpc>
            </a:pPr>
            <a:r>
              <a:rPr lang="en-US" dirty="0">
                <a:latin typeface="Times New Roman" panose="02020603050405020304" pitchFamily="18" charset="0"/>
                <a:cs typeface="Times New Roman" panose="02020603050405020304" pitchFamily="18" charset="0"/>
              </a:rPr>
              <a:t>Objective</a:t>
            </a:r>
          </a:p>
          <a:p>
            <a:pPr algn="just">
              <a:lnSpc>
                <a:spcPct val="100000"/>
              </a:lnSpc>
            </a:pPr>
            <a:r>
              <a:rPr lang="en-US" dirty="0">
                <a:latin typeface="Times New Roman" panose="02020603050405020304" pitchFamily="18" charset="0"/>
                <a:cs typeface="Times New Roman" panose="02020603050405020304" pitchFamily="18" charset="0"/>
              </a:rPr>
              <a:t>Introduction</a:t>
            </a:r>
          </a:p>
          <a:p>
            <a:pPr algn="just">
              <a:lnSpc>
                <a:spcPct val="100000"/>
              </a:lnSpc>
            </a:pPr>
            <a:r>
              <a:rPr lang="en-US" dirty="0">
                <a:latin typeface="Times New Roman" panose="02020603050405020304" pitchFamily="18" charset="0"/>
                <a:cs typeface="Times New Roman" panose="02020603050405020304" pitchFamily="18" charset="0"/>
              </a:rPr>
              <a:t>Literature survey</a:t>
            </a:r>
          </a:p>
          <a:p>
            <a:pPr algn="just">
              <a:lnSpc>
                <a:spcPct val="100000"/>
              </a:lnSpc>
            </a:pPr>
            <a:r>
              <a:rPr lang="en-US" dirty="0">
                <a:latin typeface="Times New Roman" panose="02020603050405020304" pitchFamily="18" charset="0"/>
                <a:cs typeface="Times New Roman" panose="02020603050405020304" pitchFamily="18" charset="0"/>
              </a:rPr>
              <a:t>Existing System</a:t>
            </a:r>
          </a:p>
          <a:p>
            <a:pPr algn="just">
              <a:lnSpc>
                <a:spcPct val="100000"/>
              </a:lnSpc>
            </a:pPr>
            <a:r>
              <a:rPr lang="en-US" dirty="0">
                <a:latin typeface="Times New Roman" panose="02020603050405020304" pitchFamily="18" charset="0"/>
                <a:cs typeface="Times New Roman" panose="02020603050405020304" pitchFamily="18" charset="0"/>
              </a:rPr>
              <a:t>Proposed System</a:t>
            </a:r>
          </a:p>
          <a:p>
            <a:pPr algn="just">
              <a:lnSpc>
                <a:spcPct val="100000"/>
              </a:lnSpc>
            </a:pPr>
            <a:r>
              <a:rPr lang="en-US" dirty="0">
                <a:latin typeface="Times New Roman" panose="02020603050405020304" pitchFamily="18" charset="0"/>
                <a:cs typeface="Times New Roman" panose="02020603050405020304" pitchFamily="18" charset="0"/>
              </a:rPr>
              <a:t>System Architecture</a:t>
            </a:r>
          </a:p>
          <a:p>
            <a:pPr algn="just">
              <a:lnSpc>
                <a:spcPct val="100000"/>
              </a:lnSpc>
            </a:pPr>
            <a:r>
              <a:rPr lang="en-US" dirty="0">
                <a:latin typeface="Times New Roman" panose="02020603050405020304" pitchFamily="18" charset="0"/>
                <a:cs typeface="Times New Roman" panose="02020603050405020304" pitchFamily="18" charset="0"/>
              </a:rPr>
              <a:t>UML and Data Flow Diagrams</a:t>
            </a:r>
          </a:p>
          <a:p>
            <a:pPr algn="just">
              <a:lnSpc>
                <a:spcPct val="100000"/>
              </a:lnSpc>
            </a:pPr>
            <a:r>
              <a:rPr lang="en-US" dirty="0">
                <a:latin typeface="Times New Roman" panose="02020603050405020304" pitchFamily="18" charset="0"/>
                <a:cs typeface="Times New Roman" panose="02020603050405020304" pitchFamily="18" charset="0"/>
              </a:rPr>
              <a:t>Conclusion</a:t>
            </a:r>
          </a:p>
          <a:p>
            <a:pPr>
              <a:lnSpc>
                <a:spcPct val="100000"/>
              </a:lnSpc>
            </a:pPr>
            <a:endParaRPr lang="en-US" dirty="0"/>
          </a:p>
          <a:p>
            <a:pPr>
              <a:lnSpc>
                <a:spcPct val="100000"/>
              </a:lnSpc>
            </a:pPr>
            <a:endParaRPr lang="en-US" dirty="0"/>
          </a:p>
          <a:p>
            <a:pPr>
              <a:lnSpc>
                <a:spcPct val="100000"/>
              </a:lnSpc>
            </a:pPr>
            <a:endParaRPr lang="en-IN" dirty="0"/>
          </a:p>
        </p:txBody>
      </p:sp>
      <p:sp>
        <p:nvSpPr>
          <p:cNvPr id="4" name="Pentagon 3"/>
          <p:cNvSpPr/>
          <p:nvPr/>
        </p:nvSpPr>
        <p:spPr>
          <a:xfrm>
            <a:off x="0" y="-5080"/>
            <a:ext cx="7244715" cy="100393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0000"/>
              </a:highlight>
            </a:endParaRPr>
          </a:p>
        </p:txBody>
      </p:sp>
      <p:sp>
        <p:nvSpPr>
          <p:cNvPr id="6" name="Title 1"/>
          <p:cNvSpPr>
            <a:spLocks noGrp="1"/>
          </p:cNvSpPr>
          <p:nvPr/>
        </p:nvSpPr>
        <p:spPr>
          <a:xfrm>
            <a:off x="232410" y="107950"/>
            <a:ext cx="7707630" cy="8915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Times New Roman" panose="02020603050405020304" pitchFamily="18" charset="0"/>
                <a:cs typeface="Times New Roman" panose="02020603050405020304" pitchFamily="18" charset="0"/>
              </a:rPr>
              <a:t>OVERVIEW </a:t>
            </a:r>
            <a:r>
              <a:rPr lang="en-US" sz="3200" b="1" dirty="0">
                <a:solidFill>
                  <a:schemeClr val="bg1"/>
                </a:solidFill>
                <a:latin typeface="Times New Roman" panose="02020603050405020304" pitchFamily="18" charset="0"/>
                <a:cs typeface="Times New Roman" panose="02020603050405020304" pitchFamily="18" charset="0"/>
              </a:rPr>
              <a:t>of the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2855"/>
            <a:ext cx="10828020" cy="5222240"/>
          </a:xfrm>
        </p:spPr>
        <p:txBody>
          <a:bodyPr>
            <a:normAutofit fontScale="70000" lnSpcReduction="20000"/>
          </a:bodyPr>
          <a:lstStyle/>
          <a:p>
            <a:pPr marL="0" indent="0" algn="just">
              <a:lnSpc>
                <a:spcPct val="150000"/>
              </a:lnSpc>
              <a:buNone/>
            </a:pPr>
            <a:r>
              <a:rPr kumimoji="0" lang="en-US" sz="31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The impact of disease on health is escalating quickly as a result of environmental changes, climate change, adjustments in lifestyle, and other reasons. The early detection of lung illness is important. Convolutional neural networks (CNNs), one type of existing deep learning approach, are used to forecast lung illness. As a result,  we propose a novel deep learning framework for predicting lung diseases based on the VGG16 Architecture. The goal of this research is to develop a VGG16 architecture-based lung disease detection model. </a:t>
            </a:r>
            <a:r>
              <a:rPr kumimoji="0" lang="en-US" sz="32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The VGG16 Architecture beats existing techniques for both whole and sample datasets in terms of measures including precision, recall, F1 score, and validation accuracy. Therefore, the proposed VGG16 Architecture will make it easier for both professionals and clinicians to detect lung problems. </a:t>
            </a:r>
            <a:endParaRPr lang="en-IN" sz="3200" dirty="0">
              <a:solidFill>
                <a:schemeClr val="bg2">
                  <a:lumMod val="50000"/>
                </a:schemeClr>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3100" dirty="0">
              <a:latin typeface="Times New Roman" panose="02020603050405020304" pitchFamily="18" charset="0"/>
              <a:cs typeface="Times New Roman" panose="02020603050405020304" pitchFamily="18" charset="0"/>
            </a:endParaRPr>
          </a:p>
        </p:txBody>
      </p:sp>
      <p:sp>
        <p:nvSpPr>
          <p:cNvPr id="5" name="Pentagon 4"/>
          <p:cNvSpPr/>
          <p:nvPr/>
        </p:nvSpPr>
        <p:spPr>
          <a:xfrm>
            <a:off x="0" y="-6350"/>
            <a:ext cx="3641725" cy="106934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231775" y="172720"/>
            <a:ext cx="3210560" cy="706755"/>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440" y="1237615"/>
            <a:ext cx="11643995" cy="5357495"/>
          </a:xfrm>
        </p:spPr>
        <p:txBody>
          <a:bodyPr>
            <a:normAutofit lnSpcReduction="10000"/>
          </a:bodyPr>
          <a:lstStyle/>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a:t>
            </a:r>
            <a:r>
              <a:rPr lang="en-US" b="1" dirty="0">
                <a:latin typeface="Times New Roman" panose="02020603050405020304" pitchFamily="18" charset="0"/>
                <a:cs typeface="Times New Roman" panose="02020603050405020304" pitchFamily="18" charset="0"/>
              </a:rPr>
              <a:t>deep learning model</a:t>
            </a:r>
            <a:r>
              <a:rPr lang="en-US" dirty="0">
                <a:latin typeface="Times New Roman" panose="02020603050405020304" pitchFamily="18" charset="0"/>
                <a:cs typeface="Times New Roman" panose="02020603050405020304" pitchFamily="18" charset="0"/>
              </a:rPr>
              <a:t> based on the VGG16 architecture for lung disease prediction.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Utilize </a:t>
            </a:r>
            <a:r>
              <a:rPr lang="en-US" b="1" dirty="0">
                <a:latin typeface="Times New Roman" panose="02020603050405020304" pitchFamily="18" charset="0"/>
                <a:cs typeface="Times New Roman" panose="02020603050405020304" pitchFamily="18" charset="0"/>
              </a:rPr>
              <a:t>X-ray images</a:t>
            </a:r>
            <a:r>
              <a:rPr lang="en-US" dirty="0">
                <a:latin typeface="Times New Roman" panose="02020603050405020304" pitchFamily="18" charset="0"/>
                <a:cs typeface="Times New Roman" panose="02020603050405020304" pitchFamily="18" charset="0"/>
              </a:rPr>
              <a:t> for the early detection and classification of lung diseases.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the diagnosis process for conditions such as </a:t>
            </a:r>
            <a:r>
              <a:rPr lang="en-US" b="1" dirty="0">
                <a:latin typeface="Times New Roman" panose="02020603050405020304" pitchFamily="18" charset="0"/>
                <a:cs typeface="Times New Roman" panose="02020603050405020304" pitchFamily="18" charset="0"/>
              </a:rPr>
              <a:t>COVID-19, tuberculosis, and pneumonia</a:t>
            </a:r>
            <a:r>
              <a:rPr lang="en-US"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 superior performance metrics like </a:t>
            </a:r>
            <a:r>
              <a:rPr lang="en-US" b="1" dirty="0">
                <a:latin typeface="Times New Roman" panose="02020603050405020304" pitchFamily="18" charset="0"/>
                <a:cs typeface="Times New Roman" panose="02020603050405020304" pitchFamily="18" charset="0"/>
              </a:rPr>
              <a:t>precision, recall, F1 score, and validation accuracy</a:t>
            </a:r>
            <a:r>
              <a:rPr lang="en-US" dirty="0">
                <a:latin typeface="Times New Roman" panose="02020603050405020304" pitchFamily="18" charset="0"/>
                <a:cs typeface="Times New Roman" panose="02020603050405020304" pitchFamily="18" charset="0"/>
              </a:rPr>
              <a:t> compared to existing systems.</a:t>
            </a:r>
          </a:p>
        </p:txBody>
      </p:sp>
      <p:sp>
        <p:nvSpPr>
          <p:cNvPr id="5" name="Pentagon 4"/>
          <p:cNvSpPr/>
          <p:nvPr/>
        </p:nvSpPr>
        <p:spPr>
          <a:xfrm>
            <a:off x="0" y="-6350"/>
            <a:ext cx="3641725" cy="106934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OBJECTIVE: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entagon 5"/>
          <p:cNvSpPr/>
          <p:nvPr/>
        </p:nvSpPr>
        <p:spPr>
          <a:xfrm>
            <a:off x="0" y="-6350"/>
            <a:ext cx="4793381" cy="86487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INTRODUCTION:</a:t>
            </a:r>
          </a:p>
        </p:txBody>
      </p:sp>
      <p:sp>
        <p:nvSpPr>
          <p:cNvPr id="7" name="Content Placeholder 6"/>
          <p:cNvSpPr>
            <a:spLocks noGrp="1"/>
          </p:cNvSpPr>
          <p:nvPr>
            <p:ph idx="1"/>
          </p:nvPr>
        </p:nvSpPr>
        <p:spPr>
          <a:xfrm>
            <a:off x="167740" y="736600"/>
            <a:ext cx="11941810" cy="5779703"/>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sym typeface="+mn-ea"/>
            </a:endParaRPr>
          </a:p>
          <a:p>
            <a:pPr marL="0" indent="0" algn="just">
              <a:lnSpc>
                <a:spcPct val="150000"/>
              </a:lnSpc>
              <a:buNone/>
            </a:pPr>
            <a:r>
              <a:rPr lang="en-US" sz="2400" dirty="0">
                <a:solidFill>
                  <a:srgbClr val="000000"/>
                </a:solidFill>
                <a:latin typeface="Times New Roman" panose="02020603050405020304" pitchFamily="18" charset="0"/>
                <a:cs typeface="Times New Roman" panose="02020603050405020304" pitchFamily="18" charset="0"/>
              </a:rPr>
              <a:t>Lungs play a vital role in the human system, which performs expansion and relaxation to bring in oxygen and take out carbon dioxide. Lung diseases are respiratory diseases that affect the various organs and tissues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associated with breathing, leading to airway diseases, lung tissue diseases, and lung circulation diseases. Some of the respiratory diseases like common cold and influenza cause mild discomfort and hindrance while others like pneumonia, tuberculosis and lung cancer are life-threatening and cause severe acute </a:t>
            </a:r>
            <a:r>
              <a:rPr lang="en-US" sz="2400" dirty="0">
                <a:solidFill>
                  <a:srgbClr val="000000"/>
                </a:solidFill>
                <a:latin typeface="Times New Roman" panose="02020603050405020304" pitchFamily="18" charset="0"/>
                <a:cs typeface="Times New Roman" panose="02020603050405020304" pitchFamily="18" charset="0"/>
              </a:rPr>
              <a:t>respiratory problems</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marL="0" indent="0" algn="just">
              <a:lnSpc>
                <a:spcPct val="150000"/>
              </a:lnSpc>
              <a:buNone/>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According to a research study done by the Forum of International Respiratory Societies called “The Global Impact of Respiratory Disease,” 10.4 million people suffered mild or severe</a:t>
            </a:r>
          </a:p>
          <a:p>
            <a:pPr marL="0" indent="0" algn="just">
              <a:lnSpc>
                <a:spcPct val="150000"/>
              </a:lnSpc>
              <a:buNone/>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5">
            <a:extLst>
              <a:ext uri="{FF2B5EF4-FFF2-40B4-BE49-F238E27FC236}">
                <a16:creationId xmlns:a16="http://schemas.microsoft.com/office/drawing/2014/main" id="{2ADF780E-80F0-1A49-31DD-702F1CE9C9ED}"/>
              </a:ext>
            </a:extLst>
          </p:cNvPr>
          <p:cNvSpPr/>
          <p:nvPr/>
        </p:nvSpPr>
        <p:spPr>
          <a:xfrm>
            <a:off x="0" y="-6350"/>
            <a:ext cx="4793381" cy="864870"/>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INTRODUCTION:</a:t>
            </a:r>
          </a:p>
        </p:txBody>
      </p:sp>
      <p:sp>
        <p:nvSpPr>
          <p:cNvPr id="5" name="Content Placeholder 6">
            <a:extLst>
              <a:ext uri="{FF2B5EF4-FFF2-40B4-BE49-F238E27FC236}">
                <a16:creationId xmlns:a16="http://schemas.microsoft.com/office/drawing/2014/main" id="{B2BD4FAF-64C9-C09F-9BB6-E67EC86D2AC5}"/>
              </a:ext>
            </a:extLst>
          </p:cNvPr>
          <p:cNvSpPr txBox="1">
            <a:spLocks/>
          </p:cNvSpPr>
          <p:nvPr/>
        </p:nvSpPr>
        <p:spPr>
          <a:xfrm>
            <a:off x="158115" y="736600"/>
            <a:ext cx="11941810" cy="5779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sym typeface="+mn-ea"/>
            </a:endParaRPr>
          </a:p>
          <a:p>
            <a:pPr marL="0" indent="0" algn="just">
              <a:lnSpc>
                <a:spcPct val="150000"/>
              </a:lnSpc>
              <a:buFont typeface="Arial" panose="020B0604020202020204" pitchFamily="34" charset="0"/>
              <a:buNone/>
            </a:pP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sym typeface="+mn-ea"/>
            </a:endParaRPr>
          </a:p>
        </p:txBody>
      </p:sp>
      <p:sp>
        <p:nvSpPr>
          <p:cNvPr id="8" name="Content Placeholder 6">
            <a:extLst>
              <a:ext uri="{FF2B5EF4-FFF2-40B4-BE49-F238E27FC236}">
                <a16:creationId xmlns:a16="http://schemas.microsoft.com/office/drawing/2014/main" id="{9579F6EE-543D-454F-DE86-24B07FA60673}"/>
              </a:ext>
            </a:extLst>
          </p:cNvPr>
          <p:cNvSpPr txBox="1">
            <a:spLocks/>
          </p:cNvSpPr>
          <p:nvPr/>
        </p:nvSpPr>
        <p:spPr>
          <a:xfrm>
            <a:off x="167740" y="736600"/>
            <a:ext cx="11941810" cy="57797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sym typeface="+mn-ea"/>
            </a:endParaRP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symptoms of tuberculosis, and 1.4 million of those affected died as per the survey reported.</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More than 1.6 million people were reported to have died in the year the survey was carried out.</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Pneumonia is one of the top respiratory diseases and 1.23 million children under the age of 5</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died due to pneumonia according Public Health report titled “Pneumonia and Diarrhea Progress</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Report 2020” . </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Chest X-ray images and CT scans are common examinations that determine the presence of</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these diseases. The presence of trained professionals is required to examine the scanned images</a:t>
            </a:r>
          </a:p>
          <a:p>
            <a:pPr marL="0" marR="0" lvl="0" indent="0" algn="just" defTabSz="457200" rtl="0" eaLnBrk="1" fontAlgn="auto" latinLnBrk="0" hangingPunct="1">
              <a:lnSpc>
                <a:spcPct val="100000"/>
              </a:lnSpc>
              <a:spcBef>
                <a:spcPts val="1000"/>
              </a:spcBef>
              <a:spcAft>
                <a:spcPts val="0"/>
              </a:spcAft>
              <a:buClr>
                <a:srgbClr val="5FCBEF"/>
              </a:buClr>
              <a:buSzPct val="80000"/>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and determine the infections</a:t>
            </a:r>
            <a:endParaRPr lang="en-US" sz="24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263303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521838-F4FA-7175-7E75-430700E30D7C}"/>
              </a:ext>
            </a:extLst>
          </p:cNvPr>
          <p:cNvSpPr>
            <a:spLocks noGrp="1"/>
          </p:cNvSpPr>
          <p:nvPr>
            <p:ph type="title"/>
          </p:nvPr>
        </p:nvSpPr>
        <p:spPr>
          <a:xfrm flipV="1">
            <a:off x="839788" y="989012"/>
            <a:ext cx="4463732" cy="791662"/>
          </a:xfrm>
        </p:spPr>
        <p:txBody>
          <a:bodyPr>
            <a:normAutofit fontScale="90000"/>
          </a:bodyPr>
          <a:lstStyle/>
          <a:p>
            <a:r>
              <a:rPr lang="en-IN" dirty="0"/>
              <a:t>   </a:t>
            </a:r>
            <a:br>
              <a:rPr lang="en-IN" dirty="0"/>
            </a:br>
            <a:r>
              <a:rPr lang="en-IN" dirty="0"/>
              <a:t>   </a:t>
            </a:r>
          </a:p>
        </p:txBody>
      </p:sp>
      <p:pic>
        <p:nvPicPr>
          <p:cNvPr id="5" name="Content Placeholder 4">
            <a:extLst>
              <a:ext uri="{FF2B5EF4-FFF2-40B4-BE49-F238E27FC236}">
                <a16:creationId xmlns:a16="http://schemas.microsoft.com/office/drawing/2014/main" id="{0593BF4B-55A2-058D-3DD9-10AF998123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6143307" y="1090612"/>
            <a:ext cx="5416633" cy="4667250"/>
          </a:xfrm>
        </p:spPr>
      </p:pic>
      <p:sp>
        <p:nvSpPr>
          <p:cNvPr id="12" name="Text Placeholder 11">
            <a:extLst>
              <a:ext uri="{FF2B5EF4-FFF2-40B4-BE49-F238E27FC236}">
                <a16:creationId xmlns:a16="http://schemas.microsoft.com/office/drawing/2014/main" id="{0E43ED20-D4F2-62D2-F32B-5C978FAC1711}"/>
              </a:ext>
            </a:extLst>
          </p:cNvPr>
          <p:cNvSpPr>
            <a:spLocks noGrp="1"/>
          </p:cNvSpPr>
          <p:nvPr>
            <p:ph type="body" sz="half" idx="2"/>
          </p:nvPr>
        </p:nvSpPr>
        <p:spPr>
          <a:xfrm>
            <a:off x="192506" y="1289785"/>
            <a:ext cx="5457408" cy="4966636"/>
          </a:xfrm>
        </p:spPr>
        <p:txBody>
          <a:bodyPr>
            <a:normAutofit lnSpcReduction="10000"/>
          </a:bodyPr>
          <a:lstStyle/>
          <a:p>
            <a:pPr marL="285750" indent="-285750" algn="just">
              <a:buFont typeface="Wingdings" panose="05000000000000000000" pitchFamily="2" charset="2"/>
              <a:buChar char="ü"/>
            </a:pPr>
            <a:r>
              <a:rPr lang="en-US" sz="2200" b="0" i="0" dirty="0">
                <a:solidFill>
                  <a:srgbClr val="374151"/>
                </a:solidFill>
                <a:effectLst/>
                <a:latin typeface="Times New Roman" panose="02020603050405020304" pitchFamily="18" charset="0"/>
                <a:cs typeface="Times New Roman" panose="02020603050405020304" pitchFamily="18" charset="0"/>
              </a:rPr>
              <a:t>Lung diseases remain a significant global health concern, necessitating efficient and accurate diagnostic tools. Recent advancements in deep learning have revolutionized medical imaging analysis, offering promising solutions for lung disease prediction.</a:t>
            </a:r>
          </a:p>
          <a:p>
            <a:pPr marL="285750" indent="-285750" algn="just">
              <a:buFont typeface="Wingdings" panose="05000000000000000000" pitchFamily="2" charset="2"/>
              <a:buChar char="ü"/>
            </a:pPr>
            <a:r>
              <a:rPr lang="en-US" sz="2200" b="0" i="0" dirty="0">
                <a:solidFill>
                  <a:srgbClr val="374151"/>
                </a:solidFill>
                <a:effectLst/>
                <a:latin typeface="Times New Roman" panose="02020603050405020304" pitchFamily="18" charset="0"/>
                <a:cs typeface="Times New Roman" panose="02020603050405020304" pitchFamily="18" charset="0"/>
              </a:rPr>
              <a:t>This literature survey explores contemporary techniques in lung disease prediction using deep learning, focusing on various architectures, methodologies, and their effectiveness.</a:t>
            </a:r>
          </a:p>
          <a:p>
            <a:pPr marL="342900" indent="-342900" algn="just">
              <a:buFont typeface="Wingdings" panose="05000000000000000000" pitchFamily="2" charset="2"/>
              <a:buChar char="ü"/>
            </a:pPr>
            <a:r>
              <a:rPr lang="en-US" sz="2200" b="0" i="0" dirty="0">
                <a:solidFill>
                  <a:srgbClr val="374151"/>
                </a:solidFill>
                <a:effectLst/>
                <a:latin typeface="Times New Roman" panose="02020603050405020304" pitchFamily="18" charset="0"/>
                <a:cs typeface="Times New Roman" panose="02020603050405020304" pitchFamily="18" charset="0"/>
              </a:rPr>
              <a:t>The application of deep learning, particularly through architectures like VGG16, has shown great promise in the prediction of lung diseases. </a:t>
            </a:r>
            <a:endParaRPr lang="en-IN" sz="2200" dirty="0">
              <a:latin typeface="Times New Roman" panose="02020603050405020304" pitchFamily="18" charset="0"/>
              <a:cs typeface="Times New Roman" panose="02020603050405020304" pitchFamily="18" charset="0"/>
            </a:endParaRPr>
          </a:p>
          <a:p>
            <a:endParaRPr lang="en-IN" dirty="0"/>
          </a:p>
        </p:txBody>
      </p:sp>
      <p:sp>
        <p:nvSpPr>
          <p:cNvPr id="6" name="Pentagon 5"/>
          <p:cNvSpPr/>
          <p:nvPr/>
        </p:nvSpPr>
        <p:spPr>
          <a:xfrm>
            <a:off x="0" y="0"/>
            <a:ext cx="6448425" cy="1124701"/>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sym typeface="+mn-ea"/>
              </a:rPr>
              <a:t>LITERATURE SURVEY-I</a:t>
            </a:r>
            <a:r>
              <a:rPr lang="en-US" sz="4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 y="818516"/>
            <a:ext cx="11943715" cy="6212840"/>
          </a:xfrm>
        </p:spPr>
        <p:txBody>
          <a:bodyPr>
            <a:noAutofit/>
          </a:bodyPr>
          <a:lstStyle/>
          <a:p>
            <a:pPr marL="0" indent="0">
              <a:buNone/>
            </a:pPr>
            <a:r>
              <a:rPr lang="en-IN" sz="2800" dirty="0">
                <a:solidFill>
                  <a:srgbClr val="C00000"/>
                </a:solidFill>
                <a:latin typeface="Times New Roman" panose="02020603050405020304" pitchFamily="18" charset="0"/>
                <a:cs typeface="Times New Roman" panose="02020603050405020304" pitchFamily="18" charset="0"/>
              </a:rPr>
              <a:t>CNN</a:t>
            </a:r>
          </a:p>
          <a:p>
            <a:pPr marL="0" indent="0" algn="just">
              <a:buNone/>
            </a:pPr>
            <a:r>
              <a:rPr lang="en-US" sz="2400" dirty="0">
                <a:latin typeface="Times New Roman" panose="02020603050405020304" pitchFamily="18" charset="0"/>
                <a:cs typeface="Times New Roman" panose="02020603050405020304" pitchFamily="18" charset="0"/>
              </a:rPr>
              <a:t>CNN stands for Convolutional Neural Network. A type of deep learning algorithm that particularly effective for analyzing visual data like images and videos. CNNs are designed to automatically and adaptively learn spatial hierarchies of features from the input data through a process called convolution. This process involves sliding a filter or kernel over the input data to extract relevant features.</a:t>
            </a:r>
          </a:p>
          <a:p>
            <a:pPr marL="0" indent="0" algn="just">
              <a:buNone/>
            </a:pPr>
            <a:r>
              <a:rPr lang="en-US" sz="2400" dirty="0">
                <a:latin typeface="Times New Roman" panose="02020603050405020304" pitchFamily="18" charset="0"/>
                <a:cs typeface="Times New Roman" panose="02020603050405020304" pitchFamily="18" charset="0"/>
              </a:rPr>
              <a:t>CNNs are widely used in various tasks such as image classification, object detection, image segmentation, and more. They have revolutionized fields like computer vision be achieving state-of-the-art performance in tasks that were traditionally challenging for machines, such as recognizing objects in complex scenes.</a:t>
            </a:r>
            <a:endParaRPr lang="en-US" sz="2300" b="1" dirty="0">
              <a:solidFill>
                <a:srgbClr val="FF0000"/>
              </a:solidFill>
              <a:latin typeface="Times New Roman" panose="02020603050405020304" pitchFamily="18" charset="0"/>
              <a:cs typeface="Times New Roman" panose="02020603050405020304" pitchFamily="18" charset="0"/>
            </a:endParaRPr>
          </a:p>
          <a:p>
            <a:pPr marL="0" lvl="0" indent="0" algn="just">
              <a:lnSpc>
                <a:spcPct val="100000"/>
              </a:lnSpc>
              <a:buNone/>
            </a:pPr>
            <a:r>
              <a:rPr lang="en-US" sz="2300" b="1" dirty="0">
                <a:solidFill>
                  <a:srgbClr val="FF0000"/>
                </a:solidFill>
                <a:latin typeface="Times New Roman" panose="02020603050405020304" pitchFamily="18" charset="0"/>
                <a:cs typeface="Times New Roman" panose="02020603050405020304" pitchFamily="18" charset="0"/>
              </a:rPr>
              <a:t>EXISTING SYSTEM DISADVANTAGES:-</a:t>
            </a:r>
          </a:p>
          <a:p>
            <a:pPr algn="just">
              <a:lnSpc>
                <a:spcPct val="100000"/>
              </a:lnSpc>
            </a:pPr>
            <a:r>
              <a:rPr lang="en-IN" sz="2200" dirty="0">
                <a:solidFill>
                  <a:srgbClr val="0070C0"/>
                </a:solidFill>
                <a:latin typeface="Times New Roman" panose="02020603050405020304" pitchFamily="18" charset="0"/>
                <a:cs typeface="Times New Roman" panose="02020603050405020304" pitchFamily="18" charset="0"/>
              </a:rPr>
              <a:t>Difficulty in classifying the lungs contain some degree of tilt or rotation.</a:t>
            </a:r>
            <a:endParaRPr lang="en-US" sz="2200" dirty="0">
              <a:latin typeface="Times New Roman" panose="02020603050405020304" pitchFamily="18" charset="0"/>
              <a:cs typeface="Times New Roman" panose="02020603050405020304" pitchFamily="18" charset="0"/>
            </a:endParaRPr>
          </a:p>
          <a:p>
            <a:pPr algn="just">
              <a:lnSpc>
                <a:spcPct val="100000"/>
              </a:lnSpc>
            </a:pPr>
            <a:r>
              <a:rPr lang="en-IN" sz="2200" dirty="0">
                <a:solidFill>
                  <a:srgbClr val="0070C0"/>
                </a:solidFill>
                <a:latin typeface="Times New Roman" panose="02020603050405020304" pitchFamily="18" charset="0"/>
                <a:cs typeface="Times New Roman" panose="02020603050405020304" pitchFamily="18" charset="0"/>
              </a:rPr>
              <a:t>Completely loses all the information about the composition and position of the components and they transmit that information further to a neuron which might not be able to classify the image.</a:t>
            </a:r>
            <a:endParaRPr lang="en-US" sz="2200" dirty="0">
              <a:latin typeface="Times New Roman" panose="02020603050405020304" pitchFamily="18" charset="0"/>
              <a:cs typeface="Times New Roman" panose="02020603050405020304" pitchFamily="18" charset="0"/>
            </a:endParaRPr>
          </a:p>
          <a:p>
            <a:pPr algn="just">
              <a:lnSpc>
                <a:spcPct val="100000"/>
              </a:lnSpc>
            </a:pPr>
            <a:r>
              <a:rPr lang="en-IN" sz="2200" dirty="0">
                <a:solidFill>
                  <a:srgbClr val="0070C0"/>
                </a:solidFill>
                <a:latin typeface="Times New Roman" panose="02020603050405020304" pitchFamily="18" charset="0"/>
                <a:cs typeface="Times New Roman" panose="02020603050405020304" pitchFamily="18" charset="0"/>
              </a:rPr>
              <a:t>Does not have co-ordinate frames which are a basic component of human vision.</a:t>
            </a:r>
            <a:endParaRPr lang="en-US" sz="2200" dirty="0">
              <a:latin typeface="Times New Roman" panose="02020603050405020304" pitchFamily="18" charset="0"/>
              <a:cs typeface="Times New Roman" panose="02020603050405020304" pitchFamily="18" charset="0"/>
            </a:endParaRPr>
          </a:p>
          <a:p>
            <a:pPr lvl="0" algn="just">
              <a:lnSpc>
                <a:spcPct val="100000"/>
              </a:lnSpc>
            </a:pPr>
            <a:endParaRPr lang="en-US" sz="900" dirty="0">
              <a:latin typeface="Times New Roman" panose="02020603050405020304" pitchFamily="18" charset="0"/>
              <a:cs typeface="Times New Roman" panose="02020603050405020304" pitchFamily="18" charset="0"/>
            </a:endParaRPr>
          </a:p>
        </p:txBody>
      </p:sp>
      <p:sp>
        <p:nvSpPr>
          <p:cNvPr id="6" name="Pentagon 5"/>
          <p:cNvSpPr/>
          <p:nvPr/>
        </p:nvSpPr>
        <p:spPr>
          <a:xfrm>
            <a:off x="1" y="-6350"/>
            <a:ext cx="5331460" cy="824865"/>
          </a:xfrm>
          <a:prstGeom prst="homePlate">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dirty="0">
                <a:latin typeface="Times New Roman" panose="02020603050405020304" pitchFamily="18" charset="0"/>
                <a:cs typeface="Times New Roman" panose="02020603050405020304" pitchFamily="18" charset="0"/>
              </a:rPr>
              <a:t>EXISTING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1346</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Corbel (heading)</vt:lpstr>
      <vt:lpstr>Times New Roman</vt:lpstr>
      <vt:lpstr>Trebuchet MS</vt:lpstr>
      <vt:lpstr>Wingdings</vt:lpstr>
      <vt:lpstr>Office Theme</vt:lpstr>
      <vt:lpstr> An Industry Oriented Mini Project Presentation  On TECHNIQUE FOR LUNG DISEASE PREDICTION USING DEEP LEARNING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   </vt:lpstr>
      <vt:lpstr>PowerPoint Presentation</vt:lpstr>
      <vt:lpstr>PowerPoint Presentation</vt:lpstr>
      <vt:lpstr>SYSTEM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Any Queries?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Convolutional Neural Networks</dc:title>
  <dc:creator>T VaruN</dc:creator>
  <cp:lastModifiedBy>Hello</cp:lastModifiedBy>
  <cp:revision>91</cp:revision>
  <dcterms:created xsi:type="dcterms:W3CDTF">2020-02-20T06:08:00Z</dcterms:created>
  <dcterms:modified xsi:type="dcterms:W3CDTF">2024-12-22T17:52:48Z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BFBD0B4FC6A14DBA9A479DE3CD170D75</vt:lpwstr>
  </property>
</Properties>
</file>