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4" r:id="rId4"/>
    <p:sldId id="268" r:id="rId5"/>
    <p:sldId id="267" r:id="rId6"/>
    <p:sldId id="269" r:id="rId7"/>
    <p:sldId id="270" r:id="rId8"/>
    <p:sldId id="271" r:id="rId9"/>
    <p:sldId id="272" r:id="rId10"/>
    <p:sldId id="274" r:id="rId11"/>
    <p:sldId id="278" r:id="rId12"/>
    <p:sldId id="279" r:id="rId13"/>
    <p:sldId id="259" r:id="rId14"/>
    <p:sldId id="258" r:id="rId15"/>
    <p:sldId id="275" r:id="rId16"/>
    <p:sldId id="261" r:id="rId17"/>
    <p:sldId id="257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7B91-3D75-4BFE-84D9-128736872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CB52-6709-418F-A832-15114626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7D07-2B00-4EC8-958F-B49D4EAC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7A82-922C-466F-BF1D-A950ED44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F743-2082-4EF3-A5C7-EF5880E5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BCB8-F435-4AC1-80D7-A30EEDA7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8C8D4-2C73-4EB5-8E91-21B6FDBF4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B7A0F-7D1C-4987-A32D-6E662571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0E80-6C05-4B82-A756-DBF1A061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E4A3-2116-4266-A13B-EBA7765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9FCD3-1859-4C87-B0B8-60F478F1C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00FEC-0B79-441A-BFD5-27D68864B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CC22-05A7-413E-915D-E1EEF019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CC03-0950-48E2-B21C-68C36698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1B37-0760-47F3-8FFE-31C3E096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9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ECD8-7B55-49DC-A137-289F925C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2128-4C8D-47C4-9C69-131729A6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0342-6B62-4F42-8089-E3E6BCE9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C268-B954-4FC9-A148-14543B00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F279-8A93-4C78-8BB1-2C1C841A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0F31-6DE9-4841-A2C2-B847FE8E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77A50-67CC-4AF9-8F70-887CE8FD7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41C8-30B5-49CF-BD3C-62210A34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212F-3B08-4ACE-A25E-3ECDBFDE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5773-2371-4DFB-BABE-EE989B03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7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9BEF-6A36-4551-BAD4-D73611A5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A854-4241-4A6C-9C96-B8845D8D4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F48ED-53FA-4601-A4B7-7415EB60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EAD6-AF30-4235-8D33-79D6A4C1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48859-9D54-493D-9C99-AE3E8447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0F43-0E5D-40E5-BB28-6AE50A2C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87A9-F7D3-4A2D-BE59-0F16B903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4E2C-2F38-445D-8B17-50C4CE01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C012-BB08-498F-BD11-B65768AA0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8473F-DAB9-4F53-B7A6-5FDD5DFFA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D47EB-C697-4AC8-A42B-73125C42A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D5F66-8447-4FB8-8ADB-DA5A4781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9CBE5-1145-485C-A5E9-7870110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BE32A-AAB2-449D-81E8-99961911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A1D6-D947-40F7-8944-F318C050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C6160-23CF-4C47-98EC-D5799FBB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9A594-0846-4317-B692-94B52178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A48BC-3BB6-45EC-B198-BB24DF20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A979C-136F-458E-9472-D1678E48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1F8DA-6079-48A4-98E0-3AFCDD5E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44036-8559-4F75-ACC8-E061210B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4DE3-1CC7-4C8F-AC48-E38E8F0D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A481-D395-4299-9768-0445CEE0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13199-9692-4C39-B99D-E119CF73A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B653-F366-4D21-8661-8264E32F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949D8-022C-4C44-B962-DD19C923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0981-E53F-4511-B77F-977CFB52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3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4008-0BD7-4A61-AD2F-C85DDADC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53E05-9AA5-4367-990A-9DA6C77CE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AA27B-0D1D-4522-B33F-1BD33780D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2442F-5848-41F0-8B1B-2CFB77B5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06EED-3B8B-416E-98E1-7FC637C4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F263B-4F6B-4B6E-B01D-4FA1D810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1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DFF0E-40EB-4F32-B5C8-782076B9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270F-FA79-42A3-B2DA-94DBF7FE2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53E0-7D2C-4A0A-9844-55643278E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AA6E-208C-4A8B-AE2A-8AC9F1B9476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9141-A33D-4862-AC83-BDEA2CF0C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54FA0-B626-485C-828F-8D57E3297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23DD-B3FA-42FF-905A-DF349227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5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A3B7-E4E0-47F7-B511-E2BBDFE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Groundwater Flow</a:t>
            </a:r>
          </a:p>
        </p:txBody>
      </p:sp>
      <p:pic>
        <p:nvPicPr>
          <p:cNvPr id="2050" name="Picture 2" descr="Image result for simple groundwater flow">
            <a:extLst>
              <a:ext uri="{FF2B5EF4-FFF2-40B4-BE49-F238E27FC236}">
                <a16:creationId xmlns:a16="http://schemas.microsoft.com/office/drawing/2014/main" id="{86E84E93-B6AA-4EAA-9417-515DD9416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643"/>
            <a:ext cx="10515600" cy="409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E58B81A-204E-4DFD-98CC-0A70CB8786E7}"/>
              </a:ext>
            </a:extLst>
          </p:cNvPr>
          <p:cNvSpPr/>
          <p:nvPr/>
        </p:nvSpPr>
        <p:spPr>
          <a:xfrm rot="5400000">
            <a:off x="3599234" y="982493"/>
            <a:ext cx="1001949" cy="2247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0AC80-92B2-41F2-AC40-FF635A6D4216}"/>
              </a:ext>
            </a:extLst>
          </p:cNvPr>
          <p:cNvSpPr txBox="1"/>
          <p:nvPr/>
        </p:nvSpPr>
        <p:spPr>
          <a:xfrm flipH="1">
            <a:off x="3568591" y="1698491"/>
            <a:ext cx="106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Precip</a:t>
            </a:r>
            <a:r>
              <a:rPr lang="en-US" dirty="0"/>
              <a:t>/</a:t>
            </a:r>
          </a:p>
          <a:p>
            <a:r>
              <a:rPr lang="en-US" dirty="0"/>
              <a:t>Recharge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E465F-28A7-475E-8A6F-A77613749835}"/>
              </a:ext>
            </a:extLst>
          </p:cNvPr>
          <p:cNvSpPr txBox="1"/>
          <p:nvPr/>
        </p:nvSpPr>
        <p:spPr>
          <a:xfrm rot="19154991">
            <a:off x="8920263" y="2053286"/>
            <a:ext cx="17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Pumping Well</a:t>
            </a:r>
          </a:p>
        </p:txBody>
      </p:sp>
    </p:spTree>
    <p:extLst>
      <p:ext uri="{BB962C8B-B14F-4D97-AF65-F5344CB8AC3E}">
        <p14:creationId xmlns:p14="http://schemas.microsoft.com/office/powerpoint/2010/main" val="381802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C3C6A-7D69-48C9-AB76-B0257A5A1041}"/>
              </a:ext>
            </a:extLst>
          </p:cNvPr>
          <p:cNvSpPr/>
          <p:nvPr/>
        </p:nvSpPr>
        <p:spPr>
          <a:xfrm>
            <a:off x="3910519" y="5398851"/>
            <a:ext cx="612843" cy="612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7405F-E097-46E5-91D7-B2A0FFF4F591}"/>
              </a:ext>
            </a:extLst>
          </p:cNvPr>
          <p:cNvSpPr/>
          <p:nvPr/>
        </p:nvSpPr>
        <p:spPr>
          <a:xfrm>
            <a:off x="6381347" y="1825625"/>
            <a:ext cx="612843" cy="61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D7951-0D90-4B60-B736-C53313A91532}"/>
              </a:ext>
            </a:extLst>
          </p:cNvPr>
          <p:cNvSpPr/>
          <p:nvPr/>
        </p:nvSpPr>
        <p:spPr>
          <a:xfrm>
            <a:off x="838200" y="1825625"/>
            <a:ext cx="4901119" cy="612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B6FB7-A8E6-4D64-9FCF-FD1E80B2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modeling – simulate heads/flow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979266-E62F-4CD2-A8D9-52045FE76E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6155990" cy="477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99">
                  <a:extLst>
                    <a:ext uri="{9D8B030D-6E8A-4147-A177-3AD203B41FA5}">
                      <a16:colId xmlns:a16="http://schemas.microsoft.com/office/drawing/2014/main" val="344376073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906832782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3866826300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3633830504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450981210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3966635839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2004894619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1239106888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912125184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870431942"/>
                    </a:ext>
                  </a:extLst>
                </a:gridCol>
              </a:tblGrid>
              <a:tr h="597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467289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72625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794269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5841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40218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358827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948371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9660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979359-8567-4E0F-B87B-8902FEDCF156}"/>
              </a:ext>
            </a:extLst>
          </p:cNvPr>
          <p:cNvSpPr txBox="1"/>
          <p:nvPr/>
        </p:nvSpPr>
        <p:spPr>
          <a:xfrm>
            <a:off x="2345176" y="1825625"/>
            <a:ext cx="188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Recharge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D0BA7-B567-4318-A814-33E7B65ACB86}"/>
              </a:ext>
            </a:extLst>
          </p:cNvPr>
          <p:cNvSpPr txBox="1"/>
          <p:nvPr/>
        </p:nvSpPr>
        <p:spPr>
          <a:xfrm>
            <a:off x="7030111" y="1871791"/>
            <a:ext cx="2753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Constant Head (stream/lake)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F8AF8-A010-4E87-94C8-1EC1A7F7C533}"/>
              </a:ext>
            </a:extLst>
          </p:cNvPr>
          <p:cNvSpPr txBox="1"/>
          <p:nvPr/>
        </p:nvSpPr>
        <p:spPr>
          <a:xfrm>
            <a:off x="4473107" y="5398851"/>
            <a:ext cx="2753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Well (pumping in or out)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7F516CD0-94A4-4526-A69C-22238A01B45B}"/>
              </a:ext>
            </a:extLst>
          </p:cNvPr>
          <p:cNvSpPr/>
          <p:nvPr/>
        </p:nvSpPr>
        <p:spPr>
          <a:xfrm>
            <a:off x="838200" y="6011694"/>
            <a:ext cx="601491" cy="593387"/>
          </a:xfrm>
          <a:prstGeom prst="mathMultiply">
            <a:avLst>
              <a:gd name="adj1" fmla="val 87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21667B57-A9C2-453E-A6B7-16AAE75AC4C3}"/>
              </a:ext>
            </a:extLst>
          </p:cNvPr>
          <p:cNvSpPr/>
          <p:nvPr/>
        </p:nvSpPr>
        <p:spPr>
          <a:xfrm>
            <a:off x="1442937" y="6011694"/>
            <a:ext cx="601491" cy="593387"/>
          </a:xfrm>
          <a:prstGeom prst="mathMultiply">
            <a:avLst>
              <a:gd name="adj1" fmla="val 87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0F599D4-4757-4B0E-BC1A-AA426182A442}"/>
              </a:ext>
            </a:extLst>
          </p:cNvPr>
          <p:cNvSpPr/>
          <p:nvPr/>
        </p:nvSpPr>
        <p:spPr>
          <a:xfrm>
            <a:off x="838200" y="5418307"/>
            <a:ext cx="601491" cy="593387"/>
          </a:xfrm>
          <a:prstGeom prst="mathMultiply">
            <a:avLst>
              <a:gd name="adj1" fmla="val 87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8812C-1543-4A43-A4C8-908DBB56BED6}"/>
              </a:ext>
            </a:extLst>
          </p:cNvPr>
          <p:cNvSpPr txBox="1"/>
          <p:nvPr/>
        </p:nvSpPr>
        <p:spPr>
          <a:xfrm rot="16200000">
            <a:off x="-866977" y="4935825"/>
            <a:ext cx="2753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Inactive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15B0F13-3C91-4969-82CE-1E62E4B053DB}"/>
              </a:ext>
            </a:extLst>
          </p:cNvPr>
          <p:cNvSpPr/>
          <p:nvPr/>
        </p:nvSpPr>
        <p:spPr>
          <a:xfrm>
            <a:off x="1128409" y="2714017"/>
            <a:ext cx="3052338" cy="3022091"/>
          </a:xfrm>
          <a:custGeom>
            <a:avLst/>
            <a:gdLst>
              <a:gd name="connsiteX0" fmla="*/ 0 w 3052338"/>
              <a:gd name="connsiteY0" fmla="*/ 0 h 3022091"/>
              <a:gd name="connsiteX1" fmla="*/ 875489 w 3052338"/>
              <a:gd name="connsiteY1" fmla="*/ 2538919 h 3022091"/>
              <a:gd name="connsiteX2" fmla="*/ 2772382 w 3052338"/>
              <a:gd name="connsiteY2" fmla="*/ 2976664 h 3022091"/>
              <a:gd name="connsiteX3" fmla="*/ 3005846 w 3052338"/>
              <a:gd name="connsiteY3" fmla="*/ 2986392 h 302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338" h="3022091">
                <a:moveTo>
                  <a:pt x="0" y="0"/>
                </a:moveTo>
                <a:cubicBezTo>
                  <a:pt x="206712" y="1021404"/>
                  <a:pt x="413425" y="2042808"/>
                  <a:pt x="875489" y="2538919"/>
                </a:cubicBezTo>
                <a:cubicBezTo>
                  <a:pt x="1337553" y="3035030"/>
                  <a:pt x="2417323" y="2902085"/>
                  <a:pt x="2772382" y="2976664"/>
                </a:cubicBezTo>
                <a:cubicBezTo>
                  <a:pt x="3127441" y="3051243"/>
                  <a:pt x="3066643" y="3018817"/>
                  <a:pt x="3005846" y="2986392"/>
                </a:cubicBezTo>
              </a:path>
            </a:pathLst>
          </a:custGeom>
          <a:noFill/>
          <a:ln w="412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25DCBD9-4230-462D-8DEB-D7A7A62D3899}"/>
              </a:ext>
            </a:extLst>
          </p:cNvPr>
          <p:cNvSpPr/>
          <p:nvPr/>
        </p:nvSpPr>
        <p:spPr>
          <a:xfrm>
            <a:off x="3142034" y="2519464"/>
            <a:ext cx="1108953" cy="2976664"/>
          </a:xfrm>
          <a:custGeom>
            <a:avLst/>
            <a:gdLst>
              <a:gd name="connsiteX0" fmla="*/ 0 w 1108953"/>
              <a:gd name="connsiteY0" fmla="*/ 0 h 2976664"/>
              <a:gd name="connsiteX1" fmla="*/ 184826 w 1108953"/>
              <a:gd name="connsiteY1" fmla="*/ 1177047 h 2976664"/>
              <a:gd name="connsiteX2" fmla="*/ 856034 w 1108953"/>
              <a:gd name="connsiteY2" fmla="*/ 1575881 h 2976664"/>
              <a:gd name="connsiteX3" fmla="*/ 1108953 w 1108953"/>
              <a:gd name="connsiteY3" fmla="*/ 2976664 h 297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953" h="2976664">
                <a:moveTo>
                  <a:pt x="0" y="0"/>
                </a:moveTo>
                <a:cubicBezTo>
                  <a:pt x="21077" y="457200"/>
                  <a:pt x="42154" y="914400"/>
                  <a:pt x="184826" y="1177047"/>
                </a:cubicBezTo>
                <a:cubicBezTo>
                  <a:pt x="327498" y="1439694"/>
                  <a:pt x="702013" y="1275945"/>
                  <a:pt x="856034" y="1575881"/>
                </a:cubicBezTo>
                <a:cubicBezTo>
                  <a:pt x="1010055" y="1875817"/>
                  <a:pt x="1059504" y="2426240"/>
                  <a:pt x="1108953" y="2976664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88DBA-534C-4DC2-ADCB-84C902EC3607}"/>
              </a:ext>
            </a:extLst>
          </p:cNvPr>
          <p:cNvSpPr/>
          <p:nvPr/>
        </p:nvSpPr>
        <p:spPr>
          <a:xfrm>
            <a:off x="5311302" y="2626468"/>
            <a:ext cx="1264596" cy="1381374"/>
          </a:xfrm>
          <a:custGeom>
            <a:avLst/>
            <a:gdLst>
              <a:gd name="connsiteX0" fmla="*/ 0 w 1264596"/>
              <a:gd name="connsiteY0" fmla="*/ 38911 h 1381374"/>
              <a:gd name="connsiteX1" fmla="*/ 535021 w 1264596"/>
              <a:gd name="connsiteY1" fmla="*/ 1381328 h 1381374"/>
              <a:gd name="connsiteX2" fmla="*/ 1264596 w 1264596"/>
              <a:gd name="connsiteY2" fmla="*/ 0 h 138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596" h="1381374">
                <a:moveTo>
                  <a:pt x="0" y="38911"/>
                </a:moveTo>
                <a:cubicBezTo>
                  <a:pt x="162127" y="713362"/>
                  <a:pt x="324255" y="1387813"/>
                  <a:pt x="535021" y="1381328"/>
                </a:cubicBezTo>
                <a:cubicBezTo>
                  <a:pt x="745787" y="1374843"/>
                  <a:pt x="1005191" y="687421"/>
                  <a:pt x="1264596" y="0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6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061E-BCCF-4E88-A792-1A68FA17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7064-D127-4ECB-A2E8-763083E847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Hydraulic conductivity (K)</a:t>
            </a:r>
          </a:p>
          <a:p>
            <a:pPr lvl="1"/>
            <a:r>
              <a:rPr lang="en-US" dirty="0"/>
              <a:t>Draw rectangle, assign selected cells as Gravel, Sand, Silt, or Clay</a:t>
            </a:r>
          </a:p>
          <a:p>
            <a:pPr lvl="1"/>
            <a:r>
              <a:rPr lang="en-US" dirty="0"/>
              <a:t>Random K field</a:t>
            </a:r>
          </a:p>
          <a:p>
            <a:pPr lvl="2"/>
            <a:r>
              <a:rPr lang="en-US" dirty="0"/>
              <a:t>x/y smoothing values</a:t>
            </a:r>
          </a:p>
          <a:p>
            <a:r>
              <a:rPr lang="en-US" dirty="0"/>
              <a:t>Constant Head</a:t>
            </a:r>
          </a:p>
          <a:p>
            <a:pPr lvl="1"/>
            <a:r>
              <a:rPr lang="en-US" dirty="0"/>
              <a:t>Draw rectangle around cells – assign value</a:t>
            </a:r>
          </a:p>
          <a:p>
            <a:r>
              <a:rPr lang="en-US" dirty="0"/>
              <a:t>Wells</a:t>
            </a:r>
          </a:p>
          <a:p>
            <a:pPr lvl="1"/>
            <a:r>
              <a:rPr lang="en-US" dirty="0"/>
              <a:t>Value applied to cell clicked by user</a:t>
            </a:r>
          </a:p>
          <a:p>
            <a:r>
              <a:rPr lang="en-US" dirty="0"/>
              <a:t>Particle Tracking</a:t>
            </a:r>
          </a:p>
          <a:p>
            <a:pPr lvl="1"/>
            <a:r>
              <a:rPr lang="en-US" dirty="0"/>
              <a:t>Particle dropped at user-click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DA7CE0-8391-42E7-938F-15587E813D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required values</a:t>
            </a:r>
          </a:p>
          <a:p>
            <a:pPr lvl="1"/>
            <a:r>
              <a:rPr lang="en-US" dirty="0"/>
              <a:t>Cross-section or Map View switch)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MapView</a:t>
            </a:r>
            <a:r>
              <a:rPr lang="en-US" dirty="0"/>
              <a:t>: Unit thickness (</a:t>
            </a:r>
            <a:r>
              <a:rPr lang="en-US" dirty="0" err="1"/>
              <a:t>delz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Recharge Rate – text box and/or slider (m/s)</a:t>
            </a:r>
          </a:p>
          <a:p>
            <a:pPr lvl="1"/>
            <a:r>
              <a:rPr lang="en-US" dirty="0"/>
              <a:t>Number of rows/columns (</a:t>
            </a:r>
            <a:r>
              <a:rPr lang="en-US" dirty="0" err="1"/>
              <a:t>nrow</a:t>
            </a:r>
            <a:r>
              <a:rPr lang="en-US" dirty="0"/>
              <a:t>/</a:t>
            </a:r>
            <a:r>
              <a:rPr lang="en-US" dirty="0" err="1"/>
              <a:t>ncol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Column/row width (</a:t>
            </a:r>
            <a:r>
              <a:rPr lang="en-US" dirty="0" err="1"/>
              <a:t>delc</a:t>
            </a:r>
            <a:r>
              <a:rPr lang="en-US" dirty="0"/>
              <a:t>/</a:t>
            </a:r>
            <a:r>
              <a:rPr lang="en-US" dirty="0" err="1"/>
              <a:t>delr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Run Model - button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6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E485-E58F-4761-BC06-C8731606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map view – turn on/off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FDEF-E220-4566-85BC-D4E954F989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Recharge (colormap)</a:t>
            </a:r>
          </a:p>
          <a:p>
            <a:pPr lvl="1"/>
            <a:r>
              <a:rPr lang="en-US" dirty="0"/>
              <a:t>Wells (colormap)</a:t>
            </a:r>
          </a:p>
          <a:p>
            <a:pPr lvl="2"/>
            <a:r>
              <a:rPr lang="en-US" dirty="0"/>
              <a:t>or marker to overlay on other data</a:t>
            </a:r>
          </a:p>
          <a:p>
            <a:pPr lvl="1"/>
            <a:r>
              <a:rPr lang="en-US" dirty="0"/>
              <a:t>Recharge plus wells (colormap)</a:t>
            </a:r>
          </a:p>
          <a:p>
            <a:pPr lvl="1"/>
            <a:r>
              <a:rPr lang="en-US" dirty="0"/>
              <a:t>Constant head (colormap)</a:t>
            </a:r>
          </a:p>
          <a:p>
            <a:pPr lvl="2"/>
            <a:r>
              <a:rPr lang="en-US" dirty="0"/>
              <a:t>or marker to overlay on other data</a:t>
            </a:r>
          </a:p>
          <a:p>
            <a:pPr lvl="1"/>
            <a:r>
              <a:rPr lang="en-US" dirty="0"/>
              <a:t>K field (colormap)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DD6EB-478F-43FD-A7F9-FD0DEBBAE2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  <a:p>
            <a:pPr lvl="1"/>
            <a:r>
              <a:rPr lang="en-US" dirty="0"/>
              <a:t>Head (colormap)</a:t>
            </a:r>
          </a:p>
          <a:p>
            <a:pPr lvl="1"/>
            <a:r>
              <a:rPr lang="en-US" dirty="0"/>
              <a:t>Head (contours)</a:t>
            </a:r>
          </a:p>
          <a:p>
            <a:pPr lvl="1"/>
            <a:r>
              <a:rPr lang="en-US" dirty="0"/>
              <a:t>Flow (quiver plot)</a:t>
            </a:r>
          </a:p>
          <a:p>
            <a:pPr lvl="1"/>
            <a:r>
              <a:rPr lang="en-US" dirty="0" err="1"/>
              <a:t>Trackline</a:t>
            </a:r>
            <a:r>
              <a:rPr lang="en-US" dirty="0"/>
              <a:t> Plot (line showing direction of particle movement from origin)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9CF77-EBC4-45A8-874E-BC60208CFB88}"/>
              </a:ext>
            </a:extLst>
          </p:cNvPr>
          <p:cNvSpPr txBox="1"/>
          <p:nvPr/>
        </p:nvSpPr>
        <p:spPr>
          <a:xfrm>
            <a:off x="3857263" y="5509548"/>
            <a:ext cx="4629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colormap can be turned on at a time, but markers, contours, quiver, or </a:t>
            </a:r>
            <a:r>
              <a:rPr lang="en-US" dirty="0" err="1"/>
              <a:t>trackline</a:t>
            </a:r>
            <a:r>
              <a:rPr lang="en-US" dirty="0"/>
              <a:t> can be turned on to overlay a colormap</a:t>
            </a:r>
          </a:p>
        </p:txBody>
      </p:sp>
    </p:spTree>
    <p:extLst>
      <p:ext uri="{BB962C8B-B14F-4D97-AF65-F5344CB8AC3E}">
        <p14:creationId xmlns:p14="http://schemas.microsoft.com/office/powerpoint/2010/main" val="190323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82B5-E919-4687-8673-C6BFAFF2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9DFB-0656-44F4-A7B4-A5C3D61C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5C022-8A39-4BCC-9D4A-11850076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6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4D92-4A62-426C-AE1F-DBE86BE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91B0F-02C5-47F5-89A7-C199D524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308FA-F708-4374-80F3-D7A68C69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AEC3-E387-422B-A539-A018F05D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7C54-E173-4AC9-8D51-68123BEE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A7186-2544-40E4-81A4-C395E74A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5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2FDA-7B55-467F-A81D-1A0383F2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6A22-B29B-4206-90BA-75C0A980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66053-2BE9-4801-ADD6-9A265626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8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33DB-4BD2-4785-BA82-7F905E90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8DD8-7815-4649-B117-D3DE8BCE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5FB3-C9A0-47DC-BAB4-43B9FD6C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2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33DB-4BD2-4785-BA82-7F905E90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8DD8-7815-4649-B117-D3DE8BCE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5FB3-C9A0-47DC-BAB4-43B9FD6CC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21" r="10638"/>
          <a:stretch/>
        </p:blipFill>
        <p:spPr>
          <a:xfrm>
            <a:off x="7761321" y="0"/>
            <a:ext cx="44306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67B42-6B36-44F5-AE59-1E1310D57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87" r="13664"/>
          <a:stretch/>
        </p:blipFill>
        <p:spPr>
          <a:xfrm>
            <a:off x="0" y="0"/>
            <a:ext cx="41634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282A1-6ED9-4BF4-BE82-4878E0A32663}"/>
              </a:ext>
            </a:extLst>
          </p:cNvPr>
          <p:cNvSpPr txBox="1"/>
          <p:nvPr/>
        </p:nvSpPr>
        <p:spPr>
          <a:xfrm>
            <a:off x="2914650" y="2383276"/>
            <a:ext cx="63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75794-31AA-4564-933F-FC67E27A161B}"/>
              </a:ext>
            </a:extLst>
          </p:cNvPr>
          <p:cNvSpPr txBox="1"/>
          <p:nvPr/>
        </p:nvSpPr>
        <p:spPr>
          <a:xfrm>
            <a:off x="9555399" y="2383276"/>
            <a:ext cx="63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117AC-DBBC-46AE-A41C-0982954DB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021" r="14069"/>
          <a:stretch/>
        </p:blipFill>
        <p:spPr>
          <a:xfrm>
            <a:off x="4135741" y="0"/>
            <a:ext cx="40123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E32C4-DF2D-4353-8B3B-173222A92E9F}"/>
              </a:ext>
            </a:extLst>
          </p:cNvPr>
          <p:cNvSpPr txBox="1"/>
          <p:nvPr/>
        </p:nvSpPr>
        <p:spPr>
          <a:xfrm>
            <a:off x="0" y="-1"/>
            <a:ext cx="12192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Same bounds, different random K fields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A7872-823B-4848-8AE6-048A9493AA17}"/>
              </a:ext>
            </a:extLst>
          </p:cNvPr>
          <p:cNvSpPr/>
          <p:nvPr/>
        </p:nvSpPr>
        <p:spPr>
          <a:xfrm>
            <a:off x="-147469" y="1027906"/>
            <a:ext cx="1480158" cy="2610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20310-7E5F-4E39-9204-12A05BDC7F81}"/>
              </a:ext>
            </a:extLst>
          </p:cNvPr>
          <p:cNvSpPr/>
          <p:nvPr/>
        </p:nvSpPr>
        <p:spPr>
          <a:xfrm>
            <a:off x="4126994" y="943636"/>
            <a:ext cx="1480158" cy="2610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7818E-E2B2-4184-AD13-476E6495003B}"/>
              </a:ext>
            </a:extLst>
          </p:cNvPr>
          <p:cNvSpPr/>
          <p:nvPr/>
        </p:nvSpPr>
        <p:spPr>
          <a:xfrm>
            <a:off x="8148130" y="927458"/>
            <a:ext cx="1056905" cy="2610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B351A-5B35-42AF-A34A-C0A5ED7166F9}"/>
              </a:ext>
            </a:extLst>
          </p:cNvPr>
          <p:cNvSpPr txBox="1"/>
          <p:nvPr/>
        </p:nvSpPr>
        <p:spPr>
          <a:xfrm>
            <a:off x="6982026" y="2383276"/>
            <a:ext cx="63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</a:t>
            </a:r>
          </a:p>
        </p:txBody>
      </p:sp>
    </p:spTree>
    <p:extLst>
      <p:ext uri="{BB962C8B-B14F-4D97-AF65-F5344CB8AC3E}">
        <p14:creationId xmlns:p14="http://schemas.microsoft.com/office/powerpoint/2010/main" val="167684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33DB-4BD2-4785-BA82-7F905E90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8DD8-7815-4649-B117-D3DE8BCE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5FB3-C9A0-47DC-BAB4-43B9FD6CC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21" r="10638"/>
          <a:stretch/>
        </p:blipFill>
        <p:spPr>
          <a:xfrm>
            <a:off x="7761321" y="0"/>
            <a:ext cx="44306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67B42-6B36-44F5-AE59-1E1310D57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87" r="13664"/>
          <a:stretch/>
        </p:blipFill>
        <p:spPr>
          <a:xfrm>
            <a:off x="0" y="0"/>
            <a:ext cx="41634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282A1-6ED9-4BF4-BE82-4878E0A32663}"/>
              </a:ext>
            </a:extLst>
          </p:cNvPr>
          <p:cNvSpPr txBox="1"/>
          <p:nvPr/>
        </p:nvSpPr>
        <p:spPr>
          <a:xfrm>
            <a:off x="2914650" y="2383276"/>
            <a:ext cx="63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75794-31AA-4564-933F-FC67E27A161B}"/>
              </a:ext>
            </a:extLst>
          </p:cNvPr>
          <p:cNvSpPr txBox="1"/>
          <p:nvPr/>
        </p:nvSpPr>
        <p:spPr>
          <a:xfrm>
            <a:off x="9555399" y="2383276"/>
            <a:ext cx="63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117AC-DBBC-46AE-A41C-0982954DB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021" r="14069"/>
          <a:stretch/>
        </p:blipFill>
        <p:spPr>
          <a:xfrm>
            <a:off x="4135741" y="0"/>
            <a:ext cx="40123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E32C4-DF2D-4353-8B3B-173222A92E9F}"/>
              </a:ext>
            </a:extLst>
          </p:cNvPr>
          <p:cNvSpPr txBox="1"/>
          <p:nvPr/>
        </p:nvSpPr>
        <p:spPr>
          <a:xfrm>
            <a:off x="0" y="-1"/>
            <a:ext cx="12192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Particle Tracking in different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A7872-823B-4848-8AE6-048A9493AA17}"/>
              </a:ext>
            </a:extLst>
          </p:cNvPr>
          <p:cNvSpPr/>
          <p:nvPr/>
        </p:nvSpPr>
        <p:spPr>
          <a:xfrm>
            <a:off x="-147469" y="1027906"/>
            <a:ext cx="1480158" cy="2610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20310-7E5F-4E39-9204-12A05BDC7F81}"/>
              </a:ext>
            </a:extLst>
          </p:cNvPr>
          <p:cNvSpPr/>
          <p:nvPr/>
        </p:nvSpPr>
        <p:spPr>
          <a:xfrm>
            <a:off x="4126994" y="943636"/>
            <a:ext cx="1480158" cy="2610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7818E-E2B2-4184-AD13-476E6495003B}"/>
              </a:ext>
            </a:extLst>
          </p:cNvPr>
          <p:cNvSpPr/>
          <p:nvPr/>
        </p:nvSpPr>
        <p:spPr>
          <a:xfrm>
            <a:off x="8148130" y="927458"/>
            <a:ext cx="1056905" cy="2610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B351A-5B35-42AF-A34A-C0A5ED7166F9}"/>
              </a:ext>
            </a:extLst>
          </p:cNvPr>
          <p:cNvSpPr txBox="1"/>
          <p:nvPr/>
        </p:nvSpPr>
        <p:spPr>
          <a:xfrm>
            <a:off x="6982026" y="2383276"/>
            <a:ext cx="63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8BCA5D-2172-407D-AD94-ABE364C9ACB6}"/>
              </a:ext>
            </a:extLst>
          </p:cNvPr>
          <p:cNvSpPr/>
          <p:nvPr/>
        </p:nvSpPr>
        <p:spPr>
          <a:xfrm>
            <a:off x="838200" y="4474723"/>
            <a:ext cx="144294" cy="14429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D00F60-2F38-417B-A7BF-26C857236C54}"/>
              </a:ext>
            </a:extLst>
          </p:cNvPr>
          <p:cNvSpPr/>
          <p:nvPr/>
        </p:nvSpPr>
        <p:spPr>
          <a:xfrm>
            <a:off x="906780" y="4551046"/>
            <a:ext cx="265120" cy="1059180"/>
          </a:xfrm>
          <a:custGeom>
            <a:avLst/>
            <a:gdLst>
              <a:gd name="connsiteX0" fmla="*/ 0 w 274320"/>
              <a:gd name="connsiteY0" fmla="*/ 0 h 755637"/>
              <a:gd name="connsiteX1" fmla="*/ 57150 w 274320"/>
              <a:gd name="connsiteY1" fmla="*/ 125730 h 755637"/>
              <a:gd name="connsiteX2" fmla="*/ 121920 w 274320"/>
              <a:gd name="connsiteY2" fmla="*/ 222885 h 755637"/>
              <a:gd name="connsiteX3" fmla="*/ 169545 w 274320"/>
              <a:gd name="connsiteY3" fmla="*/ 280035 h 755637"/>
              <a:gd name="connsiteX4" fmla="*/ 219075 w 274320"/>
              <a:gd name="connsiteY4" fmla="*/ 331470 h 755637"/>
              <a:gd name="connsiteX5" fmla="*/ 243840 w 274320"/>
              <a:gd name="connsiteY5" fmla="*/ 377190 h 755637"/>
              <a:gd name="connsiteX6" fmla="*/ 259080 w 274320"/>
              <a:gd name="connsiteY6" fmla="*/ 508635 h 755637"/>
              <a:gd name="connsiteX7" fmla="*/ 241935 w 274320"/>
              <a:gd name="connsiteY7" fmla="*/ 561975 h 755637"/>
              <a:gd name="connsiteX8" fmla="*/ 259080 w 274320"/>
              <a:gd name="connsiteY8" fmla="*/ 681990 h 755637"/>
              <a:gd name="connsiteX9" fmla="*/ 274320 w 274320"/>
              <a:gd name="connsiteY9" fmla="*/ 754380 h 755637"/>
              <a:gd name="connsiteX0" fmla="*/ 0 w 310515"/>
              <a:gd name="connsiteY0" fmla="*/ 0 h 920486"/>
              <a:gd name="connsiteX1" fmla="*/ 57150 w 310515"/>
              <a:gd name="connsiteY1" fmla="*/ 125730 h 920486"/>
              <a:gd name="connsiteX2" fmla="*/ 121920 w 310515"/>
              <a:gd name="connsiteY2" fmla="*/ 222885 h 920486"/>
              <a:gd name="connsiteX3" fmla="*/ 169545 w 310515"/>
              <a:gd name="connsiteY3" fmla="*/ 280035 h 920486"/>
              <a:gd name="connsiteX4" fmla="*/ 219075 w 310515"/>
              <a:gd name="connsiteY4" fmla="*/ 331470 h 920486"/>
              <a:gd name="connsiteX5" fmla="*/ 243840 w 310515"/>
              <a:gd name="connsiteY5" fmla="*/ 377190 h 920486"/>
              <a:gd name="connsiteX6" fmla="*/ 259080 w 310515"/>
              <a:gd name="connsiteY6" fmla="*/ 508635 h 920486"/>
              <a:gd name="connsiteX7" fmla="*/ 241935 w 310515"/>
              <a:gd name="connsiteY7" fmla="*/ 561975 h 920486"/>
              <a:gd name="connsiteX8" fmla="*/ 259080 w 310515"/>
              <a:gd name="connsiteY8" fmla="*/ 681990 h 920486"/>
              <a:gd name="connsiteX9" fmla="*/ 310515 w 310515"/>
              <a:gd name="connsiteY9" fmla="*/ 920115 h 920486"/>
              <a:gd name="connsiteX0" fmla="*/ 0 w 348363"/>
              <a:gd name="connsiteY0" fmla="*/ 0 h 920115"/>
              <a:gd name="connsiteX1" fmla="*/ 57150 w 348363"/>
              <a:gd name="connsiteY1" fmla="*/ 125730 h 920115"/>
              <a:gd name="connsiteX2" fmla="*/ 121920 w 348363"/>
              <a:gd name="connsiteY2" fmla="*/ 222885 h 920115"/>
              <a:gd name="connsiteX3" fmla="*/ 169545 w 348363"/>
              <a:gd name="connsiteY3" fmla="*/ 280035 h 920115"/>
              <a:gd name="connsiteX4" fmla="*/ 219075 w 348363"/>
              <a:gd name="connsiteY4" fmla="*/ 331470 h 920115"/>
              <a:gd name="connsiteX5" fmla="*/ 243840 w 348363"/>
              <a:gd name="connsiteY5" fmla="*/ 377190 h 920115"/>
              <a:gd name="connsiteX6" fmla="*/ 259080 w 348363"/>
              <a:gd name="connsiteY6" fmla="*/ 508635 h 920115"/>
              <a:gd name="connsiteX7" fmla="*/ 241935 w 348363"/>
              <a:gd name="connsiteY7" fmla="*/ 561975 h 920115"/>
              <a:gd name="connsiteX8" fmla="*/ 259080 w 348363"/>
              <a:gd name="connsiteY8" fmla="*/ 681990 h 920115"/>
              <a:gd name="connsiteX9" fmla="*/ 310515 w 348363"/>
              <a:gd name="connsiteY9" fmla="*/ 920115 h 920115"/>
              <a:gd name="connsiteX0" fmla="*/ 0 w 265120"/>
              <a:gd name="connsiteY0" fmla="*/ 0 h 1059180"/>
              <a:gd name="connsiteX1" fmla="*/ 57150 w 265120"/>
              <a:gd name="connsiteY1" fmla="*/ 125730 h 1059180"/>
              <a:gd name="connsiteX2" fmla="*/ 121920 w 265120"/>
              <a:gd name="connsiteY2" fmla="*/ 222885 h 1059180"/>
              <a:gd name="connsiteX3" fmla="*/ 169545 w 265120"/>
              <a:gd name="connsiteY3" fmla="*/ 280035 h 1059180"/>
              <a:gd name="connsiteX4" fmla="*/ 219075 w 265120"/>
              <a:gd name="connsiteY4" fmla="*/ 331470 h 1059180"/>
              <a:gd name="connsiteX5" fmla="*/ 243840 w 265120"/>
              <a:gd name="connsiteY5" fmla="*/ 377190 h 1059180"/>
              <a:gd name="connsiteX6" fmla="*/ 259080 w 265120"/>
              <a:gd name="connsiteY6" fmla="*/ 508635 h 1059180"/>
              <a:gd name="connsiteX7" fmla="*/ 241935 w 265120"/>
              <a:gd name="connsiteY7" fmla="*/ 561975 h 1059180"/>
              <a:gd name="connsiteX8" fmla="*/ 259080 w 265120"/>
              <a:gd name="connsiteY8" fmla="*/ 681990 h 1059180"/>
              <a:gd name="connsiteX9" fmla="*/ 120015 w 265120"/>
              <a:gd name="connsiteY9" fmla="*/ 1059180 h 105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120" h="1059180">
                <a:moveTo>
                  <a:pt x="0" y="0"/>
                </a:moveTo>
                <a:cubicBezTo>
                  <a:pt x="18415" y="44291"/>
                  <a:pt x="36830" y="88583"/>
                  <a:pt x="57150" y="125730"/>
                </a:cubicBezTo>
                <a:cubicBezTo>
                  <a:pt x="77470" y="162877"/>
                  <a:pt x="103187" y="197167"/>
                  <a:pt x="121920" y="222885"/>
                </a:cubicBezTo>
                <a:cubicBezTo>
                  <a:pt x="140653" y="248603"/>
                  <a:pt x="153352" y="261937"/>
                  <a:pt x="169545" y="280035"/>
                </a:cubicBezTo>
                <a:cubicBezTo>
                  <a:pt x="185738" y="298133"/>
                  <a:pt x="206693" y="315278"/>
                  <a:pt x="219075" y="331470"/>
                </a:cubicBezTo>
                <a:cubicBezTo>
                  <a:pt x="231457" y="347662"/>
                  <a:pt x="237173" y="347663"/>
                  <a:pt x="243840" y="377190"/>
                </a:cubicBezTo>
                <a:cubicBezTo>
                  <a:pt x="250507" y="406717"/>
                  <a:pt x="259398" y="477838"/>
                  <a:pt x="259080" y="508635"/>
                </a:cubicBezTo>
                <a:cubicBezTo>
                  <a:pt x="258763" y="539433"/>
                  <a:pt x="241935" y="533083"/>
                  <a:pt x="241935" y="561975"/>
                </a:cubicBezTo>
                <a:cubicBezTo>
                  <a:pt x="241935" y="590867"/>
                  <a:pt x="279400" y="599122"/>
                  <a:pt x="259080" y="681990"/>
                </a:cubicBezTo>
                <a:cubicBezTo>
                  <a:pt x="238760" y="764858"/>
                  <a:pt x="224790" y="935673"/>
                  <a:pt x="120015" y="105918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389133-126B-492F-BC3F-488D27B31DCE}"/>
              </a:ext>
            </a:extLst>
          </p:cNvPr>
          <p:cNvSpPr/>
          <p:nvPr/>
        </p:nvSpPr>
        <p:spPr>
          <a:xfrm>
            <a:off x="1374559" y="4474723"/>
            <a:ext cx="144294" cy="14429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813EC7-AE05-4C53-BAEC-4BEB242F9369}"/>
              </a:ext>
            </a:extLst>
          </p:cNvPr>
          <p:cNvSpPr/>
          <p:nvPr/>
        </p:nvSpPr>
        <p:spPr>
          <a:xfrm>
            <a:off x="1445895" y="4484370"/>
            <a:ext cx="1417320" cy="652846"/>
          </a:xfrm>
          <a:custGeom>
            <a:avLst/>
            <a:gdLst>
              <a:gd name="connsiteX0" fmla="*/ 0 w 1200626"/>
              <a:gd name="connsiteY0" fmla="*/ 0 h 588076"/>
              <a:gd name="connsiteX1" fmla="*/ 112395 w 1200626"/>
              <a:gd name="connsiteY1" fmla="*/ 129540 h 588076"/>
              <a:gd name="connsiteX2" fmla="*/ 354330 w 1200626"/>
              <a:gd name="connsiteY2" fmla="*/ 259080 h 588076"/>
              <a:gd name="connsiteX3" fmla="*/ 607695 w 1200626"/>
              <a:gd name="connsiteY3" fmla="*/ 436245 h 588076"/>
              <a:gd name="connsiteX4" fmla="*/ 754380 w 1200626"/>
              <a:gd name="connsiteY4" fmla="*/ 521970 h 588076"/>
              <a:gd name="connsiteX5" fmla="*/ 845820 w 1200626"/>
              <a:gd name="connsiteY5" fmla="*/ 582930 h 588076"/>
              <a:gd name="connsiteX6" fmla="*/ 952500 w 1200626"/>
              <a:gd name="connsiteY6" fmla="*/ 581025 h 588076"/>
              <a:gd name="connsiteX7" fmla="*/ 1051560 w 1200626"/>
              <a:gd name="connsiteY7" fmla="*/ 550545 h 588076"/>
              <a:gd name="connsiteX8" fmla="*/ 1123950 w 1200626"/>
              <a:gd name="connsiteY8" fmla="*/ 470535 h 588076"/>
              <a:gd name="connsiteX9" fmla="*/ 1200150 w 1200626"/>
              <a:gd name="connsiteY9" fmla="*/ 348615 h 588076"/>
              <a:gd name="connsiteX10" fmla="*/ 1158240 w 1200626"/>
              <a:gd name="connsiteY10" fmla="*/ 104775 h 588076"/>
              <a:gd name="connsiteX11" fmla="*/ 1158240 w 1200626"/>
              <a:gd name="connsiteY11" fmla="*/ 104775 h 588076"/>
              <a:gd name="connsiteX0" fmla="*/ 0 w 1264920"/>
              <a:gd name="connsiteY0" fmla="*/ 0 h 588076"/>
              <a:gd name="connsiteX1" fmla="*/ 112395 w 1264920"/>
              <a:gd name="connsiteY1" fmla="*/ 129540 h 588076"/>
              <a:gd name="connsiteX2" fmla="*/ 354330 w 1264920"/>
              <a:gd name="connsiteY2" fmla="*/ 259080 h 588076"/>
              <a:gd name="connsiteX3" fmla="*/ 607695 w 1264920"/>
              <a:gd name="connsiteY3" fmla="*/ 436245 h 588076"/>
              <a:gd name="connsiteX4" fmla="*/ 754380 w 1264920"/>
              <a:gd name="connsiteY4" fmla="*/ 521970 h 588076"/>
              <a:gd name="connsiteX5" fmla="*/ 845820 w 1264920"/>
              <a:gd name="connsiteY5" fmla="*/ 582930 h 588076"/>
              <a:gd name="connsiteX6" fmla="*/ 952500 w 1264920"/>
              <a:gd name="connsiteY6" fmla="*/ 581025 h 588076"/>
              <a:gd name="connsiteX7" fmla="*/ 1051560 w 1264920"/>
              <a:gd name="connsiteY7" fmla="*/ 550545 h 588076"/>
              <a:gd name="connsiteX8" fmla="*/ 1123950 w 1264920"/>
              <a:gd name="connsiteY8" fmla="*/ 470535 h 588076"/>
              <a:gd name="connsiteX9" fmla="*/ 1200150 w 1264920"/>
              <a:gd name="connsiteY9" fmla="*/ 348615 h 588076"/>
              <a:gd name="connsiteX10" fmla="*/ 1158240 w 1264920"/>
              <a:gd name="connsiteY10" fmla="*/ 104775 h 588076"/>
              <a:gd name="connsiteX11" fmla="*/ 1264920 w 1264920"/>
              <a:gd name="connsiteY11" fmla="*/ 30480 h 588076"/>
              <a:gd name="connsiteX0" fmla="*/ 0 w 1417320"/>
              <a:gd name="connsiteY0" fmla="*/ 64770 h 652846"/>
              <a:gd name="connsiteX1" fmla="*/ 112395 w 1417320"/>
              <a:gd name="connsiteY1" fmla="*/ 194310 h 652846"/>
              <a:gd name="connsiteX2" fmla="*/ 354330 w 1417320"/>
              <a:gd name="connsiteY2" fmla="*/ 323850 h 652846"/>
              <a:gd name="connsiteX3" fmla="*/ 607695 w 1417320"/>
              <a:gd name="connsiteY3" fmla="*/ 501015 h 652846"/>
              <a:gd name="connsiteX4" fmla="*/ 754380 w 1417320"/>
              <a:gd name="connsiteY4" fmla="*/ 586740 h 652846"/>
              <a:gd name="connsiteX5" fmla="*/ 845820 w 1417320"/>
              <a:gd name="connsiteY5" fmla="*/ 647700 h 652846"/>
              <a:gd name="connsiteX6" fmla="*/ 952500 w 1417320"/>
              <a:gd name="connsiteY6" fmla="*/ 645795 h 652846"/>
              <a:gd name="connsiteX7" fmla="*/ 1051560 w 1417320"/>
              <a:gd name="connsiteY7" fmla="*/ 615315 h 652846"/>
              <a:gd name="connsiteX8" fmla="*/ 1123950 w 1417320"/>
              <a:gd name="connsiteY8" fmla="*/ 535305 h 652846"/>
              <a:gd name="connsiteX9" fmla="*/ 1200150 w 1417320"/>
              <a:gd name="connsiteY9" fmla="*/ 413385 h 652846"/>
              <a:gd name="connsiteX10" fmla="*/ 1158240 w 1417320"/>
              <a:gd name="connsiteY10" fmla="*/ 169545 h 652846"/>
              <a:gd name="connsiteX11" fmla="*/ 1417320 w 1417320"/>
              <a:gd name="connsiteY11" fmla="*/ 0 h 652846"/>
              <a:gd name="connsiteX0" fmla="*/ 0 w 1417320"/>
              <a:gd name="connsiteY0" fmla="*/ 64770 h 652846"/>
              <a:gd name="connsiteX1" fmla="*/ 112395 w 1417320"/>
              <a:gd name="connsiteY1" fmla="*/ 194310 h 652846"/>
              <a:gd name="connsiteX2" fmla="*/ 354330 w 1417320"/>
              <a:gd name="connsiteY2" fmla="*/ 323850 h 652846"/>
              <a:gd name="connsiteX3" fmla="*/ 607695 w 1417320"/>
              <a:gd name="connsiteY3" fmla="*/ 501015 h 652846"/>
              <a:gd name="connsiteX4" fmla="*/ 754380 w 1417320"/>
              <a:gd name="connsiteY4" fmla="*/ 586740 h 652846"/>
              <a:gd name="connsiteX5" fmla="*/ 845820 w 1417320"/>
              <a:gd name="connsiteY5" fmla="*/ 647700 h 652846"/>
              <a:gd name="connsiteX6" fmla="*/ 952500 w 1417320"/>
              <a:gd name="connsiteY6" fmla="*/ 645795 h 652846"/>
              <a:gd name="connsiteX7" fmla="*/ 1051560 w 1417320"/>
              <a:gd name="connsiteY7" fmla="*/ 615315 h 652846"/>
              <a:gd name="connsiteX8" fmla="*/ 1123950 w 1417320"/>
              <a:gd name="connsiteY8" fmla="*/ 535305 h 652846"/>
              <a:gd name="connsiteX9" fmla="*/ 1200150 w 1417320"/>
              <a:gd name="connsiteY9" fmla="*/ 413385 h 652846"/>
              <a:gd name="connsiteX10" fmla="*/ 1242060 w 1417320"/>
              <a:gd name="connsiteY10" fmla="*/ 190500 h 652846"/>
              <a:gd name="connsiteX11" fmla="*/ 1417320 w 1417320"/>
              <a:gd name="connsiteY11" fmla="*/ 0 h 652846"/>
              <a:gd name="connsiteX0" fmla="*/ 0 w 1417320"/>
              <a:gd name="connsiteY0" fmla="*/ 64770 h 652846"/>
              <a:gd name="connsiteX1" fmla="*/ 112395 w 1417320"/>
              <a:gd name="connsiteY1" fmla="*/ 194310 h 652846"/>
              <a:gd name="connsiteX2" fmla="*/ 354330 w 1417320"/>
              <a:gd name="connsiteY2" fmla="*/ 323850 h 652846"/>
              <a:gd name="connsiteX3" fmla="*/ 607695 w 1417320"/>
              <a:gd name="connsiteY3" fmla="*/ 501015 h 652846"/>
              <a:gd name="connsiteX4" fmla="*/ 754380 w 1417320"/>
              <a:gd name="connsiteY4" fmla="*/ 586740 h 652846"/>
              <a:gd name="connsiteX5" fmla="*/ 845820 w 1417320"/>
              <a:gd name="connsiteY5" fmla="*/ 647700 h 652846"/>
              <a:gd name="connsiteX6" fmla="*/ 952500 w 1417320"/>
              <a:gd name="connsiteY6" fmla="*/ 645795 h 652846"/>
              <a:gd name="connsiteX7" fmla="*/ 1051560 w 1417320"/>
              <a:gd name="connsiteY7" fmla="*/ 615315 h 652846"/>
              <a:gd name="connsiteX8" fmla="*/ 1123950 w 1417320"/>
              <a:gd name="connsiteY8" fmla="*/ 535305 h 652846"/>
              <a:gd name="connsiteX9" fmla="*/ 1200150 w 1417320"/>
              <a:gd name="connsiteY9" fmla="*/ 413385 h 652846"/>
              <a:gd name="connsiteX10" fmla="*/ 1242060 w 1417320"/>
              <a:gd name="connsiteY10" fmla="*/ 190500 h 652846"/>
              <a:gd name="connsiteX11" fmla="*/ 1417320 w 1417320"/>
              <a:gd name="connsiteY11" fmla="*/ 0 h 65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7320" h="652846">
                <a:moveTo>
                  <a:pt x="0" y="64770"/>
                </a:moveTo>
                <a:cubicBezTo>
                  <a:pt x="26670" y="107950"/>
                  <a:pt x="53340" y="151130"/>
                  <a:pt x="112395" y="194310"/>
                </a:cubicBezTo>
                <a:cubicBezTo>
                  <a:pt x="171450" y="237490"/>
                  <a:pt x="271780" y="272733"/>
                  <a:pt x="354330" y="323850"/>
                </a:cubicBezTo>
                <a:cubicBezTo>
                  <a:pt x="436880" y="374967"/>
                  <a:pt x="541020" y="457200"/>
                  <a:pt x="607695" y="501015"/>
                </a:cubicBezTo>
                <a:cubicBezTo>
                  <a:pt x="674370" y="544830"/>
                  <a:pt x="714693" y="562293"/>
                  <a:pt x="754380" y="586740"/>
                </a:cubicBezTo>
                <a:cubicBezTo>
                  <a:pt x="794067" y="611187"/>
                  <a:pt x="812800" y="637858"/>
                  <a:pt x="845820" y="647700"/>
                </a:cubicBezTo>
                <a:cubicBezTo>
                  <a:pt x="878840" y="657542"/>
                  <a:pt x="918210" y="651192"/>
                  <a:pt x="952500" y="645795"/>
                </a:cubicBezTo>
                <a:cubicBezTo>
                  <a:pt x="986790" y="640398"/>
                  <a:pt x="1022985" y="633730"/>
                  <a:pt x="1051560" y="615315"/>
                </a:cubicBezTo>
                <a:cubicBezTo>
                  <a:pt x="1080135" y="596900"/>
                  <a:pt x="1099185" y="568960"/>
                  <a:pt x="1123950" y="535305"/>
                </a:cubicBezTo>
                <a:cubicBezTo>
                  <a:pt x="1148715" y="501650"/>
                  <a:pt x="1180465" y="470853"/>
                  <a:pt x="1200150" y="413385"/>
                </a:cubicBezTo>
                <a:cubicBezTo>
                  <a:pt x="1219835" y="355917"/>
                  <a:pt x="1196436" y="253550"/>
                  <a:pt x="1242060" y="190500"/>
                </a:cubicBezTo>
                <a:cubicBezTo>
                  <a:pt x="1287780" y="127318"/>
                  <a:pt x="1381760" y="24765"/>
                  <a:pt x="141732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6A2675-0996-40FE-A671-34BBBBC66BD0}"/>
              </a:ext>
            </a:extLst>
          </p:cNvPr>
          <p:cNvSpPr/>
          <p:nvPr/>
        </p:nvSpPr>
        <p:spPr>
          <a:xfrm>
            <a:off x="4889587" y="4474723"/>
            <a:ext cx="144294" cy="14429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CF9CAA-C216-4973-89F0-44A95212AF23}"/>
              </a:ext>
            </a:extLst>
          </p:cNvPr>
          <p:cNvSpPr/>
          <p:nvPr/>
        </p:nvSpPr>
        <p:spPr>
          <a:xfrm>
            <a:off x="5425946" y="4474723"/>
            <a:ext cx="144294" cy="14429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9C519E-F5E3-4914-A60D-27A51414187B}"/>
              </a:ext>
            </a:extLst>
          </p:cNvPr>
          <p:cNvSpPr/>
          <p:nvPr/>
        </p:nvSpPr>
        <p:spPr>
          <a:xfrm>
            <a:off x="8524382" y="4474723"/>
            <a:ext cx="144294" cy="14429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E1E6AD-8992-4DD2-8BE6-0ECE891855DC}"/>
              </a:ext>
            </a:extLst>
          </p:cNvPr>
          <p:cNvSpPr/>
          <p:nvPr/>
        </p:nvSpPr>
        <p:spPr>
          <a:xfrm>
            <a:off x="9060741" y="4474723"/>
            <a:ext cx="144294" cy="14429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A3B7-E4E0-47F7-B511-E2BBDFE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Q=KA*dh/dl</a:t>
            </a:r>
          </a:p>
        </p:txBody>
      </p:sp>
      <p:pic>
        <p:nvPicPr>
          <p:cNvPr id="2050" name="Picture 2" descr="Image result for simple groundwater flow">
            <a:extLst>
              <a:ext uri="{FF2B5EF4-FFF2-40B4-BE49-F238E27FC236}">
                <a16:creationId xmlns:a16="http://schemas.microsoft.com/office/drawing/2014/main" id="{86E84E93-B6AA-4EAA-9417-515DD9416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643"/>
            <a:ext cx="10515600" cy="409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41C7ED-8841-45A2-B253-92491A048BDB}"/>
              </a:ext>
            </a:extLst>
          </p:cNvPr>
          <p:cNvSpPr/>
          <p:nvPr/>
        </p:nvSpPr>
        <p:spPr>
          <a:xfrm>
            <a:off x="1517514" y="3112850"/>
            <a:ext cx="155643" cy="224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03AFD-8E69-4DFA-8E5B-C039C7832D1F}"/>
              </a:ext>
            </a:extLst>
          </p:cNvPr>
          <p:cNvSpPr/>
          <p:nvPr/>
        </p:nvSpPr>
        <p:spPr>
          <a:xfrm>
            <a:off x="7658778" y="3621696"/>
            <a:ext cx="152534" cy="1738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E9401-6D07-47AF-A196-8A82C59B1858}"/>
              </a:ext>
            </a:extLst>
          </p:cNvPr>
          <p:cNvSpPr/>
          <p:nvPr/>
        </p:nvSpPr>
        <p:spPr>
          <a:xfrm>
            <a:off x="1517514" y="2276272"/>
            <a:ext cx="155643" cy="308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B69D6-3D9D-4BCE-A7ED-8EC9DEA92148}"/>
              </a:ext>
            </a:extLst>
          </p:cNvPr>
          <p:cNvSpPr/>
          <p:nvPr/>
        </p:nvSpPr>
        <p:spPr>
          <a:xfrm>
            <a:off x="7655669" y="2276271"/>
            <a:ext cx="155643" cy="308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FC9D4-3FE0-4B4B-B4F3-6D801B36DBE0}"/>
              </a:ext>
            </a:extLst>
          </p:cNvPr>
          <p:cNvSpPr txBox="1"/>
          <p:nvPr/>
        </p:nvSpPr>
        <p:spPr>
          <a:xfrm>
            <a:off x="4160196" y="1332005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 Wells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40F9074-CECE-4316-92E6-7633B9D7CA8F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1673158" y="1516670"/>
            <a:ext cx="2487039" cy="18685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89F0BB3-7864-4B21-9133-9F9F5660867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6096000" y="1516671"/>
            <a:ext cx="1562778" cy="29741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79192FF4-F4E2-4A2C-AB94-719D549C031F}"/>
              </a:ext>
            </a:extLst>
          </p:cNvPr>
          <p:cNvSpPr/>
          <p:nvPr/>
        </p:nvSpPr>
        <p:spPr>
          <a:xfrm rot="16200000">
            <a:off x="4537286" y="3057917"/>
            <a:ext cx="224379" cy="6148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8D18A8-5200-4C0A-8246-B54043FAECE9}"/>
              </a:ext>
            </a:extLst>
          </p:cNvPr>
          <p:cNvSpPr/>
          <p:nvPr/>
        </p:nvSpPr>
        <p:spPr>
          <a:xfrm>
            <a:off x="4469778" y="63012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</a:t>
            </a:r>
          </a:p>
        </p:txBody>
      </p:sp>
    </p:spTree>
    <p:extLst>
      <p:ext uri="{BB962C8B-B14F-4D97-AF65-F5344CB8AC3E}">
        <p14:creationId xmlns:p14="http://schemas.microsoft.com/office/powerpoint/2010/main" val="214088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164A-B526-4088-87CC-F0B66EF9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Darcy’s Law controls groundwater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B8F-A82A-46E0-9599-DE67FC48D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Q=KA*dh/dx</a:t>
            </a:r>
          </a:p>
          <a:p>
            <a:r>
              <a:rPr lang="en-US" dirty="0"/>
              <a:t>Q=volumetric flow (e.g. m</a:t>
            </a:r>
            <a:r>
              <a:rPr lang="en-US" baseline="30000" dirty="0"/>
              <a:t>3</a:t>
            </a:r>
            <a:r>
              <a:rPr lang="en-US" dirty="0"/>
              <a:t>/s)</a:t>
            </a:r>
          </a:p>
          <a:p>
            <a:r>
              <a:rPr lang="en-US" dirty="0"/>
              <a:t>K=hydraulic conductivity – material’s resistance to groundwater flow</a:t>
            </a:r>
          </a:p>
          <a:p>
            <a:pPr lvl="1"/>
            <a:r>
              <a:rPr lang="en-US" dirty="0"/>
              <a:t>E.g. fast flow through sand, slow flow through clay</a:t>
            </a:r>
          </a:p>
          <a:p>
            <a:r>
              <a:rPr lang="en-US" dirty="0"/>
              <a:t>A=cross sectional area of flow</a:t>
            </a:r>
          </a:p>
          <a:p>
            <a:r>
              <a:rPr lang="en-US" dirty="0"/>
              <a:t>h=hydraulic head, a measure of the water’s potential energy</a:t>
            </a:r>
          </a:p>
          <a:p>
            <a:pPr lvl="1"/>
            <a:r>
              <a:rPr lang="en-US" dirty="0"/>
              <a:t>(units=length)</a:t>
            </a:r>
          </a:p>
          <a:p>
            <a:pPr lvl="1"/>
            <a:r>
              <a:rPr lang="en-US" dirty="0"/>
              <a:t>h=pressure/(density*gravity)+elevation</a:t>
            </a:r>
          </a:p>
          <a:p>
            <a:r>
              <a:rPr lang="en-US" dirty="0"/>
              <a:t>dh/dl=hydraulic gradient</a:t>
            </a:r>
          </a:p>
        </p:txBody>
      </p:sp>
    </p:spTree>
    <p:extLst>
      <p:ext uri="{BB962C8B-B14F-4D97-AF65-F5344CB8AC3E}">
        <p14:creationId xmlns:p14="http://schemas.microsoft.com/office/powerpoint/2010/main" val="231920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A3B7-E4E0-47F7-B511-E2BBDFE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Q=KA*dh/dl</a:t>
            </a:r>
          </a:p>
        </p:txBody>
      </p:sp>
      <p:pic>
        <p:nvPicPr>
          <p:cNvPr id="2050" name="Picture 2" descr="Image result for simple groundwater flow">
            <a:extLst>
              <a:ext uri="{FF2B5EF4-FFF2-40B4-BE49-F238E27FC236}">
                <a16:creationId xmlns:a16="http://schemas.microsoft.com/office/drawing/2014/main" id="{86E84E93-B6AA-4EAA-9417-515DD9416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643"/>
            <a:ext cx="10515600" cy="409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41C7ED-8841-45A2-B253-92491A048BDB}"/>
              </a:ext>
            </a:extLst>
          </p:cNvPr>
          <p:cNvSpPr/>
          <p:nvPr/>
        </p:nvSpPr>
        <p:spPr>
          <a:xfrm>
            <a:off x="1517514" y="3112850"/>
            <a:ext cx="155643" cy="224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03AFD-8E69-4DFA-8E5B-C039C7832D1F}"/>
              </a:ext>
            </a:extLst>
          </p:cNvPr>
          <p:cNvSpPr/>
          <p:nvPr/>
        </p:nvSpPr>
        <p:spPr>
          <a:xfrm>
            <a:off x="7658778" y="3621696"/>
            <a:ext cx="152534" cy="1738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E9401-6D07-47AF-A196-8A82C59B1858}"/>
              </a:ext>
            </a:extLst>
          </p:cNvPr>
          <p:cNvSpPr/>
          <p:nvPr/>
        </p:nvSpPr>
        <p:spPr>
          <a:xfrm>
            <a:off x="1517514" y="2276272"/>
            <a:ext cx="155643" cy="308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B69D6-3D9D-4BCE-A7ED-8EC9DEA92148}"/>
              </a:ext>
            </a:extLst>
          </p:cNvPr>
          <p:cNvSpPr/>
          <p:nvPr/>
        </p:nvSpPr>
        <p:spPr>
          <a:xfrm>
            <a:off x="7655669" y="2276271"/>
            <a:ext cx="155643" cy="308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FC9D4-3FE0-4B4B-B4F3-6D801B36DBE0}"/>
              </a:ext>
            </a:extLst>
          </p:cNvPr>
          <p:cNvSpPr txBox="1"/>
          <p:nvPr/>
        </p:nvSpPr>
        <p:spPr>
          <a:xfrm>
            <a:off x="4160196" y="1332005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 Wells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40F9074-CECE-4316-92E6-7633B9D7CA8F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1673158" y="1516670"/>
            <a:ext cx="2487039" cy="18685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89F0BB3-7864-4B21-9133-9F9F5660867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6096000" y="1516671"/>
            <a:ext cx="1562778" cy="29741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79192FF4-F4E2-4A2C-AB94-719D549C031F}"/>
              </a:ext>
            </a:extLst>
          </p:cNvPr>
          <p:cNvSpPr/>
          <p:nvPr/>
        </p:nvSpPr>
        <p:spPr>
          <a:xfrm rot="16200000">
            <a:off x="4537286" y="3057917"/>
            <a:ext cx="224379" cy="6148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8D18A8-5200-4C0A-8246-B54043FAECE9}"/>
              </a:ext>
            </a:extLst>
          </p:cNvPr>
          <p:cNvSpPr/>
          <p:nvPr/>
        </p:nvSpPr>
        <p:spPr>
          <a:xfrm>
            <a:off x="4469778" y="63012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</a:t>
            </a:r>
          </a:p>
        </p:txBody>
      </p:sp>
    </p:spTree>
    <p:extLst>
      <p:ext uri="{BB962C8B-B14F-4D97-AF65-F5344CB8AC3E}">
        <p14:creationId xmlns:p14="http://schemas.microsoft.com/office/powerpoint/2010/main" val="366940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A3B7-E4E0-47F7-B511-E2BBDFE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Q=KA*dh/dl</a:t>
            </a:r>
          </a:p>
        </p:txBody>
      </p:sp>
      <p:pic>
        <p:nvPicPr>
          <p:cNvPr id="2050" name="Picture 2" descr="Image result for simple groundwater flow">
            <a:extLst>
              <a:ext uri="{FF2B5EF4-FFF2-40B4-BE49-F238E27FC236}">
                <a16:creationId xmlns:a16="http://schemas.microsoft.com/office/drawing/2014/main" id="{86E84E93-B6AA-4EAA-9417-515DD9416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643"/>
            <a:ext cx="10515600" cy="409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41C7ED-8841-45A2-B253-92491A048BDB}"/>
              </a:ext>
            </a:extLst>
          </p:cNvPr>
          <p:cNvSpPr/>
          <p:nvPr/>
        </p:nvSpPr>
        <p:spPr>
          <a:xfrm>
            <a:off x="1517514" y="3112850"/>
            <a:ext cx="155643" cy="224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03AFD-8E69-4DFA-8E5B-C039C7832D1F}"/>
              </a:ext>
            </a:extLst>
          </p:cNvPr>
          <p:cNvSpPr/>
          <p:nvPr/>
        </p:nvSpPr>
        <p:spPr>
          <a:xfrm>
            <a:off x="7658778" y="3621696"/>
            <a:ext cx="152534" cy="1738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E9401-6D07-47AF-A196-8A82C59B1858}"/>
              </a:ext>
            </a:extLst>
          </p:cNvPr>
          <p:cNvSpPr/>
          <p:nvPr/>
        </p:nvSpPr>
        <p:spPr>
          <a:xfrm>
            <a:off x="1517514" y="2276272"/>
            <a:ext cx="155643" cy="308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B69D6-3D9D-4BCE-A7ED-8EC9DEA92148}"/>
              </a:ext>
            </a:extLst>
          </p:cNvPr>
          <p:cNvSpPr/>
          <p:nvPr/>
        </p:nvSpPr>
        <p:spPr>
          <a:xfrm>
            <a:off x="7655669" y="2276271"/>
            <a:ext cx="155643" cy="308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FC9D4-3FE0-4B4B-B4F3-6D801B36DBE0}"/>
              </a:ext>
            </a:extLst>
          </p:cNvPr>
          <p:cNvSpPr txBox="1"/>
          <p:nvPr/>
        </p:nvSpPr>
        <p:spPr>
          <a:xfrm>
            <a:off x="4160196" y="1332005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 Wells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40F9074-CECE-4316-92E6-7633B9D7CA8F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1673158" y="1516670"/>
            <a:ext cx="2487039" cy="18685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89F0BB3-7864-4B21-9133-9F9F5660867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6096000" y="1516671"/>
            <a:ext cx="1562778" cy="29741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79192FF4-F4E2-4A2C-AB94-719D549C031F}"/>
              </a:ext>
            </a:extLst>
          </p:cNvPr>
          <p:cNvSpPr/>
          <p:nvPr/>
        </p:nvSpPr>
        <p:spPr>
          <a:xfrm rot="16200000">
            <a:off x="4537286" y="3057917"/>
            <a:ext cx="224379" cy="6148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8D18A8-5200-4C0A-8246-B54043FAECE9}"/>
              </a:ext>
            </a:extLst>
          </p:cNvPr>
          <p:cNvSpPr/>
          <p:nvPr/>
        </p:nvSpPr>
        <p:spPr>
          <a:xfrm>
            <a:off x="4469778" y="63012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</a:t>
            </a:r>
          </a:p>
        </p:txBody>
      </p:sp>
    </p:spTree>
    <p:extLst>
      <p:ext uri="{BB962C8B-B14F-4D97-AF65-F5344CB8AC3E}">
        <p14:creationId xmlns:p14="http://schemas.microsoft.com/office/powerpoint/2010/main" val="64247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A3B7-E4E0-47F7-B511-E2BBDFE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Q=KA*dh/dl</a:t>
            </a:r>
          </a:p>
        </p:txBody>
      </p:sp>
      <p:pic>
        <p:nvPicPr>
          <p:cNvPr id="2050" name="Picture 2" descr="Image result for simple groundwater flow">
            <a:extLst>
              <a:ext uri="{FF2B5EF4-FFF2-40B4-BE49-F238E27FC236}">
                <a16:creationId xmlns:a16="http://schemas.microsoft.com/office/drawing/2014/main" id="{86E84E93-B6AA-4EAA-9417-515DD9416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643"/>
            <a:ext cx="10515600" cy="409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41C7ED-8841-45A2-B253-92491A048BDB}"/>
              </a:ext>
            </a:extLst>
          </p:cNvPr>
          <p:cNvSpPr/>
          <p:nvPr/>
        </p:nvSpPr>
        <p:spPr>
          <a:xfrm>
            <a:off x="1517514" y="3112850"/>
            <a:ext cx="155643" cy="224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03AFD-8E69-4DFA-8E5B-C039C7832D1F}"/>
              </a:ext>
            </a:extLst>
          </p:cNvPr>
          <p:cNvSpPr/>
          <p:nvPr/>
        </p:nvSpPr>
        <p:spPr>
          <a:xfrm>
            <a:off x="7658778" y="3621696"/>
            <a:ext cx="152534" cy="1738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E9401-6D07-47AF-A196-8A82C59B1858}"/>
              </a:ext>
            </a:extLst>
          </p:cNvPr>
          <p:cNvSpPr/>
          <p:nvPr/>
        </p:nvSpPr>
        <p:spPr>
          <a:xfrm>
            <a:off x="1517514" y="2276272"/>
            <a:ext cx="155643" cy="308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B69D6-3D9D-4BCE-A7ED-8EC9DEA92148}"/>
              </a:ext>
            </a:extLst>
          </p:cNvPr>
          <p:cNvSpPr/>
          <p:nvPr/>
        </p:nvSpPr>
        <p:spPr>
          <a:xfrm>
            <a:off x="7655669" y="2276271"/>
            <a:ext cx="155643" cy="308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FC9D4-3FE0-4B4B-B4F3-6D801B36DBE0}"/>
              </a:ext>
            </a:extLst>
          </p:cNvPr>
          <p:cNvSpPr txBox="1"/>
          <p:nvPr/>
        </p:nvSpPr>
        <p:spPr>
          <a:xfrm>
            <a:off x="4160196" y="1332005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 Wells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40F9074-CECE-4316-92E6-7633B9D7CA8F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1673158" y="1516670"/>
            <a:ext cx="2487039" cy="18685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89F0BB3-7864-4B21-9133-9F9F5660867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6096000" y="1516671"/>
            <a:ext cx="1562778" cy="29741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425797E1-363B-4A75-A008-0907CFE59D8F}"/>
              </a:ext>
            </a:extLst>
          </p:cNvPr>
          <p:cNvSpPr/>
          <p:nvPr/>
        </p:nvSpPr>
        <p:spPr>
          <a:xfrm>
            <a:off x="553621" y="3130803"/>
            <a:ext cx="213065" cy="508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9AD6CEE-989B-45CA-BB7A-CDD6D4A0DD73}"/>
              </a:ext>
            </a:extLst>
          </p:cNvPr>
          <p:cNvSpPr/>
          <p:nvPr/>
        </p:nvSpPr>
        <p:spPr>
          <a:xfrm>
            <a:off x="838200" y="3003744"/>
            <a:ext cx="650603" cy="2063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4C1B3D-14EF-43CF-B940-A75FDC30A84D}"/>
              </a:ext>
            </a:extLst>
          </p:cNvPr>
          <p:cNvSpPr/>
          <p:nvPr/>
        </p:nvSpPr>
        <p:spPr>
          <a:xfrm>
            <a:off x="831154" y="3536457"/>
            <a:ext cx="6756420" cy="1733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12B7A6-20FD-479C-999B-2EFB9A4963B1}"/>
              </a:ext>
            </a:extLst>
          </p:cNvPr>
          <p:cNvSpPr/>
          <p:nvPr/>
        </p:nvSpPr>
        <p:spPr>
          <a:xfrm>
            <a:off x="141485" y="321012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dh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9192FF4-F4E2-4A2C-AB94-719D549C031F}"/>
              </a:ext>
            </a:extLst>
          </p:cNvPr>
          <p:cNvSpPr/>
          <p:nvPr/>
        </p:nvSpPr>
        <p:spPr>
          <a:xfrm rot="16200000">
            <a:off x="4537286" y="3057917"/>
            <a:ext cx="224379" cy="6148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8D18A8-5200-4C0A-8246-B54043FAECE9}"/>
              </a:ext>
            </a:extLst>
          </p:cNvPr>
          <p:cNvSpPr/>
          <p:nvPr/>
        </p:nvSpPr>
        <p:spPr>
          <a:xfrm>
            <a:off x="4469778" y="63012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</a:t>
            </a:r>
          </a:p>
        </p:txBody>
      </p:sp>
    </p:spTree>
    <p:extLst>
      <p:ext uri="{BB962C8B-B14F-4D97-AF65-F5344CB8AC3E}">
        <p14:creationId xmlns:p14="http://schemas.microsoft.com/office/powerpoint/2010/main" val="41145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A3B7-E4E0-47F7-B511-E2BBDFE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Q=KA*dh/dl</a:t>
            </a:r>
          </a:p>
        </p:txBody>
      </p:sp>
      <p:pic>
        <p:nvPicPr>
          <p:cNvPr id="2050" name="Picture 2" descr="Image result for simple groundwater flow">
            <a:extLst>
              <a:ext uri="{FF2B5EF4-FFF2-40B4-BE49-F238E27FC236}">
                <a16:creationId xmlns:a16="http://schemas.microsoft.com/office/drawing/2014/main" id="{86E84E93-B6AA-4EAA-9417-515DD9416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643"/>
            <a:ext cx="10515600" cy="409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6B4E85F-0997-41FE-B5AF-80CA9BF583C9}"/>
              </a:ext>
            </a:extLst>
          </p:cNvPr>
          <p:cNvSpPr/>
          <p:nvPr/>
        </p:nvSpPr>
        <p:spPr>
          <a:xfrm>
            <a:off x="3699164" y="2452255"/>
            <a:ext cx="731520" cy="3416530"/>
          </a:xfrm>
          <a:custGeom>
            <a:avLst/>
            <a:gdLst>
              <a:gd name="connsiteX0" fmla="*/ 0 w 731520"/>
              <a:gd name="connsiteY0" fmla="*/ 3416530 h 3416530"/>
              <a:gd name="connsiteX1" fmla="*/ 0 w 731520"/>
              <a:gd name="connsiteY1" fmla="*/ 731520 h 3416530"/>
              <a:gd name="connsiteX2" fmla="*/ 731520 w 731520"/>
              <a:gd name="connsiteY2" fmla="*/ 0 h 3416530"/>
              <a:gd name="connsiteX3" fmla="*/ 731520 w 731520"/>
              <a:gd name="connsiteY3" fmla="*/ 2668385 h 3416530"/>
              <a:gd name="connsiteX4" fmla="*/ 0 w 731520"/>
              <a:gd name="connsiteY4" fmla="*/ 3416530 h 34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3416530">
                <a:moveTo>
                  <a:pt x="0" y="3416530"/>
                </a:moveTo>
                <a:lnTo>
                  <a:pt x="0" y="731520"/>
                </a:lnTo>
                <a:lnTo>
                  <a:pt x="731520" y="0"/>
                </a:lnTo>
                <a:lnTo>
                  <a:pt x="731520" y="2668385"/>
                </a:lnTo>
                <a:lnTo>
                  <a:pt x="0" y="341653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1C7ED-8841-45A2-B253-92491A048BDB}"/>
              </a:ext>
            </a:extLst>
          </p:cNvPr>
          <p:cNvSpPr/>
          <p:nvPr/>
        </p:nvSpPr>
        <p:spPr>
          <a:xfrm>
            <a:off x="1517514" y="3112850"/>
            <a:ext cx="155643" cy="224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03AFD-8E69-4DFA-8E5B-C039C7832D1F}"/>
              </a:ext>
            </a:extLst>
          </p:cNvPr>
          <p:cNvSpPr/>
          <p:nvPr/>
        </p:nvSpPr>
        <p:spPr>
          <a:xfrm>
            <a:off x="7658778" y="3621696"/>
            <a:ext cx="152534" cy="1738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E9401-6D07-47AF-A196-8A82C59B1858}"/>
              </a:ext>
            </a:extLst>
          </p:cNvPr>
          <p:cNvSpPr/>
          <p:nvPr/>
        </p:nvSpPr>
        <p:spPr>
          <a:xfrm>
            <a:off x="1517514" y="2276272"/>
            <a:ext cx="155643" cy="308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B69D6-3D9D-4BCE-A7ED-8EC9DEA92148}"/>
              </a:ext>
            </a:extLst>
          </p:cNvPr>
          <p:cNvSpPr/>
          <p:nvPr/>
        </p:nvSpPr>
        <p:spPr>
          <a:xfrm>
            <a:off x="7655669" y="2276271"/>
            <a:ext cx="155643" cy="3083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FC9D4-3FE0-4B4B-B4F3-6D801B36DBE0}"/>
              </a:ext>
            </a:extLst>
          </p:cNvPr>
          <p:cNvSpPr txBox="1"/>
          <p:nvPr/>
        </p:nvSpPr>
        <p:spPr>
          <a:xfrm>
            <a:off x="4160196" y="1332005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 Wells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40F9074-CECE-4316-92E6-7633B9D7CA8F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1673158" y="1516670"/>
            <a:ext cx="2487039" cy="18685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89F0BB3-7864-4B21-9133-9F9F5660867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6096000" y="1516671"/>
            <a:ext cx="1562778" cy="29741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425797E1-363B-4A75-A008-0907CFE59D8F}"/>
              </a:ext>
            </a:extLst>
          </p:cNvPr>
          <p:cNvSpPr/>
          <p:nvPr/>
        </p:nvSpPr>
        <p:spPr>
          <a:xfrm>
            <a:off x="553621" y="3130803"/>
            <a:ext cx="213065" cy="508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12B7A6-20FD-479C-999B-2EFB9A4963B1}"/>
              </a:ext>
            </a:extLst>
          </p:cNvPr>
          <p:cNvSpPr/>
          <p:nvPr/>
        </p:nvSpPr>
        <p:spPr>
          <a:xfrm>
            <a:off x="141485" y="321012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dh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9192FF4-F4E2-4A2C-AB94-719D549C031F}"/>
              </a:ext>
            </a:extLst>
          </p:cNvPr>
          <p:cNvSpPr/>
          <p:nvPr/>
        </p:nvSpPr>
        <p:spPr>
          <a:xfrm rot="16200000">
            <a:off x="4537286" y="3057917"/>
            <a:ext cx="224379" cy="61485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8D18A8-5200-4C0A-8246-B54043FAECE9}"/>
              </a:ext>
            </a:extLst>
          </p:cNvPr>
          <p:cNvSpPr/>
          <p:nvPr/>
        </p:nvSpPr>
        <p:spPr>
          <a:xfrm>
            <a:off x="4469778" y="63012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</a:t>
            </a:r>
          </a:p>
        </p:txBody>
      </p:sp>
    </p:spTree>
    <p:extLst>
      <p:ext uri="{BB962C8B-B14F-4D97-AF65-F5344CB8AC3E}">
        <p14:creationId xmlns:p14="http://schemas.microsoft.com/office/powerpoint/2010/main" val="43247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A3B7-E4E0-47F7-B511-E2BBDFE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Groundwater Flow</a:t>
            </a:r>
          </a:p>
        </p:txBody>
      </p:sp>
      <p:pic>
        <p:nvPicPr>
          <p:cNvPr id="2050" name="Picture 2" descr="Image result for simple groundwater flow">
            <a:extLst>
              <a:ext uri="{FF2B5EF4-FFF2-40B4-BE49-F238E27FC236}">
                <a16:creationId xmlns:a16="http://schemas.microsoft.com/office/drawing/2014/main" id="{86E84E93-B6AA-4EAA-9417-515DD9416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643"/>
            <a:ext cx="10515600" cy="409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E58B81A-204E-4DFD-98CC-0A70CB8786E7}"/>
              </a:ext>
            </a:extLst>
          </p:cNvPr>
          <p:cNvSpPr/>
          <p:nvPr/>
        </p:nvSpPr>
        <p:spPr>
          <a:xfrm rot="5400000">
            <a:off x="3599234" y="982493"/>
            <a:ext cx="1001949" cy="2247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0AC80-92B2-41F2-AC40-FF635A6D4216}"/>
              </a:ext>
            </a:extLst>
          </p:cNvPr>
          <p:cNvSpPr txBox="1"/>
          <p:nvPr/>
        </p:nvSpPr>
        <p:spPr>
          <a:xfrm flipH="1">
            <a:off x="3568591" y="1698491"/>
            <a:ext cx="106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Precip</a:t>
            </a:r>
            <a:r>
              <a:rPr lang="en-US" dirty="0"/>
              <a:t>/</a:t>
            </a:r>
          </a:p>
          <a:p>
            <a:r>
              <a:rPr lang="en-US" dirty="0"/>
              <a:t>Recharge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E465F-28A7-475E-8A6F-A77613749835}"/>
              </a:ext>
            </a:extLst>
          </p:cNvPr>
          <p:cNvSpPr txBox="1"/>
          <p:nvPr/>
        </p:nvSpPr>
        <p:spPr>
          <a:xfrm rot="19154991">
            <a:off x="8920263" y="2053286"/>
            <a:ext cx="17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Pumping Well</a:t>
            </a:r>
          </a:p>
        </p:txBody>
      </p:sp>
    </p:spTree>
    <p:extLst>
      <p:ext uri="{BB962C8B-B14F-4D97-AF65-F5344CB8AC3E}">
        <p14:creationId xmlns:p14="http://schemas.microsoft.com/office/powerpoint/2010/main" val="280200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C3C6A-7D69-48C9-AB76-B0257A5A1041}"/>
              </a:ext>
            </a:extLst>
          </p:cNvPr>
          <p:cNvSpPr/>
          <p:nvPr/>
        </p:nvSpPr>
        <p:spPr>
          <a:xfrm>
            <a:off x="3910519" y="5398851"/>
            <a:ext cx="612843" cy="612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7405F-E097-46E5-91D7-B2A0FFF4F591}"/>
              </a:ext>
            </a:extLst>
          </p:cNvPr>
          <p:cNvSpPr/>
          <p:nvPr/>
        </p:nvSpPr>
        <p:spPr>
          <a:xfrm>
            <a:off x="6381347" y="1825625"/>
            <a:ext cx="612843" cy="61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D7951-0D90-4B60-B736-C53313A91532}"/>
              </a:ext>
            </a:extLst>
          </p:cNvPr>
          <p:cNvSpPr/>
          <p:nvPr/>
        </p:nvSpPr>
        <p:spPr>
          <a:xfrm>
            <a:off x="838200" y="1825625"/>
            <a:ext cx="4901119" cy="612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B6FB7-A8E6-4D64-9FCF-FD1E80B2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modeling – assign boundaries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979266-E62F-4CD2-A8D9-52045FE76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820714"/>
              </p:ext>
            </p:extLst>
          </p:nvPr>
        </p:nvGraphicFramePr>
        <p:xfrm>
          <a:off x="838200" y="1825625"/>
          <a:ext cx="6155990" cy="477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99">
                  <a:extLst>
                    <a:ext uri="{9D8B030D-6E8A-4147-A177-3AD203B41FA5}">
                      <a16:colId xmlns:a16="http://schemas.microsoft.com/office/drawing/2014/main" val="344376073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906832782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3866826300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3633830504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450981210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3966635839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2004894619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1239106888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912125184"/>
                    </a:ext>
                  </a:extLst>
                </a:gridCol>
                <a:gridCol w="615599">
                  <a:extLst>
                    <a:ext uri="{9D8B030D-6E8A-4147-A177-3AD203B41FA5}">
                      <a16:colId xmlns:a16="http://schemas.microsoft.com/office/drawing/2014/main" val="870431942"/>
                    </a:ext>
                  </a:extLst>
                </a:gridCol>
              </a:tblGrid>
              <a:tr h="597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467289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72625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794269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15841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40218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358827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948371"/>
                  </a:ext>
                </a:extLst>
              </a:tr>
              <a:tr h="597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9660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979359-8567-4E0F-B87B-8902FEDCF156}"/>
              </a:ext>
            </a:extLst>
          </p:cNvPr>
          <p:cNvSpPr txBox="1"/>
          <p:nvPr/>
        </p:nvSpPr>
        <p:spPr>
          <a:xfrm>
            <a:off x="2345176" y="1825625"/>
            <a:ext cx="188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Recharge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D0BA7-B567-4318-A814-33E7B65ACB86}"/>
              </a:ext>
            </a:extLst>
          </p:cNvPr>
          <p:cNvSpPr txBox="1"/>
          <p:nvPr/>
        </p:nvSpPr>
        <p:spPr>
          <a:xfrm>
            <a:off x="7030111" y="1871791"/>
            <a:ext cx="2753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Constant Head (stream/lake)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F8AF8-A010-4E87-94C8-1EC1A7F7C533}"/>
              </a:ext>
            </a:extLst>
          </p:cNvPr>
          <p:cNvSpPr txBox="1"/>
          <p:nvPr/>
        </p:nvSpPr>
        <p:spPr>
          <a:xfrm>
            <a:off x="4473107" y="5398851"/>
            <a:ext cx="2753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Well (pumping in or out)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7F516CD0-94A4-4526-A69C-22238A01B45B}"/>
              </a:ext>
            </a:extLst>
          </p:cNvPr>
          <p:cNvSpPr/>
          <p:nvPr/>
        </p:nvSpPr>
        <p:spPr>
          <a:xfrm>
            <a:off x="838200" y="6011694"/>
            <a:ext cx="601491" cy="593387"/>
          </a:xfrm>
          <a:prstGeom prst="mathMultiply">
            <a:avLst>
              <a:gd name="adj1" fmla="val 87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21667B57-A9C2-453E-A6B7-16AAE75AC4C3}"/>
              </a:ext>
            </a:extLst>
          </p:cNvPr>
          <p:cNvSpPr/>
          <p:nvPr/>
        </p:nvSpPr>
        <p:spPr>
          <a:xfrm>
            <a:off x="1442937" y="6011694"/>
            <a:ext cx="601491" cy="593387"/>
          </a:xfrm>
          <a:prstGeom prst="mathMultiply">
            <a:avLst>
              <a:gd name="adj1" fmla="val 87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0F599D4-4757-4B0E-BC1A-AA426182A442}"/>
              </a:ext>
            </a:extLst>
          </p:cNvPr>
          <p:cNvSpPr/>
          <p:nvPr/>
        </p:nvSpPr>
        <p:spPr>
          <a:xfrm>
            <a:off x="838200" y="5418307"/>
            <a:ext cx="601491" cy="593387"/>
          </a:xfrm>
          <a:prstGeom prst="mathMultiply">
            <a:avLst>
              <a:gd name="adj1" fmla="val 87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8812C-1543-4A43-A4C8-908DBB56BED6}"/>
              </a:ext>
            </a:extLst>
          </p:cNvPr>
          <p:cNvSpPr txBox="1"/>
          <p:nvPr/>
        </p:nvSpPr>
        <p:spPr>
          <a:xfrm rot="16200000">
            <a:off x="-866977" y="4935825"/>
            <a:ext cx="2753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Inactive</a:t>
            </a:r>
          </a:p>
        </p:txBody>
      </p:sp>
    </p:spTree>
    <p:extLst>
      <p:ext uri="{BB962C8B-B14F-4D97-AF65-F5344CB8AC3E}">
        <p14:creationId xmlns:p14="http://schemas.microsoft.com/office/powerpoint/2010/main" val="263381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426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Basic Groundwater Flow</vt:lpstr>
      <vt:lpstr>Q=KA*dh/dl</vt:lpstr>
      <vt:lpstr>Darcy’s Law controls groundwater flow</vt:lpstr>
      <vt:lpstr>Q=KA*dh/dl</vt:lpstr>
      <vt:lpstr>Q=KA*dh/dl</vt:lpstr>
      <vt:lpstr>Q=KA*dh/dl</vt:lpstr>
      <vt:lpstr>Q=KA*dh/dl</vt:lpstr>
      <vt:lpstr>Basic Groundwater Flow</vt:lpstr>
      <vt:lpstr>Computer modeling – assign boundaries</vt:lpstr>
      <vt:lpstr>Computer modeling – simulate heads/flow</vt:lpstr>
      <vt:lpstr>Inputs</vt:lpstr>
      <vt:lpstr>Layers in map view – turn on/off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Russoniello</dc:creator>
  <cp:lastModifiedBy>Chris Russoniello</cp:lastModifiedBy>
  <cp:revision>14</cp:revision>
  <dcterms:created xsi:type="dcterms:W3CDTF">2018-06-06T05:51:19Z</dcterms:created>
  <dcterms:modified xsi:type="dcterms:W3CDTF">2018-06-07T03:47:09Z</dcterms:modified>
</cp:coreProperties>
</file>