
<file path=[Content_Types].xml><?xml version="1.0" encoding="utf-8"?>
<Types xmlns="http://schemas.openxmlformats.org/package/2006/content-types">
  <Default Extension="jfif" ContentType="image/jpeg"/>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06" r:id="rId3"/>
    <p:sldId id="259" r:id="rId4"/>
    <p:sldId id="257" r:id="rId5"/>
    <p:sldId id="258" r:id="rId6"/>
    <p:sldId id="305" r:id="rId7"/>
    <p:sldId id="299" r:id="rId8"/>
    <p:sldId id="260" r:id="rId9"/>
    <p:sldId id="261" r:id="rId10"/>
    <p:sldId id="263" r:id="rId11"/>
    <p:sldId id="264" r:id="rId12"/>
    <p:sldId id="265" r:id="rId13"/>
    <p:sldId id="267" r:id="rId14"/>
    <p:sldId id="266" r:id="rId15"/>
    <p:sldId id="287" r:id="rId16"/>
    <p:sldId id="283" r:id="rId17"/>
    <p:sldId id="285" r:id="rId18"/>
    <p:sldId id="286" r:id="rId19"/>
    <p:sldId id="307" r:id="rId20"/>
    <p:sldId id="284" r:id="rId21"/>
    <p:sldId id="308" r:id="rId22"/>
    <p:sldId id="296" r:id="rId23"/>
    <p:sldId id="298" r:id="rId24"/>
    <p:sldId id="297" r:id="rId25"/>
    <p:sldId id="292"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an Gautam" initials="RG" lastIdx="1" clrIdx="0">
    <p:extLst>
      <p:ext uri="{19B8F6BF-5375-455C-9EA6-DF929625EA0E}">
        <p15:presenceInfo xmlns:p15="http://schemas.microsoft.com/office/powerpoint/2012/main" userId="S-1-5-21-333653013-2304839960-3876203932-10623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E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73283-CA69-41DF-AD8F-C62F9D059AE1}" type="datetimeFigureOut">
              <a:rPr lang="en-US" smtClean="0"/>
              <a:t>8/29/2019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2F804-4E11-4F52-91C9-6207B4C056A7}" type="slidenum">
              <a:rPr lang="en-US" smtClean="0"/>
              <a:t>‹#›</a:t>
            </a:fld>
            <a:endParaRPr lang="en-US"/>
          </a:p>
        </p:txBody>
      </p:sp>
    </p:spTree>
    <p:extLst>
      <p:ext uri="{BB962C8B-B14F-4D97-AF65-F5344CB8AC3E}">
        <p14:creationId xmlns:p14="http://schemas.microsoft.com/office/powerpoint/2010/main" val="270791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22F804-4E11-4F52-91C9-6207B4C056A7}" type="slidenum">
              <a:rPr lang="en-US" smtClean="0"/>
              <a:t>6</a:t>
            </a:fld>
            <a:endParaRPr lang="en-US"/>
          </a:p>
        </p:txBody>
      </p:sp>
    </p:spTree>
    <p:extLst>
      <p:ext uri="{BB962C8B-B14F-4D97-AF65-F5344CB8AC3E}">
        <p14:creationId xmlns:p14="http://schemas.microsoft.com/office/powerpoint/2010/main" val="2422331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E2FD0F-3F3B-46CB-9122-93C9ECD20446}"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357C9-7736-4CA7-98CA-D4B28F7447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8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2FD0F-3F3B-46CB-9122-93C9ECD20446}"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232314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2FD0F-3F3B-46CB-9122-93C9ECD20446}"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11420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E2FD0F-3F3B-46CB-9122-93C9ECD20446}"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36590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E2FD0F-3F3B-46CB-9122-93C9ECD20446}" type="datetimeFigureOut">
              <a:rPr lang="en-US" smtClean="0"/>
              <a:t>8/29/2019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357C9-7736-4CA7-98CA-D4B28F7447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8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E2FD0F-3F3B-46CB-9122-93C9ECD20446}"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171819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E2FD0F-3F3B-46CB-9122-93C9ECD20446}" type="datetimeFigureOut">
              <a:rPr lang="en-US" smtClean="0"/>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106478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E2FD0F-3F3B-46CB-9122-93C9ECD20446}" type="datetimeFigureOut">
              <a:rPr lang="en-US" smtClean="0"/>
              <a:t>8/29/2019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310615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E2FD0F-3F3B-46CB-9122-93C9ECD20446}" type="datetimeFigureOut">
              <a:rPr lang="en-US" smtClean="0"/>
              <a:t>8/29/2019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3886523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E2FD0F-3F3B-46CB-9122-93C9ECD20446}" type="datetimeFigureOut">
              <a:rPr lang="en-US" smtClean="0"/>
              <a:t>8/29/2019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3357C9-7736-4CA7-98CA-D4B28F74472F}" type="slidenum">
              <a:rPr lang="en-US" smtClean="0"/>
              <a:t>‹#›</a:t>
            </a:fld>
            <a:endParaRPr lang="en-US"/>
          </a:p>
        </p:txBody>
      </p:sp>
    </p:spTree>
    <p:extLst>
      <p:ext uri="{BB962C8B-B14F-4D97-AF65-F5344CB8AC3E}">
        <p14:creationId xmlns:p14="http://schemas.microsoft.com/office/powerpoint/2010/main" val="4091678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E2FD0F-3F3B-46CB-9122-93C9ECD20446}" type="datetimeFigureOut">
              <a:rPr lang="en-US" smtClean="0"/>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357C9-7736-4CA7-98CA-D4B28F74472F}" type="slidenum">
              <a:rPr lang="en-US" smtClean="0"/>
              <a:t>‹#›</a:t>
            </a:fld>
            <a:endParaRPr lang="en-US"/>
          </a:p>
        </p:txBody>
      </p:sp>
    </p:spTree>
    <p:extLst>
      <p:ext uri="{BB962C8B-B14F-4D97-AF65-F5344CB8AC3E}">
        <p14:creationId xmlns:p14="http://schemas.microsoft.com/office/powerpoint/2010/main" val="67624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E2FD0F-3F3B-46CB-9122-93C9ECD20446}" type="datetimeFigureOut">
              <a:rPr lang="en-US" smtClean="0"/>
              <a:t>8/29/2019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3357C9-7736-4CA7-98CA-D4B28F7447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759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16395" y="-35083"/>
            <a:ext cx="12508395" cy="7006500"/>
          </a:xfrm>
          <a:prstGeom prst="rect">
            <a:avLst/>
          </a:prstGeom>
        </p:spPr>
      </p:pic>
      <p:pic>
        <p:nvPicPr>
          <p:cNvPr id="6" name="Picture 5"/>
          <p:cNvPicPr>
            <a:picLocks noChangeAspect="1"/>
          </p:cNvPicPr>
          <p:nvPr/>
        </p:nvPicPr>
        <p:blipFill>
          <a:blip r:embed="rId3"/>
          <a:stretch>
            <a:fillRect/>
          </a:stretch>
        </p:blipFill>
        <p:spPr>
          <a:xfrm>
            <a:off x="2680407" y="1846292"/>
            <a:ext cx="6514789" cy="16218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7"/>
          <p:cNvSpPr/>
          <p:nvPr/>
        </p:nvSpPr>
        <p:spPr>
          <a:xfrm>
            <a:off x="2889801" y="3660016"/>
            <a:ext cx="6096000" cy="954107"/>
          </a:xfrm>
          <a:prstGeom prst="rect">
            <a:avLst/>
          </a:prstGeom>
        </p:spPr>
        <p:txBody>
          <a:bodyPr>
            <a:spAutoFit/>
          </a:bodyPr>
          <a:lstStyle/>
          <a:p>
            <a:r>
              <a:rPr lang="en-US" sz="2800" i="1" dirty="0">
                <a:solidFill>
                  <a:srgbClr val="FFFFFF"/>
                </a:solidFill>
                <a:latin typeface="Arial" panose="020B0604020202020204" pitchFamily="34" charset="0"/>
              </a:rPr>
              <a:t>Helping IT achieve more successful</a:t>
            </a:r>
          </a:p>
          <a:p>
            <a:r>
              <a:rPr lang="en-US" sz="2800" i="1" dirty="0">
                <a:solidFill>
                  <a:srgbClr val="FFFFFF"/>
                </a:solidFill>
                <a:latin typeface="Arial" panose="020B0604020202020204" pitchFamily="34" charset="0"/>
              </a:rPr>
              <a:t>cloud and data center migrations</a:t>
            </a:r>
            <a:endParaRPr lang="en-US" sz="2800" dirty="0"/>
          </a:p>
        </p:txBody>
      </p:sp>
    </p:spTree>
    <p:extLst>
      <p:ext uri="{BB962C8B-B14F-4D97-AF65-F5344CB8AC3E}">
        <p14:creationId xmlns:p14="http://schemas.microsoft.com/office/powerpoint/2010/main" val="108628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208" y="0"/>
            <a:ext cx="2095792" cy="666843"/>
          </a:xfrm>
          <a:prstGeom prst="rect">
            <a:avLst/>
          </a:prstGeom>
        </p:spPr>
      </p:pic>
      <p:sp>
        <p:nvSpPr>
          <p:cNvPr id="3" name="Rectangle 2"/>
          <p:cNvSpPr/>
          <p:nvPr/>
        </p:nvSpPr>
        <p:spPr>
          <a:xfrm>
            <a:off x="950945" y="2274608"/>
            <a:ext cx="5302478" cy="1323439"/>
          </a:xfrm>
          <a:prstGeom prst="rect">
            <a:avLst/>
          </a:prstGeom>
          <a:noFill/>
        </p:spPr>
        <p:txBody>
          <a:bodyPr wrap="non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Deployment</a:t>
            </a:r>
          </a:p>
        </p:txBody>
      </p:sp>
    </p:spTree>
    <p:extLst>
      <p:ext uri="{BB962C8B-B14F-4D97-AF65-F5344CB8AC3E}">
        <p14:creationId xmlns:p14="http://schemas.microsoft.com/office/powerpoint/2010/main" val="215663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202" y="154862"/>
            <a:ext cx="3798989" cy="830997"/>
          </a:xfrm>
          <a:prstGeom prst="rect">
            <a:avLst/>
          </a:prstGeom>
          <a:noFill/>
        </p:spPr>
        <p:txBody>
          <a:bodyPr wrap="non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rPr>
              <a:t>Prerequisites:-</a:t>
            </a:r>
          </a:p>
        </p:txBody>
      </p:sp>
      <p:sp>
        <p:nvSpPr>
          <p:cNvPr id="3" name="Rectangle 2"/>
          <p:cNvSpPr/>
          <p:nvPr/>
        </p:nvSpPr>
        <p:spPr>
          <a:xfrm>
            <a:off x="511202" y="985859"/>
            <a:ext cx="801604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Hardware Requirements for Deploying OVF Templates</a:t>
            </a:r>
          </a:p>
        </p:txBody>
      </p:sp>
      <p:sp>
        <p:nvSpPr>
          <p:cNvPr id="4" name="Rectangle 3"/>
          <p:cNvSpPr/>
          <p:nvPr/>
        </p:nvSpPr>
        <p:spPr>
          <a:xfrm>
            <a:off x="535885" y="1681460"/>
            <a:ext cx="240033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For RN150 OVF</a:t>
            </a:r>
          </a:p>
        </p:txBody>
      </p:sp>
      <p:sp>
        <p:nvSpPr>
          <p:cNvPr id="5" name="Rounded Rectangle 4"/>
          <p:cNvSpPr/>
          <p:nvPr/>
        </p:nvSpPr>
        <p:spPr>
          <a:xfrm>
            <a:off x="642938" y="2301618"/>
            <a:ext cx="10587037" cy="867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RN150 is a CentOS/Linux Virtual Appliance. It is deployed on VMware ESX or ESXi Server (Hardware Ver. 8), VMware Player, or VMware Workstation.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760" y="3265689"/>
            <a:ext cx="7314862" cy="2763636"/>
          </a:xfrm>
          <a:prstGeom prst="rect">
            <a:avLst/>
          </a:prstGeom>
        </p:spPr>
      </p:pic>
    </p:spTree>
    <p:extLst>
      <p:ext uri="{BB962C8B-B14F-4D97-AF65-F5344CB8AC3E}">
        <p14:creationId xmlns:p14="http://schemas.microsoft.com/office/powerpoint/2010/main" val="418416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72" y="309860"/>
            <a:ext cx="305538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For Flex Deploy Pod</a:t>
            </a:r>
          </a:p>
        </p:txBody>
      </p:sp>
      <p:sp>
        <p:nvSpPr>
          <p:cNvPr id="3" name="Rounded Rectangle 2"/>
          <p:cNvSpPr/>
          <p:nvPr/>
        </p:nvSpPr>
        <p:spPr>
          <a:xfrm>
            <a:off x="657225" y="971550"/>
            <a:ext cx="10644187" cy="957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Flex Deploy pod is instantiated by deploying an OVF file into the customer’s VMware infrastructure. RISC Networks FlexDeploy is only supported on VMWare ESXi 5.0 or higher.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2067283"/>
            <a:ext cx="4700588" cy="5461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65" y="2442028"/>
            <a:ext cx="8023365" cy="17442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069" y="3965844"/>
            <a:ext cx="5901379" cy="513164"/>
          </a:xfrm>
          <a:prstGeom prst="rect">
            <a:avLst/>
          </a:prstGeom>
        </p:spPr>
      </p:pic>
      <p:sp>
        <p:nvSpPr>
          <p:cNvPr id="7" name="Rounded Rectangle 6"/>
          <p:cNvSpPr/>
          <p:nvPr/>
        </p:nvSpPr>
        <p:spPr>
          <a:xfrm>
            <a:off x="942975" y="4657725"/>
            <a:ext cx="10729913" cy="1628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Only orchestration, authentication, and licensing information is transmitted to the RISC Networks Secure Cloud Environment (SCE). All communication from the FDP to the RISC Networks SCE is handled via SSL Encrypted HTTPS web service calls. No inbound connectivity is required.</a:t>
            </a:r>
          </a:p>
          <a:p>
            <a:endParaRPr lang="en-US" dirty="0"/>
          </a:p>
          <a:p>
            <a:r>
              <a:rPr lang="en-US" dirty="0"/>
              <a:t>Log users into the appliance and verify their entitlement</a:t>
            </a:r>
          </a:p>
        </p:txBody>
      </p:sp>
    </p:spTree>
    <p:extLst>
      <p:ext uri="{BB962C8B-B14F-4D97-AF65-F5344CB8AC3E}">
        <p14:creationId xmlns:p14="http://schemas.microsoft.com/office/powerpoint/2010/main" val="84281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620" y="293407"/>
            <a:ext cx="252639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Credentials</a:t>
            </a:r>
          </a:p>
        </p:txBody>
      </p:sp>
      <p:graphicFrame>
        <p:nvGraphicFramePr>
          <p:cNvPr id="3" name="Content Placeholder 3">
            <a:extLst>
              <a:ext uri="{FF2B5EF4-FFF2-40B4-BE49-F238E27FC236}">
                <a16:creationId xmlns:a16="http://schemas.microsoft.com/office/drawing/2014/main" id="{D3F7460C-38C8-48C2-AC86-BB14AD87F49B}"/>
              </a:ext>
            </a:extLst>
          </p:cNvPr>
          <p:cNvGraphicFramePr>
            <a:graphicFrameLocks/>
          </p:cNvGraphicFramePr>
          <p:nvPr>
            <p:extLst>
              <p:ext uri="{D42A27DB-BD31-4B8C-83A1-F6EECF244321}">
                <p14:modId xmlns:p14="http://schemas.microsoft.com/office/powerpoint/2010/main" val="1194488660"/>
              </p:ext>
            </p:extLst>
          </p:nvPr>
        </p:nvGraphicFramePr>
        <p:xfrm>
          <a:off x="155679" y="1563169"/>
          <a:ext cx="11929473" cy="3865192"/>
        </p:xfrm>
        <a:graphic>
          <a:graphicData uri="http://schemas.openxmlformats.org/drawingml/2006/table">
            <a:tbl>
              <a:tblPr firstRow="1" bandRow="1">
                <a:tableStyleId>{BC89EF96-8CEA-46FF-86C4-4CE0E7609802}</a:tableStyleId>
              </a:tblPr>
              <a:tblGrid>
                <a:gridCol w="1119979">
                  <a:extLst>
                    <a:ext uri="{9D8B030D-6E8A-4147-A177-3AD203B41FA5}">
                      <a16:colId xmlns:a16="http://schemas.microsoft.com/office/drawing/2014/main" val="453835761"/>
                    </a:ext>
                  </a:extLst>
                </a:gridCol>
                <a:gridCol w="2429241">
                  <a:extLst>
                    <a:ext uri="{9D8B030D-6E8A-4147-A177-3AD203B41FA5}">
                      <a16:colId xmlns:a16="http://schemas.microsoft.com/office/drawing/2014/main" val="860602279"/>
                    </a:ext>
                  </a:extLst>
                </a:gridCol>
                <a:gridCol w="8380253">
                  <a:extLst>
                    <a:ext uri="{9D8B030D-6E8A-4147-A177-3AD203B41FA5}">
                      <a16:colId xmlns:a16="http://schemas.microsoft.com/office/drawing/2014/main" val="2703963118"/>
                    </a:ext>
                  </a:extLst>
                </a:gridCol>
              </a:tblGrid>
              <a:tr h="337226">
                <a:tc>
                  <a:txBody>
                    <a:bodyPr/>
                    <a:lstStyle/>
                    <a:p>
                      <a:r>
                        <a:rPr lang="en-IN" sz="1600" dirty="0"/>
                        <a:t># No</a:t>
                      </a:r>
                      <a:endParaRPr lang="en-IN" sz="1600" b="1" dirty="0">
                        <a:latin typeface="Ubuntu"/>
                      </a:endParaRPr>
                    </a:p>
                  </a:txBody>
                  <a:tcPr/>
                </a:tc>
                <a:tc>
                  <a:txBody>
                    <a:bodyPr/>
                    <a:lstStyle/>
                    <a:p>
                      <a:r>
                        <a:rPr lang="en-IN" sz="1600" dirty="0"/>
                        <a:t>Pre-requisites</a:t>
                      </a:r>
                      <a:endParaRPr lang="en-IN" sz="1600" b="1" dirty="0">
                        <a:latin typeface="Ubuntu"/>
                      </a:endParaRPr>
                    </a:p>
                  </a:txBody>
                  <a:tcPr/>
                </a:tc>
                <a:tc>
                  <a:txBody>
                    <a:bodyPr/>
                    <a:lstStyle/>
                    <a:p>
                      <a:r>
                        <a:rPr lang="en-IN" sz="1600" dirty="0"/>
                        <a:t>Description</a:t>
                      </a:r>
                      <a:endParaRPr lang="en-IN" sz="1600" b="1" dirty="0">
                        <a:latin typeface="Ubuntu"/>
                      </a:endParaRPr>
                    </a:p>
                  </a:txBody>
                  <a:tcPr/>
                </a:tc>
                <a:extLst>
                  <a:ext uri="{0D108BD9-81ED-4DB2-BD59-A6C34878D82A}">
                    <a16:rowId xmlns:a16="http://schemas.microsoft.com/office/drawing/2014/main" val="2391358686"/>
                  </a:ext>
                </a:extLst>
              </a:tr>
              <a:tr h="535341">
                <a:tc>
                  <a:txBody>
                    <a:bodyPr/>
                    <a:lstStyle/>
                    <a:p>
                      <a:pPr algn="ctr"/>
                      <a:r>
                        <a:rPr lang="en-IN" sz="1200" dirty="0"/>
                        <a:t>1</a:t>
                      </a:r>
                      <a:endParaRPr lang="en-IN" sz="1200" dirty="0">
                        <a:latin typeface="Ubuntu"/>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Subnets</a:t>
                      </a:r>
                      <a:endParaRPr lang="en-IN" sz="1200" dirty="0">
                        <a:latin typeface="Ubuntu"/>
                      </a:endParaRPr>
                    </a:p>
                  </a:txBody>
                  <a:tcPr/>
                </a:tc>
                <a:tc>
                  <a:txBody>
                    <a:bodyPr/>
                    <a:lstStyle/>
                    <a:p>
                      <a:r>
                        <a:rPr lang="en-IN" sz="1200" dirty="0"/>
                        <a:t>List of </a:t>
                      </a:r>
                      <a:r>
                        <a:rPr lang="en-IN" sz="1400" dirty="0"/>
                        <a:t>subnets</a:t>
                      </a:r>
                      <a:r>
                        <a:rPr lang="en-IN" sz="1200" dirty="0"/>
                        <a:t> in scope for discovery along with their location details.</a:t>
                      </a:r>
                      <a:endParaRPr lang="en-IN" sz="1200" dirty="0">
                        <a:latin typeface="Ubuntu"/>
                      </a:endParaRPr>
                    </a:p>
                  </a:txBody>
                  <a:tcPr/>
                </a:tc>
                <a:extLst>
                  <a:ext uri="{0D108BD9-81ED-4DB2-BD59-A6C34878D82A}">
                    <a16:rowId xmlns:a16="http://schemas.microsoft.com/office/drawing/2014/main" val="3955453998"/>
                  </a:ext>
                </a:extLst>
              </a:tr>
              <a:tr h="434221">
                <a:tc>
                  <a:txBody>
                    <a:bodyPr/>
                    <a:lstStyle/>
                    <a:p>
                      <a:pPr algn="ctr"/>
                      <a:r>
                        <a:rPr lang="en-IN" sz="1200" dirty="0"/>
                        <a:t>2</a:t>
                      </a:r>
                      <a:endParaRPr lang="en-IN" sz="1200" dirty="0">
                        <a:latin typeface="Ubuntu"/>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Windows Credentials</a:t>
                      </a:r>
                    </a:p>
                    <a:p>
                      <a:endParaRPr lang="en-IN" sz="1200" dirty="0">
                        <a:latin typeface="Ubuntu"/>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Required for discovery Windows machines which includes Desktops/ Server OS. </a:t>
                      </a:r>
                      <a:r>
                        <a:rPr lang="en-IN" sz="1400" dirty="0"/>
                        <a:t>Windows domain / local administrator credential for WMI access</a:t>
                      </a:r>
                      <a:endParaRPr lang="en-IN" sz="1200" b="1" dirty="0">
                        <a:latin typeface="Ubuntu"/>
                      </a:endParaRPr>
                    </a:p>
                  </a:txBody>
                  <a:tcPr/>
                </a:tc>
                <a:extLst>
                  <a:ext uri="{0D108BD9-81ED-4DB2-BD59-A6C34878D82A}">
                    <a16:rowId xmlns:a16="http://schemas.microsoft.com/office/drawing/2014/main" val="686997071"/>
                  </a:ext>
                </a:extLst>
              </a:tr>
              <a:tr h="535341">
                <a:tc>
                  <a:txBody>
                    <a:bodyPr/>
                    <a:lstStyle/>
                    <a:p>
                      <a:pPr algn="ctr"/>
                      <a:r>
                        <a:rPr lang="en-IN" sz="1200" dirty="0"/>
                        <a:t>3</a:t>
                      </a:r>
                      <a:endParaRPr lang="en-IN" sz="1200" dirty="0">
                        <a:latin typeface="Ubuntu"/>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SSH Credentials</a:t>
                      </a:r>
                      <a:endParaRPr lang="en-IN" sz="1200" dirty="0">
                        <a:latin typeface="Ubuntu"/>
                      </a:endParaRPr>
                    </a:p>
                  </a:txBody>
                  <a:tcPr/>
                </a:tc>
                <a:tc>
                  <a:txBody>
                    <a:bodyPr/>
                    <a:lstStyle/>
                    <a:p>
                      <a:r>
                        <a:rPr lang="en-IN" sz="1200" dirty="0"/>
                        <a:t>Required for discovery of Linux and Unix machines. </a:t>
                      </a:r>
                    </a:p>
                    <a:p>
                      <a:r>
                        <a:rPr lang="en-IN" sz="1200" dirty="0"/>
                        <a:t>User account with </a:t>
                      </a:r>
                      <a:r>
                        <a:rPr lang="en-IN" sz="1400" dirty="0"/>
                        <a:t>Sudo privileges. Password or Key based authentication</a:t>
                      </a:r>
                      <a:r>
                        <a:rPr lang="en-IN" sz="1200" dirty="0"/>
                        <a:t>.</a:t>
                      </a:r>
                      <a:endParaRPr lang="en-IN" sz="1200" dirty="0">
                        <a:latin typeface="Ubuntu"/>
                      </a:endParaRPr>
                    </a:p>
                  </a:txBody>
                  <a:tcPr/>
                </a:tc>
                <a:extLst>
                  <a:ext uri="{0D108BD9-81ED-4DB2-BD59-A6C34878D82A}">
                    <a16:rowId xmlns:a16="http://schemas.microsoft.com/office/drawing/2014/main" val="3011812856"/>
                  </a:ext>
                </a:extLst>
              </a:tr>
              <a:tr h="535341">
                <a:tc>
                  <a:txBody>
                    <a:bodyPr/>
                    <a:lstStyle/>
                    <a:p>
                      <a:pPr algn="ctr"/>
                      <a:r>
                        <a:rPr lang="en-IN" sz="1200" dirty="0"/>
                        <a:t>4</a:t>
                      </a:r>
                      <a:endParaRPr lang="en-IN" sz="1200" dirty="0">
                        <a:latin typeface="Ubuntu"/>
                      </a:endParaRPr>
                    </a:p>
                  </a:txBody>
                  <a:tcPr/>
                </a:tc>
                <a:tc>
                  <a:txBody>
                    <a:bodyPr/>
                    <a:lstStyle/>
                    <a:p>
                      <a:r>
                        <a:rPr lang="en-US" sz="1200" u="none" strike="noStrike" baseline="0" dirty="0"/>
                        <a:t>SNMP Read Only Credentials</a:t>
                      </a:r>
                      <a:endParaRPr lang="en-IN" sz="1200" dirty="0">
                        <a:latin typeface="Ubuntu"/>
                      </a:endParaRPr>
                    </a:p>
                  </a:txBody>
                  <a:tcPr/>
                </a:tc>
                <a:tc>
                  <a:txBody>
                    <a:bodyPr/>
                    <a:lstStyle/>
                    <a:p>
                      <a:r>
                        <a:rPr lang="en-US" sz="1200" u="none" strike="noStrike" baseline="0" dirty="0"/>
                        <a:t>Needed for Network Devices</a:t>
                      </a:r>
                      <a:endParaRPr lang="en-IN" sz="1200" dirty="0">
                        <a:latin typeface="Ubuntu"/>
                      </a:endParaRPr>
                    </a:p>
                  </a:txBody>
                  <a:tcPr/>
                </a:tc>
                <a:extLst>
                  <a:ext uri="{0D108BD9-81ED-4DB2-BD59-A6C34878D82A}">
                    <a16:rowId xmlns:a16="http://schemas.microsoft.com/office/drawing/2014/main" val="263025987"/>
                  </a:ext>
                </a:extLst>
              </a:tr>
              <a:tr h="535341">
                <a:tc>
                  <a:txBody>
                    <a:bodyPr/>
                    <a:lstStyle/>
                    <a:p>
                      <a:pPr algn="ctr"/>
                      <a:r>
                        <a:rPr lang="en-IN" sz="1200" dirty="0"/>
                        <a:t>5</a:t>
                      </a:r>
                      <a:endParaRPr lang="en-IN" sz="1200" dirty="0">
                        <a:latin typeface="Ubuntu"/>
                      </a:endParaRPr>
                    </a:p>
                  </a:txBody>
                  <a:tcPr/>
                </a:tc>
                <a:tc>
                  <a:txBody>
                    <a:bodyPr/>
                    <a:lstStyle/>
                    <a:p>
                      <a:r>
                        <a:rPr lang="en-IN" sz="1200" dirty="0"/>
                        <a:t>Database credentials</a:t>
                      </a:r>
                      <a:endParaRPr lang="en-IN" sz="1200" dirty="0">
                        <a:latin typeface="Ubuntu"/>
                      </a:endParaRPr>
                    </a:p>
                  </a:txBody>
                  <a:tcPr/>
                </a:tc>
                <a:tc>
                  <a:txBody>
                    <a:bodyPr/>
                    <a:lstStyle/>
                    <a:p>
                      <a:r>
                        <a:rPr lang="en-IN" sz="1200" dirty="0"/>
                        <a:t>Required for discovery of database instances and database schema.</a:t>
                      </a:r>
                    </a:p>
                    <a:p>
                      <a:r>
                        <a:rPr lang="en-IN" sz="1400" dirty="0"/>
                        <a:t>User account, Password, Port Numbers, SID and IP address.</a:t>
                      </a:r>
                      <a:endParaRPr lang="en-IN" sz="1400" b="1" dirty="0">
                        <a:latin typeface="Ubuntu"/>
                      </a:endParaRPr>
                    </a:p>
                  </a:txBody>
                  <a:tcPr/>
                </a:tc>
                <a:extLst>
                  <a:ext uri="{0D108BD9-81ED-4DB2-BD59-A6C34878D82A}">
                    <a16:rowId xmlns:a16="http://schemas.microsoft.com/office/drawing/2014/main" val="3422880799"/>
                  </a:ext>
                </a:extLst>
              </a:tr>
              <a:tr h="434221">
                <a:tc>
                  <a:txBody>
                    <a:bodyPr/>
                    <a:lstStyle/>
                    <a:p>
                      <a:pPr algn="ctr"/>
                      <a:r>
                        <a:rPr lang="en-IN" sz="1200" dirty="0"/>
                        <a:t>6</a:t>
                      </a:r>
                      <a:endParaRPr lang="en-IN" sz="1200" dirty="0">
                        <a:latin typeface="Ubuntu"/>
                      </a:endParaRPr>
                    </a:p>
                  </a:txBody>
                  <a:tcPr/>
                </a:tc>
                <a:tc>
                  <a:txBody>
                    <a:bodyPr/>
                    <a:lstStyle/>
                    <a:p>
                      <a:r>
                        <a:rPr lang="en-IN" sz="1200" dirty="0"/>
                        <a:t>vCenter credentials</a:t>
                      </a:r>
                      <a:endParaRPr lang="en-IN" sz="1200" dirty="0">
                        <a:latin typeface="Ubuntu"/>
                      </a:endParaRPr>
                    </a:p>
                  </a:txBody>
                  <a:tcPr/>
                </a:tc>
                <a:tc>
                  <a:txBody>
                    <a:bodyPr/>
                    <a:lstStyle/>
                    <a:p>
                      <a:r>
                        <a:rPr lang="en-IN" sz="1200" dirty="0"/>
                        <a:t>Read only access to </a:t>
                      </a:r>
                      <a:r>
                        <a:rPr lang="en-IN" sz="1400" dirty="0"/>
                        <a:t>vCenter</a:t>
                      </a:r>
                      <a:r>
                        <a:rPr lang="en-IN" sz="1200" dirty="0"/>
                        <a:t> or root access to ESX host directly.</a:t>
                      </a:r>
                      <a:endParaRPr lang="en-IN" sz="1200" dirty="0">
                        <a:latin typeface="Ubuntu"/>
                      </a:endParaRPr>
                    </a:p>
                  </a:txBody>
                  <a:tcPr/>
                </a:tc>
                <a:extLst>
                  <a:ext uri="{0D108BD9-81ED-4DB2-BD59-A6C34878D82A}">
                    <a16:rowId xmlns:a16="http://schemas.microsoft.com/office/drawing/2014/main" val="458747224"/>
                  </a:ext>
                </a:extLst>
              </a:tr>
              <a:tr h="434221">
                <a:tc>
                  <a:txBody>
                    <a:bodyPr/>
                    <a:lstStyle/>
                    <a:p>
                      <a:pPr algn="ctr"/>
                      <a:r>
                        <a:rPr lang="en-IN" sz="1200" dirty="0"/>
                        <a:t>7</a:t>
                      </a:r>
                      <a:endParaRPr lang="en-IN" sz="1200" dirty="0">
                        <a:latin typeface="Ubuntu"/>
                      </a:endParaRPr>
                    </a:p>
                  </a:txBody>
                  <a:tcPr/>
                </a:tc>
                <a:tc>
                  <a:txBody>
                    <a:bodyPr/>
                    <a:lstStyle/>
                    <a:p>
                      <a:r>
                        <a:rPr lang="en-IN" sz="1200" dirty="0"/>
                        <a:t>Opening of TCP Ports</a:t>
                      </a:r>
                      <a:endParaRPr lang="en-IN" sz="1200" dirty="0">
                        <a:latin typeface="Ubuntu"/>
                      </a:endParaRPr>
                    </a:p>
                  </a:txBody>
                  <a:tcPr/>
                </a:tc>
                <a:tc>
                  <a:txBody>
                    <a:bodyPr/>
                    <a:lstStyle/>
                    <a:p>
                      <a:r>
                        <a:rPr lang="en-US" sz="1200" dirty="0"/>
                        <a:t>Refer next slide.</a:t>
                      </a:r>
                      <a:endParaRPr lang="en-US" sz="1200" dirty="0">
                        <a:latin typeface="Ubuntu"/>
                      </a:endParaRPr>
                    </a:p>
                  </a:txBody>
                  <a:tcPr/>
                </a:tc>
                <a:extLst>
                  <a:ext uri="{0D108BD9-81ED-4DB2-BD59-A6C34878D82A}">
                    <a16:rowId xmlns:a16="http://schemas.microsoft.com/office/drawing/2014/main" val="3680398660"/>
                  </a:ext>
                </a:extLst>
              </a:tr>
            </a:tbl>
          </a:graphicData>
        </a:graphic>
      </p:graphicFrame>
    </p:spTree>
    <p:extLst>
      <p:ext uri="{BB962C8B-B14F-4D97-AF65-F5344CB8AC3E}">
        <p14:creationId xmlns:p14="http://schemas.microsoft.com/office/powerpoint/2010/main" val="81280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492" y="304800"/>
            <a:ext cx="3404586"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Protocols/Ports</a:t>
            </a:r>
          </a:p>
        </p:txBody>
      </p:sp>
      <p:graphicFrame>
        <p:nvGraphicFramePr>
          <p:cNvPr id="3" name="Table 2">
            <a:extLst>
              <a:ext uri="{FF2B5EF4-FFF2-40B4-BE49-F238E27FC236}">
                <a16:creationId xmlns:a16="http://schemas.microsoft.com/office/drawing/2014/main" id="{5F02061B-7493-4967-B5AE-BC7926385073}"/>
              </a:ext>
            </a:extLst>
          </p:cNvPr>
          <p:cNvGraphicFramePr>
            <a:graphicFrameLocks noGrp="1"/>
          </p:cNvGraphicFramePr>
          <p:nvPr>
            <p:extLst>
              <p:ext uri="{D42A27DB-BD31-4B8C-83A1-F6EECF244321}">
                <p14:modId xmlns:p14="http://schemas.microsoft.com/office/powerpoint/2010/main" val="2905944735"/>
              </p:ext>
            </p:extLst>
          </p:nvPr>
        </p:nvGraphicFramePr>
        <p:xfrm>
          <a:off x="223492" y="1482502"/>
          <a:ext cx="11588087" cy="4178308"/>
        </p:xfrm>
        <a:graphic>
          <a:graphicData uri="http://schemas.openxmlformats.org/drawingml/2006/table">
            <a:tbl>
              <a:tblPr bandRow="1">
                <a:tableStyleId>{BC89EF96-8CEA-46FF-86C4-4CE0E7609802}</a:tableStyleId>
              </a:tblPr>
              <a:tblGrid>
                <a:gridCol w="1124739">
                  <a:extLst>
                    <a:ext uri="{9D8B030D-6E8A-4147-A177-3AD203B41FA5}">
                      <a16:colId xmlns:a16="http://schemas.microsoft.com/office/drawing/2014/main" val="213736465"/>
                    </a:ext>
                  </a:extLst>
                </a:gridCol>
                <a:gridCol w="1227908">
                  <a:extLst>
                    <a:ext uri="{9D8B030D-6E8A-4147-A177-3AD203B41FA5}">
                      <a16:colId xmlns:a16="http://schemas.microsoft.com/office/drawing/2014/main" val="2306497073"/>
                    </a:ext>
                  </a:extLst>
                </a:gridCol>
                <a:gridCol w="914400">
                  <a:extLst>
                    <a:ext uri="{9D8B030D-6E8A-4147-A177-3AD203B41FA5}">
                      <a16:colId xmlns:a16="http://schemas.microsoft.com/office/drawing/2014/main" val="716329055"/>
                    </a:ext>
                  </a:extLst>
                </a:gridCol>
                <a:gridCol w="1613744">
                  <a:extLst>
                    <a:ext uri="{9D8B030D-6E8A-4147-A177-3AD203B41FA5}">
                      <a16:colId xmlns:a16="http://schemas.microsoft.com/office/drawing/2014/main" val="3340159325"/>
                    </a:ext>
                  </a:extLst>
                </a:gridCol>
                <a:gridCol w="6707296">
                  <a:extLst>
                    <a:ext uri="{9D8B030D-6E8A-4147-A177-3AD203B41FA5}">
                      <a16:colId xmlns:a16="http://schemas.microsoft.com/office/drawing/2014/main" val="1590436648"/>
                    </a:ext>
                  </a:extLst>
                </a:gridCol>
              </a:tblGrid>
              <a:tr h="335170">
                <a:tc>
                  <a:txBody>
                    <a:bodyPr/>
                    <a:lstStyle/>
                    <a:p>
                      <a:pPr algn="l" fontAlgn="t"/>
                      <a:r>
                        <a:rPr lang="en-IN" sz="1600" dirty="0">
                          <a:effectLst/>
                        </a:rPr>
                        <a:t>Protocol</a:t>
                      </a:r>
                      <a:endParaRPr lang="en-IN" sz="1600" b="1" dirty="0">
                        <a:effectLst/>
                        <a:latin typeface="Ubuntu"/>
                      </a:endParaRPr>
                    </a:p>
                  </a:txBody>
                  <a:tcPr marL="95250" marR="95250" marT="66675" marB="66675"/>
                </a:tc>
                <a:tc>
                  <a:txBody>
                    <a:bodyPr/>
                    <a:lstStyle/>
                    <a:p>
                      <a:pPr algn="l" fontAlgn="t"/>
                      <a:r>
                        <a:rPr lang="en-IN" sz="1600" dirty="0">
                          <a:effectLst/>
                        </a:rPr>
                        <a:t>Port</a:t>
                      </a:r>
                      <a:endParaRPr lang="en-IN" sz="1600" b="1" dirty="0">
                        <a:effectLst/>
                        <a:latin typeface="Ubuntu"/>
                      </a:endParaRPr>
                    </a:p>
                  </a:txBody>
                  <a:tcPr marL="95250" marR="95250" marT="66675" marB="66675"/>
                </a:tc>
                <a:tc>
                  <a:txBody>
                    <a:bodyPr/>
                    <a:lstStyle/>
                    <a:p>
                      <a:pPr algn="l" fontAlgn="t"/>
                      <a:r>
                        <a:rPr lang="en-IN" sz="1600" dirty="0">
                          <a:effectLst/>
                        </a:rPr>
                        <a:t>Source</a:t>
                      </a:r>
                      <a:endParaRPr lang="en-IN" sz="1600" b="1" dirty="0">
                        <a:effectLst/>
                        <a:latin typeface="Ubuntu"/>
                      </a:endParaRPr>
                    </a:p>
                  </a:txBody>
                  <a:tcPr marL="95250" marR="95250" marT="66675" marB="66675"/>
                </a:tc>
                <a:tc>
                  <a:txBody>
                    <a:bodyPr/>
                    <a:lstStyle/>
                    <a:p>
                      <a:pPr algn="l" fontAlgn="t"/>
                      <a:r>
                        <a:rPr lang="en-IN" sz="1600" dirty="0">
                          <a:effectLst/>
                        </a:rPr>
                        <a:t>Destination</a:t>
                      </a:r>
                      <a:endParaRPr lang="en-IN" sz="1600" b="1" dirty="0">
                        <a:effectLst/>
                        <a:latin typeface="Ubuntu"/>
                      </a:endParaRPr>
                    </a:p>
                  </a:txBody>
                  <a:tcPr marL="95250" marR="95250" marT="66675" marB="66675"/>
                </a:tc>
                <a:tc>
                  <a:txBody>
                    <a:bodyPr/>
                    <a:lstStyle/>
                    <a:p>
                      <a:pPr algn="l" fontAlgn="t"/>
                      <a:r>
                        <a:rPr lang="en-IN" sz="1600" dirty="0">
                          <a:effectLst/>
                        </a:rPr>
                        <a:t>Usage</a:t>
                      </a:r>
                      <a:endParaRPr lang="en-IN" sz="1600" b="1" dirty="0">
                        <a:effectLst/>
                        <a:latin typeface="Ubuntu"/>
                      </a:endParaRPr>
                    </a:p>
                  </a:txBody>
                  <a:tcPr marL="95250" marR="95250" marT="66675" marB="66675"/>
                </a:tc>
                <a:extLst>
                  <a:ext uri="{0D108BD9-81ED-4DB2-BD59-A6C34878D82A}">
                    <a16:rowId xmlns:a16="http://schemas.microsoft.com/office/drawing/2014/main" val="3374181363"/>
                  </a:ext>
                </a:extLst>
              </a:tr>
              <a:tr h="318505">
                <a:tc>
                  <a:txBody>
                    <a:bodyPr/>
                    <a:lstStyle/>
                    <a:p>
                      <a:pPr lvl="0" algn="l" fontAlgn="ctr"/>
                      <a:r>
                        <a:rPr lang="en-IN" sz="1200" u="none" strike="noStrike" dirty="0">
                          <a:effectLst/>
                        </a:rPr>
                        <a:t>TCP</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dirty="0">
                          <a:effectLst/>
                        </a:rPr>
                        <a:t>443</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a:effectLst/>
                        </a:rPr>
                        <a:t>RN150</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Internet</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US" sz="1200" u="none" strike="noStrike" dirty="0">
                          <a:effectLst/>
                        </a:rPr>
                        <a:t>For communication from the RN150 to the RISC Networks Cloud Orchestration layer</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880429177"/>
                  </a:ext>
                </a:extLst>
              </a:tr>
              <a:tr h="313508">
                <a:tc>
                  <a:txBody>
                    <a:bodyPr/>
                    <a:lstStyle/>
                    <a:p>
                      <a:pPr lvl="0" algn="l" fontAlgn="ctr"/>
                      <a:r>
                        <a:rPr lang="en-IN" sz="1200" u="none" strike="noStrike" dirty="0">
                          <a:effectLst/>
                        </a:rPr>
                        <a:t>ICMP</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dirty="0">
                          <a:effectLst/>
                        </a:rPr>
                        <a:t>—</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dirty="0">
                          <a:effectLst/>
                        </a:rPr>
                        <a:t>RN150</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a:effectLst/>
                        </a:rPr>
                        <a:t>Local Networks</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US" sz="1200" u="none" strike="noStrike" dirty="0">
                          <a:effectLst/>
                        </a:rPr>
                        <a:t>By the RN150 for base discovery for available devices</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10664297"/>
                  </a:ext>
                </a:extLst>
              </a:tr>
              <a:tr h="313509">
                <a:tc>
                  <a:txBody>
                    <a:bodyPr/>
                    <a:lstStyle/>
                    <a:p>
                      <a:pPr lvl="0" algn="l" fontAlgn="ctr"/>
                      <a:r>
                        <a:rPr lang="en-IN" sz="1200" u="none" strike="noStrike">
                          <a:effectLst/>
                        </a:rPr>
                        <a:t>TCP</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dirty="0">
                          <a:effectLst/>
                        </a:rPr>
                        <a:t>135</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dirty="0">
                          <a:effectLst/>
                        </a:rPr>
                        <a:t>RN150</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a:effectLst/>
                        </a:rPr>
                        <a:t>Local Networks</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US" sz="1200" u="none" strike="noStrike" dirty="0">
                          <a:effectLst/>
                        </a:rPr>
                        <a:t>By the RN150 to obtain WMI information from Windows hosts discovered</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2309485381"/>
                  </a:ext>
                </a:extLst>
              </a:tr>
              <a:tr h="339634">
                <a:tc>
                  <a:txBody>
                    <a:bodyPr/>
                    <a:lstStyle/>
                    <a:p>
                      <a:pPr lvl="0" algn="l" fontAlgn="ctr"/>
                      <a:r>
                        <a:rPr lang="en-IN" sz="1200" u="none" strike="noStrike">
                          <a:effectLst/>
                        </a:rPr>
                        <a:t>TCP</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1024-65535</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dirty="0">
                          <a:effectLst/>
                        </a:rPr>
                        <a:t>RN150</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dirty="0">
                          <a:effectLst/>
                        </a:rPr>
                        <a:t>Local Networks</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US" sz="1200" u="none" strike="noStrike">
                          <a:effectLst/>
                        </a:rPr>
                        <a:t>RPC Dynamic Port Allocation used for WMI communication.</a:t>
                      </a:r>
                      <a:endParaRPr lang="en-US" sz="1200" b="0" i="0" u="none" strike="noStrike">
                        <a:solidFill>
                          <a:srgbClr val="000000"/>
                        </a:solidFill>
                        <a:effectLst/>
                        <a:latin typeface="Ubuntu"/>
                      </a:endParaRPr>
                    </a:p>
                  </a:txBody>
                  <a:tcPr marL="108000" marR="9525" marT="9525" marB="0" anchor="ctr"/>
                </a:tc>
                <a:extLst>
                  <a:ext uri="{0D108BD9-81ED-4DB2-BD59-A6C34878D82A}">
                    <a16:rowId xmlns:a16="http://schemas.microsoft.com/office/drawing/2014/main" val="3050187053"/>
                  </a:ext>
                </a:extLst>
              </a:tr>
              <a:tr h="308338">
                <a:tc>
                  <a:txBody>
                    <a:bodyPr/>
                    <a:lstStyle/>
                    <a:p>
                      <a:pPr lvl="0" algn="l" fontAlgn="ctr"/>
                      <a:r>
                        <a:rPr lang="en-IN" sz="1200" u="none" strike="noStrike">
                          <a:effectLst/>
                        </a:rPr>
                        <a:t>TCP</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80</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dirty="0">
                          <a:effectLst/>
                        </a:rPr>
                        <a:t>RN150</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dirty="0">
                          <a:effectLst/>
                        </a:rPr>
                        <a:t>Local Networks</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US" sz="1200" u="none" strike="noStrike" dirty="0">
                          <a:effectLst/>
                        </a:rPr>
                        <a:t>By the RN150 to obtain HTTP</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4186204661"/>
                  </a:ext>
                </a:extLst>
              </a:tr>
              <a:tr h="313509">
                <a:tc>
                  <a:txBody>
                    <a:bodyPr/>
                    <a:lstStyle/>
                    <a:p>
                      <a:pPr lvl="0" algn="l" fontAlgn="ctr"/>
                      <a:r>
                        <a:rPr lang="en-IN" sz="1200" u="none" strike="noStrike">
                          <a:effectLst/>
                        </a:rPr>
                        <a:t>TCP</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dirty="0">
                          <a:effectLst/>
                        </a:rPr>
                        <a:t>443</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a:effectLst/>
                        </a:rPr>
                        <a:t>RN150</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dirty="0">
                          <a:effectLst/>
                        </a:rPr>
                        <a:t>Local Networks</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US" sz="1200" u="none" strike="noStrike" dirty="0">
                          <a:effectLst/>
                        </a:rPr>
                        <a:t>Used for gathering VMware guest information directly from vCenter.</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2582317209"/>
                  </a:ext>
                </a:extLst>
              </a:tr>
              <a:tr h="287383">
                <a:tc>
                  <a:txBody>
                    <a:bodyPr/>
                    <a:lstStyle/>
                    <a:p>
                      <a:pPr lvl="0" algn="l" fontAlgn="ctr"/>
                      <a:r>
                        <a:rPr lang="en-IN" sz="1200" u="none" strike="noStrike">
                          <a:effectLst/>
                        </a:rPr>
                        <a:t>TCP</a:t>
                      </a:r>
                      <a:endParaRPr lang="en-IN" sz="1200" b="0" i="0" u="none" strike="noStrike">
                        <a:solidFill>
                          <a:srgbClr val="003366"/>
                        </a:solidFill>
                        <a:effectLst/>
                        <a:latin typeface="Ubuntu"/>
                      </a:endParaRPr>
                    </a:p>
                  </a:txBody>
                  <a:tcPr marL="108000" marR="9525" marT="9525" marB="0" anchor="ctr"/>
                </a:tc>
                <a:tc>
                  <a:txBody>
                    <a:bodyPr/>
                    <a:lstStyle/>
                    <a:p>
                      <a:pPr algn="l" fontAlgn="ctr"/>
                      <a:r>
                        <a:rPr lang="en-IN" sz="1200" u="none" strike="noStrike">
                          <a:effectLst/>
                        </a:rPr>
                        <a:t>22</a:t>
                      </a:r>
                      <a:endParaRPr lang="en-IN" sz="1200" b="0" i="0" u="none" strike="noStrike">
                        <a:solidFill>
                          <a:srgbClr val="003366"/>
                        </a:solidFill>
                        <a:effectLst/>
                        <a:latin typeface="Ubuntu"/>
                      </a:endParaRPr>
                    </a:p>
                  </a:txBody>
                  <a:tcPr marL="108000" marR="9525" marT="9525" marB="0" anchor="ctr"/>
                </a:tc>
                <a:tc>
                  <a:txBody>
                    <a:bodyPr/>
                    <a:lstStyle/>
                    <a:p>
                      <a:pPr algn="l" fontAlgn="ctr"/>
                      <a:r>
                        <a:rPr lang="en-IN" sz="1200" u="none" strike="noStrike" dirty="0">
                          <a:effectLst/>
                        </a:rPr>
                        <a:t>RN150</a:t>
                      </a:r>
                      <a:endParaRPr lang="en-IN" sz="1200" b="0" i="0" u="none" strike="noStrike" dirty="0">
                        <a:solidFill>
                          <a:srgbClr val="003366"/>
                        </a:solidFill>
                        <a:effectLst/>
                        <a:latin typeface="Ubuntu"/>
                      </a:endParaRPr>
                    </a:p>
                  </a:txBody>
                  <a:tcPr marL="108000" marR="9525" marT="9525" marB="0" anchor="ctr"/>
                </a:tc>
                <a:tc>
                  <a:txBody>
                    <a:bodyPr/>
                    <a:lstStyle/>
                    <a:p>
                      <a:pPr algn="l" fontAlgn="ctr"/>
                      <a:r>
                        <a:rPr lang="en-IN" sz="1200" u="none" strike="noStrike">
                          <a:effectLst/>
                        </a:rPr>
                        <a:t>Local Networks</a:t>
                      </a:r>
                      <a:endParaRPr lang="en-IN" sz="1200" b="0" i="0" u="none" strike="noStrike">
                        <a:solidFill>
                          <a:srgbClr val="003366"/>
                        </a:solidFill>
                        <a:effectLst/>
                        <a:latin typeface="Ubuntu"/>
                      </a:endParaRPr>
                    </a:p>
                  </a:txBody>
                  <a:tcPr marL="108000" marR="9525" marT="9525" marB="0" anchor="ctr"/>
                </a:tc>
                <a:tc>
                  <a:txBody>
                    <a:bodyPr/>
                    <a:lstStyle/>
                    <a:p>
                      <a:pPr algn="l" fontAlgn="ctr"/>
                      <a:r>
                        <a:rPr lang="en-US" sz="1200" u="none" strike="noStrike" dirty="0">
                          <a:effectLst/>
                        </a:rPr>
                        <a:t>By the RN150 to collect from Linux/UNIX servers over the SSH protocol</a:t>
                      </a:r>
                      <a:endParaRPr lang="en-US" sz="1200" b="0" i="0" u="none" strike="noStrike" dirty="0">
                        <a:solidFill>
                          <a:srgbClr val="003366"/>
                        </a:solidFill>
                        <a:effectLst/>
                        <a:latin typeface="Ubuntu"/>
                      </a:endParaRPr>
                    </a:p>
                  </a:txBody>
                  <a:tcPr marL="108000" marR="9525" marT="9525" marB="0" anchor="ctr"/>
                </a:tc>
                <a:extLst>
                  <a:ext uri="{0D108BD9-81ED-4DB2-BD59-A6C34878D82A}">
                    <a16:rowId xmlns:a16="http://schemas.microsoft.com/office/drawing/2014/main" val="296067537"/>
                  </a:ext>
                </a:extLst>
              </a:tr>
              <a:tr h="352697">
                <a:tc>
                  <a:txBody>
                    <a:bodyPr/>
                    <a:lstStyle/>
                    <a:p>
                      <a:pPr lvl="0" algn="l" fontAlgn="ctr"/>
                      <a:r>
                        <a:rPr lang="en-IN" sz="1200" u="none" strike="noStrike" dirty="0">
                          <a:effectLst/>
                        </a:rPr>
                        <a:t>TCP</a:t>
                      </a:r>
                      <a:endParaRPr lang="en-IN" sz="1200" b="0" i="0" u="none" strike="noStrike" dirty="0">
                        <a:solidFill>
                          <a:srgbClr val="003366"/>
                        </a:solidFill>
                        <a:effectLst/>
                        <a:latin typeface="Ubuntu"/>
                      </a:endParaRPr>
                    </a:p>
                  </a:txBody>
                  <a:tcPr marL="108000" marR="9525" marT="9525" marB="0" anchor="ctr"/>
                </a:tc>
                <a:tc>
                  <a:txBody>
                    <a:bodyPr/>
                    <a:lstStyle/>
                    <a:p>
                      <a:pPr algn="l" fontAlgn="ctr"/>
                      <a:r>
                        <a:rPr lang="en-IN" sz="1200" u="none" strike="noStrike">
                          <a:effectLst/>
                        </a:rPr>
                        <a:t>*</a:t>
                      </a:r>
                      <a:endParaRPr lang="en-IN" sz="1200" b="0" i="0" u="none" strike="noStrike">
                        <a:solidFill>
                          <a:srgbClr val="003366"/>
                        </a:solidFill>
                        <a:effectLst/>
                        <a:latin typeface="Ubuntu"/>
                      </a:endParaRPr>
                    </a:p>
                  </a:txBody>
                  <a:tcPr marL="108000" marR="9525" marT="9525" marB="0" anchor="ctr"/>
                </a:tc>
                <a:tc>
                  <a:txBody>
                    <a:bodyPr/>
                    <a:lstStyle/>
                    <a:p>
                      <a:pPr algn="l" fontAlgn="ctr"/>
                      <a:r>
                        <a:rPr lang="en-IN" sz="1200" u="none" strike="noStrike">
                          <a:effectLst/>
                        </a:rPr>
                        <a:t>RN150</a:t>
                      </a:r>
                      <a:endParaRPr lang="en-IN" sz="1200" b="0" i="0" u="none" strike="noStrike">
                        <a:solidFill>
                          <a:srgbClr val="003366"/>
                        </a:solidFill>
                        <a:effectLst/>
                        <a:latin typeface="Ubuntu"/>
                      </a:endParaRPr>
                    </a:p>
                  </a:txBody>
                  <a:tcPr marL="108000" marR="9525" marT="9525" marB="0" anchor="ctr"/>
                </a:tc>
                <a:tc>
                  <a:txBody>
                    <a:bodyPr/>
                    <a:lstStyle/>
                    <a:p>
                      <a:pPr algn="l" fontAlgn="ctr"/>
                      <a:r>
                        <a:rPr lang="en-IN" sz="1200" u="none" strike="noStrike">
                          <a:effectLst/>
                        </a:rPr>
                        <a:t>Local Networks</a:t>
                      </a:r>
                      <a:endParaRPr lang="en-IN" sz="1200" b="0" i="0" u="none" strike="noStrike">
                        <a:solidFill>
                          <a:srgbClr val="003366"/>
                        </a:solidFill>
                        <a:effectLst/>
                        <a:latin typeface="Ubuntu"/>
                      </a:endParaRPr>
                    </a:p>
                  </a:txBody>
                  <a:tcPr marL="108000" marR="9525" marT="9525" marB="0" anchor="ctr"/>
                </a:tc>
                <a:tc>
                  <a:txBody>
                    <a:bodyPr/>
                    <a:lstStyle/>
                    <a:p>
                      <a:pPr algn="l" fontAlgn="ctr"/>
                      <a:r>
                        <a:rPr lang="en-IN" sz="1200" u="none" strike="noStrike" dirty="0">
                          <a:effectLst/>
                        </a:rPr>
                        <a:t>Collection from Linux/UNIX servers via SSH user supplied non-standard TCP ports</a:t>
                      </a:r>
                      <a:endParaRPr lang="en-IN" sz="1200" b="0" i="0" u="none" strike="noStrike" dirty="0">
                        <a:solidFill>
                          <a:srgbClr val="003366"/>
                        </a:solidFill>
                        <a:effectLst/>
                        <a:latin typeface="Ubuntu"/>
                      </a:endParaRPr>
                    </a:p>
                  </a:txBody>
                  <a:tcPr marL="108000" marR="9525" marT="9525" marB="0" anchor="ctr"/>
                </a:tc>
                <a:extLst>
                  <a:ext uri="{0D108BD9-81ED-4DB2-BD59-A6C34878D82A}">
                    <a16:rowId xmlns:a16="http://schemas.microsoft.com/office/drawing/2014/main" val="153641640"/>
                  </a:ext>
                </a:extLst>
              </a:tr>
              <a:tr h="313509">
                <a:tc>
                  <a:txBody>
                    <a:bodyPr/>
                    <a:lstStyle/>
                    <a:p>
                      <a:pPr lvl="0" algn="l" fontAlgn="ctr"/>
                      <a:r>
                        <a:rPr lang="en-IN" sz="1200" u="none" strike="noStrike">
                          <a:effectLst/>
                        </a:rPr>
                        <a:t>TCP</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445</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RN150</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Local Networks</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US" sz="1200" u="none" strike="noStrike" dirty="0">
                          <a:effectLst/>
                        </a:rPr>
                        <a:t>SMB over TCP/IP used for application socket collection</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4130688275"/>
                  </a:ext>
                </a:extLst>
              </a:tr>
              <a:tr h="339634">
                <a:tc>
                  <a:txBody>
                    <a:bodyPr/>
                    <a:lstStyle/>
                    <a:p>
                      <a:pPr lvl="0" algn="l" fontAlgn="ctr"/>
                      <a:r>
                        <a:rPr lang="en-IN" sz="1200" u="none" strike="noStrike">
                          <a:effectLst/>
                        </a:rPr>
                        <a:t>TCP</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139</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RN150</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Local Networks</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US" sz="1200" u="none" strike="noStrike" dirty="0">
                          <a:effectLst/>
                        </a:rPr>
                        <a:t>SMB over NetBIOS used for application socket collection</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2901843479"/>
                  </a:ext>
                </a:extLst>
              </a:tr>
              <a:tr h="300446">
                <a:tc>
                  <a:txBody>
                    <a:bodyPr/>
                    <a:lstStyle/>
                    <a:p>
                      <a:pPr lvl="0" algn="l" fontAlgn="ctr"/>
                      <a:r>
                        <a:rPr lang="en-IN" sz="1200" u="none" strike="noStrike" dirty="0">
                          <a:effectLst/>
                        </a:rPr>
                        <a:t>TCP</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IN" sz="1200" u="none" strike="noStrike">
                          <a:effectLst/>
                        </a:rPr>
                        <a:t>8443</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a:effectLst/>
                        </a:rPr>
                        <a:t>RN150</a:t>
                      </a:r>
                      <a:endParaRPr lang="en-IN" sz="1200" b="0" i="0" u="none" strike="noStrike">
                        <a:solidFill>
                          <a:srgbClr val="000000"/>
                        </a:solidFill>
                        <a:effectLst/>
                        <a:latin typeface="Ubuntu"/>
                      </a:endParaRPr>
                    </a:p>
                  </a:txBody>
                  <a:tcPr marL="108000" marR="9525" marT="9525" marB="0" anchor="ctr"/>
                </a:tc>
                <a:tc>
                  <a:txBody>
                    <a:bodyPr/>
                    <a:lstStyle/>
                    <a:p>
                      <a:pPr algn="l" fontAlgn="ctr"/>
                      <a:r>
                        <a:rPr lang="en-IN" sz="1200" u="none" strike="noStrike" dirty="0">
                          <a:effectLst/>
                        </a:rPr>
                        <a:t>Local Networks</a:t>
                      </a:r>
                      <a:endParaRPr lang="en-IN" sz="1200" b="0" i="0" u="none" strike="noStrike" dirty="0">
                        <a:solidFill>
                          <a:srgbClr val="000000"/>
                        </a:solidFill>
                        <a:effectLst/>
                        <a:latin typeface="Ubuntu"/>
                      </a:endParaRPr>
                    </a:p>
                  </a:txBody>
                  <a:tcPr marL="108000" marR="9525" marT="9525" marB="0" anchor="ctr"/>
                </a:tc>
                <a:tc>
                  <a:txBody>
                    <a:bodyPr/>
                    <a:lstStyle/>
                    <a:p>
                      <a:pPr algn="l" fontAlgn="ctr"/>
                      <a:r>
                        <a:rPr lang="en-US" sz="1200" u="none" strike="noStrike" dirty="0">
                          <a:effectLst/>
                        </a:rPr>
                        <a:t>Used for discovering Tomcat and Cisco UC servers*</a:t>
                      </a:r>
                      <a:endParaRPr lang="en-US" sz="1200" b="0" i="0" u="none" strike="noStrike" dirty="0">
                        <a:solidFill>
                          <a:srgbClr val="000000"/>
                        </a:solidFill>
                        <a:effectLst/>
                        <a:latin typeface="Ubuntu"/>
                      </a:endParaRPr>
                    </a:p>
                  </a:txBody>
                  <a:tcPr marL="108000" marR="9525" marT="9525" marB="0" anchor="ctr"/>
                </a:tc>
                <a:extLst>
                  <a:ext uri="{0D108BD9-81ED-4DB2-BD59-A6C34878D82A}">
                    <a16:rowId xmlns:a16="http://schemas.microsoft.com/office/drawing/2014/main" val="1455564380"/>
                  </a:ext>
                </a:extLst>
              </a:tr>
              <a:tr h="300446">
                <a:tc>
                  <a:txBody>
                    <a:bodyPr/>
                    <a:lstStyle/>
                    <a:p>
                      <a:pPr lvl="0" algn="l" fontAlgn="ctr"/>
                      <a:r>
                        <a:rPr lang="en-IN" sz="1200" u="none" strike="noStrike" kern="1200" dirty="0">
                          <a:solidFill>
                            <a:schemeClr val="tx1"/>
                          </a:solidFill>
                          <a:effectLst/>
                          <a:latin typeface="+mn-lt"/>
                          <a:ea typeface="+mn-ea"/>
                          <a:cs typeface="+mn-cs"/>
                        </a:rPr>
                        <a:t>UDP</a:t>
                      </a:r>
                    </a:p>
                  </a:txBody>
                  <a:tcPr marL="108000" marR="9525" marT="9525" marB="0" anchor="ctr"/>
                </a:tc>
                <a:tc>
                  <a:txBody>
                    <a:bodyPr/>
                    <a:lstStyle/>
                    <a:p>
                      <a:pPr algn="l" fontAlgn="ctr"/>
                      <a:r>
                        <a:rPr lang="en-IN" sz="1200" u="none" strike="noStrike" kern="1200" dirty="0">
                          <a:solidFill>
                            <a:schemeClr val="tx1"/>
                          </a:solidFill>
                          <a:effectLst/>
                          <a:latin typeface="+mn-lt"/>
                          <a:ea typeface="+mn-ea"/>
                          <a:cs typeface="+mn-cs"/>
                        </a:rPr>
                        <a:t>161</a:t>
                      </a:r>
                    </a:p>
                  </a:txBody>
                  <a:tcPr marL="108000" marR="9525" marT="9525" marB="0" anchor="ctr"/>
                </a:tc>
                <a:tc>
                  <a:txBody>
                    <a:bodyPr/>
                    <a:lstStyle/>
                    <a:p>
                      <a:pPr algn="l" fontAlgn="ctr"/>
                      <a:r>
                        <a:rPr lang="en-IN" sz="1200" u="none" strike="noStrike" kern="1200" dirty="0">
                          <a:solidFill>
                            <a:schemeClr val="tx1"/>
                          </a:solidFill>
                          <a:effectLst/>
                          <a:latin typeface="+mn-lt"/>
                          <a:ea typeface="+mn-ea"/>
                          <a:cs typeface="+mn-cs"/>
                        </a:rPr>
                        <a:t>RN150</a:t>
                      </a:r>
                    </a:p>
                  </a:txBody>
                  <a:tcPr marL="108000" marR="9525" marT="9525" marB="0" anchor="ctr"/>
                </a:tc>
                <a:tc>
                  <a:txBody>
                    <a:bodyPr/>
                    <a:lstStyle/>
                    <a:p>
                      <a:pPr algn="l" fontAlgn="ctr"/>
                      <a:r>
                        <a:rPr lang="en-IN" sz="1200" u="none" strike="noStrike" kern="1200" dirty="0">
                          <a:solidFill>
                            <a:schemeClr val="tx1"/>
                          </a:solidFill>
                          <a:effectLst/>
                          <a:latin typeface="+mn-lt"/>
                          <a:ea typeface="+mn-ea"/>
                          <a:cs typeface="+mn-cs"/>
                        </a:rPr>
                        <a:t>Local Networks</a:t>
                      </a:r>
                    </a:p>
                  </a:txBody>
                  <a:tcPr marL="108000" marR="9525" marT="9525" marB="0" anchor="ctr"/>
                </a:tc>
                <a:tc>
                  <a:txBody>
                    <a:bodyPr/>
                    <a:lstStyle/>
                    <a:p>
                      <a:pPr algn="l" fontAlgn="ctr"/>
                      <a:r>
                        <a:rPr lang="en-IN" sz="1200" u="none" strike="noStrike" kern="1200" dirty="0">
                          <a:solidFill>
                            <a:schemeClr val="tx1"/>
                          </a:solidFill>
                          <a:effectLst/>
                          <a:latin typeface="+mn-lt"/>
                          <a:ea typeface="+mn-ea"/>
                          <a:cs typeface="+mn-cs"/>
                        </a:rPr>
                        <a:t>Used for gathering SNMP information from devices on the Network</a:t>
                      </a:r>
                      <a:endParaRPr lang="en-US" sz="1200" u="none" strike="noStrike" kern="1200" dirty="0">
                        <a:solidFill>
                          <a:schemeClr val="tx1"/>
                        </a:solidFill>
                        <a:effectLst/>
                        <a:latin typeface="+mn-lt"/>
                        <a:ea typeface="+mn-ea"/>
                        <a:cs typeface="+mn-cs"/>
                      </a:endParaRPr>
                    </a:p>
                  </a:txBody>
                  <a:tcPr marL="108000" marR="9525" marT="9525" marB="0" anchor="ctr"/>
                </a:tc>
                <a:extLst>
                  <a:ext uri="{0D108BD9-81ED-4DB2-BD59-A6C34878D82A}">
                    <a16:rowId xmlns:a16="http://schemas.microsoft.com/office/drawing/2014/main" val="1107071855"/>
                  </a:ext>
                </a:extLst>
              </a:tr>
            </a:tbl>
          </a:graphicData>
        </a:graphic>
      </p:graphicFrame>
    </p:spTree>
    <p:extLst>
      <p:ext uri="{BB962C8B-B14F-4D97-AF65-F5344CB8AC3E}">
        <p14:creationId xmlns:p14="http://schemas.microsoft.com/office/powerpoint/2010/main" val="2524779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2423" y="0"/>
            <a:ext cx="275588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Licensing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551111" y="946115"/>
            <a:ext cx="3331233"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Licensing Types:-</a:t>
            </a:r>
          </a:p>
        </p:txBody>
      </p:sp>
      <p:sp>
        <p:nvSpPr>
          <p:cNvPr id="4" name="Rectangle 3"/>
          <p:cNvSpPr/>
          <p:nvPr/>
        </p:nvSpPr>
        <p:spPr>
          <a:xfrm>
            <a:off x="678873" y="1704109"/>
            <a:ext cx="10737272" cy="428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Burst</a:t>
            </a:r>
            <a:r>
              <a:rPr lang="en-US" dirty="0"/>
              <a:t>- This is a 30 day license of performance and dependency data collection.  Once a burst has begun the relevant licensing is available for 30 days from start of the burst.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CCL (Continuous Collection License)</a:t>
            </a:r>
            <a:r>
              <a:rPr lang="en-US" dirty="0"/>
              <a:t>- This is a license that is available for the life of the subscription.  This allows the user to collect performance and dependency data at any time.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br>
              <a:rPr lang="en-US" dirty="0"/>
            </a:br>
            <a:endParaRPr lang="en-US" dirty="0"/>
          </a:p>
        </p:txBody>
      </p:sp>
    </p:spTree>
    <p:extLst>
      <p:ext uri="{BB962C8B-B14F-4D97-AF65-F5344CB8AC3E}">
        <p14:creationId xmlns:p14="http://schemas.microsoft.com/office/powerpoint/2010/main" val="165753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792" y="2662535"/>
            <a:ext cx="742882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Building Application Stack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208" y="0"/>
            <a:ext cx="2095792" cy="666843"/>
          </a:xfrm>
          <a:prstGeom prst="rect">
            <a:avLst/>
          </a:prstGeom>
        </p:spPr>
      </p:pic>
    </p:spTree>
    <p:extLst>
      <p:ext uri="{BB962C8B-B14F-4D97-AF65-F5344CB8AC3E}">
        <p14:creationId xmlns:p14="http://schemas.microsoft.com/office/powerpoint/2010/main" val="94026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1039090"/>
            <a:ext cx="10972800" cy="47382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One of the primary goals for a discovery project is to organize all of the discovered (and licensed) workloads into the various Application Stacks This view supports more detailed planning and analysis for Strategic IT Planning, Cloud and Data-center migration, Security reviews, CMDB updates, and other use cases. Building Application Stacks is the process of reviewing and refining the automatically generated application stacks</a:t>
            </a:r>
          </a:p>
          <a:p>
            <a:endParaRPr lang="en-US" dirty="0"/>
          </a:p>
          <a:p>
            <a:endParaRPr lang="en-US" dirty="0"/>
          </a:p>
          <a:p>
            <a:r>
              <a:rPr lang="en-US" sz="2000" b="1" dirty="0"/>
              <a:t>How are App Stacks Built? </a:t>
            </a:r>
          </a:p>
          <a:p>
            <a:endParaRPr lang="en-US" dirty="0"/>
          </a:p>
          <a:p>
            <a:r>
              <a:rPr lang="en-US" dirty="0"/>
              <a:t>The RISC Networks Platform joins servers into groups based on the collected connectivity and process information. There are different group types the platform will create automatically</a:t>
            </a:r>
          </a:p>
        </p:txBody>
      </p:sp>
      <p:sp>
        <p:nvSpPr>
          <p:cNvPr id="3" name="Rectangle 2"/>
          <p:cNvSpPr/>
          <p:nvPr/>
        </p:nvSpPr>
        <p:spPr>
          <a:xfrm>
            <a:off x="568036" y="220369"/>
            <a:ext cx="37457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Application Stack</a:t>
            </a:r>
          </a:p>
        </p:txBody>
      </p:sp>
    </p:spTree>
    <p:extLst>
      <p:ext uri="{BB962C8B-B14F-4D97-AF65-F5344CB8AC3E}">
        <p14:creationId xmlns:p14="http://schemas.microsoft.com/office/powerpoint/2010/main" val="4087918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220369"/>
            <a:ext cx="374570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Application Stack</a:t>
            </a:r>
          </a:p>
        </p:txBody>
      </p:sp>
      <p:sp>
        <p:nvSpPr>
          <p:cNvPr id="3" name="Rectangle 2"/>
          <p:cNvSpPr/>
          <p:nvPr/>
        </p:nvSpPr>
        <p:spPr>
          <a:xfrm>
            <a:off x="706582" y="1108364"/>
            <a:ext cx="11028218" cy="50153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b="1" dirty="0"/>
              <a:t>Group Definitions:-</a:t>
            </a:r>
          </a:p>
          <a:p>
            <a:pPr marL="285750" indent="-285750">
              <a:buFont typeface="Arial" panose="020B0604020202020204" pitchFamily="34" charset="0"/>
              <a:buChar char="•"/>
            </a:pPr>
            <a:r>
              <a:rPr lang="en-US" b="1" dirty="0"/>
              <a:t>RSG Groups (RISC Service Groups)</a:t>
            </a:r>
            <a:r>
              <a:rPr lang="en-US" dirty="0"/>
              <a:t> - servers in these groups match an existing profile for the particular application group they are placed.  (e.g. if we see a server running Microsoft Exchange Server and see it communicating via smtp it will be placed in the RSG-Microsoft Exchange Server)</a:t>
            </a:r>
          </a:p>
          <a:p>
            <a:pPr marL="285750" indent="-285750">
              <a:buFont typeface="Arial" panose="020B0604020202020204" pitchFamily="34" charset="0"/>
              <a:buChar char="•"/>
            </a:pPr>
            <a:r>
              <a:rPr lang="en-US" b="1" dirty="0"/>
              <a:t>AutoApp_XX Groups</a:t>
            </a:r>
            <a:r>
              <a:rPr lang="en-US" dirty="0"/>
              <a:t> - Any device that does not match a predefined profile will be grouped into an AutoApp group based on its critical connectivity.</a:t>
            </a:r>
          </a:p>
          <a:p>
            <a:pPr marL="285750" indent="-285750">
              <a:buFont typeface="Arial" panose="020B0604020202020204" pitchFamily="34" charset="0"/>
              <a:buChar char="•"/>
            </a:pPr>
            <a:r>
              <a:rPr lang="en-US" b="1" dirty="0"/>
              <a:t>Isolated Devices</a:t>
            </a:r>
            <a:r>
              <a:rPr lang="en-US" dirty="0"/>
              <a:t>- Devices in this group have had connectivity collected (there is an existing connectivity record where the specific device is either the source or destination of the connection), but none of the collected connections or processes would cause the specific server to join into an AutoApp or RSG Group.</a:t>
            </a:r>
          </a:p>
          <a:p>
            <a:pPr marL="285750" indent="-285750">
              <a:buFont typeface="Arial" panose="020B0604020202020204" pitchFamily="34" charset="0"/>
              <a:buChar char="•"/>
            </a:pPr>
            <a:r>
              <a:rPr lang="en-US" b="1" dirty="0"/>
              <a:t>No Connectivity</a:t>
            </a:r>
            <a:r>
              <a:rPr lang="en-US" dirty="0"/>
              <a:t>- Any device where there is not an existing connectivity record where it is either the source or destination of the connection will end up in the No Connectivity group.  (i.e. we do not have any connectivity to or from this device)</a:t>
            </a:r>
          </a:p>
          <a:p>
            <a:pPr marL="285750" indent="-285750">
              <a:buFont typeface="Arial" panose="020B0604020202020204" pitchFamily="34" charset="0"/>
              <a:buChar char="•"/>
            </a:pPr>
            <a:r>
              <a:rPr lang="en-US" dirty="0"/>
              <a:t> </a:t>
            </a:r>
            <a:r>
              <a:rPr lang="en-US" b="1" dirty="0"/>
              <a:t>RSG-95th Highly Connected Stack</a:t>
            </a:r>
            <a:r>
              <a:rPr lang="en-US" dirty="0"/>
              <a:t>- is the top 5% of hosts by connectivity in the network that are available to go into AutoApp_XX groups. In other words, it is the list of servers that talk the MOST that are not RSG eligible.</a:t>
            </a:r>
          </a:p>
          <a:p>
            <a:pPr marL="285750" indent="-285750">
              <a:buFont typeface="Arial" panose="020B0604020202020204" pitchFamily="34" charset="0"/>
              <a:buChar char="•"/>
            </a:pPr>
            <a:r>
              <a:rPr lang="en-US" b="1" dirty="0"/>
              <a:t>RSG-Out of Scope Services</a:t>
            </a:r>
            <a:r>
              <a:rPr lang="en-US" dirty="0"/>
              <a:t>- IP addresses and / or device names will appear in this group if they are offering one of the following services: MSSQL, MySQL, oracle, NFS, or iSCSI, but are either not licensed, or their IP is out of scope (not included in the subnet ranges requested to be scanned).</a:t>
            </a:r>
          </a:p>
        </p:txBody>
      </p:sp>
    </p:spTree>
    <p:extLst>
      <p:ext uri="{BB962C8B-B14F-4D97-AF65-F5344CB8AC3E}">
        <p14:creationId xmlns:p14="http://schemas.microsoft.com/office/powerpoint/2010/main" val="26641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5745"/>
            <a:ext cx="12191999" cy="6262255"/>
          </a:xfrm>
          <a:prstGeom prst="rect">
            <a:avLst/>
          </a:prstGeom>
        </p:spPr>
      </p:pic>
      <p:sp>
        <p:nvSpPr>
          <p:cNvPr id="4" name="Rectangle 3"/>
          <p:cNvSpPr/>
          <p:nvPr/>
        </p:nvSpPr>
        <p:spPr>
          <a:xfrm>
            <a:off x="1" y="-29014"/>
            <a:ext cx="8133124" cy="707886"/>
          </a:xfrm>
          <a:prstGeom prst="rect">
            <a:avLst/>
          </a:prstGeom>
          <a:noFill/>
        </p:spPr>
        <p:txBody>
          <a:bodyPr wrap="non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Calibri" panose="020F0502020204030204"/>
                <a:ea typeface="+mn-ea"/>
                <a:cs typeface="+mn-cs"/>
              </a:rPr>
              <a:t>Dashboard at portal.riscnetworks.com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95744"/>
            <a:ext cx="12192001" cy="6262255"/>
          </a:xfrm>
          <a:prstGeom prst="rect">
            <a:avLst/>
          </a:prstGeom>
        </p:spPr>
      </p:pic>
    </p:spTree>
    <p:extLst>
      <p:ext uri="{BB962C8B-B14F-4D97-AF65-F5344CB8AC3E}">
        <p14:creationId xmlns:p14="http://schemas.microsoft.com/office/powerpoint/2010/main" val="372609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4D76-C27B-48E5-A1BB-37B522F66F72}"/>
              </a:ext>
            </a:extLst>
          </p:cNvPr>
          <p:cNvSpPr>
            <a:spLocks noGrp="1"/>
          </p:cNvSpPr>
          <p:nvPr>
            <p:ph type="title"/>
          </p:nvPr>
        </p:nvSpPr>
        <p:spPr/>
        <p:txBody>
          <a:bodyPr/>
          <a:lstStyle/>
          <a:p>
            <a:r>
              <a:rPr lang="en-US" b="1" dirty="0"/>
              <a:t>Discovery + Analytics </a:t>
            </a:r>
          </a:p>
        </p:txBody>
      </p:sp>
      <p:sp>
        <p:nvSpPr>
          <p:cNvPr id="3" name="Content Placeholder 2">
            <a:extLst>
              <a:ext uri="{FF2B5EF4-FFF2-40B4-BE49-F238E27FC236}">
                <a16:creationId xmlns:a16="http://schemas.microsoft.com/office/drawing/2014/main" id="{14D13B74-2F6B-4F52-AD19-A90127E1DA5B}"/>
              </a:ext>
            </a:extLst>
          </p:cNvPr>
          <p:cNvSpPr>
            <a:spLocks noGrp="1"/>
          </p:cNvSpPr>
          <p:nvPr>
            <p:ph idx="1"/>
          </p:nvPr>
        </p:nvSpPr>
        <p:spPr>
          <a:xfrm>
            <a:off x="1066800" y="1978081"/>
            <a:ext cx="10058400" cy="4023360"/>
          </a:xfrm>
        </p:spPr>
        <p:txBody>
          <a:bodyPr>
            <a:normAutofit/>
          </a:bodyPr>
          <a:lstStyle/>
          <a:p>
            <a:pPr>
              <a:buFont typeface="Wingdings" panose="05000000000000000000" pitchFamily="2" charset="2"/>
              <a:buChar char="Ø"/>
            </a:pPr>
            <a:r>
              <a:rPr lang="en-US" dirty="0"/>
              <a:t>What Applications or Devices exist in my Environment?</a:t>
            </a:r>
          </a:p>
          <a:p>
            <a:pPr>
              <a:buFont typeface="Wingdings" panose="05000000000000000000" pitchFamily="2" charset="2"/>
              <a:buChar char="Ø"/>
            </a:pPr>
            <a:r>
              <a:rPr lang="en-US" dirty="0"/>
              <a:t>How are my Applications integrated?</a:t>
            </a:r>
          </a:p>
          <a:p>
            <a:pPr>
              <a:buFont typeface="Wingdings" panose="05000000000000000000" pitchFamily="2" charset="2"/>
              <a:buChar char="Ø"/>
            </a:pPr>
            <a:r>
              <a:rPr lang="en-US" dirty="0"/>
              <a:t>What is my resource Utilization?</a:t>
            </a:r>
          </a:p>
          <a:p>
            <a:pPr>
              <a:buFont typeface="Wingdings" panose="05000000000000000000" pitchFamily="2" charset="2"/>
              <a:buChar char="Ø"/>
            </a:pPr>
            <a:r>
              <a:rPr lang="en-US" dirty="0"/>
              <a:t>Which are the chattiest servers?</a:t>
            </a:r>
          </a:p>
          <a:p>
            <a:pPr>
              <a:buFont typeface="Wingdings" panose="05000000000000000000" pitchFamily="2" charset="2"/>
              <a:buChar char="Ø"/>
            </a:pPr>
            <a:r>
              <a:rPr lang="en-US" dirty="0"/>
              <a:t>Where are devices and applications located?</a:t>
            </a:r>
          </a:p>
          <a:p>
            <a:pPr>
              <a:buFont typeface="Wingdings" panose="05000000000000000000" pitchFamily="2" charset="2"/>
              <a:buChar char="Ø"/>
            </a:pPr>
            <a:r>
              <a:rPr lang="en-US" dirty="0"/>
              <a:t>What are my Bandwidth requirements?</a:t>
            </a:r>
          </a:p>
          <a:p>
            <a:pPr>
              <a:buFont typeface="Wingdings" panose="05000000000000000000" pitchFamily="2" charset="2"/>
              <a:buChar char="Ø"/>
            </a:pPr>
            <a:r>
              <a:rPr lang="en-US" dirty="0"/>
              <a:t>What problems exist in my environment?</a:t>
            </a:r>
          </a:p>
          <a:p>
            <a:pPr>
              <a:buFont typeface="Wingdings" panose="05000000000000000000" pitchFamily="2" charset="2"/>
              <a:buChar char="Ø"/>
            </a:pPr>
            <a:r>
              <a:rPr lang="en-US" dirty="0"/>
              <a:t>What are the low hanging fruits for optimization?</a:t>
            </a:r>
          </a:p>
          <a:p>
            <a:pPr>
              <a:buFont typeface="Wingdings" panose="05000000000000000000" pitchFamily="2" charset="2"/>
              <a:buChar char="Ø"/>
            </a:pPr>
            <a:r>
              <a:rPr lang="en-US" dirty="0"/>
              <a:t>What is the business case for change?</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descr="A picture containing clipart&#10;&#10;Description automatically generated">
            <a:extLst>
              <a:ext uri="{FF2B5EF4-FFF2-40B4-BE49-F238E27FC236}">
                <a16:creationId xmlns:a16="http://schemas.microsoft.com/office/drawing/2014/main" id="{F5C67398-34D9-42E7-AA02-E2FECD30E5B8}"/>
              </a:ext>
            </a:extLst>
          </p:cNvPr>
          <p:cNvPicPr>
            <a:picLocks noChangeAspect="1"/>
          </p:cNvPicPr>
          <p:nvPr/>
        </p:nvPicPr>
        <p:blipFill rotWithShape="1">
          <a:blip r:embed="rId2">
            <a:extLst>
              <a:ext uri="{28A0092B-C50C-407E-A947-70E740481C1C}">
                <a14:useLocalDpi xmlns:a14="http://schemas.microsoft.com/office/drawing/2010/main" val="0"/>
              </a:ext>
            </a:extLst>
          </a:blip>
          <a:srcRect b="8316"/>
          <a:stretch/>
        </p:blipFill>
        <p:spPr>
          <a:xfrm>
            <a:off x="7339513" y="1978081"/>
            <a:ext cx="2815140" cy="3688793"/>
          </a:xfrm>
          <a:prstGeom prst="rect">
            <a:avLst/>
          </a:prstGeom>
        </p:spPr>
      </p:pic>
    </p:spTree>
    <p:extLst>
      <p:ext uri="{BB962C8B-B14F-4D97-AF65-F5344CB8AC3E}">
        <p14:creationId xmlns:p14="http://schemas.microsoft.com/office/powerpoint/2010/main" val="1175208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6" y="928255"/>
            <a:ext cx="11249891" cy="520930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49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35614"/>
          </a:xfrm>
        </p:spPr>
        <p:txBody>
          <a:bodyPr/>
          <a:lstStyle/>
          <a:p>
            <a:r>
              <a:rPr lang="en-US" dirty="0"/>
              <a:t>Full asset report :</a:t>
            </a:r>
          </a:p>
        </p:txBody>
      </p:sp>
      <p:pic>
        <p:nvPicPr>
          <p:cNvPr id="4" name="Content Placeholder 3"/>
          <p:cNvPicPr>
            <a:picLocks noGrp="1" noChangeAspect="1"/>
          </p:cNvPicPr>
          <p:nvPr>
            <p:ph idx="1"/>
          </p:nvPr>
        </p:nvPicPr>
        <p:blipFill>
          <a:blip r:embed="rId2"/>
          <a:stretch>
            <a:fillRect/>
          </a:stretch>
        </p:blipFill>
        <p:spPr>
          <a:xfrm>
            <a:off x="221673" y="1302327"/>
            <a:ext cx="11360726" cy="511232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4964"/>
            <a:ext cx="12192000" cy="5465379"/>
          </a:xfrm>
          <a:prstGeom prst="rect">
            <a:avLst/>
          </a:prstGeom>
        </p:spPr>
      </p:pic>
    </p:spTree>
    <p:extLst>
      <p:ext uri="{BB962C8B-B14F-4D97-AF65-F5344CB8AC3E}">
        <p14:creationId xmlns:p14="http://schemas.microsoft.com/office/powerpoint/2010/main" val="369593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109" y="1205345"/>
            <a:ext cx="10213571" cy="532015"/>
          </a:xfrm>
        </p:spPr>
        <p:txBody>
          <a:bodyPr>
            <a:noAutofit/>
          </a:bodyPr>
          <a:lstStyle/>
          <a:p>
            <a:r>
              <a:rPr lang="en-US" sz="3200" dirty="0">
                <a:latin typeface="Bell MT" panose="02020503060305020303" pitchFamily="18" charset="0"/>
              </a:rPr>
              <a:t>Application Classification </a:t>
            </a:r>
            <a:br>
              <a:rPr lang="en-US" sz="3200" dirty="0">
                <a:latin typeface="Bell MT" panose="02020503060305020303" pitchFamily="18" charset="0"/>
              </a:rPr>
            </a:br>
            <a:r>
              <a:rPr lang="en-US" sz="3200" dirty="0">
                <a:latin typeface="Bell MT" panose="02020503060305020303" pitchFamily="18" charset="0"/>
              </a:rPr>
              <a:t>(Internal &amp; external dependencies + Treatment plan ). Further light analysis required to reach the final Assessment .</a:t>
            </a:r>
            <a:endParaRPr lang="en-US" sz="3200" dirty="0"/>
          </a:p>
        </p:txBody>
      </p:sp>
      <p:pic>
        <p:nvPicPr>
          <p:cNvPr id="4" name="Content Placeholder 3"/>
          <p:cNvPicPr>
            <a:picLocks noGrp="1" noChangeAspect="1"/>
          </p:cNvPicPr>
          <p:nvPr>
            <p:ph idx="1"/>
          </p:nvPr>
        </p:nvPicPr>
        <p:blipFill>
          <a:blip r:embed="rId2"/>
          <a:stretch>
            <a:fillRect/>
          </a:stretch>
        </p:blipFill>
        <p:spPr>
          <a:xfrm>
            <a:off x="709950" y="1929390"/>
            <a:ext cx="9696353" cy="4022725"/>
          </a:xfrm>
          <a:prstGeom prst="rect">
            <a:avLst/>
          </a:prstGeom>
        </p:spPr>
      </p:pic>
    </p:spTree>
    <p:extLst>
      <p:ext uri="{BB962C8B-B14F-4D97-AF65-F5344CB8AC3E}">
        <p14:creationId xmlns:p14="http://schemas.microsoft.com/office/powerpoint/2010/main" val="921462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07906"/>
          </a:xfrm>
        </p:spPr>
        <p:txBody>
          <a:bodyPr/>
          <a:lstStyle/>
          <a:p>
            <a:r>
              <a:rPr lang="en-US" dirty="0"/>
              <a:t>Device Details </a:t>
            </a:r>
          </a:p>
        </p:txBody>
      </p:sp>
      <p:pic>
        <p:nvPicPr>
          <p:cNvPr id="4" name="Content Placeholder 3"/>
          <p:cNvPicPr>
            <a:picLocks noGrp="1" noChangeAspect="1"/>
          </p:cNvPicPr>
          <p:nvPr>
            <p:ph idx="1"/>
          </p:nvPr>
        </p:nvPicPr>
        <p:blipFill>
          <a:blip r:embed="rId2"/>
          <a:stretch>
            <a:fillRect/>
          </a:stretch>
        </p:blipFill>
        <p:spPr>
          <a:xfrm>
            <a:off x="141543" y="1043321"/>
            <a:ext cx="2990850" cy="1676400"/>
          </a:xfrm>
          <a:prstGeom prst="rect">
            <a:avLst/>
          </a:prstGeom>
        </p:spPr>
      </p:pic>
      <p:pic>
        <p:nvPicPr>
          <p:cNvPr id="5" name="Picture 4"/>
          <p:cNvPicPr>
            <a:picLocks noChangeAspect="1"/>
          </p:cNvPicPr>
          <p:nvPr/>
        </p:nvPicPr>
        <p:blipFill>
          <a:blip r:embed="rId3"/>
          <a:stretch>
            <a:fillRect/>
          </a:stretch>
        </p:blipFill>
        <p:spPr>
          <a:xfrm>
            <a:off x="141543" y="2567321"/>
            <a:ext cx="9689122" cy="3902751"/>
          </a:xfrm>
          <a:prstGeom prst="rect">
            <a:avLst/>
          </a:prstGeom>
        </p:spPr>
      </p:pic>
    </p:spTree>
    <p:extLst>
      <p:ext uri="{BB962C8B-B14F-4D97-AF65-F5344CB8AC3E}">
        <p14:creationId xmlns:p14="http://schemas.microsoft.com/office/powerpoint/2010/main" val="1294283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92819"/>
            <a:ext cx="10058400" cy="1450757"/>
          </a:xfrm>
        </p:spPr>
        <p:txBody>
          <a:bodyPr/>
          <a:lstStyle/>
          <a:p>
            <a:r>
              <a:rPr lang="en-US" dirty="0"/>
              <a:t>Reports from cloudscape </a:t>
            </a:r>
          </a:p>
        </p:txBody>
      </p:sp>
      <p:sp>
        <p:nvSpPr>
          <p:cNvPr id="3" name="Content Placeholder 2"/>
          <p:cNvSpPr>
            <a:spLocks noGrp="1"/>
          </p:cNvSpPr>
          <p:nvPr>
            <p:ph idx="1"/>
          </p:nvPr>
        </p:nvSpPr>
        <p:spPr>
          <a:xfrm>
            <a:off x="1097280" y="2157046"/>
            <a:ext cx="10058400" cy="3915508"/>
          </a:xfrm>
        </p:spPr>
        <p:txBody>
          <a:bodyPr/>
          <a:lstStyle/>
          <a:p>
            <a:pPr marL="514350" indent="-514350">
              <a:buFont typeface="+mj-lt"/>
              <a:buAutoNum type="romanUcPeriod"/>
            </a:pPr>
            <a:r>
              <a:rPr lang="en-US" b="1" dirty="0"/>
              <a:t>Detailed application dependency data </a:t>
            </a:r>
          </a:p>
          <a:p>
            <a:pPr marL="514350" indent="-514350">
              <a:buFont typeface="+mj-lt"/>
              <a:buAutoNum type="romanUcPeriod"/>
            </a:pPr>
            <a:r>
              <a:rPr lang="en-US" b="1" dirty="0"/>
              <a:t>Application stack process </a:t>
            </a:r>
          </a:p>
          <a:p>
            <a:pPr marL="514350" indent="-514350">
              <a:buFont typeface="+mj-lt"/>
              <a:buAutoNum type="romanUcPeriod"/>
            </a:pPr>
            <a:r>
              <a:rPr lang="en-US" b="1" dirty="0"/>
              <a:t>Economics report </a:t>
            </a:r>
          </a:p>
          <a:p>
            <a:pPr marL="514350" indent="-514350">
              <a:buFont typeface="+mj-lt"/>
              <a:buAutoNum type="romanUcPeriod"/>
            </a:pPr>
            <a:r>
              <a:rPr lang="en-US" b="1" dirty="0"/>
              <a:t>Private cloud resource requirement</a:t>
            </a:r>
          </a:p>
          <a:p>
            <a:pPr marL="514350" indent="-514350">
              <a:buFont typeface="+mj-lt"/>
              <a:buAutoNum type="romanUcPeriod"/>
            </a:pPr>
            <a:r>
              <a:rPr lang="en-US" b="1" dirty="0"/>
              <a:t>Full Asset Report / Server Inventory Report</a:t>
            </a:r>
          </a:p>
          <a:p>
            <a:pPr marL="514350" indent="-514350">
              <a:buFont typeface="+mj-lt"/>
              <a:buAutoNum type="romanUcPeriod"/>
            </a:pPr>
            <a:r>
              <a:rPr lang="en-US" b="1" dirty="0"/>
              <a:t>IAAS Cloud Pricing</a:t>
            </a:r>
          </a:p>
          <a:p>
            <a:pPr marL="514350" indent="-514350">
              <a:buFont typeface="+mj-lt"/>
              <a:buAutoNum type="romanUcPeriod"/>
            </a:pPr>
            <a:r>
              <a:rPr lang="en-US" b="1" dirty="0"/>
              <a:t>TCO on premise</a:t>
            </a:r>
          </a:p>
        </p:txBody>
      </p:sp>
    </p:spTree>
    <p:extLst>
      <p:ext uri="{BB962C8B-B14F-4D97-AF65-F5344CB8AC3E}">
        <p14:creationId xmlns:p14="http://schemas.microsoft.com/office/powerpoint/2010/main" val="211472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100" y="2260753"/>
            <a:ext cx="5018170" cy="1446550"/>
          </a:xfrm>
          <a:prstGeom prst="rect">
            <a:avLst/>
          </a:prstGeom>
          <a:noFill/>
        </p:spPr>
        <p:txBody>
          <a:bodyPr wrap="none" lIns="91440" tIns="45720" rIns="91440" bIns="45720">
            <a:spAutoFit/>
          </a:bodyPr>
          <a:lstStyle/>
          <a:p>
            <a:pPr algn="ctr"/>
            <a:r>
              <a:rPr lang="en-US" sz="8800" b="1" u="sng" dirty="0">
                <a:ln w="0"/>
                <a:solidFill>
                  <a:schemeClr val="accent1"/>
                </a:solidFill>
                <a:effectLst>
                  <a:outerShdw blurRad="38100" dist="38100" dir="2700000" algn="tl">
                    <a:srgbClr val="000000">
                      <a:alpha val="43137"/>
                    </a:srgbClr>
                  </a:outerShdw>
                </a:effectLst>
              </a:rPr>
              <a:t>T</a:t>
            </a:r>
            <a:r>
              <a:rPr lang="en-US" sz="8800" b="1" u="sng" cap="none" spc="0" dirty="0">
                <a:ln w="0"/>
                <a:solidFill>
                  <a:schemeClr val="accent1"/>
                </a:solidFill>
                <a:effectLst>
                  <a:outerShdw blurRad="38100" dist="38100" dir="2700000" algn="tl">
                    <a:srgbClr val="000000">
                      <a:alpha val="43137"/>
                    </a:srgbClr>
                  </a:outerShdw>
                </a:effectLst>
              </a:rPr>
              <a:t>hank You</a:t>
            </a:r>
          </a:p>
        </p:txBody>
      </p:sp>
    </p:spTree>
    <p:extLst>
      <p:ext uri="{BB962C8B-B14F-4D97-AF65-F5344CB8AC3E}">
        <p14:creationId xmlns:p14="http://schemas.microsoft.com/office/powerpoint/2010/main" val="364944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554182" y="1859707"/>
            <a:ext cx="8839200" cy="3785652"/>
          </a:xfrm>
          <a:prstGeom prst="rect">
            <a:avLst/>
          </a:prstGeom>
        </p:spPr>
        <p:txBody>
          <a:bodyPr wrap="square">
            <a:spAutoFit/>
          </a:bodyPr>
          <a:lstStyle/>
          <a:p>
            <a:r>
              <a:rPr lang="en-US" sz="2400" dirty="0"/>
              <a:t>1. Full Asset report (i.e. how many servers RN150 can communicate  with) Accessible &amp; not accessible devices .</a:t>
            </a:r>
          </a:p>
          <a:p>
            <a:r>
              <a:rPr lang="en-US" sz="2400" dirty="0"/>
              <a:t>2. Application dependency mapping (server dependency both internal &amp; external)</a:t>
            </a:r>
          </a:p>
          <a:p>
            <a:r>
              <a:rPr lang="en-US" sz="2400" dirty="0"/>
              <a:t>3. IAAS cloud pricing.</a:t>
            </a:r>
          </a:p>
          <a:p>
            <a:r>
              <a:rPr lang="en-US" sz="2400" dirty="0"/>
              <a:t>4. Communication/protocols and ports shared between servers.</a:t>
            </a:r>
          </a:p>
          <a:p>
            <a:r>
              <a:rPr lang="en-US" sz="2400" dirty="0"/>
              <a:t>5. Process/applications running on each server</a:t>
            </a:r>
          </a:p>
          <a:p>
            <a:r>
              <a:rPr lang="en-US" sz="2400" dirty="0"/>
              <a:t>6. Helps in migration sequence planning through identifying the most &amp; less communication servers .</a:t>
            </a:r>
          </a:p>
          <a:p>
            <a:r>
              <a:rPr lang="en-US" sz="2400" dirty="0"/>
              <a:t>7. Configuration details &amp; utilization.</a:t>
            </a:r>
          </a:p>
        </p:txBody>
      </p:sp>
      <p:sp>
        <p:nvSpPr>
          <p:cNvPr id="3" name="Title 2"/>
          <p:cNvSpPr>
            <a:spLocks noGrp="1"/>
          </p:cNvSpPr>
          <p:nvPr>
            <p:ph type="title"/>
          </p:nvPr>
        </p:nvSpPr>
        <p:spPr>
          <a:xfrm>
            <a:off x="1097280" y="286603"/>
            <a:ext cx="10058400" cy="1251251"/>
          </a:xfrm>
        </p:spPr>
        <p:txBody>
          <a:bodyPr>
            <a:normAutofit/>
          </a:bodyPr>
          <a:lstStyle/>
          <a:p>
            <a:r>
              <a:rPr lang="en-US" dirty="0"/>
              <a:t>Cloudscape Deliverables :</a:t>
            </a:r>
          </a:p>
        </p:txBody>
      </p:sp>
    </p:spTree>
    <p:extLst>
      <p:ext uri="{BB962C8B-B14F-4D97-AF65-F5344CB8AC3E}">
        <p14:creationId xmlns:p14="http://schemas.microsoft.com/office/powerpoint/2010/main" val="19789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548" y="1027645"/>
            <a:ext cx="10058400" cy="453401"/>
          </a:xfrm>
        </p:spPr>
        <p:txBody>
          <a:bodyPr>
            <a:normAutofit fontScale="90000"/>
          </a:bodyPr>
          <a:lstStyle/>
          <a:p>
            <a:pPr algn="ctr"/>
            <a:r>
              <a:rPr lang="en-US" u="sng" dirty="0"/>
              <a:t>Three Stages of Data Collection </a:t>
            </a:r>
            <a:endParaRPr lang="en-US" dirty="0"/>
          </a:p>
        </p:txBody>
      </p:sp>
      <p:sp>
        <p:nvSpPr>
          <p:cNvPr id="3" name="Rectangle 2"/>
          <p:cNvSpPr/>
          <p:nvPr/>
        </p:nvSpPr>
        <p:spPr>
          <a:xfrm>
            <a:off x="1121842" y="1749815"/>
            <a:ext cx="219547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Discovery</a:t>
            </a:r>
          </a:p>
        </p:txBody>
      </p:sp>
      <p:sp>
        <p:nvSpPr>
          <p:cNvPr id="4" name="Down Arrow 3"/>
          <p:cNvSpPr/>
          <p:nvPr/>
        </p:nvSpPr>
        <p:spPr>
          <a:xfrm>
            <a:off x="1884218" y="2484415"/>
            <a:ext cx="595746" cy="807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32548" y="3418063"/>
            <a:ext cx="217405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Inventory</a:t>
            </a:r>
          </a:p>
        </p:txBody>
      </p:sp>
      <p:sp>
        <p:nvSpPr>
          <p:cNvPr id="7" name="Rectangle 6"/>
          <p:cNvSpPr/>
          <p:nvPr/>
        </p:nvSpPr>
        <p:spPr>
          <a:xfrm>
            <a:off x="748942" y="5086311"/>
            <a:ext cx="286629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Performance</a:t>
            </a:r>
          </a:p>
        </p:txBody>
      </p:sp>
      <p:sp>
        <p:nvSpPr>
          <p:cNvPr id="8" name="Down Arrow 7"/>
          <p:cNvSpPr/>
          <p:nvPr/>
        </p:nvSpPr>
        <p:spPr>
          <a:xfrm>
            <a:off x="1921704" y="4255369"/>
            <a:ext cx="595746" cy="807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615239" y="1841598"/>
            <a:ext cx="7093527" cy="876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ICMP Sweep (Covers Only Opt-In Subnets)</a:t>
            </a:r>
          </a:p>
          <a:p>
            <a:pPr marL="285750" indent="-285750">
              <a:buFont typeface="Arial" panose="020B0604020202020204" pitchFamily="34" charset="0"/>
              <a:buChar char="•"/>
            </a:pPr>
            <a:r>
              <a:rPr lang="en-US" dirty="0"/>
              <a:t>Select Port Scans</a:t>
            </a:r>
          </a:p>
          <a:p>
            <a:pPr marL="285750" indent="-285750">
              <a:buFont typeface="Arial" panose="020B0604020202020204" pitchFamily="34" charset="0"/>
              <a:buChar char="•"/>
            </a:pPr>
            <a:r>
              <a:rPr lang="en-US" dirty="0"/>
              <a:t>Match Credentials With Devices (Credentials Input During bootstrap)</a:t>
            </a:r>
          </a:p>
        </p:txBody>
      </p:sp>
      <p:sp>
        <p:nvSpPr>
          <p:cNvPr id="11" name="Rounded Rectangle 10"/>
          <p:cNvSpPr/>
          <p:nvPr/>
        </p:nvSpPr>
        <p:spPr>
          <a:xfrm>
            <a:off x="3615239" y="3471860"/>
            <a:ext cx="7093527" cy="783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Revisits Interesting Devices</a:t>
            </a:r>
          </a:p>
          <a:p>
            <a:pPr marL="285750" indent="-285750">
              <a:buFont typeface="Arial" panose="020B0604020202020204" pitchFamily="34" charset="0"/>
              <a:buChar char="•"/>
            </a:pPr>
            <a:r>
              <a:rPr lang="en-US" dirty="0"/>
              <a:t>Gather Workload Specific Data(Windows OS Vs. , Linux Vs. , VM , Etc.)</a:t>
            </a:r>
          </a:p>
        </p:txBody>
      </p:sp>
      <p:sp>
        <p:nvSpPr>
          <p:cNvPr id="12" name="Rectangle 11"/>
          <p:cNvSpPr/>
          <p:nvPr/>
        </p:nvSpPr>
        <p:spPr>
          <a:xfrm>
            <a:off x="3435927" y="2907156"/>
            <a:ext cx="6853371" cy="40355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All devices that respond to ping and are successfully accessed via the credentials are considering "Interesting Devices." </a:t>
            </a:r>
          </a:p>
        </p:txBody>
      </p:sp>
      <p:sp>
        <p:nvSpPr>
          <p:cNvPr id="13" name="Rounded Rectangle 12"/>
          <p:cNvSpPr/>
          <p:nvPr/>
        </p:nvSpPr>
        <p:spPr>
          <a:xfrm>
            <a:off x="3615239" y="4417515"/>
            <a:ext cx="6803378" cy="570121"/>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Then user can then select devices within the licensing page that will move on to the Performance Stage</a:t>
            </a:r>
          </a:p>
        </p:txBody>
      </p:sp>
      <p:sp>
        <p:nvSpPr>
          <p:cNvPr id="14" name="Rounded Rectangle 13"/>
          <p:cNvSpPr/>
          <p:nvPr/>
        </p:nvSpPr>
        <p:spPr>
          <a:xfrm>
            <a:off x="3615239" y="5062486"/>
            <a:ext cx="7093526" cy="9088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Collect Ongoing Dependency and Performance Data(CPU Utilization , Disk Utilization , Network Utilization)</a:t>
            </a:r>
          </a:p>
          <a:p>
            <a:pPr marL="285750" indent="-285750">
              <a:buFont typeface="Arial" panose="020B0604020202020204" pitchFamily="34" charset="0"/>
              <a:buChar char="•"/>
            </a:pPr>
            <a:r>
              <a:rPr lang="en-US" dirty="0"/>
              <a:t>Continues Until Assessment is Ended</a:t>
            </a:r>
          </a:p>
        </p:txBody>
      </p:sp>
      <p:sp>
        <p:nvSpPr>
          <p:cNvPr id="6" name="TextBox 5">
            <a:extLst>
              <a:ext uri="{FF2B5EF4-FFF2-40B4-BE49-F238E27FC236}">
                <a16:creationId xmlns:a16="http://schemas.microsoft.com/office/drawing/2014/main" id="{87AA2203-F639-4197-8454-D512B64F1045}"/>
              </a:ext>
            </a:extLst>
          </p:cNvPr>
          <p:cNvSpPr txBox="1"/>
          <p:nvPr/>
        </p:nvSpPr>
        <p:spPr>
          <a:xfrm>
            <a:off x="4140085" y="94360"/>
            <a:ext cx="5753686" cy="646331"/>
          </a:xfrm>
          <a:prstGeom prst="rect">
            <a:avLst/>
          </a:prstGeom>
          <a:noFill/>
        </p:spPr>
        <p:txBody>
          <a:bodyPr wrap="square" rtlCol="0">
            <a:spAutoFit/>
          </a:bodyPr>
          <a:lstStyle/>
          <a:p>
            <a:r>
              <a:rPr lang="en-US" sz="3600" u="sng" dirty="0">
                <a:latin typeface="+mj-lt"/>
              </a:rPr>
              <a:t>How We Collect</a:t>
            </a:r>
            <a:r>
              <a:rPr lang="en-US" sz="3600" b="1" dirty="0">
                <a:latin typeface="+mj-lt"/>
              </a:rPr>
              <a:t>?</a:t>
            </a:r>
          </a:p>
        </p:txBody>
      </p:sp>
    </p:spTree>
    <p:extLst>
      <p:ext uri="{BB962C8B-B14F-4D97-AF65-F5344CB8AC3E}">
        <p14:creationId xmlns:p14="http://schemas.microsoft.com/office/powerpoint/2010/main" val="287640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Cloudscape</a:t>
            </a:r>
          </a:p>
        </p:txBody>
      </p:sp>
      <p:sp>
        <p:nvSpPr>
          <p:cNvPr id="5" name="Content Placeholder 2"/>
          <p:cNvSpPr txBox="1">
            <a:spLocks/>
          </p:cNvSpPr>
          <p:nvPr/>
        </p:nvSpPr>
        <p:spPr>
          <a:xfrm>
            <a:off x="1208116" y="1915006"/>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endParaRPr lang="en-US" dirty="0"/>
          </a:p>
        </p:txBody>
      </p:sp>
      <p:sp>
        <p:nvSpPr>
          <p:cNvPr id="6" name="Rectangle 5"/>
          <p:cNvSpPr/>
          <p:nvPr/>
        </p:nvSpPr>
        <p:spPr>
          <a:xfrm>
            <a:off x="745318" y="3688304"/>
            <a:ext cx="5076418"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Analytic Engine</a:t>
            </a:r>
          </a:p>
        </p:txBody>
      </p:sp>
      <p:sp>
        <p:nvSpPr>
          <p:cNvPr id="7" name="Rectangle 6"/>
          <p:cNvSpPr/>
          <p:nvPr/>
        </p:nvSpPr>
        <p:spPr>
          <a:xfrm>
            <a:off x="1410258" y="2269239"/>
            <a:ext cx="374653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Virtual Appliance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352" y="1896257"/>
            <a:ext cx="4401164" cy="4353533"/>
          </a:xfrm>
          <a:prstGeom prst="rect">
            <a:avLst/>
          </a:prstGeom>
        </p:spPr>
      </p:pic>
    </p:spTree>
    <p:extLst>
      <p:ext uri="{BB962C8B-B14F-4D97-AF65-F5344CB8AC3E}">
        <p14:creationId xmlns:p14="http://schemas.microsoft.com/office/powerpoint/2010/main" val="347607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61" y="0"/>
            <a:ext cx="9058103" cy="1039091"/>
          </a:xfrm>
        </p:spPr>
        <p:txBody>
          <a:bodyPr/>
          <a:lstStyle/>
          <a:p>
            <a:r>
              <a:rPr lang="en-US" dirty="0"/>
              <a:t>Deployment Models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078" y="1833342"/>
            <a:ext cx="10468294" cy="4387348"/>
          </a:xfrm>
        </p:spPr>
      </p:pic>
      <p:sp>
        <p:nvSpPr>
          <p:cNvPr id="7" name="Rectangle 6"/>
          <p:cNvSpPr/>
          <p:nvPr/>
        </p:nvSpPr>
        <p:spPr>
          <a:xfrm>
            <a:off x="1935356" y="1110328"/>
            <a:ext cx="2613216"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SaaS Model</a:t>
            </a:r>
          </a:p>
        </p:txBody>
      </p:sp>
      <p:sp>
        <p:nvSpPr>
          <p:cNvPr id="8" name="Rectangle 7"/>
          <p:cNvSpPr/>
          <p:nvPr/>
        </p:nvSpPr>
        <p:spPr>
          <a:xfrm>
            <a:off x="7335782" y="1110328"/>
            <a:ext cx="2474011"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Flex Model</a:t>
            </a:r>
          </a:p>
        </p:txBody>
      </p:sp>
    </p:spTree>
    <p:extLst>
      <p:ext uri="{BB962C8B-B14F-4D97-AF65-F5344CB8AC3E}">
        <p14:creationId xmlns:p14="http://schemas.microsoft.com/office/powerpoint/2010/main" val="287182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179" y="524968"/>
            <a:ext cx="9058103" cy="1039091"/>
          </a:xfrm>
        </p:spPr>
        <p:txBody>
          <a:bodyPr/>
          <a:lstStyle/>
          <a:p>
            <a:r>
              <a:rPr lang="en-US" dirty="0"/>
              <a:t>Bootstrapping RN-150</a:t>
            </a:r>
          </a:p>
        </p:txBody>
      </p:sp>
      <p:grpSp>
        <p:nvGrpSpPr>
          <p:cNvPr id="17" name="Group 16">
            <a:extLst>
              <a:ext uri="{FF2B5EF4-FFF2-40B4-BE49-F238E27FC236}">
                <a16:creationId xmlns:a16="http://schemas.microsoft.com/office/drawing/2014/main" id="{E7446982-F5A3-463C-B2AA-F69C61D8ECD5}"/>
              </a:ext>
            </a:extLst>
          </p:cNvPr>
          <p:cNvGrpSpPr/>
          <p:nvPr/>
        </p:nvGrpSpPr>
        <p:grpSpPr>
          <a:xfrm>
            <a:off x="2202057" y="2043952"/>
            <a:ext cx="7615518" cy="4014462"/>
            <a:chOff x="1371600" y="2285999"/>
            <a:chExt cx="7615518" cy="4014462"/>
          </a:xfrm>
        </p:grpSpPr>
        <p:sp>
          <p:nvSpPr>
            <p:cNvPr id="9" name="Rectangle: Rounded Corners 8">
              <a:extLst>
                <a:ext uri="{FF2B5EF4-FFF2-40B4-BE49-F238E27FC236}">
                  <a16:creationId xmlns:a16="http://schemas.microsoft.com/office/drawing/2014/main" id="{88FD17E4-5A88-4EF6-BC52-DB0BAD6AF815}"/>
                </a:ext>
              </a:extLst>
            </p:cNvPr>
            <p:cNvSpPr/>
            <p:nvPr/>
          </p:nvSpPr>
          <p:spPr>
            <a:xfrm>
              <a:off x="1371600" y="2286000"/>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Create Assessment and obtain OVF file</a:t>
              </a:r>
            </a:p>
          </p:txBody>
        </p:sp>
        <p:sp>
          <p:nvSpPr>
            <p:cNvPr id="10" name="Rectangle: Rounded Corners 9">
              <a:extLst>
                <a:ext uri="{FF2B5EF4-FFF2-40B4-BE49-F238E27FC236}">
                  <a16:creationId xmlns:a16="http://schemas.microsoft.com/office/drawing/2014/main" id="{1372E0C9-C495-48A1-907A-BE2FEB06DD55}"/>
                </a:ext>
              </a:extLst>
            </p:cNvPr>
            <p:cNvSpPr/>
            <p:nvPr/>
          </p:nvSpPr>
          <p:spPr>
            <a:xfrm>
              <a:off x="1371600" y="3386589"/>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Spin Up Virtual Machine</a:t>
              </a:r>
            </a:p>
          </p:txBody>
        </p:sp>
        <p:sp>
          <p:nvSpPr>
            <p:cNvPr id="11" name="Rectangle: Rounded Corners 10">
              <a:extLst>
                <a:ext uri="{FF2B5EF4-FFF2-40B4-BE49-F238E27FC236}">
                  <a16:creationId xmlns:a16="http://schemas.microsoft.com/office/drawing/2014/main" id="{972EC83B-4C69-42BE-947D-27B9A1F63EE5}"/>
                </a:ext>
              </a:extLst>
            </p:cNvPr>
            <p:cNvSpPr/>
            <p:nvPr/>
          </p:nvSpPr>
          <p:spPr>
            <a:xfrm>
              <a:off x="1371600" y="4487178"/>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Bootstrap Key in Appliance</a:t>
              </a:r>
            </a:p>
          </p:txBody>
        </p:sp>
        <p:sp>
          <p:nvSpPr>
            <p:cNvPr id="12" name="Rectangle: Rounded Corners 11">
              <a:extLst>
                <a:ext uri="{FF2B5EF4-FFF2-40B4-BE49-F238E27FC236}">
                  <a16:creationId xmlns:a16="http://schemas.microsoft.com/office/drawing/2014/main" id="{72113771-2E2B-4264-9FC4-901F23BC0425}"/>
                </a:ext>
              </a:extLst>
            </p:cNvPr>
            <p:cNvSpPr/>
            <p:nvPr/>
          </p:nvSpPr>
          <p:spPr>
            <a:xfrm>
              <a:off x="1371600" y="5547426"/>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a Static IP for the Appliance </a:t>
              </a:r>
            </a:p>
          </p:txBody>
        </p:sp>
        <p:sp>
          <p:nvSpPr>
            <p:cNvPr id="13" name="Rectangle: Rounded Corners 12">
              <a:extLst>
                <a:ext uri="{FF2B5EF4-FFF2-40B4-BE49-F238E27FC236}">
                  <a16:creationId xmlns:a16="http://schemas.microsoft.com/office/drawing/2014/main" id="{90DF1032-5B4A-4AC0-AFB3-B747F37DB4BA}"/>
                </a:ext>
              </a:extLst>
            </p:cNvPr>
            <p:cNvSpPr/>
            <p:nvPr/>
          </p:nvSpPr>
          <p:spPr>
            <a:xfrm>
              <a:off x="5974977" y="5547425"/>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using HTTP/HTTPS via web portal</a:t>
              </a:r>
            </a:p>
          </p:txBody>
        </p:sp>
        <p:sp>
          <p:nvSpPr>
            <p:cNvPr id="14" name="Rectangle: Rounded Corners 13">
              <a:extLst>
                <a:ext uri="{FF2B5EF4-FFF2-40B4-BE49-F238E27FC236}">
                  <a16:creationId xmlns:a16="http://schemas.microsoft.com/office/drawing/2014/main" id="{D2C0092D-94BB-46F7-9D4B-B0A54A814AB7}"/>
                </a:ext>
              </a:extLst>
            </p:cNvPr>
            <p:cNvSpPr/>
            <p:nvPr/>
          </p:nvSpPr>
          <p:spPr>
            <a:xfrm>
              <a:off x="5974976" y="4492867"/>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Subnets to be Scanned</a:t>
              </a:r>
            </a:p>
          </p:txBody>
        </p:sp>
        <p:sp>
          <p:nvSpPr>
            <p:cNvPr id="15" name="Rectangle: Rounded Corners 14">
              <a:extLst>
                <a:ext uri="{FF2B5EF4-FFF2-40B4-BE49-F238E27FC236}">
                  <a16:creationId xmlns:a16="http://schemas.microsoft.com/office/drawing/2014/main" id="{FCAEEA7E-6078-4460-B78B-E0665FBD9815}"/>
                </a:ext>
              </a:extLst>
            </p:cNvPr>
            <p:cNvSpPr/>
            <p:nvPr/>
          </p:nvSpPr>
          <p:spPr>
            <a:xfrm>
              <a:off x="5974976" y="3367624"/>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 Credentials of Devices</a:t>
              </a:r>
            </a:p>
          </p:txBody>
        </p:sp>
        <p:sp>
          <p:nvSpPr>
            <p:cNvPr id="16" name="Rectangle: Rounded Corners 15">
              <a:extLst>
                <a:ext uri="{FF2B5EF4-FFF2-40B4-BE49-F238E27FC236}">
                  <a16:creationId xmlns:a16="http://schemas.microsoft.com/office/drawing/2014/main" id="{AB1480B1-E790-4B26-927B-7D10E79D6C8B}"/>
                </a:ext>
              </a:extLst>
            </p:cNvPr>
            <p:cNvSpPr/>
            <p:nvPr/>
          </p:nvSpPr>
          <p:spPr>
            <a:xfrm>
              <a:off x="5974976" y="2285999"/>
              <a:ext cx="3012141" cy="753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SCAN</a:t>
              </a:r>
            </a:p>
          </p:txBody>
        </p:sp>
      </p:grpSp>
      <p:sp>
        <p:nvSpPr>
          <p:cNvPr id="18" name="Arrow: Down 17">
            <a:extLst>
              <a:ext uri="{FF2B5EF4-FFF2-40B4-BE49-F238E27FC236}">
                <a16:creationId xmlns:a16="http://schemas.microsoft.com/office/drawing/2014/main" id="{408E29F5-4FA1-4768-A09B-9140E6AD1756}"/>
              </a:ext>
            </a:extLst>
          </p:cNvPr>
          <p:cNvSpPr/>
          <p:nvPr/>
        </p:nvSpPr>
        <p:spPr>
          <a:xfrm>
            <a:off x="3560416" y="2796987"/>
            <a:ext cx="295421" cy="347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FAE463D5-13DD-4394-AAD1-50ECBD3DFD53}"/>
              </a:ext>
            </a:extLst>
          </p:cNvPr>
          <p:cNvSpPr/>
          <p:nvPr/>
        </p:nvSpPr>
        <p:spPr>
          <a:xfrm>
            <a:off x="3560415" y="3886924"/>
            <a:ext cx="295421" cy="347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9B8DF870-1DC1-4DC3-9994-99D2FA347C18}"/>
              </a:ext>
            </a:extLst>
          </p:cNvPr>
          <p:cNvSpPr/>
          <p:nvPr/>
        </p:nvSpPr>
        <p:spPr>
          <a:xfrm>
            <a:off x="3577333" y="4998165"/>
            <a:ext cx="278504" cy="3072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BE477811-63FB-4187-92D2-97C520FE0459}"/>
              </a:ext>
            </a:extLst>
          </p:cNvPr>
          <p:cNvSpPr/>
          <p:nvPr/>
        </p:nvSpPr>
        <p:spPr>
          <a:xfrm>
            <a:off x="5214198" y="5570806"/>
            <a:ext cx="1591235" cy="337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BCEE2432-7FE0-4795-B90A-80EC31508090}"/>
              </a:ext>
            </a:extLst>
          </p:cNvPr>
          <p:cNvSpPr/>
          <p:nvPr/>
        </p:nvSpPr>
        <p:spPr>
          <a:xfrm>
            <a:off x="8140191" y="4998165"/>
            <a:ext cx="278504" cy="3072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366B27BB-3682-442E-8ADA-19E0AE2ED5DD}"/>
              </a:ext>
            </a:extLst>
          </p:cNvPr>
          <p:cNvSpPr/>
          <p:nvPr/>
        </p:nvSpPr>
        <p:spPr>
          <a:xfrm>
            <a:off x="8140191" y="3897576"/>
            <a:ext cx="278504" cy="3531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 26">
            <a:extLst>
              <a:ext uri="{FF2B5EF4-FFF2-40B4-BE49-F238E27FC236}">
                <a16:creationId xmlns:a16="http://schemas.microsoft.com/office/drawing/2014/main" id="{47FF31F8-C812-483B-AC3A-2049EA583377}"/>
              </a:ext>
            </a:extLst>
          </p:cNvPr>
          <p:cNvSpPr/>
          <p:nvPr/>
        </p:nvSpPr>
        <p:spPr>
          <a:xfrm>
            <a:off x="8140191" y="2796988"/>
            <a:ext cx="295420" cy="30962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86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5039"/>
            <a:ext cx="10058400" cy="1450757"/>
          </a:xfrm>
        </p:spPr>
        <p:txBody>
          <a:bodyPr>
            <a:normAutofit/>
          </a:bodyPr>
          <a:lstStyle/>
          <a:p>
            <a:r>
              <a:rPr lang="en-IN" sz="2400" dirty="0"/>
              <a:t>Cloudscape provides true picture of customer’s IT infrastructure by discovering the existing landscape and associated dependency matrix.</a:t>
            </a:r>
          </a:p>
        </p:txBody>
      </p:sp>
      <p:pic>
        <p:nvPicPr>
          <p:cNvPr id="4" name="Content Placeholder 3">
            <a:extLst>
              <a:ext uri="{FF2B5EF4-FFF2-40B4-BE49-F238E27FC236}">
                <a16:creationId xmlns:a16="http://schemas.microsoft.com/office/drawing/2014/main" id="{32399A2E-92A2-4A4C-83CB-7CEAAC9BDCC7}"/>
              </a:ext>
            </a:extLst>
          </p:cNvPr>
          <p:cNvPicPr>
            <a:picLocks noGrp="1" noChangeAspect="1"/>
          </p:cNvPicPr>
          <p:nvPr>
            <p:ph idx="1"/>
          </p:nvPr>
        </p:nvPicPr>
        <p:blipFill>
          <a:blip r:embed="rId2"/>
          <a:stretch>
            <a:fillRect/>
          </a:stretch>
        </p:blipFill>
        <p:spPr>
          <a:xfrm>
            <a:off x="1282961" y="1846263"/>
            <a:ext cx="9686403" cy="4022725"/>
          </a:xfrm>
          <a:prstGeom prst="rect">
            <a:avLst/>
          </a:prstGeom>
        </p:spPr>
      </p:pic>
      <p:sp>
        <p:nvSpPr>
          <p:cNvPr id="3" name="TextBox 2">
            <a:extLst>
              <a:ext uri="{FF2B5EF4-FFF2-40B4-BE49-F238E27FC236}">
                <a16:creationId xmlns:a16="http://schemas.microsoft.com/office/drawing/2014/main" id="{72788C8A-AE72-40A4-B85E-39A2819F36AB}"/>
              </a:ext>
            </a:extLst>
          </p:cNvPr>
          <p:cNvSpPr txBox="1"/>
          <p:nvPr/>
        </p:nvSpPr>
        <p:spPr>
          <a:xfrm>
            <a:off x="3291840" y="5834789"/>
            <a:ext cx="5359790" cy="369332"/>
          </a:xfrm>
          <a:prstGeom prst="rect">
            <a:avLst/>
          </a:prstGeom>
          <a:noFill/>
        </p:spPr>
        <p:txBody>
          <a:bodyPr wrap="square" rtlCol="0">
            <a:spAutoFit/>
          </a:bodyPr>
          <a:lstStyle/>
          <a:p>
            <a:r>
              <a:rPr lang="en-US" dirty="0"/>
              <a:t>2 Weeks for Discovery + Inventory</a:t>
            </a:r>
          </a:p>
        </p:txBody>
      </p:sp>
      <p:sp>
        <p:nvSpPr>
          <p:cNvPr id="5" name="TextBox 4">
            <a:extLst>
              <a:ext uri="{FF2B5EF4-FFF2-40B4-BE49-F238E27FC236}">
                <a16:creationId xmlns:a16="http://schemas.microsoft.com/office/drawing/2014/main" id="{2B9E6B3B-FC59-437A-A3F7-9D82F6C68A84}"/>
              </a:ext>
            </a:extLst>
          </p:cNvPr>
          <p:cNvSpPr txBox="1"/>
          <p:nvPr/>
        </p:nvSpPr>
        <p:spPr>
          <a:xfrm>
            <a:off x="8932983" y="5696289"/>
            <a:ext cx="1505244" cy="646331"/>
          </a:xfrm>
          <a:prstGeom prst="rect">
            <a:avLst/>
          </a:prstGeom>
          <a:noFill/>
        </p:spPr>
        <p:txBody>
          <a:bodyPr wrap="square" rtlCol="0">
            <a:spAutoFit/>
          </a:bodyPr>
          <a:lstStyle/>
          <a:p>
            <a:r>
              <a:rPr lang="en-US" dirty="0"/>
              <a:t>4 Weeks for Performance</a:t>
            </a:r>
          </a:p>
        </p:txBody>
      </p:sp>
      <p:sp>
        <p:nvSpPr>
          <p:cNvPr id="6" name="TextBox 5">
            <a:extLst>
              <a:ext uri="{FF2B5EF4-FFF2-40B4-BE49-F238E27FC236}">
                <a16:creationId xmlns:a16="http://schemas.microsoft.com/office/drawing/2014/main" id="{9ED2A52F-B672-4C43-ABAB-475FDAA05133}"/>
              </a:ext>
            </a:extLst>
          </p:cNvPr>
          <p:cNvSpPr txBox="1"/>
          <p:nvPr/>
        </p:nvSpPr>
        <p:spPr>
          <a:xfrm>
            <a:off x="10909656" y="5096125"/>
            <a:ext cx="1072581" cy="923330"/>
          </a:xfrm>
          <a:prstGeom prst="rect">
            <a:avLst/>
          </a:prstGeom>
          <a:noFill/>
        </p:spPr>
        <p:txBody>
          <a:bodyPr wrap="square" rtlCol="0">
            <a:spAutoFit/>
          </a:bodyPr>
          <a:lstStyle/>
          <a:p>
            <a:pPr algn="ctr"/>
            <a:r>
              <a:rPr lang="en-US" dirty="0"/>
              <a:t>2 Weeks for Craft Phase</a:t>
            </a:r>
          </a:p>
        </p:txBody>
      </p:sp>
    </p:spTree>
    <p:extLst>
      <p:ext uri="{BB962C8B-B14F-4D97-AF65-F5344CB8AC3E}">
        <p14:creationId xmlns:p14="http://schemas.microsoft.com/office/powerpoint/2010/main" val="95245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86" y="94250"/>
            <a:ext cx="1991003" cy="54300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57" y="1067403"/>
            <a:ext cx="3219188" cy="493525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145" y="1067403"/>
            <a:ext cx="3269450" cy="493525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5595" y="1080177"/>
            <a:ext cx="2555264" cy="4922479"/>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73287" y="956566"/>
            <a:ext cx="2619218" cy="261921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0859" y="3575784"/>
            <a:ext cx="2524074" cy="2231596"/>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364" y="277130"/>
            <a:ext cx="2773751" cy="522591"/>
          </a:xfrm>
          <a:prstGeom prst="rect">
            <a:avLst/>
          </a:prstGeom>
        </p:spPr>
      </p:pic>
    </p:spTree>
    <p:extLst>
      <p:ext uri="{BB962C8B-B14F-4D97-AF65-F5344CB8AC3E}">
        <p14:creationId xmlns:p14="http://schemas.microsoft.com/office/powerpoint/2010/main" val="172240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675" y="112546"/>
            <a:ext cx="3667803" cy="5524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98" y="0"/>
            <a:ext cx="1991003" cy="54300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75407"/>
            <a:ext cx="3274511" cy="344172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5854" y="1975407"/>
            <a:ext cx="3453010" cy="253897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6565" y="1975407"/>
            <a:ext cx="2824003" cy="228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5032" y="1970516"/>
            <a:ext cx="3246945" cy="229269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087" y="1494540"/>
            <a:ext cx="2029614" cy="361969"/>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5854" y="1321699"/>
            <a:ext cx="2308123" cy="53481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85129" y="1387247"/>
            <a:ext cx="2320945" cy="469262"/>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79623" y="1455303"/>
            <a:ext cx="1186792" cy="424746"/>
          </a:xfrm>
          <a:prstGeom prst="rect">
            <a:avLst/>
          </a:prstGeom>
        </p:spPr>
      </p:pic>
    </p:spTree>
    <p:extLst>
      <p:ext uri="{BB962C8B-B14F-4D97-AF65-F5344CB8AC3E}">
        <p14:creationId xmlns:p14="http://schemas.microsoft.com/office/powerpoint/2010/main" val="640647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2823</TotalTime>
  <Words>1001</Words>
  <Application>Microsoft Office PowerPoint</Application>
  <PresentationFormat>Widescreen</PresentationFormat>
  <Paragraphs>196</Paragraphs>
  <Slides>26</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Bell MT</vt:lpstr>
      <vt:lpstr>Calibri</vt:lpstr>
      <vt:lpstr>Calibri Light</vt:lpstr>
      <vt:lpstr>Ubuntu</vt:lpstr>
      <vt:lpstr>Wingdings</vt:lpstr>
      <vt:lpstr>Retrospect</vt:lpstr>
      <vt:lpstr>PowerPoint Presentation</vt:lpstr>
      <vt:lpstr>Discovery + Analytics </vt:lpstr>
      <vt:lpstr>Three Stages of Data Collection </vt:lpstr>
      <vt:lpstr>Components of Cloudscape</vt:lpstr>
      <vt:lpstr>Deployment Models</vt:lpstr>
      <vt:lpstr>Bootstrapping RN-150</vt:lpstr>
      <vt:lpstr>Cloudscape provides true picture of customer’s IT infrastructure by discovering the existing landscape and associated dependency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asset report :</vt:lpstr>
      <vt:lpstr>Application Classification  (Internal &amp; external dependencies + Treatment plan ). Further light analysis required to reach the final Assessment .</vt:lpstr>
      <vt:lpstr>Device Details </vt:lpstr>
      <vt:lpstr>Reports from cloudscape </vt:lpstr>
      <vt:lpstr>PowerPoint Presentation</vt:lpstr>
      <vt:lpstr>Cloudscape Deliverables :</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 Gautam</dc:creator>
  <cp:lastModifiedBy>Grover, Ritesh</cp:lastModifiedBy>
  <cp:revision>95</cp:revision>
  <dcterms:created xsi:type="dcterms:W3CDTF">2018-11-20T10:32:59Z</dcterms:created>
  <dcterms:modified xsi:type="dcterms:W3CDTF">2019-08-29T09:13:47Z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f82a8caf-f2f3-435e-98fc-31742d021cfc</vt:lpwstr>
  </property>
  <property fmtid="{D5CDD505-2E9C-101B-9397-08002B2CF9AE}" pid="3" name="Classification">
    <vt:lpwstr>null</vt:lpwstr>
  </property>
</Properties>
</file>