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2" r:id="rId5"/>
    <p:sldId id="264" r:id="rId6"/>
    <p:sldId id="265" r:id="rId7"/>
    <p:sldId id="266" r:id="rId8"/>
    <p:sldId id="258" r:id="rId9"/>
    <p:sldId id="259" r:id="rId10"/>
    <p:sldId id="268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nline_transaction_processing" TargetMode="External"/><Relationship Id="rId13" Type="http://schemas.openxmlformats.org/officeDocument/2006/relationships/hyperlink" Target="https://en.wikipedia.org/wiki/World_Wide_Web" TargetMode="External"/><Relationship Id="rId18" Type="http://schemas.openxmlformats.org/officeDocument/2006/relationships/hyperlink" Target="https://en.wikipedia.org/wiki/ITunes_Store" TargetMode="External"/><Relationship Id="rId3" Type="http://schemas.openxmlformats.org/officeDocument/2006/relationships/hyperlink" Target="https://en.wikipedia.org/wiki/Product_(business)" TargetMode="External"/><Relationship Id="rId21" Type="http://schemas.openxmlformats.org/officeDocument/2006/relationships/hyperlink" Target="https://en.wikipedia.org/wiki/Online_retailing" TargetMode="External"/><Relationship Id="rId7" Type="http://schemas.openxmlformats.org/officeDocument/2006/relationships/hyperlink" Target="https://en.wikipedia.org/wiki/Online_advertising" TargetMode="External"/><Relationship Id="rId12" Type="http://schemas.openxmlformats.org/officeDocument/2006/relationships/hyperlink" Target="https://en.wikipedia.org/wiki/Semiconductor_industry" TargetMode="External"/><Relationship Id="rId17" Type="http://schemas.openxmlformats.org/officeDocument/2006/relationships/hyperlink" Target="https://en.wikipedia.org/wiki/Digital_distribution" TargetMode="External"/><Relationship Id="rId2" Type="http://schemas.openxmlformats.org/officeDocument/2006/relationships/hyperlink" Target="https://en.wikipedia.org/wiki/Electronically" TargetMode="External"/><Relationship Id="rId16" Type="http://schemas.openxmlformats.org/officeDocument/2006/relationships/hyperlink" Target="https://en.wikipedia.org/wiki/Music_download" TargetMode="External"/><Relationship Id="rId20" Type="http://schemas.openxmlformats.org/officeDocument/2006/relationships/hyperlink" Target="https://en.wikipedia.org/wiki/Inven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upply_chain_management" TargetMode="External"/><Relationship Id="rId11" Type="http://schemas.openxmlformats.org/officeDocument/2006/relationships/hyperlink" Target="https://en.wikipedia.org/wiki/Data_collection" TargetMode="External"/><Relationship Id="rId24" Type="http://schemas.openxmlformats.org/officeDocument/2006/relationships/hyperlink" Target="https://en.wikipedia.org/wiki/Electronic_business" TargetMode="External"/><Relationship Id="rId5" Type="http://schemas.openxmlformats.org/officeDocument/2006/relationships/hyperlink" Target="https://en.wikipedia.org/wiki/Electronic_funds_transfer" TargetMode="External"/><Relationship Id="rId15" Type="http://schemas.openxmlformats.org/officeDocument/2006/relationships/hyperlink" Target="https://en.wikipedia.org/wiki/Amazon_(company)" TargetMode="External"/><Relationship Id="rId23" Type="http://schemas.openxmlformats.org/officeDocument/2006/relationships/hyperlink" Target="https://en.wikipedia.org/wiki/Online_auction" TargetMode="External"/><Relationship Id="rId10" Type="http://schemas.openxmlformats.org/officeDocument/2006/relationships/hyperlink" Target="https://en.wikipedia.org/wiki/Inventory_management_software" TargetMode="External"/><Relationship Id="rId19" Type="http://schemas.openxmlformats.org/officeDocument/2006/relationships/hyperlink" Target="https://en.wikipedia.org/wiki/Liquor_store" TargetMode="External"/><Relationship Id="rId4" Type="http://schemas.openxmlformats.org/officeDocument/2006/relationships/hyperlink" Target="https://en.wikipedia.org/wiki/Mobile_commerce" TargetMode="External"/><Relationship Id="rId9" Type="http://schemas.openxmlformats.org/officeDocument/2006/relationships/hyperlink" Target="https://en.wikipedia.org/wiki/Electronic_data_interchange" TargetMode="External"/><Relationship Id="rId14" Type="http://schemas.openxmlformats.org/officeDocument/2006/relationships/hyperlink" Target="https://en.wikipedia.org/wiki/Email" TargetMode="External"/><Relationship Id="rId22" Type="http://schemas.openxmlformats.org/officeDocument/2006/relationships/hyperlink" Target="https://en.wikipedia.org/wiki/Electronic_marke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atbot" TargetMode="External"/><Relationship Id="rId13" Type="http://schemas.openxmlformats.org/officeDocument/2006/relationships/hyperlink" Target="https://en.wikipedia.org/wiki/Business-to-business" TargetMode="External"/><Relationship Id="rId3" Type="http://schemas.openxmlformats.org/officeDocument/2006/relationships/hyperlink" Target="https://en.wikipedia.org/wiki/Direct_selling" TargetMode="External"/><Relationship Id="rId7" Type="http://schemas.openxmlformats.org/officeDocument/2006/relationships/hyperlink" Target="https://en.wikipedia.org/wiki/Live_chat" TargetMode="External"/><Relationship Id="rId12" Type="http://schemas.openxmlformats.org/officeDocument/2006/relationships/hyperlink" Target="https://en.wikipedia.org/wiki/Consumer-to-consumer" TargetMode="External"/><Relationship Id="rId17" Type="http://schemas.openxmlformats.org/officeDocument/2006/relationships/hyperlink" Target="https://en.wikipedia.org/wiki/Newsletter" TargetMode="External"/><Relationship Id="rId2" Type="http://schemas.openxmlformats.org/officeDocument/2006/relationships/hyperlink" Target="https://en.wikipedia.org/wiki/Online_shopping" TargetMode="External"/><Relationship Id="rId16" Type="http://schemas.openxmlformats.org/officeDocument/2006/relationships/hyperlink" Target="https://en.wikipedia.org/wiki/Email_marke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versational_commerce" TargetMode="External"/><Relationship Id="rId11" Type="http://schemas.openxmlformats.org/officeDocument/2006/relationships/hyperlink" Target="https://en.wikipedia.org/wiki/Business-to-consumer" TargetMode="External"/><Relationship Id="rId5" Type="http://schemas.openxmlformats.org/officeDocument/2006/relationships/hyperlink" Target="https://en.wikipedia.org/wiki/Mobile_apps" TargetMode="External"/><Relationship Id="rId15" Type="http://schemas.openxmlformats.org/officeDocument/2006/relationships/hyperlink" Target="https://en.wikipedia.org/wiki/Customer" TargetMode="External"/><Relationship Id="rId10" Type="http://schemas.openxmlformats.org/officeDocument/2006/relationships/hyperlink" Target="https://en.wikipedia.org/wiki/Online_marketplace" TargetMode="External"/><Relationship Id="rId4" Type="http://schemas.openxmlformats.org/officeDocument/2006/relationships/hyperlink" Target="https://en.wikipedia.org/wiki/Web_sites" TargetMode="External"/><Relationship Id="rId9" Type="http://schemas.openxmlformats.org/officeDocument/2006/relationships/hyperlink" Target="https://en.wikipedia.org/wiki/Voice_assistants" TargetMode="External"/><Relationship Id="rId14" Type="http://schemas.openxmlformats.org/officeDocument/2006/relationships/hyperlink" Target="https://en.wikipedia.org/wiki/Electronic_data_interchan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IN" dirty="0" smtClean="0"/>
              <a:t>E-Commerce website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06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800" y="1478153"/>
            <a:ext cx="8946541" cy="4195481"/>
          </a:xfrm>
        </p:spPr>
        <p:txBody>
          <a:bodyPr/>
          <a:lstStyle/>
          <a:p>
            <a:pPr lvl="0"/>
            <a:r>
              <a:rPr lang="en-IN" b="1" dirty="0"/>
              <a:t>Security:</a:t>
            </a:r>
            <a:r>
              <a:rPr lang="en-IN" dirty="0"/>
              <a:t> One of the main limitations of e-Commerce is security. In most cases, people are hesitant to provide their personal and financial details in spite of advanced data encryption security systems in place.</a:t>
            </a:r>
          </a:p>
          <a:p>
            <a:pPr lvl="0"/>
            <a:r>
              <a:rPr lang="en-IN" b="1" dirty="0"/>
              <a:t>Huge Technological Cost: A</a:t>
            </a:r>
            <a:r>
              <a:rPr lang="en-IN" dirty="0"/>
              <a:t> lot of money needs to be invested to be built up the technical infrastructure needed to run an e-Commerce business.</a:t>
            </a:r>
          </a:p>
          <a:p>
            <a:pPr lvl="0"/>
            <a:r>
              <a:rPr lang="en-IN" b="1" dirty="0"/>
              <a:t>COD is not available: </a:t>
            </a:r>
            <a:r>
              <a:rPr lang="en-IN" dirty="0"/>
              <a:t>Order can only placed with online transaction.</a:t>
            </a:r>
          </a:p>
          <a:p>
            <a:pPr lvl="0"/>
            <a:r>
              <a:rPr lang="en-IN" b="1" dirty="0"/>
              <a:t>No return policy.</a:t>
            </a:r>
            <a:endParaRPr lang="en-IN" dirty="0"/>
          </a:p>
          <a:p>
            <a:r>
              <a:rPr lang="en-IN" b="1" dirty="0"/>
              <a:t>Windows Based Website: </a:t>
            </a:r>
            <a:r>
              <a:rPr lang="en-IN" dirty="0"/>
              <a:t>The following website is only applicable for 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02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SUBMITTED BY:-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JAY PATHAK</a:t>
            </a:r>
          </a:p>
          <a:p>
            <a:r>
              <a:rPr lang="en-IN" dirty="0" smtClean="0"/>
              <a:t>PRASHUK JAIN</a:t>
            </a:r>
          </a:p>
          <a:p>
            <a:r>
              <a:rPr lang="en-IN" dirty="0" smtClean="0"/>
              <a:t>RITESH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56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398865">
            <a:off x="1281832" y="2656117"/>
            <a:ext cx="9404723" cy="1496197"/>
          </a:xfrm>
        </p:spPr>
        <p:txBody>
          <a:bodyPr anchor="ctr"/>
          <a:lstStyle/>
          <a:p>
            <a:pPr algn="ctr"/>
            <a:r>
              <a:rPr lang="en-IN" sz="7200" i="1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THANK</a:t>
            </a:r>
            <a:r>
              <a:rPr lang="en-IN" sz="72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7200" i="1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YOU</a:t>
            </a:r>
            <a:endParaRPr lang="en-IN" sz="7200" i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6104"/>
            <a:ext cx="9895615" cy="4772296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 </a:t>
            </a:r>
            <a:endParaRPr lang="en-IN" dirty="0"/>
          </a:p>
          <a:p>
            <a:r>
              <a:rPr lang="en-IN" b="1" dirty="0"/>
              <a:t>E-commerce</a:t>
            </a:r>
            <a:r>
              <a:rPr lang="en-IN" dirty="0"/>
              <a:t> (</a:t>
            </a:r>
            <a:r>
              <a:rPr lang="en-IN" b="1" dirty="0"/>
              <a:t>electronic commerce</a:t>
            </a:r>
            <a:r>
              <a:rPr lang="en-IN" dirty="0"/>
              <a:t>) is the activity of </a:t>
            </a:r>
            <a:r>
              <a:rPr lang="en-IN" dirty="0">
                <a:hlinkClick r:id="rId2" tooltip="Electronically"/>
              </a:rPr>
              <a:t>electronically</a:t>
            </a:r>
            <a:r>
              <a:rPr lang="en-IN" dirty="0"/>
              <a:t> buying or selling of </a:t>
            </a:r>
            <a:r>
              <a:rPr lang="en-IN" dirty="0">
                <a:hlinkClick r:id="rId3" tooltip="Product (business)"/>
              </a:rPr>
              <a:t>products</a:t>
            </a:r>
            <a:r>
              <a:rPr lang="en-IN" dirty="0"/>
              <a:t> on online services or over the Internet. Electronic commerce draws on technologies such as </a:t>
            </a:r>
            <a:r>
              <a:rPr lang="en-IN" dirty="0">
                <a:hlinkClick r:id="rId4" tooltip="Mobile commerce"/>
              </a:rPr>
              <a:t>mobile commerce</a:t>
            </a:r>
            <a:r>
              <a:rPr lang="en-IN" dirty="0"/>
              <a:t>, </a:t>
            </a:r>
            <a:r>
              <a:rPr lang="en-IN" dirty="0">
                <a:hlinkClick r:id="rId5" tooltip="Electronic funds transfer"/>
              </a:rPr>
              <a:t>electronic funds transfer</a:t>
            </a:r>
            <a:r>
              <a:rPr lang="en-IN" dirty="0"/>
              <a:t>, </a:t>
            </a:r>
            <a:r>
              <a:rPr lang="en-IN" dirty="0">
                <a:hlinkClick r:id="rId6" tooltip="Supply chain management"/>
              </a:rPr>
              <a:t>supply chain management</a:t>
            </a:r>
            <a:r>
              <a:rPr lang="en-IN" dirty="0"/>
              <a:t>, </a:t>
            </a:r>
            <a:r>
              <a:rPr lang="en-IN" dirty="0">
                <a:hlinkClick r:id="rId7" tooltip="Online advertising"/>
              </a:rPr>
              <a:t>Internet marketing</a:t>
            </a:r>
            <a:r>
              <a:rPr lang="en-IN" dirty="0"/>
              <a:t>, </a:t>
            </a:r>
            <a:r>
              <a:rPr lang="en-IN" dirty="0">
                <a:hlinkClick r:id="rId8" tooltip="Online transaction processing"/>
              </a:rPr>
              <a:t>online transaction processing</a:t>
            </a:r>
            <a:r>
              <a:rPr lang="en-IN" dirty="0"/>
              <a:t>, </a:t>
            </a:r>
            <a:r>
              <a:rPr lang="en-IN" dirty="0">
                <a:hlinkClick r:id="rId9" tooltip="Electronic data interchange"/>
              </a:rPr>
              <a:t>electronic data interchange</a:t>
            </a:r>
            <a:r>
              <a:rPr lang="en-IN" dirty="0"/>
              <a:t> (EDI), </a:t>
            </a:r>
            <a:r>
              <a:rPr lang="en-IN" dirty="0">
                <a:hlinkClick r:id="rId10" tooltip="Inventory management software"/>
              </a:rPr>
              <a:t>inventory management systems</a:t>
            </a:r>
            <a:r>
              <a:rPr lang="en-IN" dirty="0"/>
              <a:t>, and automated </a:t>
            </a:r>
            <a:r>
              <a:rPr lang="en-IN" dirty="0">
                <a:hlinkClick r:id="rId11" tooltip="Data collection"/>
              </a:rPr>
              <a:t>data collection</a:t>
            </a:r>
            <a:r>
              <a:rPr lang="en-IN" dirty="0"/>
              <a:t> systems. E-commerce is in turn driven by the technological advances of the </a:t>
            </a:r>
            <a:r>
              <a:rPr lang="en-IN" dirty="0">
                <a:hlinkClick r:id="rId12" tooltip="Semiconductor industry"/>
              </a:rPr>
              <a:t>semiconductor industry</a:t>
            </a:r>
            <a:r>
              <a:rPr lang="en-IN" dirty="0"/>
              <a:t>, and is the largest sector of the electronics industry.</a:t>
            </a:r>
          </a:p>
          <a:p>
            <a:r>
              <a:rPr lang="en-IN" dirty="0"/>
              <a:t>Modern electronic commerce typically uses the </a:t>
            </a:r>
            <a:r>
              <a:rPr lang="en-IN" dirty="0">
                <a:hlinkClick r:id="rId13" tooltip="World Wide Web"/>
              </a:rPr>
              <a:t>World Wide Web</a:t>
            </a:r>
            <a:r>
              <a:rPr lang="en-IN" dirty="0"/>
              <a:t> for at least one part of the transaction's life cycle although it may also use other technologies such as </a:t>
            </a:r>
            <a:r>
              <a:rPr lang="en-IN" dirty="0">
                <a:hlinkClick r:id="rId14" tooltip="Email"/>
              </a:rPr>
              <a:t>e-mail</a:t>
            </a:r>
            <a:r>
              <a:rPr lang="en-IN" dirty="0"/>
              <a:t>. Typical e-commerce transactions include the purchase of online books (such as </a:t>
            </a:r>
            <a:r>
              <a:rPr lang="en-IN" dirty="0">
                <a:hlinkClick r:id="rId15" tooltip="Amazon (company)"/>
              </a:rPr>
              <a:t>Amazon</a:t>
            </a:r>
            <a:r>
              <a:rPr lang="en-IN" dirty="0"/>
              <a:t>) and music purchases (</a:t>
            </a:r>
            <a:r>
              <a:rPr lang="en-IN" dirty="0">
                <a:hlinkClick r:id="rId16" tooltip="Music download"/>
              </a:rPr>
              <a:t>music download</a:t>
            </a:r>
            <a:r>
              <a:rPr lang="en-IN" dirty="0"/>
              <a:t> in the form of </a:t>
            </a:r>
            <a:r>
              <a:rPr lang="en-IN" dirty="0">
                <a:hlinkClick r:id="rId17" tooltip="Digital distribution"/>
              </a:rPr>
              <a:t>digital distribution</a:t>
            </a:r>
            <a:r>
              <a:rPr lang="en-IN" dirty="0"/>
              <a:t> such as </a:t>
            </a:r>
            <a:r>
              <a:rPr lang="en-IN" dirty="0">
                <a:hlinkClick r:id="rId18" tooltip="ITunes Store"/>
              </a:rPr>
              <a:t>iTunes Store</a:t>
            </a:r>
            <a:r>
              <a:rPr lang="en-IN" dirty="0"/>
              <a:t>), and to a less extent, customized/personalized online </a:t>
            </a:r>
            <a:r>
              <a:rPr lang="en-IN" dirty="0">
                <a:hlinkClick r:id="rId19" tooltip="Liquor store"/>
              </a:rPr>
              <a:t>liquor store</a:t>
            </a:r>
            <a:r>
              <a:rPr lang="en-IN" dirty="0"/>
              <a:t> </a:t>
            </a:r>
            <a:r>
              <a:rPr lang="en-IN" dirty="0">
                <a:hlinkClick r:id="rId20" tooltip="Inventory"/>
              </a:rPr>
              <a:t>inventory</a:t>
            </a:r>
            <a:r>
              <a:rPr lang="en-IN" dirty="0"/>
              <a:t> services. There are three areas of e-commerce: </a:t>
            </a:r>
            <a:r>
              <a:rPr lang="en-IN" dirty="0">
                <a:hlinkClick r:id="rId21" tooltip="Online retailing"/>
              </a:rPr>
              <a:t>online retailing</a:t>
            </a:r>
            <a:r>
              <a:rPr lang="en-IN" dirty="0"/>
              <a:t>, </a:t>
            </a:r>
            <a:r>
              <a:rPr lang="en-IN" dirty="0">
                <a:hlinkClick r:id="rId22" tooltip="Electronic markets"/>
              </a:rPr>
              <a:t>electronic markets</a:t>
            </a:r>
            <a:r>
              <a:rPr lang="en-IN" dirty="0"/>
              <a:t>, and </a:t>
            </a:r>
            <a:r>
              <a:rPr lang="en-IN" dirty="0">
                <a:hlinkClick r:id="rId23" tooltip="Online auction"/>
              </a:rPr>
              <a:t>online auctions</a:t>
            </a:r>
            <a:r>
              <a:rPr lang="en-IN" dirty="0"/>
              <a:t>. E-commerce is supported by </a:t>
            </a:r>
            <a:r>
              <a:rPr lang="en-IN" dirty="0">
                <a:hlinkClick r:id="rId24" tooltip="Electronic business"/>
              </a:rPr>
              <a:t>electronic business</a:t>
            </a:r>
            <a:r>
              <a:rPr lang="en-IN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5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526" y="452718"/>
            <a:ext cx="10985863" cy="1400530"/>
          </a:xfrm>
        </p:spPr>
        <p:txBody>
          <a:bodyPr/>
          <a:lstStyle/>
          <a:p>
            <a:r>
              <a:rPr lang="en-IN" sz="3600" b="1" u="sng" dirty="0"/>
              <a:t>HARDWARE AND SOFTWARE REQUIREMENT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5007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 </a:t>
            </a:r>
            <a:endParaRPr lang="en-IN" sz="1600" dirty="0"/>
          </a:p>
          <a:p>
            <a:r>
              <a:rPr lang="en-IN" sz="1600" b="1" dirty="0"/>
              <a:t>Hardware Requirement :- </a:t>
            </a:r>
            <a:endParaRPr lang="en-IN" sz="1600" dirty="0"/>
          </a:p>
          <a:p>
            <a:pPr lvl="0"/>
            <a:r>
              <a:rPr lang="en-IN" sz="1600" dirty="0"/>
              <a:t>Minimum 4 GB RAM</a:t>
            </a:r>
          </a:p>
          <a:p>
            <a:pPr lvl="0"/>
            <a:r>
              <a:rPr lang="en-IN" sz="1600" dirty="0" err="1"/>
              <a:t>Atleast</a:t>
            </a:r>
            <a:r>
              <a:rPr lang="en-IN" sz="1600" dirty="0"/>
              <a:t> 2 GB Hard Disk </a:t>
            </a:r>
          </a:p>
          <a:p>
            <a:pPr lvl="0"/>
            <a:r>
              <a:rPr lang="en-IN" sz="1600" dirty="0"/>
              <a:t>Pentium 4 Processor and onwards </a:t>
            </a:r>
          </a:p>
          <a:p>
            <a:pPr lvl="0"/>
            <a:r>
              <a:rPr lang="en-IN" sz="1600" dirty="0"/>
              <a:t>Screen resolution- 600 x 800</a:t>
            </a:r>
          </a:p>
          <a:p>
            <a:pPr marL="0" indent="0">
              <a:buNone/>
            </a:pPr>
            <a:r>
              <a:rPr lang="en-IN" sz="1600" b="1" dirty="0"/>
              <a:t> </a:t>
            </a:r>
            <a:endParaRPr lang="en-IN" sz="1600" dirty="0"/>
          </a:p>
          <a:p>
            <a:r>
              <a:rPr lang="en-IN" sz="1600" b="1" dirty="0"/>
              <a:t>Software Requirement:-</a:t>
            </a:r>
            <a:endParaRPr lang="en-IN" sz="1600" dirty="0"/>
          </a:p>
          <a:p>
            <a:pPr lvl="0"/>
            <a:r>
              <a:rPr lang="en-IN" sz="1600" dirty="0"/>
              <a:t>Windows XP, 7, 8, 10</a:t>
            </a:r>
          </a:p>
          <a:p>
            <a:pPr lvl="0"/>
            <a:r>
              <a:rPr lang="en-IN" sz="1600" dirty="0"/>
              <a:t>Oracle (My SQL) / SQLite3</a:t>
            </a:r>
          </a:p>
          <a:p>
            <a:pPr marL="0" indent="0">
              <a:buNone/>
            </a:pPr>
            <a:r>
              <a:rPr lang="en-IN" sz="1600" dirty="0"/>
              <a:t> </a:t>
            </a:r>
          </a:p>
          <a:p>
            <a:r>
              <a:rPr lang="en-IN" sz="1600" b="1" dirty="0"/>
              <a:t>Reason:-</a:t>
            </a:r>
            <a:endParaRPr lang="en-IN" sz="1600" dirty="0"/>
          </a:p>
          <a:p>
            <a:r>
              <a:rPr lang="en-IN" sz="1600" dirty="0"/>
              <a:t>It Facilitates in Handling queries &amp; Helping developing good data base design </a:t>
            </a:r>
          </a:p>
          <a:p>
            <a:r>
              <a:rPr lang="en-IN" sz="1600" b="1" dirty="0"/>
              <a:t>Programming Languages:-</a:t>
            </a:r>
            <a:endParaRPr lang="en-IN" sz="1600" dirty="0"/>
          </a:p>
          <a:p>
            <a:pPr lvl="0"/>
            <a:r>
              <a:rPr lang="en-IN" sz="1600" dirty="0"/>
              <a:t>Python</a:t>
            </a:r>
          </a:p>
          <a:p>
            <a:pPr lvl="0"/>
            <a:r>
              <a:rPr lang="en-IN" sz="1600" dirty="0"/>
              <a:t>HTML </a:t>
            </a:r>
            <a:r>
              <a:rPr lang="en-IN" sz="1600" dirty="0" smtClean="0"/>
              <a:t>5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1720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243" y="485375"/>
            <a:ext cx="10222186" cy="5758671"/>
          </a:xfrm>
        </p:spPr>
        <p:txBody>
          <a:bodyPr>
            <a:normAutofit/>
          </a:bodyPr>
          <a:lstStyle/>
          <a:p>
            <a:r>
              <a:rPr lang="en-IN" dirty="0"/>
              <a:t>E-commerce businesses may also employ some or all of the followings:</a:t>
            </a:r>
          </a:p>
          <a:p>
            <a:pPr lvl="0"/>
            <a:r>
              <a:rPr lang="en-IN" dirty="0">
                <a:hlinkClick r:id="rId2" tooltip="Online shopping"/>
              </a:rPr>
              <a:t>Online shopping</a:t>
            </a:r>
            <a:r>
              <a:rPr lang="en-IN" dirty="0"/>
              <a:t> for </a:t>
            </a:r>
            <a:r>
              <a:rPr lang="en-IN" dirty="0">
                <a:hlinkClick r:id="rId3" tooltip="Direct selling"/>
              </a:rPr>
              <a:t>retail sales direct</a:t>
            </a:r>
            <a:r>
              <a:rPr lang="en-IN" dirty="0"/>
              <a:t> to consumers via </a:t>
            </a:r>
            <a:r>
              <a:rPr lang="en-IN" dirty="0">
                <a:hlinkClick r:id="rId4" tooltip="Web sites"/>
              </a:rPr>
              <a:t>Web sites</a:t>
            </a:r>
            <a:r>
              <a:rPr lang="en-IN" dirty="0"/>
              <a:t> and </a:t>
            </a:r>
            <a:r>
              <a:rPr lang="en-IN" dirty="0">
                <a:hlinkClick r:id="rId5" tooltip="Mobile apps"/>
              </a:rPr>
              <a:t>mobile apps</a:t>
            </a:r>
            <a:r>
              <a:rPr lang="en-IN" dirty="0"/>
              <a:t>, and </a:t>
            </a:r>
            <a:r>
              <a:rPr lang="en-IN" dirty="0">
                <a:hlinkClick r:id="rId6" tooltip="Conversational commerce"/>
              </a:rPr>
              <a:t>conversational commerce</a:t>
            </a:r>
            <a:r>
              <a:rPr lang="en-IN" dirty="0"/>
              <a:t> via </a:t>
            </a:r>
            <a:r>
              <a:rPr lang="en-IN" dirty="0">
                <a:hlinkClick r:id="rId7" tooltip="Live chat"/>
              </a:rPr>
              <a:t>live chat</a:t>
            </a:r>
            <a:r>
              <a:rPr lang="en-IN" dirty="0"/>
              <a:t>, </a:t>
            </a:r>
            <a:r>
              <a:rPr lang="en-IN" dirty="0" err="1">
                <a:hlinkClick r:id="rId8" tooltip="Chatbot"/>
              </a:rPr>
              <a:t>chatbots</a:t>
            </a:r>
            <a:r>
              <a:rPr lang="en-IN" dirty="0"/>
              <a:t>, and </a:t>
            </a:r>
            <a:r>
              <a:rPr lang="en-IN" dirty="0">
                <a:hlinkClick r:id="rId9" tooltip="Voice assistants"/>
              </a:rPr>
              <a:t>voice assistants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Providing or participating in </a:t>
            </a:r>
            <a:r>
              <a:rPr lang="en-IN" dirty="0">
                <a:hlinkClick r:id="rId10" tooltip="Online marketplace"/>
              </a:rPr>
              <a:t>online marketplaces</a:t>
            </a:r>
            <a:r>
              <a:rPr lang="en-IN" dirty="0"/>
              <a:t>, which process third-party </a:t>
            </a:r>
            <a:r>
              <a:rPr lang="en-IN" dirty="0">
                <a:hlinkClick r:id="rId11" tooltip="Business-to-consumer"/>
              </a:rPr>
              <a:t>business-to-consumer</a:t>
            </a:r>
            <a:r>
              <a:rPr lang="en-IN" dirty="0"/>
              <a:t> (B2C) or </a:t>
            </a:r>
            <a:r>
              <a:rPr lang="en-IN" dirty="0">
                <a:hlinkClick r:id="rId12" tooltip="Consumer-to-consumer"/>
              </a:rPr>
              <a:t>consumer-to-consumer</a:t>
            </a:r>
            <a:r>
              <a:rPr lang="en-IN" dirty="0"/>
              <a:t> (C2C) sales.</a:t>
            </a:r>
          </a:p>
          <a:p>
            <a:pPr lvl="0"/>
            <a:r>
              <a:rPr lang="en-IN" dirty="0">
                <a:hlinkClick r:id="rId13" tooltip="Business-to-business"/>
              </a:rPr>
              <a:t>Business-to-business</a:t>
            </a:r>
            <a:r>
              <a:rPr lang="en-IN" dirty="0"/>
              <a:t> (B2B) buying and selling.</a:t>
            </a:r>
          </a:p>
          <a:p>
            <a:pPr lvl="0"/>
            <a:r>
              <a:rPr lang="en-IN" dirty="0"/>
              <a:t>Gathering and using demographic data through web contacts and social media.</a:t>
            </a:r>
          </a:p>
          <a:p>
            <a:pPr lvl="0"/>
            <a:r>
              <a:rPr lang="en-IN" dirty="0"/>
              <a:t>Business-to-business (B2B) </a:t>
            </a:r>
            <a:r>
              <a:rPr lang="en-IN" dirty="0">
                <a:hlinkClick r:id="rId14" tooltip="Electronic data interchange"/>
              </a:rPr>
              <a:t>electronic data interchange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Marketing to prospective and established </a:t>
            </a:r>
            <a:r>
              <a:rPr lang="en-IN" dirty="0">
                <a:hlinkClick r:id="rId15" tooltip="Customer"/>
              </a:rPr>
              <a:t>customers</a:t>
            </a:r>
            <a:r>
              <a:rPr lang="en-IN" dirty="0"/>
              <a:t> by </a:t>
            </a:r>
            <a:r>
              <a:rPr lang="en-IN" dirty="0">
                <a:hlinkClick r:id="rId16" tooltip="Email marketing"/>
              </a:rPr>
              <a:t>e-mail</a:t>
            </a:r>
            <a:r>
              <a:rPr lang="en-IN" dirty="0"/>
              <a:t> or fax (for example, with </a:t>
            </a:r>
            <a:r>
              <a:rPr lang="en-IN" dirty="0">
                <a:hlinkClick r:id="rId17" tooltip="Newsletter"/>
              </a:rPr>
              <a:t>newsletters</a:t>
            </a:r>
            <a:r>
              <a:rPr lang="en-IN" dirty="0"/>
              <a:t>).</a:t>
            </a:r>
          </a:p>
          <a:p>
            <a:r>
              <a:rPr lang="en-IN" dirty="0"/>
              <a:t>Online financial exchanges for currency exchanges or trading purposes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6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26"/>
            <a:ext cx="12192000" cy="68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1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418185"/>
            <a:ext cx="9476075" cy="47736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651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secure the payment gateway in this website. </a:t>
            </a:r>
          </a:p>
          <a:p>
            <a:r>
              <a:rPr lang="en-IN" dirty="0" smtClean="0"/>
              <a:t>We can change the database from sqlite3 to SQL so that it enhances the security. </a:t>
            </a:r>
          </a:p>
          <a:p>
            <a:r>
              <a:rPr lang="en-IN" dirty="0" smtClean="0"/>
              <a:t>We can upgrade the payment methods on this website as we are  buying products through online payment currently.</a:t>
            </a:r>
          </a:p>
          <a:p>
            <a:r>
              <a:rPr lang="en-IN" dirty="0" smtClean="0"/>
              <a:t>We are going to provide more products on this website for the users.</a:t>
            </a:r>
          </a:p>
          <a:p>
            <a:r>
              <a:rPr lang="en-IN" dirty="0" smtClean="0"/>
              <a:t>We make sure that this website is also available for all OS platforms.</a:t>
            </a:r>
          </a:p>
        </p:txBody>
      </p:sp>
    </p:spTree>
    <p:extLst>
      <p:ext uri="{BB962C8B-B14F-4D97-AF65-F5344CB8AC3E}">
        <p14:creationId xmlns:p14="http://schemas.microsoft.com/office/powerpoint/2010/main" val="39323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114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Century Gothic</vt:lpstr>
      <vt:lpstr>Wingdings 3</vt:lpstr>
      <vt:lpstr>Ion</vt:lpstr>
      <vt:lpstr>E-Commerce website</vt:lpstr>
      <vt:lpstr>INTRODUCTION</vt:lpstr>
      <vt:lpstr>HARDWARE AND SOFTWARE REQUIREMENT</vt:lpstr>
      <vt:lpstr>PowerPoint Presentation</vt:lpstr>
      <vt:lpstr>PowerPoint Presentation</vt:lpstr>
      <vt:lpstr>PowerPoint Presentation</vt:lpstr>
      <vt:lpstr>PowerPoint Presentation</vt:lpstr>
      <vt:lpstr>BLOCK DIAGRAM</vt:lpstr>
      <vt:lpstr>FUTURE ENHANCEMENT</vt:lpstr>
      <vt:lpstr>LIMITATION</vt:lpstr>
      <vt:lpstr>SUBMITTED BY:-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Prashuk Jain</dc:creator>
  <cp:lastModifiedBy>RITESH KUMAR</cp:lastModifiedBy>
  <cp:revision>8</cp:revision>
  <dcterms:created xsi:type="dcterms:W3CDTF">2019-10-17T14:05:20Z</dcterms:created>
  <dcterms:modified xsi:type="dcterms:W3CDTF">2019-10-17T18:15:27Z</dcterms:modified>
</cp:coreProperties>
</file>