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20B690-C13D-41F8-9001-A0CBA40984D1}"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410BB-9280-45FE-8353-2956746FB1D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0B690-C13D-41F8-9001-A0CBA40984D1}"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0B690-C13D-41F8-9001-A0CBA40984D1}"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0B690-C13D-41F8-9001-A0CBA40984D1}"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20B690-C13D-41F8-9001-A0CBA40984D1}" type="datetimeFigureOut">
              <a:rPr lang="en-US" smtClean="0"/>
              <a:pPr/>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410BB-9280-45FE-8353-2956746FB1D9}"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20B690-C13D-41F8-9001-A0CBA40984D1}"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0B690-C13D-41F8-9001-A0CBA40984D1}" type="datetimeFigureOut">
              <a:rPr lang="en-US" smtClean="0"/>
              <a:pPr/>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410BB-9280-45FE-8353-2956746FB1D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20B690-C13D-41F8-9001-A0CBA40984D1}" type="datetimeFigureOut">
              <a:rPr lang="en-US" smtClean="0"/>
              <a:pPr/>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0B690-C13D-41F8-9001-A0CBA40984D1}" type="datetimeFigureOut">
              <a:rPr lang="en-US" smtClean="0"/>
              <a:pPr/>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0B690-C13D-41F8-9001-A0CBA40984D1}"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410BB-9280-45FE-8353-2956746FB1D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20B690-C13D-41F8-9001-A0CBA40984D1}" type="datetimeFigureOut">
              <a:rPr lang="en-US" smtClean="0"/>
              <a:pPr/>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410BB-9280-45FE-8353-2956746FB1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120B690-C13D-41F8-9001-A0CBA40984D1}" type="datetimeFigureOut">
              <a:rPr lang="en-US" smtClean="0"/>
              <a:pPr/>
              <a:t>12/9/2019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79410BB-9280-45FE-8353-2956746FB1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2057400"/>
          </a:xfrm>
        </p:spPr>
        <p:txBody>
          <a:bodyPr>
            <a:noAutofit/>
          </a:bodyPr>
          <a:lstStyle/>
          <a:p>
            <a:r>
              <a:rPr lang="en-US" sz="3600" dirty="0" smtClean="0">
                <a:latin typeface="Times New Roman" pitchFamily="18" charset="0"/>
                <a:cs typeface="Times New Roman" pitchFamily="18" charset="0"/>
              </a:rPr>
              <a:t>Pune Urban Data Exchange</a:t>
            </a:r>
            <a:br>
              <a:rPr lang="en-US" sz="3600" dirty="0" smtClean="0">
                <a:latin typeface="Times New Roman" pitchFamily="18" charset="0"/>
                <a:cs typeface="Times New Roman" pitchFamily="18" charset="0"/>
              </a:rPr>
            </a:br>
            <a:r>
              <a:rPr lang="en-US" sz="3600" b="1" u="sng" dirty="0" smtClean="0">
                <a:latin typeface="Times New Roman" pitchFamily="18" charset="0"/>
                <a:cs typeface="Times New Roman" pitchFamily="18" charset="0"/>
              </a:rPr>
              <a:t>Datathon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Pollution exposure challenge</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3886200"/>
            <a:ext cx="7848600" cy="1752600"/>
          </a:xfrm>
        </p:spPr>
        <p:txBody>
          <a:bodyPr>
            <a:normAutofit/>
          </a:bodyPr>
          <a:lstStyle/>
          <a:p>
            <a:r>
              <a:rPr lang="en-US" b="1" dirty="0" smtClean="0">
                <a:solidFill>
                  <a:schemeClr val="tx1"/>
                </a:solidFill>
                <a:latin typeface="Times New Roman" pitchFamily="18" charset="0"/>
                <a:cs typeface="Times New Roman" pitchFamily="18" charset="0"/>
              </a:rPr>
              <a:t>RASPP Team</a:t>
            </a:r>
          </a:p>
          <a:p>
            <a:r>
              <a:rPr lang="en-US" dirty="0" smtClean="0">
                <a:solidFill>
                  <a:schemeClr val="tx1"/>
                </a:solidFill>
                <a:latin typeface="Times New Roman" pitchFamily="18" charset="0"/>
                <a:cs typeface="Times New Roman" pitchFamily="18" charset="0"/>
              </a:rPr>
              <a:t>Team members:</a:t>
            </a:r>
          </a:p>
          <a:p>
            <a:r>
              <a:rPr lang="en-US" dirty="0" smtClean="0">
                <a:solidFill>
                  <a:schemeClr val="tx1"/>
                </a:solidFill>
                <a:latin typeface="Times New Roman" pitchFamily="18" charset="0"/>
                <a:cs typeface="Times New Roman" pitchFamily="18" charset="0"/>
              </a:rPr>
              <a:t>Ritesh Kalbande, Abirlal Metya, Shahana Bano, Praveen Kumar, Pooja Pawar</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3267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83880" cy="1051560"/>
          </a:xfrm>
        </p:spPr>
        <p:txBody>
          <a:bodyPr/>
          <a:lstStyle/>
          <a:p>
            <a:r>
              <a:rPr lang="en-US" u="sng" dirty="0" smtClean="0">
                <a:latin typeface="Times New Roman" pitchFamily="18" charset="0"/>
                <a:cs typeface="Times New Roman" pitchFamily="18" charset="0"/>
              </a:rPr>
              <a:t>DESIGN</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876800"/>
          </a:xfrm>
        </p:spPr>
        <p:txBody>
          <a:bodyPr>
            <a:normAutofit/>
          </a:bodyPr>
          <a:lstStyle/>
          <a:p>
            <a:r>
              <a:rPr lang="en-US" dirty="0" smtClean="0">
                <a:latin typeface="Times New Roman" pitchFamily="18" charset="0"/>
                <a:cs typeface="Times New Roman" pitchFamily="18" charset="0"/>
              </a:rPr>
              <a:t>We have considered the IITM AQM stations as the benchmark for comparing and obtaining the missing data points in the </a:t>
            </a:r>
            <a:r>
              <a:rPr lang="en-US" dirty="0" err="1" smtClean="0">
                <a:latin typeface="Times New Roman" pitchFamily="18" charset="0"/>
                <a:cs typeface="Times New Roman" pitchFamily="18" charset="0"/>
              </a:rPr>
              <a:t>Climo</a:t>
            </a:r>
            <a:r>
              <a:rPr lang="en-US" dirty="0" smtClean="0">
                <a:latin typeface="Times New Roman" pitchFamily="18" charset="0"/>
                <a:cs typeface="Times New Roman" pitchFamily="18" charset="0"/>
              </a:rPr>
              <a:t> AQM sensors</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Once the data imputation part was done, </a:t>
            </a:r>
            <a:r>
              <a:rPr lang="en-US" dirty="0" err="1" smtClean="0">
                <a:latin typeface="Times New Roman" pitchFamily="18" charset="0"/>
                <a:cs typeface="Times New Roman" pitchFamily="18" charset="0"/>
              </a:rPr>
              <a:t>Climo</a:t>
            </a:r>
            <a:r>
              <a:rPr lang="en-US" dirty="0" smtClean="0">
                <a:latin typeface="Times New Roman" pitchFamily="18" charset="0"/>
                <a:cs typeface="Times New Roman" pitchFamily="18" charset="0"/>
              </a:rPr>
              <a:t> AQM sensors data was used for the spatial interpolation and obtaining the PM2MAX and PM2MIN values for the given test points.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0116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lstStyle/>
          <a:p>
            <a:r>
              <a:rPr lang="en-US" u="sng" dirty="0" smtClean="0">
                <a:latin typeface="Times New Roman" pitchFamily="18" charset="0"/>
                <a:cs typeface="Times New Roman" pitchFamily="18" charset="0"/>
              </a:rPr>
              <a:t>ALGORITHM OVERVIEW</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Autofit/>
          </a:bodyPr>
          <a:lstStyle/>
          <a:p>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and IITM sensors data is obtained through the links as well as by using the </a:t>
            </a:r>
            <a:r>
              <a:rPr lang="en-US" sz="2800" dirty="0" err="1" smtClean="0">
                <a:latin typeface="Times New Roman" pitchFamily="18" charset="0"/>
                <a:cs typeface="Times New Roman" pitchFamily="18" charset="0"/>
              </a:rPr>
              <a:t>pyIUDX</a:t>
            </a:r>
            <a:r>
              <a:rPr lang="en-US" sz="2800" dirty="0" smtClean="0">
                <a:latin typeface="Times New Roman" pitchFamily="18" charset="0"/>
                <a:cs typeface="Times New Roman" pitchFamily="18" charset="0"/>
              </a:rPr>
              <a:t> python code which was provided.</a:t>
            </a:r>
          </a:p>
          <a:p>
            <a:r>
              <a:rPr lang="en-US" sz="2800" dirty="0" smtClean="0">
                <a:latin typeface="Times New Roman" pitchFamily="18" charset="0"/>
                <a:cs typeface="Times New Roman" pitchFamily="18" charset="0"/>
              </a:rPr>
              <a:t>The IITM data, which was given in the form of AQI was converted to PM2.5 concentration values using the air quality index formula.</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and IITM data is developed into a hourly format. The IITM data gaps are filled either by gradient method or by using the lowest neighbor value.</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0700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30"/>
            <a:ext cx="8229600" cy="5538334"/>
          </a:xfrm>
        </p:spPr>
        <p:txBody>
          <a:bodyPr>
            <a:normAutofit/>
          </a:bodyPr>
          <a:lstStyle/>
          <a:p>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data gaps (original plus the gaps created after making hourly dataset) were filled based on the trends observed in the nearby IITM stations (chosen based on distance as well as similarity in emission sources for the region).</a:t>
            </a:r>
          </a:p>
          <a:p>
            <a:pPr marL="0" inden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obtained hourly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dataset is then used for spatial interpolation using the “nearest” interpolation method after comparing the output with other methods, again by making use of the </a:t>
            </a:r>
            <a:r>
              <a:rPr lang="en-US" sz="2800" dirty="0" err="1" smtClean="0">
                <a:latin typeface="Times New Roman" pitchFamily="18" charset="0"/>
                <a:cs typeface="Times New Roman" pitchFamily="18" charset="0"/>
              </a:rPr>
              <a:t>meshgrid</a:t>
            </a:r>
            <a:r>
              <a:rPr lang="en-US" sz="2800" dirty="0" smtClean="0">
                <a:latin typeface="Times New Roman" pitchFamily="18" charset="0"/>
                <a:cs typeface="Times New Roman" pitchFamily="18" charset="0"/>
              </a:rPr>
              <a:t> interpolation part of the </a:t>
            </a:r>
            <a:r>
              <a:rPr lang="en-US" sz="2800" dirty="0" err="1" smtClean="0">
                <a:latin typeface="Times New Roman" pitchFamily="18" charset="0"/>
                <a:cs typeface="Times New Roman" pitchFamily="18" charset="0"/>
              </a:rPr>
              <a:t>pyIUDX</a:t>
            </a:r>
            <a:r>
              <a:rPr lang="en-US" sz="2800" dirty="0" smtClean="0">
                <a:latin typeface="Times New Roman" pitchFamily="18" charset="0"/>
                <a:cs typeface="Times New Roman" pitchFamily="18" charset="0"/>
              </a:rPr>
              <a:t> code.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7359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
            <a:ext cx="8183880" cy="1051560"/>
          </a:xfrm>
        </p:spPr>
        <p:txBody>
          <a:bodyPr/>
          <a:lstStyle/>
          <a:p>
            <a:r>
              <a:rPr lang="en-US" u="sng" dirty="0" smtClean="0">
                <a:latin typeface="Times New Roman" pitchFamily="18" charset="0"/>
                <a:cs typeface="Times New Roman" pitchFamily="18" charset="0"/>
              </a:rPr>
              <a:t>INNOVATION HIGHLIGHTS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76800"/>
          </a:xfrm>
        </p:spPr>
        <p:txBody>
          <a:bodyPr>
            <a:noAutofit/>
          </a:bodyPr>
          <a:lstStyle/>
          <a:p>
            <a:r>
              <a:rPr lang="en-US" sz="2800" dirty="0" smtClean="0">
                <a:latin typeface="Times New Roman" pitchFamily="18" charset="0"/>
                <a:cs typeface="Times New Roman" pitchFamily="18" charset="0"/>
              </a:rPr>
              <a:t>The highlight which probably makes this work different is the data gap filling part for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sensors which was done using the IITM AQM station data. There were 2 prominent reasons for using the IITM data. The variation in PM2.5 data from IITM stations and that from the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sensors followed a similar pattern (the concentration however being different), and also that, since the IITM AQM stations are well maintained, the data quality aspect helps in trusting the variation in PM2.5 bringing us closer to actual values during spatial interpolation.</a:t>
            </a:r>
          </a:p>
        </p:txBody>
      </p:sp>
    </p:spTree>
    <p:extLst>
      <p:ext uri="{BB962C8B-B14F-4D97-AF65-F5344CB8AC3E}">
        <p14:creationId xmlns:p14="http://schemas.microsoft.com/office/powerpoint/2010/main" xmlns="" val="119857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800" dirty="0" smtClean="0">
                <a:latin typeface="Times New Roman" pitchFamily="18" charset="0"/>
                <a:cs typeface="Times New Roman" pitchFamily="18" charset="0"/>
              </a:rPr>
              <a:t>As mentioned earlier, the selection of a specific IITM AQM station for filling gaps in a </a:t>
            </a:r>
            <a:r>
              <a:rPr lang="en-US" sz="2800" dirty="0" err="1" smtClean="0">
                <a:latin typeface="Times New Roman" pitchFamily="18" charset="0"/>
                <a:cs typeface="Times New Roman" pitchFamily="18" charset="0"/>
              </a:rPr>
              <a:t>Climo</a:t>
            </a:r>
            <a:r>
              <a:rPr lang="en-US" sz="2800" dirty="0" smtClean="0">
                <a:latin typeface="Times New Roman" pitchFamily="18" charset="0"/>
                <a:cs typeface="Times New Roman" pitchFamily="18" charset="0"/>
              </a:rPr>
              <a:t> sensor data was done based on the distance of the 2 stations, as well as the similarity in the emission sources for 2 regions</a:t>
            </a:r>
          </a:p>
          <a:p>
            <a:pPr marL="0" inden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IITM </a:t>
            </a:r>
            <a:r>
              <a:rPr lang="en-US" sz="2800" dirty="0" err="1" smtClean="0">
                <a:latin typeface="Times New Roman" pitchFamily="18" charset="0"/>
                <a:cs typeface="Times New Roman" pitchFamily="18" charset="0"/>
              </a:rPr>
              <a:t>Katraj</a:t>
            </a:r>
            <a:r>
              <a:rPr lang="en-US" sz="2800" dirty="0" smtClean="0">
                <a:latin typeface="Times New Roman" pitchFamily="18" charset="0"/>
                <a:cs typeface="Times New Roman" pitchFamily="18" charset="0"/>
              </a:rPr>
              <a:t> for PMPML </a:t>
            </a:r>
            <a:r>
              <a:rPr lang="en-US" sz="2800" dirty="0" err="1" smtClean="0">
                <a:latin typeface="Times New Roman" pitchFamily="18" charset="0"/>
                <a:cs typeface="Times New Roman" pitchFamily="18" charset="0"/>
              </a:rPr>
              <a:t>Katraj</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Rajashri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Shahu</a:t>
            </a:r>
            <a:r>
              <a:rPr lang="en-US" sz="2800" dirty="0" smtClean="0">
                <a:latin typeface="Times New Roman" pitchFamily="18" charset="0"/>
                <a:cs typeface="Times New Roman" pitchFamily="18" charset="0"/>
              </a:rPr>
              <a:t> bus stand, </a:t>
            </a:r>
            <a:r>
              <a:rPr lang="en-US" sz="2800" dirty="0" err="1" smtClean="0">
                <a:latin typeface="Times New Roman" pitchFamily="18" charset="0"/>
                <a:cs typeface="Times New Roman" pitchFamily="18" charset="0"/>
              </a:rPr>
              <a:t>Chandani</a:t>
            </a:r>
            <a:r>
              <a:rPr lang="en-US" sz="2800" dirty="0" smtClean="0">
                <a:latin typeface="Times New Roman" pitchFamily="18" charset="0"/>
                <a:cs typeface="Times New Roman" pitchFamily="18" charset="0"/>
              </a:rPr>
              <a:t> square; IITM </a:t>
            </a:r>
            <a:r>
              <a:rPr lang="en-US" sz="2800" dirty="0" err="1" smtClean="0">
                <a:latin typeface="Times New Roman" pitchFamily="18" charset="0"/>
                <a:cs typeface="Times New Roman" pitchFamily="18" charset="0"/>
              </a:rPr>
              <a:t>Lohgaon</a:t>
            </a:r>
            <a:r>
              <a:rPr lang="en-US" sz="2800" dirty="0" smtClean="0">
                <a:latin typeface="Times New Roman" pitchFamily="18" charset="0"/>
                <a:cs typeface="Times New Roman" pitchFamily="18" charset="0"/>
              </a:rPr>
              <a:t> for BRTS </a:t>
            </a:r>
            <a:r>
              <a:rPr lang="en-US" sz="2800" dirty="0" err="1" smtClean="0">
                <a:latin typeface="Times New Roman" pitchFamily="18" charset="0"/>
                <a:cs typeface="Times New Roman" pitchFamily="18" charset="0"/>
              </a:rPr>
              <a:t>Vishrantwadi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Ambedkar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soceity</a:t>
            </a:r>
            <a:r>
              <a:rPr lang="en-US" sz="2800" dirty="0" smtClean="0">
                <a:latin typeface="Times New Roman" pitchFamily="18" charset="0"/>
                <a:cs typeface="Times New Roman" pitchFamily="18" charset="0"/>
              </a:rPr>
              <a:t>; IITM </a:t>
            </a:r>
            <a:r>
              <a:rPr lang="en-US" sz="2800" dirty="0" err="1" smtClean="0">
                <a:latin typeface="Times New Roman" pitchFamily="18" charset="0"/>
                <a:cs typeface="Times New Roman" pitchFamily="18" charset="0"/>
              </a:rPr>
              <a:t>Bhumkar</a:t>
            </a:r>
            <a:r>
              <a:rPr lang="en-US" sz="2800" dirty="0" smtClean="0">
                <a:latin typeface="Times New Roman" pitchFamily="18" charset="0"/>
                <a:cs typeface="Times New Roman" pitchFamily="18" charset="0"/>
              </a:rPr>
              <a:t> for Bremen circle, </a:t>
            </a:r>
            <a:r>
              <a:rPr lang="en-US" sz="2800" dirty="0" err="1" smtClean="0">
                <a:latin typeface="Times New Roman" pitchFamily="18" charset="0"/>
                <a:cs typeface="Times New Roman" pitchFamily="18" charset="0"/>
              </a:rPr>
              <a:t>Khadki</a:t>
            </a:r>
            <a:r>
              <a:rPr lang="en-US" sz="2800" dirty="0" smtClean="0">
                <a:latin typeface="Times New Roman" pitchFamily="18" charset="0"/>
                <a:cs typeface="Times New Roman" pitchFamily="18" charset="0"/>
              </a:rPr>
              <a:t> Church railway station, etc.</a:t>
            </a:r>
          </a:p>
        </p:txBody>
      </p:sp>
    </p:spTree>
    <p:extLst>
      <p:ext uri="{BB962C8B-B14F-4D97-AF65-F5344CB8AC3E}">
        <p14:creationId xmlns:p14="http://schemas.microsoft.com/office/powerpoint/2010/main" xmlns="" val="204980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83880" cy="1051560"/>
          </a:xfrm>
        </p:spPr>
        <p:txBody>
          <a:bodyPr/>
          <a:lstStyle/>
          <a:p>
            <a:r>
              <a:rPr lang="en-US" u="sng" dirty="0" smtClean="0">
                <a:latin typeface="Times New Roman" pitchFamily="18" charset="0"/>
                <a:cs typeface="Times New Roman" pitchFamily="18" charset="0"/>
              </a:rPr>
              <a:t>TRAINING AND TESTING</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229600" cy="4724400"/>
          </a:xfrm>
        </p:spPr>
        <p:txBody>
          <a:bodyPr>
            <a:normAutofit/>
          </a:bodyPr>
          <a:lstStyle/>
          <a:p>
            <a:r>
              <a:rPr lang="en-US" dirty="0" smtClean="0"/>
              <a:t>During spatial interpolation, different methods like “cubic”, “linear”, “</a:t>
            </a:r>
            <a:r>
              <a:rPr lang="en-US" dirty="0" err="1" smtClean="0"/>
              <a:t>Rbf</a:t>
            </a:r>
            <a:r>
              <a:rPr lang="en-US" dirty="0" smtClean="0"/>
              <a:t>” were used apart from the “nearest” spatial interpolation method which we found to provide the best results for the available data</a:t>
            </a:r>
            <a:r>
              <a:rPr lang="en-US" dirty="0" smtClean="0"/>
              <a:t>.</a:t>
            </a:r>
          </a:p>
          <a:p>
            <a:pPr>
              <a:buNone/>
            </a:pPr>
            <a:endParaRPr lang="en-US" dirty="0" smtClean="0"/>
          </a:p>
          <a:p>
            <a:r>
              <a:rPr lang="en-US" dirty="0" smtClean="0"/>
              <a:t>For the data imputation part, the gradient method was tried(instead of using IITM data) to fill the original gaps in </a:t>
            </a:r>
            <a:r>
              <a:rPr lang="en-US" dirty="0" err="1" smtClean="0"/>
              <a:t>Climo</a:t>
            </a:r>
            <a:r>
              <a:rPr lang="en-US" dirty="0" smtClean="0"/>
              <a:t> sensors, but comparison with the IITM data method proved out to give better results than simple gradient method.</a:t>
            </a:r>
            <a:endParaRPr lang="en-US" dirty="0"/>
          </a:p>
        </p:txBody>
      </p:sp>
    </p:spTree>
    <p:extLst>
      <p:ext uri="{BB962C8B-B14F-4D97-AF65-F5344CB8AC3E}">
        <p14:creationId xmlns:p14="http://schemas.microsoft.com/office/powerpoint/2010/main" xmlns="" val="37534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lstStyle/>
          <a:p>
            <a:r>
              <a:rPr lang="en-US" u="sng" dirty="0" smtClean="0">
                <a:latin typeface="Times New Roman" pitchFamily="18" charset="0"/>
                <a:cs typeface="Times New Roman" pitchFamily="18" charset="0"/>
              </a:rPr>
              <a:t>FUTURE IMPROVEMENTS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For various reasons, we were unable to add the IITM data points for the spatial interpolation part, which we believe can further improve the accuracy of values estimation.</a:t>
            </a:r>
          </a:p>
          <a:p>
            <a:r>
              <a:rPr lang="en-US" dirty="0" smtClean="0"/>
              <a:t>Including different meteorological data based on the season can add to the improvement in the results as well.</a:t>
            </a:r>
            <a:endParaRPr lang="en-US" dirty="0"/>
          </a:p>
        </p:txBody>
      </p:sp>
    </p:spTree>
    <p:extLst>
      <p:ext uri="{BB962C8B-B14F-4D97-AF65-F5344CB8AC3E}">
        <p14:creationId xmlns:p14="http://schemas.microsoft.com/office/powerpoint/2010/main" xmlns="" val="302034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183880" cy="1051560"/>
          </a:xfrm>
        </p:spPr>
        <p:txBody>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55984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65</TotalTime>
  <Words>564</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Pune Urban Data Exchange Datathon Pollution exposure challenge</vt:lpstr>
      <vt:lpstr>DESIGN</vt:lpstr>
      <vt:lpstr>ALGORITHM OVERVIEW</vt:lpstr>
      <vt:lpstr>Slide 4</vt:lpstr>
      <vt:lpstr>INNOVATION HIGHLIGHTS</vt:lpstr>
      <vt:lpstr>Slide 6</vt:lpstr>
      <vt:lpstr>TRAINING AND TESTING</vt:lpstr>
      <vt:lpstr>FUTURE IMPROVEMENTS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SaritaPC</dc:creator>
  <cp:lastModifiedBy>IITM</cp:lastModifiedBy>
  <cp:revision>10</cp:revision>
  <dcterms:created xsi:type="dcterms:W3CDTF">2019-12-08T18:36:30Z</dcterms:created>
  <dcterms:modified xsi:type="dcterms:W3CDTF">2019-12-09T01:19:22Z</dcterms:modified>
</cp:coreProperties>
</file>