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76" r:id="rId4"/>
    <p:sldId id="281" r:id="rId5"/>
    <p:sldId id="266" r:id="rId6"/>
    <p:sldId id="283" r:id="rId7"/>
    <p:sldId id="267" r:id="rId8"/>
    <p:sldId id="259" r:id="rId9"/>
    <p:sldId id="260" r:id="rId10"/>
    <p:sldId id="270" r:id="rId11"/>
    <p:sldId id="273" r:id="rId12"/>
    <p:sldId id="274" r:id="rId13"/>
    <p:sldId id="277" r:id="rId14"/>
    <p:sldId id="279" r:id="rId15"/>
    <p:sldId id="284" r:id="rId16"/>
    <p:sldId id="289" r:id="rId17"/>
    <p:sldId id="285" r:id="rId18"/>
    <p:sldId id="286" r:id="rId19"/>
    <p:sldId id="287" r:id="rId20"/>
    <p:sldId id="288" r:id="rId21"/>
    <p:sldId id="275" r:id="rId22"/>
    <p:sldId id="278" r:id="rId23"/>
    <p:sldId id="280" r:id="rId24"/>
    <p:sldId id="290" r:id="rId25"/>
    <p:sldId id="291" r:id="rId26"/>
    <p:sldId id="292" r:id="rId27"/>
    <p:sldId id="293" r:id="rId28"/>
    <p:sldId id="294" r:id="rId29"/>
    <p:sldId id="272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2" r:id="rId38"/>
    <p:sldId id="304" r:id="rId39"/>
    <p:sldId id="3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48E8A-6ACF-4D8D-9348-FBC2DF2927B1}" v="399" dt="2024-09-24T10:22:57.917"/>
    <p1510:client id="{0F8B16B3-01F1-4BC7-AB58-9E429CDEE085}" v="258" dt="2024-09-24T12:32:26.874"/>
    <p1510:client id="{32179EFD-9EE7-4180-9547-EA4C9A871B83}" v="374" dt="2024-09-24T07:12:52.726"/>
    <p1510:client id="{527FFFF8-9CB4-5285-75A6-02FFCCF4F1B3}" v="4226" dt="2024-09-24T12:20:42.940"/>
    <p1510:client id="{83A787D2-7676-42BC-867E-845DA6AA47F1}" v="281" dt="2024-09-24T12:25:24.178"/>
    <p1510:client id="{CC79E85B-8EDF-4527-B195-7C653E571BB8}" v="1791" dt="2024-09-24T07:29:17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-ZEOojm_FEu7w52iYqGTuhpRlzxuwbMp?usp=shari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3265" y="592493"/>
            <a:ext cx="5420961" cy="1443274"/>
          </a:xfrm>
        </p:spPr>
        <p:txBody>
          <a:bodyPr>
            <a:normAutofit/>
          </a:bodyPr>
          <a:lstStyle/>
          <a:p>
            <a:r>
              <a:rPr lang="en-US" sz="3200"/>
              <a:t>MBA 652</a:t>
            </a:r>
            <a:br>
              <a:rPr lang="en-US" sz="3200"/>
            </a:br>
            <a:r>
              <a:rPr lang="en-US" sz="3200"/>
              <a:t>Statistical Methods in 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3264" y="2103262"/>
            <a:ext cx="577738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/>
              <a:t>Estimation of factors that determine hourly wages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Indian Institute of Technology (IIT) Kanpur: Admission, Courses, Fees ...">
            <a:extLst>
              <a:ext uri="{FF2B5EF4-FFF2-40B4-BE49-F238E27FC236}">
                <a16:creationId xmlns:a16="http://schemas.microsoft.com/office/drawing/2014/main" id="{3D5D51C0-FB9E-0E2A-973E-D0C490D9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4" r="838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9106E5-7C3B-CCFD-5A3D-62C68BC7BB69}"/>
              </a:ext>
            </a:extLst>
          </p:cNvPr>
          <p:cNvSpPr txBox="1">
            <a:spLocks/>
          </p:cNvSpPr>
          <p:nvPr/>
        </p:nvSpPr>
        <p:spPr>
          <a:xfrm>
            <a:off x="6101310" y="4567183"/>
            <a:ext cx="5433251" cy="1996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GROUP 16</a:t>
            </a:r>
            <a:endParaRPr lang="en-US" dirty="0"/>
          </a:p>
          <a:p>
            <a:endParaRPr lang="en-US" sz="3200" dirty="0">
              <a:latin typeface="Aptos Display"/>
              <a:cs typeface="Arial"/>
            </a:endParaRPr>
          </a:p>
          <a:p>
            <a:pPr algn="l"/>
            <a:r>
              <a:rPr lang="en-US" sz="2800" dirty="0">
                <a:latin typeface="Aptos"/>
                <a:cs typeface="Arial"/>
              </a:rPr>
              <a:t>Ankit Tyagi                                 231250025</a:t>
            </a:r>
            <a:endParaRPr lang="en-US" dirty="0"/>
          </a:p>
          <a:p>
            <a:pPr algn="l"/>
            <a:r>
              <a:rPr lang="en-US" sz="2800" dirty="0" err="1">
                <a:latin typeface="Aptos"/>
                <a:cs typeface="Arial"/>
              </a:rPr>
              <a:t>Debdutta</a:t>
            </a:r>
            <a:r>
              <a:rPr lang="en-US" sz="2800" dirty="0">
                <a:latin typeface="Aptos"/>
                <a:cs typeface="Arial"/>
              </a:rPr>
              <a:t> Singha Roy           231250039</a:t>
            </a:r>
            <a:endParaRPr lang="en-US" dirty="0"/>
          </a:p>
          <a:p>
            <a:pPr algn="l"/>
            <a:r>
              <a:rPr lang="en-US" sz="2800" dirty="0">
                <a:latin typeface="Aptos"/>
                <a:cs typeface="Arial"/>
              </a:rPr>
              <a:t>Kantule Ritesh Ramdas      210488</a:t>
            </a:r>
            <a:endParaRPr lang="en-US" sz="2800" dirty="0">
              <a:latin typeface="Aptos"/>
            </a:endParaRPr>
          </a:p>
          <a:p>
            <a:pPr algn="l"/>
            <a:r>
              <a:rPr lang="en-US" sz="2800" dirty="0">
                <a:latin typeface="Aptos"/>
                <a:cs typeface="Arial"/>
              </a:rPr>
              <a:t>Shubham Malviya                  231250131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7F3F-A52C-1D4D-830E-E11CC196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B92B-DAFD-DECA-986F-0162B1C0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the first model we estimated logarithm of wage as a dependent variable using all the variables available</a:t>
            </a:r>
          </a:p>
          <a:p>
            <a:endParaRPr lang="en-US"/>
          </a:p>
          <a:p>
            <a:r>
              <a:rPr lang="en-US"/>
              <a:t>The results are as follows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BE68-8F2A-EF5D-07F8-297FD01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91474" cy="1344854"/>
          </a:xfrm>
        </p:spPr>
        <p:txBody>
          <a:bodyPr/>
          <a:lstStyle/>
          <a:p>
            <a:r>
              <a:rPr lang="en-US"/>
              <a:t>Model 1: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2154F-9671-66CD-D818-1FE024C7B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118" y="369144"/>
            <a:ext cx="7762903" cy="5807819"/>
          </a:xfrm>
        </p:spPr>
      </p:pic>
    </p:spTree>
    <p:extLst>
      <p:ext uri="{BB962C8B-B14F-4D97-AF65-F5344CB8AC3E}">
        <p14:creationId xmlns:p14="http://schemas.microsoft.com/office/powerpoint/2010/main" val="334803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3B21-CFC8-6515-1CCA-030F4E7C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B72-4B97-2E42-C1D0-DB0A6EE5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As can be seen, all the regressors are individually highly statistically significant based on the p-values obtained. The extremely low probability of F statistic also indicates that the variables are collectively significant as well.</a:t>
            </a:r>
          </a:p>
          <a:p>
            <a:r>
              <a:rPr lang="en-US" sz="2400"/>
              <a:t>The base model is an hourly wage white male worker who is non-unionized.</a:t>
            </a:r>
          </a:p>
          <a:p>
            <a:r>
              <a:rPr lang="en-US" sz="2400"/>
              <a:t>Based on this we can say that a female worker experiences a relative decline of 23.49% in wages as compared to a man. Similarly nonwhite male workers experience a 12.44 percentage decrease. Unionized workers make 20.75% higher wages. Extra year of education increases wage by 8.4%. One extra year of education increases wage by 1.1% and weekly paid workers make 22.87% higher than hourly wage workers.</a:t>
            </a:r>
          </a:p>
          <a:p>
            <a:r>
              <a:rPr lang="en-US" sz="2400"/>
              <a:t>The Adjusted R square is 37.3%.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21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F0F-A7CB-A057-E30F-EA78F014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 2 to examine interactions between gender and other variables.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0B194D-3753-E5C0-F5D2-3AAADB766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773" y="1728610"/>
            <a:ext cx="6197757" cy="4638747"/>
          </a:xfrm>
        </p:spPr>
      </p:pic>
    </p:spTree>
    <p:extLst>
      <p:ext uri="{BB962C8B-B14F-4D97-AF65-F5344CB8AC3E}">
        <p14:creationId xmlns:p14="http://schemas.microsoft.com/office/powerpoint/2010/main" val="46143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586F-A3A6-7598-53B4-332819F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3569-FDFE-E761-FD83-E804CF32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can be seen in the results, the p values for all the interaction terms are greater than 0.05 and thus the interaction effects are insignificant.</a:t>
            </a:r>
          </a:p>
          <a:p>
            <a:r>
              <a:rPr lang="en-US"/>
              <a:t>The adjusted R square value has increased marginally.</a:t>
            </a:r>
          </a:p>
        </p:txBody>
      </p:sp>
    </p:spTree>
    <p:extLst>
      <p:ext uri="{BB962C8B-B14F-4D97-AF65-F5344CB8AC3E}">
        <p14:creationId xmlns:p14="http://schemas.microsoft.com/office/powerpoint/2010/main" val="154519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9D14-5E40-C7C9-00BA-16C09FA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3 to examine the effect of including quadratic term in labor market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DF10-FFBD-BB90-3F2B-7E5C12B8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1 tells us that there are positive returns to labor market experience.</a:t>
            </a:r>
          </a:p>
          <a:p>
            <a:r>
              <a:rPr lang="en-US"/>
              <a:t>However based on the graph in EDA we see that a quadratic relationship between 'ln(wage)' and 'ex' might provide a better fit</a:t>
            </a:r>
          </a:p>
        </p:txBody>
      </p:sp>
    </p:spTree>
    <p:extLst>
      <p:ext uri="{BB962C8B-B14F-4D97-AF65-F5344CB8AC3E}">
        <p14:creationId xmlns:p14="http://schemas.microsoft.com/office/powerpoint/2010/main" val="193794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4C0B-33F0-0882-34D1-671E04C3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CB779-2D7B-9373-D92B-B4FF8E75B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88" y="1489828"/>
            <a:ext cx="6451739" cy="4661304"/>
          </a:xfrm>
        </p:spPr>
      </p:pic>
    </p:spTree>
    <p:extLst>
      <p:ext uri="{BB962C8B-B14F-4D97-AF65-F5344CB8AC3E}">
        <p14:creationId xmlns:p14="http://schemas.microsoft.com/office/powerpoint/2010/main" val="74093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851-1930-2665-9BC1-04D5CAE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AFCE-52CF-0CFF-EC94-EC635675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we can see, the Adjusted R square value has improved.</a:t>
            </a:r>
          </a:p>
          <a:p>
            <a:r>
              <a:rPr lang="en-US"/>
              <a:t>We can also see that the rate of wage growth slows down as experience increases.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0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EC78-0E80-070C-C0B6-6D2DB2DD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4 after including quadratic term in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1206-2B00-1175-868A-92078B2B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Based on EDA graph above we also see that a quadratic relationship would be a better fit.</a:t>
            </a:r>
          </a:p>
          <a:p>
            <a:r>
              <a:rPr lang="en-US"/>
              <a:t>So we have included a quadratic term in '</a:t>
            </a:r>
            <a:r>
              <a:rPr lang="en-US" err="1"/>
              <a:t>edu</a:t>
            </a:r>
            <a:r>
              <a:rPr lang="en-US"/>
              <a:t>' variable as well.</a:t>
            </a:r>
          </a:p>
          <a:p>
            <a:r>
              <a:rPr lang="en-US"/>
              <a:t>The results are as follows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99B7-1553-8D97-24AF-E0BF1378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57C92-2DBE-2EE5-D6CA-DBB170F0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518" y="1825625"/>
            <a:ext cx="5616963" cy="4351338"/>
          </a:xfrm>
        </p:spPr>
      </p:pic>
    </p:spTree>
    <p:extLst>
      <p:ext uri="{BB962C8B-B14F-4D97-AF65-F5344CB8AC3E}">
        <p14:creationId xmlns:p14="http://schemas.microsoft.com/office/powerpoint/2010/main" val="34729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96039-26C6-2C26-0DC4-1CEE27E4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Aptos"/>
              </a:rPr>
              <a:t>Objective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CD78-0DCC-0C47-FEDC-DDAC1AB2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53933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To understand the factors that influence wages for workers using a variant of Mincer wage model.</a:t>
            </a:r>
          </a:p>
        </p:txBody>
      </p:sp>
    </p:spTree>
    <p:extLst>
      <p:ext uri="{BB962C8B-B14F-4D97-AF65-F5344CB8AC3E}">
        <p14:creationId xmlns:p14="http://schemas.microsoft.com/office/powerpoint/2010/main" val="252256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AC33-9A4C-5F76-7580-A291EA97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FFA2-6702-FF9A-A24F-4B8C3821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'ed' appears to become insignificant as p value is larger than  0.05.The adjusted R-square does not see much improvement over Model 3.</a:t>
            </a:r>
          </a:p>
          <a:p>
            <a:r>
              <a:rPr lang="en-US"/>
              <a:t>We do see that the returns to education continue to increase with higher education..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FA9F-4A68-B922-795F-1B9598E1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04" y="615646"/>
            <a:ext cx="10323085" cy="1346439"/>
          </a:xfrm>
        </p:spPr>
        <p:txBody>
          <a:bodyPr>
            <a:normAutofit/>
          </a:bodyPr>
          <a:lstStyle/>
          <a:p>
            <a:r>
              <a:rPr lang="en-US"/>
              <a:t>Final Model: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04CE2-7B12-713E-5321-793435B800A3}"/>
              </a:ext>
            </a:extLst>
          </p:cNvPr>
          <p:cNvSpPr txBox="1"/>
          <p:nvPr/>
        </p:nvSpPr>
        <p:spPr>
          <a:xfrm>
            <a:off x="666277" y="4243212"/>
            <a:ext cx="1053397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ptos"/>
                <a:cs typeface="Arial"/>
              </a:rPr>
              <a:t>•</a:t>
            </a:r>
            <a:r>
              <a:rPr lang="en-US" sz="2400">
                <a:solidFill>
                  <a:srgbClr val="212121"/>
                </a:solidFill>
                <a:latin typeface="Aptos"/>
                <a:cs typeface="Courier New"/>
              </a:rPr>
              <a:t>All of these variables are statistically significant other than ’ed’ considering 95% confidence interval</a:t>
            </a:r>
            <a:endParaRPr lang="en-US" sz="2400">
              <a:latin typeface="Aptos"/>
            </a:endParaRPr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8A82D-FD27-14B0-D207-01E9A3875E6D}"/>
              </a:ext>
            </a:extLst>
          </p:cNvPr>
          <p:cNvSpPr txBox="1"/>
          <p:nvPr/>
        </p:nvSpPr>
        <p:spPr>
          <a:xfrm>
            <a:off x="663880" y="2052181"/>
            <a:ext cx="109895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>
                <a:solidFill>
                  <a:srgbClr val="212121"/>
                </a:solidFill>
                <a:latin typeface="Courier New"/>
              </a:rPr>
              <a:t>ln(wage) = 1.2848 -0.2305 * </a:t>
            </a:r>
            <a:r>
              <a:rPr lang="en-IN" sz="2800" err="1">
                <a:solidFill>
                  <a:srgbClr val="212121"/>
                </a:solidFill>
                <a:latin typeface="Courier New"/>
              </a:rPr>
              <a:t>fe</a:t>
            </a:r>
            <a:r>
              <a:rPr lang="en-IN" sz="2800">
                <a:solidFill>
                  <a:srgbClr val="212121"/>
                </a:solidFill>
                <a:latin typeface="Courier New"/>
              </a:rPr>
              <a:t> -0.1190 * </a:t>
            </a:r>
            <a:r>
              <a:rPr lang="en-IN" sz="2800" err="1">
                <a:solidFill>
                  <a:srgbClr val="212121"/>
                </a:solidFill>
                <a:latin typeface="Courier New"/>
              </a:rPr>
              <a:t>nw</a:t>
            </a:r>
            <a:r>
              <a:rPr lang="en-IN" sz="2800">
                <a:solidFill>
                  <a:srgbClr val="212121"/>
                </a:solidFill>
                <a:latin typeface="Courier New"/>
              </a:rPr>
              <a:t> </a:t>
            </a:r>
            <a:endParaRPr lang="en-US">
              <a:solidFill>
                <a:srgbClr val="000000"/>
              </a:solidFill>
              <a:latin typeface="Aptos" panose="020B0004020202020204"/>
            </a:endParaRPr>
          </a:p>
          <a:p>
            <a:pPr algn="just"/>
            <a:r>
              <a:rPr lang="en-IN" sz="2800">
                <a:solidFill>
                  <a:srgbClr val="212121"/>
                </a:solidFill>
                <a:latin typeface="Courier New"/>
              </a:rPr>
              <a:t>   + 0.1894 * un + 0.0242 ed + 0.0347 * ex </a:t>
            </a:r>
            <a:endParaRPr lang="en-US">
              <a:solidFill>
                <a:srgbClr val="000000"/>
              </a:solidFill>
              <a:latin typeface="Aptos" panose="020B0004020202020204"/>
            </a:endParaRPr>
          </a:p>
          <a:p>
            <a:pPr algn="just"/>
            <a:r>
              <a:rPr lang="en-IN" sz="2800">
                <a:solidFill>
                  <a:srgbClr val="212121"/>
                </a:solidFill>
                <a:latin typeface="Courier New"/>
              </a:rPr>
              <a:t>   + 0.2320* </a:t>
            </a:r>
            <a:r>
              <a:rPr lang="en-IN" sz="2800" err="1">
                <a:solidFill>
                  <a:srgbClr val="212121"/>
                </a:solidFill>
                <a:latin typeface="Courier New"/>
              </a:rPr>
              <a:t>wk</a:t>
            </a:r>
            <a:r>
              <a:rPr lang="en-IN" sz="2800">
                <a:solidFill>
                  <a:srgbClr val="212121"/>
                </a:solidFill>
                <a:latin typeface="Courier New"/>
              </a:rPr>
              <a:t> -0.0006 * ex^2 + 0.0021* ed^2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8716-705C-601B-FAF5-816DAD42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Interpretation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F097482-C1F7-6030-20C8-10D0AA8C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8" b="-1385"/>
          <a:stretch/>
        </p:blipFill>
        <p:spPr>
          <a:xfrm>
            <a:off x="415744" y="1615985"/>
            <a:ext cx="10949836" cy="46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A10B6-E5AF-3EBC-4EA8-45FA68754521}"/>
              </a:ext>
            </a:extLst>
          </p:cNvPr>
          <p:cNvSpPr txBox="1"/>
          <p:nvPr/>
        </p:nvSpPr>
        <p:spPr>
          <a:xfrm>
            <a:off x="392482" y="1237989"/>
            <a:ext cx="11407035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Keeping all the variables constant, on an average a unit increase in education year can increase ln(wage) by </a:t>
            </a:r>
            <a:r>
              <a:rPr lang="en-IN" sz="2400">
                <a:solidFill>
                  <a:srgbClr val="212121"/>
                </a:solidFill>
                <a:latin typeface="Courier New"/>
              </a:rPr>
              <a:t>0.0242 unit.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Keeping all the variables constant, on an average a unit increase in  years of work experience can increase ln(wage) by </a:t>
            </a:r>
            <a:r>
              <a:rPr lang="en-IN" sz="2400">
                <a:solidFill>
                  <a:srgbClr val="212121"/>
                </a:solidFill>
                <a:latin typeface="Courier New"/>
              </a:rPr>
              <a:t>0.0347 unit.</a:t>
            </a:r>
            <a:endParaRPr lang="en-IN" sz="2400">
              <a:solidFill>
                <a:srgbClr val="212121"/>
              </a:solidFill>
              <a:latin typeface="Courier New"/>
              <a:cs typeface="Courier New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/>
              <a:t>This quadratic term for experience suggests that as experience increases, its effect on ln(wage) diminishes. The negative sign indicates a concave relationship, meaning that after a certain point, additional experience may lead to smaller increases or even reductions in ln(wage).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/>
              <a:t>This quadratic term for education implies that the effect of education on ln(wage) accelerates as education increases, but at a diminishing rate (since the coefficient is small).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1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12D3-C2D2-FC89-5A2D-5C4DF0D2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8B59-ECE8-D446-8C6A-26A67AB7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performed </a:t>
            </a:r>
            <a:r>
              <a:rPr lang="en-US" err="1"/>
              <a:t>Bruesh</a:t>
            </a:r>
            <a:r>
              <a:rPr lang="en-US"/>
              <a:t>-Pagan test to check for heteroskedasticity.</a:t>
            </a:r>
            <a:endParaRPr lang="en-US" sz="1100">
              <a:solidFill>
                <a:srgbClr val="008000"/>
              </a:solidFill>
            </a:endParaRPr>
          </a:p>
          <a:p>
            <a:r>
              <a:rPr lang="en-US">
                <a:ea typeface="+mn-lt"/>
                <a:cs typeface="+mn-lt"/>
              </a:rPr>
              <a:t>This statistical test assesses </a:t>
            </a:r>
            <a:r>
              <a:rPr lang="en-US" b="1">
                <a:ea typeface="+mn-lt"/>
                <a:cs typeface="+mn-lt"/>
              </a:rPr>
              <a:t>heteroscedasticity</a:t>
            </a:r>
            <a:r>
              <a:rPr lang="en-US">
                <a:ea typeface="+mn-lt"/>
                <a:cs typeface="+mn-lt"/>
              </a:rPr>
              <a:t> by testing if the residuals' variance is related to the independent variables. If the test is significant, it indicates heteroscedasticity.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Interpretation: A low p-value (typically &lt; 0.05) indicates the presence of heteroscedasticity.</a:t>
            </a:r>
            <a:endParaRPr lang="en-US"/>
          </a:p>
          <a:p>
            <a:pPr marL="0" indent="0">
              <a:buNone/>
            </a:pPr>
            <a:r>
              <a:rPr lang="en-US"/>
              <a:t>The p-value that we obtain is </a:t>
            </a:r>
            <a:r>
              <a:rPr lang="en-US">
                <a:ea typeface="+mn-lt"/>
                <a:cs typeface="+mn-lt"/>
              </a:rPr>
              <a:t>0.00018524933654229093 indicating heteroskedasticity.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696A-5B6A-89EB-7891-6C97E41C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robust errors to account for 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B90D-EC87-CEA2-F65C-C758D4F2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used robust errors for the model and got the following result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4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37E8-D1B4-764F-5124-C56051F1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F0390-D32E-7C41-9B34-6B554A75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889" y="1228383"/>
            <a:ext cx="5575898" cy="5247202"/>
          </a:xfrm>
        </p:spPr>
      </p:pic>
    </p:spTree>
    <p:extLst>
      <p:ext uri="{BB962C8B-B14F-4D97-AF65-F5344CB8AC3E}">
        <p14:creationId xmlns:p14="http://schemas.microsoft.com/office/powerpoint/2010/main" val="22524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421D-873E-EFC1-D77B-E33C5669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4113-D57A-3E33-9ED4-BC9A74E0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standard errors associated with variables have changed. Some p values have also changed but no change in significance of variables.</a:t>
            </a:r>
          </a:p>
        </p:txBody>
      </p:sp>
    </p:spTree>
    <p:extLst>
      <p:ext uri="{BB962C8B-B14F-4D97-AF65-F5344CB8AC3E}">
        <p14:creationId xmlns:p14="http://schemas.microsoft.com/office/powerpoint/2010/main" val="1670933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71F1-103F-53A9-4E54-ED27F2AE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Omitted Variable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8E2D-038F-0A7E-8E65-0E168F85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can be omitted variable bias due to </a:t>
            </a:r>
            <a:r>
              <a:rPr lang="en-US">
                <a:ea typeface="+mn-lt"/>
                <a:cs typeface="+mn-lt"/>
              </a:rPr>
              <a:t>non-inclusion of variables like marital status, number of children (under age of 6) and nonlabor income 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93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46EA9-32BB-66DF-EA58-063E438594CD}"/>
              </a:ext>
            </a:extLst>
          </p:cNvPr>
          <p:cNvSpPr txBox="1"/>
          <p:nvPr/>
        </p:nvSpPr>
        <p:spPr>
          <a:xfrm>
            <a:off x="609081" y="47413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ea typeface="+mn-lt"/>
                <a:cs typeface="+mn-lt"/>
              </a:rPr>
              <a:t>Appendix:</a:t>
            </a: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C8478-0B59-8B6E-7FDF-5B53881C605F}"/>
              </a:ext>
            </a:extLst>
          </p:cNvPr>
          <p:cNvSpPr txBox="1"/>
          <p:nvPr/>
        </p:nvSpPr>
        <p:spPr>
          <a:xfrm>
            <a:off x="850478" y="1168397"/>
            <a:ext cx="10486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[Code: </a:t>
            </a:r>
            <a:r>
              <a:rPr lang="en-US">
                <a:ea typeface="+mn-lt"/>
                <a:cs typeface="+mn-lt"/>
                <a:hlinkClick r:id="rId2"/>
              </a:rPr>
              <a:t>https://colab.research.google.com/drive/1-ZEOojm_FEu7w52iYqGTuhpRlzxuwbMp?usp=sharing</a:t>
            </a:r>
            <a:r>
              <a:rPr lang="en-US">
                <a:ea typeface="+mn-lt"/>
                <a:cs typeface="+mn-lt"/>
              </a:rPr>
              <a:t> ]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63282-136A-0B50-7511-DA33CBE42319}"/>
              </a:ext>
            </a:extLst>
          </p:cNvPr>
          <p:cNvSpPr txBox="1"/>
          <p:nvPr/>
        </p:nvSpPr>
        <p:spPr>
          <a:xfrm>
            <a:off x="1043388" y="1812888"/>
            <a:ext cx="10094786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import pandas as pd</a:t>
            </a:r>
          </a:p>
          <a:p>
            <a:r>
              <a:rPr lang="en-US" sz="1600"/>
              <a:t>import </a:t>
            </a:r>
            <a:r>
              <a:rPr lang="en-US" sz="1600" err="1"/>
              <a:t>numpy</a:t>
            </a:r>
            <a:r>
              <a:rPr lang="en-US" sz="1600"/>
              <a:t> as np</a:t>
            </a:r>
          </a:p>
          <a:p>
            <a:r>
              <a:rPr lang="en-US" sz="1600"/>
              <a:t>import </a:t>
            </a:r>
            <a:r>
              <a:rPr lang="en-US" sz="1600" err="1"/>
              <a:t>matplotlib.pyplot</a:t>
            </a:r>
            <a:r>
              <a:rPr lang="en-US" sz="1600"/>
              <a:t> as </a:t>
            </a:r>
            <a:r>
              <a:rPr lang="en-US" sz="1600" err="1"/>
              <a:t>plt</a:t>
            </a:r>
          </a:p>
          <a:p>
            <a:r>
              <a:rPr lang="en-US" sz="1600"/>
              <a:t>import seaborn as </a:t>
            </a:r>
            <a:r>
              <a:rPr lang="en-US" sz="1600" err="1"/>
              <a:t>sns</a:t>
            </a:r>
          </a:p>
          <a:p>
            <a:endParaRPr lang="en-US" sz="1600"/>
          </a:p>
          <a:p>
            <a:r>
              <a:rPr lang="en-US" sz="1600" err="1"/>
              <a:t>df</a:t>
            </a:r>
            <a:r>
              <a:rPr lang="en-US" sz="1600"/>
              <a:t> = </a:t>
            </a:r>
            <a:r>
              <a:rPr lang="en-US" sz="1600" err="1"/>
              <a:t>pd.read_stata</a:t>
            </a:r>
            <a:r>
              <a:rPr lang="en-US" sz="1600"/>
              <a:t>('</a:t>
            </a:r>
            <a:r>
              <a:rPr lang="en-US" sz="1600" err="1"/>
              <a:t>wage.dta</a:t>
            </a:r>
            <a:r>
              <a:rPr lang="en-US" sz="1600"/>
              <a:t>')</a:t>
            </a:r>
          </a:p>
          <a:p>
            <a:endParaRPr lang="en-US" sz="1600"/>
          </a:p>
          <a:p>
            <a:r>
              <a:rPr lang="en-US" sz="1600" err="1"/>
              <a:t>df.head</a:t>
            </a:r>
            <a:r>
              <a:rPr lang="en-US" sz="1600"/>
              <a:t>()</a:t>
            </a:r>
          </a:p>
          <a:p>
            <a:endParaRPr lang="en-US" sz="1600"/>
          </a:p>
          <a:p>
            <a:r>
              <a:rPr lang="en-US" sz="1600" err="1"/>
              <a:t>df.describe</a:t>
            </a:r>
            <a:r>
              <a:rPr lang="en-US" sz="1600"/>
              <a:t>()</a:t>
            </a:r>
          </a:p>
          <a:p>
            <a:endParaRPr lang="en-US" sz="1600"/>
          </a:p>
          <a:p>
            <a:r>
              <a:rPr lang="en-US" sz="1600"/>
              <a:t>df.info()</a:t>
            </a:r>
          </a:p>
          <a:p>
            <a:endParaRPr lang="en-US" sz="1600"/>
          </a:p>
          <a:p>
            <a:r>
              <a:rPr lang="en-US" sz="1600" err="1"/>
              <a:t>df.to_csv</a:t>
            </a:r>
            <a:r>
              <a:rPr lang="en-US" sz="1600"/>
              <a:t>('wage.csv', index= False)</a:t>
            </a:r>
          </a:p>
          <a:p>
            <a:endParaRPr lang="en-US" sz="1600"/>
          </a:p>
          <a:p>
            <a:r>
              <a:rPr lang="en-US" sz="1600" err="1"/>
              <a:t>df</a:t>
            </a:r>
            <a:r>
              <a:rPr lang="en-US" sz="1600"/>
              <a:t>['ln(wage)'] = np.log(</a:t>
            </a:r>
            <a:r>
              <a:rPr lang="en-US" sz="1600" err="1"/>
              <a:t>df</a:t>
            </a:r>
            <a:r>
              <a:rPr lang="en-US" sz="1600"/>
              <a:t>['w'])</a:t>
            </a:r>
          </a:p>
          <a:p>
            <a:endParaRPr lang="en-US" sz="1600"/>
          </a:p>
          <a:p>
            <a:pPr algn="l"/>
            <a:r>
              <a:rPr lang="en-US" sz="1600" err="1"/>
              <a:t>df.head</a:t>
            </a:r>
            <a:r>
              <a:rPr lang="en-US" sz="1600"/>
              <a:t>()</a:t>
            </a:r>
            <a:endParaRPr lang="en-US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2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8183-16AF-D3D2-2E18-42AE771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Mincer wage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75FE-F25F-090E-81FA-C7B10F0C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popular model in labor economics that tries to explain wage differences as a function of schooling and labor market experience.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 the above 'w' is wage, 's' is years of schooling and 'x' is labor market experience.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45D09-C3DB-DD23-8E84-AE09373B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75" y="3210528"/>
            <a:ext cx="7410089" cy="11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5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3B6C-E6EE-2BF4-763E-AFC1CCF6B546}"/>
              </a:ext>
            </a:extLst>
          </p:cNvPr>
          <p:cNvSpPr txBox="1"/>
          <p:nvPr/>
        </p:nvSpPr>
        <p:spPr>
          <a:xfrm>
            <a:off x="680873" y="926297"/>
            <a:ext cx="1112513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# Count the occurrences of female values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fe_counts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['</a:t>
            </a:r>
            <a:r>
              <a:rPr lang="en-US" err="1">
                <a:ea typeface="+mn-lt"/>
                <a:cs typeface="+mn-lt"/>
              </a:rPr>
              <a:t>fe</a:t>
            </a:r>
            <a:r>
              <a:rPr lang="en-US">
                <a:ea typeface="+mn-lt"/>
                <a:cs typeface="+mn-lt"/>
              </a:rPr>
              <a:t>'].</a:t>
            </a:r>
            <a:r>
              <a:rPr lang="en-US" err="1">
                <a:ea typeface="+mn-lt"/>
                <a:cs typeface="+mn-lt"/>
              </a:rPr>
              <a:t>value_counts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Define the labels and sizes for the pie chart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labels = ['female', 'male']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sizes = [</a:t>
            </a:r>
            <a:r>
              <a:rPr lang="en-US" err="1">
                <a:ea typeface="+mn-lt"/>
                <a:cs typeface="+mn-lt"/>
              </a:rPr>
              <a:t>fe_counts</a:t>
            </a:r>
            <a:r>
              <a:rPr lang="en-US">
                <a:ea typeface="+mn-lt"/>
                <a:cs typeface="+mn-lt"/>
              </a:rPr>
              <a:t>[1.0], </a:t>
            </a:r>
            <a:r>
              <a:rPr lang="en-US" err="1">
                <a:ea typeface="+mn-lt"/>
                <a:cs typeface="+mn-lt"/>
              </a:rPr>
              <a:t>fe_counts</a:t>
            </a:r>
            <a:r>
              <a:rPr lang="en-US">
                <a:ea typeface="+mn-lt"/>
                <a:cs typeface="+mn-lt"/>
              </a:rPr>
              <a:t>[0.0]]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Plot the pie chart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plt.pie</a:t>
            </a:r>
            <a:r>
              <a:rPr lang="en-US">
                <a:ea typeface="+mn-lt"/>
                <a:cs typeface="+mn-lt"/>
              </a:rPr>
              <a:t>(sizes, labels=labels, </a:t>
            </a:r>
            <a:r>
              <a:rPr lang="en-US" err="1">
                <a:ea typeface="+mn-lt"/>
                <a:cs typeface="+mn-lt"/>
              </a:rPr>
              <a:t>autopct</a:t>
            </a:r>
            <a:r>
              <a:rPr lang="en-US">
                <a:ea typeface="+mn-lt"/>
                <a:cs typeface="+mn-lt"/>
              </a:rPr>
              <a:t>='%1.1f%%', </a:t>
            </a:r>
            <a:r>
              <a:rPr lang="en-US" err="1">
                <a:ea typeface="+mn-lt"/>
                <a:cs typeface="+mn-lt"/>
              </a:rPr>
              <a:t>startangle</a:t>
            </a:r>
            <a:r>
              <a:rPr lang="en-US">
                <a:ea typeface="+mn-lt"/>
                <a:cs typeface="+mn-lt"/>
              </a:rPr>
              <a:t>=90, colors=['pink', 'blue'])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Equal aspect ratio ensures that pie chart is drawn as a circle.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plt.axis</a:t>
            </a:r>
            <a:r>
              <a:rPr lang="en-US">
                <a:ea typeface="+mn-lt"/>
                <a:cs typeface="+mn-lt"/>
              </a:rPr>
              <a:t>('equal')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Show the plot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plt.title</a:t>
            </a:r>
            <a:r>
              <a:rPr lang="en-US">
                <a:ea typeface="+mn-lt"/>
                <a:cs typeface="+mn-lt"/>
              </a:rPr>
              <a:t>('Distribution of female and male population')</a:t>
            </a:r>
            <a:endParaRPr lang="en-US"/>
          </a:p>
          <a:p>
            <a:pPr algn="l"/>
            <a:r>
              <a:rPr lang="en-US" err="1">
                <a:ea typeface="+mn-lt"/>
                <a:cs typeface="+mn-lt"/>
              </a:rPr>
              <a:t>plt.show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F9B83-2C4C-8EEA-8551-50415E42DBB3}"/>
              </a:ext>
            </a:extLst>
          </p:cNvPr>
          <p:cNvSpPr txBox="1"/>
          <p:nvPr/>
        </p:nvSpPr>
        <p:spPr>
          <a:xfrm>
            <a:off x="456482" y="391270"/>
            <a:ext cx="11033835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# Count the occurrences of fe values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nw_counts</a:t>
            </a:r>
            <a:r>
              <a:rPr lang="en-US" sz="1600">
                <a:ea typeface="+mn-lt"/>
                <a:cs typeface="+mn-lt"/>
              </a:rPr>
              <a:t> = </a:t>
            </a:r>
            <a:r>
              <a:rPr lang="en-US" sz="1600" err="1">
                <a:ea typeface="+mn-lt"/>
                <a:cs typeface="+mn-lt"/>
              </a:rPr>
              <a:t>df</a:t>
            </a:r>
            <a:r>
              <a:rPr lang="en-US" sz="1600">
                <a:ea typeface="+mn-lt"/>
                <a:cs typeface="+mn-lt"/>
              </a:rPr>
              <a:t>['</a:t>
            </a:r>
            <a:r>
              <a:rPr lang="en-US" sz="1600" err="1">
                <a:ea typeface="+mn-lt"/>
                <a:cs typeface="+mn-lt"/>
              </a:rPr>
              <a:t>nw</a:t>
            </a:r>
            <a:r>
              <a:rPr lang="en-US" sz="1600">
                <a:ea typeface="+mn-lt"/>
                <a:cs typeface="+mn-lt"/>
              </a:rPr>
              <a:t>'].</a:t>
            </a:r>
            <a:r>
              <a:rPr lang="en-US" sz="1600" err="1">
                <a:ea typeface="+mn-lt"/>
                <a:cs typeface="+mn-lt"/>
              </a:rPr>
              <a:t>value_counts</a:t>
            </a:r>
            <a:r>
              <a:rPr lang="en-US" sz="1600">
                <a:ea typeface="+mn-lt"/>
                <a:cs typeface="+mn-lt"/>
              </a:rPr>
              <a:t>()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Define the labels and sizes for the pie chart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labels = ['</a:t>
            </a:r>
            <a:r>
              <a:rPr lang="en-US" sz="1600" err="1">
                <a:ea typeface="+mn-lt"/>
                <a:cs typeface="+mn-lt"/>
              </a:rPr>
              <a:t>Non white</a:t>
            </a:r>
            <a:r>
              <a:rPr lang="en-US" sz="1600">
                <a:ea typeface="+mn-lt"/>
                <a:cs typeface="+mn-lt"/>
              </a:rPr>
              <a:t>', 'White']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sizes = [</a:t>
            </a:r>
            <a:r>
              <a:rPr lang="en-US" sz="1600" err="1">
                <a:ea typeface="+mn-lt"/>
                <a:cs typeface="+mn-lt"/>
              </a:rPr>
              <a:t>nw_counts</a:t>
            </a:r>
            <a:r>
              <a:rPr lang="en-US" sz="1600">
                <a:ea typeface="+mn-lt"/>
                <a:cs typeface="+mn-lt"/>
              </a:rPr>
              <a:t>[1.0], </a:t>
            </a:r>
            <a:r>
              <a:rPr lang="en-US" sz="1600" err="1">
                <a:ea typeface="+mn-lt"/>
                <a:cs typeface="+mn-lt"/>
              </a:rPr>
              <a:t>nw_counts</a:t>
            </a:r>
            <a:r>
              <a:rPr lang="en-US" sz="1600">
                <a:ea typeface="+mn-lt"/>
                <a:cs typeface="+mn-lt"/>
              </a:rPr>
              <a:t>[0.0]]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Plot the pie chart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plt.pie</a:t>
            </a:r>
            <a:r>
              <a:rPr lang="en-US" sz="1600">
                <a:ea typeface="+mn-lt"/>
                <a:cs typeface="+mn-lt"/>
              </a:rPr>
              <a:t>(sizes, labels=labels, </a:t>
            </a:r>
            <a:r>
              <a:rPr lang="en-US" sz="1600" err="1">
                <a:ea typeface="+mn-lt"/>
                <a:cs typeface="+mn-lt"/>
              </a:rPr>
              <a:t>autopct</a:t>
            </a:r>
            <a:r>
              <a:rPr lang="en-US" sz="1600">
                <a:ea typeface="+mn-lt"/>
                <a:cs typeface="+mn-lt"/>
              </a:rPr>
              <a:t>='%1.1f%%', </a:t>
            </a:r>
            <a:r>
              <a:rPr lang="en-US" sz="1600" err="1">
                <a:ea typeface="+mn-lt"/>
                <a:cs typeface="+mn-lt"/>
              </a:rPr>
              <a:t>startangle</a:t>
            </a:r>
            <a:r>
              <a:rPr lang="en-US" sz="1600">
                <a:ea typeface="+mn-lt"/>
                <a:cs typeface="+mn-lt"/>
              </a:rPr>
              <a:t>=90, colors=['brown', '</a:t>
            </a:r>
            <a:r>
              <a:rPr lang="en-US" sz="1600" err="1">
                <a:ea typeface="+mn-lt"/>
                <a:cs typeface="+mn-lt"/>
              </a:rPr>
              <a:t>lightyellow</a:t>
            </a:r>
            <a:r>
              <a:rPr lang="en-US" sz="1600">
                <a:ea typeface="+mn-lt"/>
                <a:cs typeface="+mn-lt"/>
              </a:rPr>
              <a:t>'])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Equal aspect ratio ensures that pie chart is drawn as a circle.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plt.axis</a:t>
            </a:r>
            <a:r>
              <a:rPr lang="en-US" sz="1600">
                <a:ea typeface="+mn-lt"/>
                <a:cs typeface="+mn-lt"/>
              </a:rPr>
              <a:t>('equal')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Show the plot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plt.title</a:t>
            </a:r>
            <a:r>
              <a:rPr lang="en-US" sz="1600">
                <a:ea typeface="+mn-lt"/>
                <a:cs typeface="+mn-lt"/>
              </a:rPr>
              <a:t>('Distribution of race')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plt.show</a:t>
            </a:r>
            <a:r>
              <a:rPr lang="en-US" sz="1600">
                <a:ea typeface="+mn-lt"/>
                <a:cs typeface="+mn-lt"/>
              </a:rPr>
              <a:t>()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#Count the occurrences of un values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un_counts</a:t>
            </a:r>
            <a:r>
              <a:rPr lang="en-US" sz="1600">
                <a:ea typeface="+mn-lt"/>
                <a:cs typeface="+mn-lt"/>
              </a:rPr>
              <a:t> = </a:t>
            </a:r>
            <a:r>
              <a:rPr lang="en-US" sz="1600" err="1">
                <a:ea typeface="+mn-lt"/>
                <a:cs typeface="+mn-lt"/>
              </a:rPr>
              <a:t>df</a:t>
            </a:r>
            <a:r>
              <a:rPr lang="en-US" sz="1600">
                <a:ea typeface="+mn-lt"/>
                <a:cs typeface="+mn-lt"/>
              </a:rPr>
              <a:t>['un'].</a:t>
            </a:r>
            <a:r>
              <a:rPr lang="en-US" sz="1600" err="1">
                <a:ea typeface="+mn-lt"/>
                <a:cs typeface="+mn-lt"/>
              </a:rPr>
              <a:t>value_counts</a:t>
            </a:r>
            <a:r>
              <a:rPr lang="en-US" sz="1600">
                <a:ea typeface="+mn-lt"/>
                <a:cs typeface="+mn-lt"/>
              </a:rPr>
              <a:t>()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Define the labels and sizes for the pie chart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labels = ['union', 'nonunion']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sizes = [</a:t>
            </a:r>
            <a:r>
              <a:rPr lang="en-US" sz="1600" err="1">
                <a:ea typeface="+mn-lt"/>
                <a:cs typeface="+mn-lt"/>
              </a:rPr>
              <a:t>un_counts</a:t>
            </a:r>
            <a:r>
              <a:rPr lang="en-US" sz="1600">
                <a:ea typeface="+mn-lt"/>
                <a:cs typeface="+mn-lt"/>
              </a:rPr>
              <a:t>[1.0], </a:t>
            </a:r>
            <a:r>
              <a:rPr lang="en-US" sz="1600" err="1">
                <a:ea typeface="+mn-lt"/>
                <a:cs typeface="+mn-lt"/>
              </a:rPr>
              <a:t>un_counts</a:t>
            </a:r>
            <a:r>
              <a:rPr lang="en-US" sz="1600">
                <a:ea typeface="+mn-lt"/>
                <a:cs typeface="+mn-lt"/>
              </a:rPr>
              <a:t>[0.0]]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43144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3D5EF-0D4B-9EAF-3A63-13B08FC3099C}"/>
              </a:ext>
            </a:extLst>
          </p:cNvPr>
          <p:cNvSpPr txBox="1"/>
          <p:nvPr/>
        </p:nvSpPr>
        <p:spPr>
          <a:xfrm>
            <a:off x="268636" y="182526"/>
            <a:ext cx="11451191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# Plot the pie chart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plt.pie</a:t>
            </a:r>
            <a:r>
              <a:rPr lang="en-US" sz="1600">
                <a:ea typeface="+mn-lt"/>
                <a:cs typeface="+mn-lt"/>
              </a:rPr>
              <a:t>(sizes, labels=labels, </a:t>
            </a:r>
            <a:r>
              <a:rPr lang="en-US" sz="1600" err="1">
                <a:ea typeface="+mn-lt"/>
                <a:cs typeface="+mn-lt"/>
              </a:rPr>
              <a:t>autopct</a:t>
            </a:r>
            <a:r>
              <a:rPr lang="en-US" sz="1600">
                <a:ea typeface="+mn-lt"/>
                <a:cs typeface="+mn-lt"/>
              </a:rPr>
              <a:t>='%1.1f%%', </a:t>
            </a:r>
            <a:r>
              <a:rPr lang="en-US" sz="1600" err="1">
                <a:ea typeface="+mn-lt"/>
                <a:cs typeface="+mn-lt"/>
              </a:rPr>
              <a:t>startangle</a:t>
            </a:r>
            <a:r>
              <a:rPr lang="en-US" sz="1600">
                <a:ea typeface="+mn-lt"/>
                <a:cs typeface="+mn-lt"/>
              </a:rPr>
              <a:t>=90, colors=['</a:t>
            </a:r>
            <a:r>
              <a:rPr lang="en-US" sz="1600" err="1">
                <a:ea typeface="+mn-lt"/>
                <a:cs typeface="+mn-lt"/>
              </a:rPr>
              <a:t>skyblue</a:t>
            </a:r>
            <a:r>
              <a:rPr lang="en-US" sz="1600">
                <a:ea typeface="+mn-lt"/>
                <a:cs typeface="+mn-lt"/>
              </a:rPr>
              <a:t>', '</a:t>
            </a:r>
            <a:r>
              <a:rPr lang="en-US" sz="1600" err="1">
                <a:ea typeface="+mn-lt"/>
                <a:cs typeface="+mn-lt"/>
              </a:rPr>
              <a:t>lightgreen</a:t>
            </a:r>
            <a:r>
              <a:rPr lang="en-US" sz="1600">
                <a:ea typeface="+mn-lt"/>
                <a:cs typeface="+mn-lt"/>
              </a:rPr>
              <a:t>'])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Equal aspect ratio ensures that pie chart is drawn as a circle.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plt.axis</a:t>
            </a:r>
            <a:r>
              <a:rPr lang="en-US" sz="1600">
                <a:ea typeface="+mn-lt"/>
                <a:cs typeface="+mn-lt"/>
              </a:rPr>
              <a:t>('equal')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Show the plot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plt.title</a:t>
            </a:r>
            <a:r>
              <a:rPr lang="en-US" sz="1600">
                <a:ea typeface="+mn-lt"/>
                <a:cs typeface="+mn-lt"/>
              </a:rPr>
              <a:t>('Distribution of </a:t>
            </a:r>
            <a:r>
              <a:rPr lang="en-US" sz="1600" err="1">
                <a:ea typeface="+mn-lt"/>
                <a:cs typeface="+mn-lt"/>
              </a:rPr>
              <a:t>uninon</a:t>
            </a:r>
            <a:r>
              <a:rPr lang="en-US" sz="1600">
                <a:ea typeface="+mn-lt"/>
                <a:cs typeface="+mn-lt"/>
              </a:rPr>
              <a:t> and </a:t>
            </a:r>
            <a:r>
              <a:rPr lang="en-US" sz="1600" err="1">
                <a:ea typeface="+mn-lt"/>
                <a:cs typeface="+mn-lt"/>
              </a:rPr>
              <a:t>non union</a:t>
            </a:r>
            <a:r>
              <a:rPr lang="en-US" sz="1600">
                <a:ea typeface="+mn-lt"/>
                <a:cs typeface="+mn-lt"/>
              </a:rPr>
              <a:t>')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plt.show</a:t>
            </a:r>
            <a:r>
              <a:rPr lang="en-US" sz="1600">
                <a:ea typeface="+mn-lt"/>
                <a:cs typeface="+mn-lt"/>
              </a:rPr>
              <a:t>()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Count the occurrences of </a:t>
            </a:r>
            <a:r>
              <a:rPr lang="en-US" sz="1600" err="1">
                <a:ea typeface="+mn-lt"/>
                <a:cs typeface="+mn-lt"/>
              </a:rPr>
              <a:t>fe</a:t>
            </a:r>
            <a:r>
              <a:rPr lang="en-US" sz="1600">
                <a:ea typeface="+mn-lt"/>
                <a:cs typeface="+mn-lt"/>
              </a:rPr>
              <a:t> values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wk_counts</a:t>
            </a:r>
            <a:r>
              <a:rPr lang="en-US" sz="1600">
                <a:ea typeface="+mn-lt"/>
                <a:cs typeface="+mn-lt"/>
              </a:rPr>
              <a:t> = </a:t>
            </a:r>
            <a:r>
              <a:rPr lang="en-US" sz="1600" err="1">
                <a:ea typeface="+mn-lt"/>
                <a:cs typeface="+mn-lt"/>
              </a:rPr>
              <a:t>df</a:t>
            </a:r>
            <a:r>
              <a:rPr lang="en-US" sz="1600">
                <a:ea typeface="+mn-lt"/>
                <a:cs typeface="+mn-lt"/>
              </a:rPr>
              <a:t>['</a:t>
            </a:r>
            <a:r>
              <a:rPr lang="en-US" sz="1600" err="1">
                <a:ea typeface="+mn-lt"/>
                <a:cs typeface="+mn-lt"/>
              </a:rPr>
              <a:t>wk</a:t>
            </a:r>
            <a:r>
              <a:rPr lang="en-US" sz="1600">
                <a:ea typeface="+mn-lt"/>
                <a:cs typeface="+mn-lt"/>
              </a:rPr>
              <a:t>'].</a:t>
            </a:r>
            <a:r>
              <a:rPr lang="en-US" sz="1600" err="1">
                <a:ea typeface="+mn-lt"/>
                <a:cs typeface="+mn-lt"/>
              </a:rPr>
              <a:t>value_counts</a:t>
            </a:r>
            <a:r>
              <a:rPr lang="en-US" sz="1600">
                <a:ea typeface="+mn-lt"/>
                <a:cs typeface="+mn-lt"/>
              </a:rPr>
              <a:t>()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Define the labels and sizes for the pie chart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labels = ['weekly', 'non weekly']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sizes = [</a:t>
            </a:r>
            <a:r>
              <a:rPr lang="en-US" sz="1600" err="1">
                <a:ea typeface="+mn-lt"/>
                <a:cs typeface="+mn-lt"/>
              </a:rPr>
              <a:t>wk_counts</a:t>
            </a:r>
            <a:r>
              <a:rPr lang="en-US" sz="1600">
                <a:ea typeface="+mn-lt"/>
                <a:cs typeface="+mn-lt"/>
              </a:rPr>
              <a:t>[1.0], </a:t>
            </a:r>
            <a:r>
              <a:rPr lang="en-US" sz="1600" err="1">
                <a:ea typeface="+mn-lt"/>
                <a:cs typeface="+mn-lt"/>
              </a:rPr>
              <a:t>wk_counts</a:t>
            </a:r>
            <a:r>
              <a:rPr lang="en-US" sz="1600">
                <a:ea typeface="+mn-lt"/>
                <a:cs typeface="+mn-lt"/>
              </a:rPr>
              <a:t>[0.0]]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Plot the pie chart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plt.pie</a:t>
            </a:r>
            <a:r>
              <a:rPr lang="en-US" sz="1600">
                <a:ea typeface="+mn-lt"/>
                <a:cs typeface="+mn-lt"/>
              </a:rPr>
              <a:t>(sizes, labels=labels, </a:t>
            </a:r>
            <a:r>
              <a:rPr lang="en-US" sz="1600" err="1">
                <a:ea typeface="+mn-lt"/>
                <a:cs typeface="+mn-lt"/>
              </a:rPr>
              <a:t>autopct</a:t>
            </a:r>
            <a:r>
              <a:rPr lang="en-US" sz="1600">
                <a:ea typeface="+mn-lt"/>
                <a:cs typeface="+mn-lt"/>
              </a:rPr>
              <a:t>='%1.1f%%', </a:t>
            </a:r>
            <a:r>
              <a:rPr lang="en-US" sz="1600" err="1">
                <a:ea typeface="+mn-lt"/>
                <a:cs typeface="+mn-lt"/>
              </a:rPr>
              <a:t>startangle</a:t>
            </a:r>
            <a:r>
              <a:rPr lang="en-US" sz="1600">
                <a:ea typeface="+mn-lt"/>
                <a:cs typeface="+mn-lt"/>
              </a:rPr>
              <a:t>=90, colors=['</a:t>
            </a:r>
            <a:r>
              <a:rPr lang="en-US" sz="1600" err="1">
                <a:ea typeface="+mn-lt"/>
                <a:cs typeface="+mn-lt"/>
              </a:rPr>
              <a:t>darkviolet</a:t>
            </a:r>
            <a:r>
              <a:rPr lang="en-US" sz="1600">
                <a:ea typeface="+mn-lt"/>
                <a:cs typeface="+mn-lt"/>
              </a:rPr>
              <a:t>', 'orange'])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Equal aspect ratio ensures that pie chart is drawn as a circle.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plt.axis</a:t>
            </a:r>
            <a:r>
              <a:rPr lang="en-US" sz="1600">
                <a:ea typeface="+mn-lt"/>
                <a:cs typeface="+mn-lt"/>
              </a:rPr>
              <a:t>('equal')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Show the plot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plt.title</a:t>
            </a:r>
            <a:r>
              <a:rPr lang="en-US" sz="1600">
                <a:ea typeface="+mn-lt"/>
                <a:cs typeface="+mn-lt"/>
              </a:rPr>
              <a:t>('Distribution of weekly and </a:t>
            </a:r>
            <a:r>
              <a:rPr lang="en-US" sz="1600" err="1">
                <a:ea typeface="+mn-lt"/>
                <a:cs typeface="+mn-lt"/>
              </a:rPr>
              <a:t>non weekly</a:t>
            </a:r>
            <a:r>
              <a:rPr lang="en-US" sz="1600">
                <a:ea typeface="+mn-lt"/>
                <a:cs typeface="+mn-lt"/>
              </a:rPr>
              <a:t> wage earner')</a:t>
            </a:r>
            <a:endParaRPr lang="en-US" sz="1600"/>
          </a:p>
          <a:p>
            <a:pPr algn="l"/>
            <a:r>
              <a:rPr lang="en-US" sz="1600" err="1">
                <a:ea typeface="+mn-lt"/>
                <a:cs typeface="+mn-lt"/>
              </a:rPr>
              <a:t>plt.show</a:t>
            </a:r>
            <a:r>
              <a:rPr lang="en-US" sz="1600">
                <a:ea typeface="+mn-lt"/>
                <a:cs typeface="+mn-lt"/>
              </a:rPr>
              <a:t>()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87503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3F697-20ED-3105-A6F1-BF78A5B3160B}"/>
              </a:ext>
            </a:extLst>
          </p:cNvPr>
          <p:cNvSpPr txBox="1"/>
          <p:nvPr/>
        </p:nvSpPr>
        <p:spPr>
          <a:xfrm>
            <a:off x="260847" y="234762"/>
            <a:ext cx="11725080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# Plot the histogram for the 'ln(wage)' column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plt.figure</a:t>
            </a:r>
            <a:r>
              <a:rPr lang="en-US" sz="1400">
                <a:ea typeface="+mn-lt"/>
                <a:cs typeface="+mn-lt"/>
              </a:rPr>
              <a:t>(</a:t>
            </a:r>
            <a:r>
              <a:rPr lang="en-US" sz="1400" err="1">
                <a:ea typeface="+mn-lt"/>
                <a:cs typeface="+mn-lt"/>
              </a:rPr>
              <a:t>figsize</a:t>
            </a:r>
            <a:r>
              <a:rPr lang="en-US" sz="1400">
                <a:ea typeface="+mn-lt"/>
                <a:cs typeface="+mn-lt"/>
              </a:rPr>
              <a:t>=(8, 6))  # Optional: Adjust figure size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plt.hist</a:t>
            </a:r>
            <a:r>
              <a:rPr lang="en-US" sz="1400">
                <a:ea typeface="+mn-lt"/>
                <a:cs typeface="+mn-lt"/>
              </a:rPr>
              <a:t>(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['ln(wage)'], bins=10, color='</a:t>
            </a:r>
            <a:r>
              <a:rPr lang="en-US" sz="1400" err="1">
                <a:ea typeface="+mn-lt"/>
                <a:cs typeface="+mn-lt"/>
              </a:rPr>
              <a:t>skyblue</a:t>
            </a:r>
            <a:r>
              <a:rPr lang="en-US" sz="1400">
                <a:ea typeface="+mn-lt"/>
                <a:cs typeface="+mn-lt"/>
              </a:rPr>
              <a:t>', </a:t>
            </a:r>
            <a:r>
              <a:rPr lang="en-US" sz="1400" err="1">
                <a:ea typeface="+mn-lt"/>
                <a:cs typeface="+mn-lt"/>
              </a:rPr>
              <a:t>edgecolor</a:t>
            </a:r>
            <a:r>
              <a:rPr lang="en-US" sz="1400">
                <a:ea typeface="+mn-lt"/>
                <a:cs typeface="+mn-lt"/>
              </a:rPr>
              <a:t>='black')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plt.title</a:t>
            </a:r>
            <a:r>
              <a:rPr lang="en-US" sz="1400">
                <a:ea typeface="+mn-lt"/>
                <a:cs typeface="+mn-lt"/>
              </a:rPr>
              <a:t>('Histogram of ln(wage)')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plt.xlabel</a:t>
            </a:r>
            <a:r>
              <a:rPr lang="en-US" sz="1400">
                <a:ea typeface="+mn-lt"/>
                <a:cs typeface="+mn-lt"/>
              </a:rPr>
              <a:t>('ln(wage) values')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plt.ylabel</a:t>
            </a:r>
            <a:r>
              <a:rPr lang="en-US" sz="1400">
                <a:ea typeface="+mn-lt"/>
                <a:cs typeface="+mn-lt"/>
              </a:rPr>
              <a:t>('Frequency')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# Show the plot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plt.show</a:t>
            </a:r>
            <a:r>
              <a:rPr lang="en-US" sz="1400">
                <a:ea typeface="+mn-lt"/>
                <a:cs typeface="+mn-lt"/>
              </a:rPr>
              <a:t>()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Q1 = 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['ln(wage)'].quantile(0.25)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Q3 = 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['ln(wage)'].quantile(0.75)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IQR = Q3 - Q1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# Define outlier thresholds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lower_bound</a:t>
            </a:r>
            <a:r>
              <a:rPr lang="en-US" sz="1400">
                <a:ea typeface="+mn-lt"/>
                <a:cs typeface="+mn-lt"/>
              </a:rPr>
              <a:t> = Q1 - 1.5 * IQR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upper_bound</a:t>
            </a:r>
            <a:r>
              <a:rPr lang="en-US" sz="1400">
                <a:ea typeface="+mn-lt"/>
                <a:cs typeface="+mn-lt"/>
              </a:rPr>
              <a:t> = Q3 + 1.5 * IQR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# Identify outliers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outliers = 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[(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['ln(wage)'] &lt; </a:t>
            </a:r>
            <a:r>
              <a:rPr lang="en-US" sz="1400" err="1">
                <a:ea typeface="+mn-lt"/>
                <a:cs typeface="+mn-lt"/>
              </a:rPr>
              <a:t>lower_bound</a:t>
            </a:r>
            <a:r>
              <a:rPr lang="en-US" sz="1400">
                <a:ea typeface="+mn-lt"/>
                <a:cs typeface="+mn-lt"/>
              </a:rPr>
              <a:t>) | (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['ln(wage)'] &gt; </a:t>
            </a:r>
            <a:r>
              <a:rPr lang="en-US" sz="1400" err="1">
                <a:ea typeface="+mn-lt"/>
                <a:cs typeface="+mn-lt"/>
              </a:rPr>
              <a:t>upper_bound</a:t>
            </a:r>
            <a:r>
              <a:rPr lang="en-US" sz="1400">
                <a:ea typeface="+mn-lt"/>
                <a:cs typeface="+mn-lt"/>
              </a:rPr>
              <a:t>)]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print(outliers)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# Remove outliers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df_cleaned</a:t>
            </a:r>
            <a:r>
              <a:rPr lang="en-US" sz="1400">
                <a:ea typeface="+mn-lt"/>
                <a:cs typeface="+mn-lt"/>
              </a:rPr>
              <a:t> = 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[(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['ln(wage)'] &gt;= </a:t>
            </a:r>
            <a:r>
              <a:rPr lang="en-US" sz="1400" err="1">
                <a:ea typeface="+mn-lt"/>
                <a:cs typeface="+mn-lt"/>
              </a:rPr>
              <a:t>lower_bound</a:t>
            </a:r>
            <a:r>
              <a:rPr lang="en-US" sz="1400">
                <a:ea typeface="+mn-lt"/>
                <a:cs typeface="+mn-lt"/>
              </a:rPr>
              <a:t>) &amp; (</a:t>
            </a:r>
            <a:r>
              <a:rPr lang="en-US" sz="1400" err="1">
                <a:ea typeface="+mn-lt"/>
                <a:cs typeface="+mn-lt"/>
              </a:rPr>
              <a:t>df</a:t>
            </a:r>
            <a:r>
              <a:rPr lang="en-US" sz="1400">
                <a:ea typeface="+mn-lt"/>
                <a:cs typeface="+mn-lt"/>
              </a:rPr>
              <a:t>['ln(wage)'] &lt;= </a:t>
            </a:r>
            <a:r>
              <a:rPr lang="en-US" sz="1400" err="1">
                <a:ea typeface="+mn-lt"/>
                <a:cs typeface="+mn-lt"/>
              </a:rPr>
              <a:t>upper_bound</a:t>
            </a:r>
            <a:r>
              <a:rPr lang="en-US" sz="1400">
                <a:ea typeface="+mn-lt"/>
                <a:cs typeface="+mn-lt"/>
              </a:rPr>
              <a:t>)]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# Display the cleaned </a:t>
            </a:r>
            <a:r>
              <a:rPr lang="en-US" sz="1400" err="1">
                <a:ea typeface="+mn-lt"/>
                <a:cs typeface="+mn-lt"/>
              </a:rPr>
              <a:t>DataFrame</a:t>
            </a:r>
            <a:endParaRPr lang="en-US" sz="1400" err="1"/>
          </a:p>
          <a:p>
            <a:pPr algn="l"/>
            <a:r>
              <a:rPr lang="en-US" sz="1400">
                <a:ea typeface="+mn-lt"/>
                <a:cs typeface="+mn-lt"/>
              </a:rPr>
              <a:t>print(</a:t>
            </a:r>
            <a:r>
              <a:rPr lang="en-US" sz="1400" err="1">
                <a:ea typeface="+mn-lt"/>
                <a:cs typeface="+mn-lt"/>
              </a:rPr>
              <a:t>df_cleaned</a:t>
            </a:r>
            <a:r>
              <a:rPr lang="en-US" sz="1400">
                <a:ea typeface="+mn-lt"/>
                <a:cs typeface="+mn-lt"/>
              </a:rPr>
              <a:t>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6606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4E54B-35ED-91C1-A5C0-7B217D7AAB88}"/>
              </a:ext>
            </a:extLst>
          </p:cNvPr>
          <p:cNvSpPr txBox="1"/>
          <p:nvPr/>
        </p:nvSpPr>
        <p:spPr>
          <a:xfrm>
            <a:off x="547778" y="378228"/>
            <a:ext cx="1115121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df1 = </a:t>
            </a:r>
            <a:r>
              <a:rPr lang="en-US" err="1">
                <a:ea typeface="+mn-lt"/>
                <a:cs typeface="+mn-lt"/>
              </a:rPr>
              <a:t>df_cleaned</a:t>
            </a:r>
            <a:endParaRPr lang="en-US" err="1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df1.columns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X1=df1[['</a:t>
            </a:r>
            <a:r>
              <a:rPr lang="en-US" err="1">
                <a:ea typeface="+mn-lt"/>
                <a:cs typeface="+mn-lt"/>
              </a:rPr>
              <a:t>fe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nw</a:t>
            </a:r>
            <a:r>
              <a:rPr lang="en-US">
                <a:ea typeface="+mn-lt"/>
                <a:cs typeface="+mn-lt"/>
              </a:rPr>
              <a:t>', 'un', 'ed', 'ex', 'age', '</a:t>
            </a:r>
            <a:r>
              <a:rPr lang="en-US" err="1">
                <a:ea typeface="+mn-lt"/>
                <a:cs typeface="+mn-lt"/>
              </a:rPr>
              <a:t>wk</a:t>
            </a:r>
            <a:r>
              <a:rPr lang="en-US">
                <a:ea typeface="+mn-lt"/>
                <a:cs typeface="+mn-lt"/>
              </a:rPr>
              <a:t>']]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X1.drop('age', axis=1, </a:t>
            </a:r>
            <a:r>
              <a:rPr lang="en-US" err="1">
                <a:ea typeface="+mn-lt"/>
                <a:cs typeface="+mn-lt"/>
              </a:rPr>
              <a:t>inplace</a:t>
            </a:r>
            <a:r>
              <a:rPr lang="en-US">
                <a:ea typeface="+mn-lt"/>
                <a:cs typeface="+mn-lt"/>
              </a:rPr>
              <a:t>=True)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Y=df1['ln(wage)']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X1.head()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import </a:t>
            </a:r>
            <a:r>
              <a:rPr lang="en-US" err="1">
                <a:ea typeface="+mn-lt"/>
                <a:cs typeface="+mn-lt"/>
              </a:rPr>
              <a:t>statsmodels.api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sm</a:t>
            </a:r>
            <a:endParaRPr lang="en-US" err="1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reg_result1 = </a:t>
            </a:r>
            <a:r>
              <a:rPr lang="en-US" err="1">
                <a:ea typeface="+mn-lt"/>
                <a:cs typeface="+mn-lt"/>
              </a:rPr>
              <a:t>sm.OLS</a:t>
            </a:r>
            <a:r>
              <a:rPr lang="en-US">
                <a:ea typeface="+mn-lt"/>
                <a:cs typeface="+mn-lt"/>
              </a:rPr>
              <a:t>(Y, </a:t>
            </a:r>
            <a:r>
              <a:rPr lang="en-US" err="1">
                <a:ea typeface="+mn-lt"/>
                <a:cs typeface="+mn-lt"/>
              </a:rPr>
              <a:t>sm.add_constant</a:t>
            </a:r>
            <a:r>
              <a:rPr lang="en-US">
                <a:ea typeface="+mn-lt"/>
                <a:cs typeface="+mn-lt"/>
              </a:rPr>
              <a:t>(X1)).fit()</a:t>
            </a:r>
            <a:endParaRPr lang="en-US"/>
          </a:p>
          <a:p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print(reg_result1.summary())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6C4D3-3CB7-DAB7-C037-0C317FA1CFA9}"/>
              </a:ext>
            </a:extLst>
          </p:cNvPr>
          <p:cNvSpPr txBox="1"/>
          <p:nvPr/>
        </p:nvSpPr>
        <p:spPr>
          <a:xfrm>
            <a:off x="299973" y="326059"/>
            <a:ext cx="11516403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# Scatter plot of 'ln(wage)' vs 'ex'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plt.figure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figsize</a:t>
            </a:r>
            <a:r>
              <a:rPr lang="en-US">
                <a:ea typeface="+mn-lt"/>
                <a:cs typeface="+mn-lt"/>
              </a:rPr>
              <a:t>=(8, 6))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plt.scatter</a:t>
            </a:r>
            <a:r>
              <a:rPr lang="en-US">
                <a:ea typeface="+mn-lt"/>
                <a:cs typeface="+mn-lt"/>
              </a:rPr>
              <a:t>(df1['ex'], df1['ln(wage)'], color='</a:t>
            </a:r>
            <a:r>
              <a:rPr lang="en-US" err="1">
                <a:ea typeface="+mn-lt"/>
                <a:cs typeface="+mn-lt"/>
              </a:rPr>
              <a:t>skyblue</a:t>
            </a:r>
            <a:r>
              <a:rPr lang="en-US">
                <a:ea typeface="+mn-lt"/>
                <a:cs typeface="+mn-lt"/>
              </a:rPr>
              <a:t>', label='Data points')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Fit a second-degree polynomial (quadratic curve)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coefficients = </a:t>
            </a:r>
            <a:r>
              <a:rPr lang="en-US" err="1">
                <a:ea typeface="+mn-lt"/>
                <a:cs typeface="+mn-lt"/>
              </a:rPr>
              <a:t>np.polyfit</a:t>
            </a:r>
            <a:r>
              <a:rPr lang="en-US">
                <a:ea typeface="+mn-lt"/>
                <a:cs typeface="+mn-lt"/>
              </a:rPr>
              <a:t>(df1['ex'], df1['ln(wage)'], 2)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polynomial = np.poly1d(coefficients)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Generate x values (</a:t>
            </a:r>
            <a:r>
              <a:rPr lang="en-US" err="1">
                <a:ea typeface="+mn-lt"/>
                <a:cs typeface="+mn-lt"/>
              </a:rPr>
              <a:t>ex range</a:t>
            </a:r>
            <a:r>
              <a:rPr lang="en-US">
                <a:ea typeface="+mn-lt"/>
                <a:cs typeface="+mn-lt"/>
              </a:rPr>
              <a:t>) for plotting the fitted curve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x_vals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np.linspace</a:t>
            </a:r>
            <a:r>
              <a:rPr lang="en-US">
                <a:ea typeface="+mn-lt"/>
                <a:cs typeface="+mn-lt"/>
              </a:rPr>
              <a:t>(df1['ex'].min(), df1['ex'].max(), 100)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y_vals</a:t>
            </a:r>
            <a:r>
              <a:rPr lang="en-US">
                <a:ea typeface="+mn-lt"/>
                <a:cs typeface="+mn-lt"/>
              </a:rPr>
              <a:t> = polynomial(</a:t>
            </a:r>
            <a:r>
              <a:rPr lang="en-US" err="1">
                <a:ea typeface="+mn-lt"/>
                <a:cs typeface="+mn-lt"/>
              </a:rPr>
              <a:t>x_vals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Plot the fitted curve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plt.plot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x_vals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y_vals</a:t>
            </a:r>
            <a:r>
              <a:rPr lang="en-US">
                <a:ea typeface="+mn-lt"/>
                <a:cs typeface="+mn-lt"/>
              </a:rPr>
              <a:t>, color='red', label='Fitted Curve (Quadratic)')</a:t>
            </a:r>
            <a:endParaRPr lang="en-US"/>
          </a:p>
          <a:p>
            <a:endParaRPr lang="en-US"/>
          </a:p>
          <a:p>
            <a:r>
              <a:rPr lang="en-US" err="1">
                <a:ea typeface="+mn-lt"/>
                <a:cs typeface="+mn-lt"/>
              </a:rPr>
              <a:t>plt.title</a:t>
            </a:r>
            <a:r>
              <a:rPr lang="en-US">
                <a:ea typeface="+mn-lt"/>
                <a:cs typeface="+mn-lt"/>
              </a:rPr>
              <a:t>('Scatter Plot of ln(wage) vs ex with Fitted Curve')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plt.xlabel</a:t>
            </a:r>
            <a:r>
              <a:rPr lang="en-US">
                <a:ea typeface="+mn-lt"/>
                <a:cs typeface="+mn-lt"/>
              </a:rPr>
              <a:t>('Experience (ex)')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plt.ylabel</a:t>
            </a:r>
            <a:r>
              <a:rPr lang="en-US">
                <a:ea typeface="+mn-lt"/>
                <a:cs typeface="+mn-lt"/>
              </a:rPr>
              <a:t>('ln(wage) values')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plt.legend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Show the plot</a:t>
            </a:r>
            <a:endParaRPr lang="en-US"/>
          </a:p>
          <a:p>
            <a:pPr algn="l"/>
            <a:r>
              <a:rPr lang="en-US" err="1">
                <a:ea typeface="+mn-lt"/>
                <a:cs typeface="+mn-lt"/>
              </a:rPr>
              <a:t>plt.show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6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E704D-593E-4890-7A45-C05B5819CFF0}"/>
              </a:ext>
            </a:extLst>
          </p:cNvPr>
          <p:cNvSpPr txBox="1"/>
          <p:nvPr/>
        </p:nvSpPr>
        <p:spPr>
          <a:xfrm>
            <a:off x="391271" y="391270"/>
            <a:ext cx="11346852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X2=X1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X2['ex^2'] = X2['ex']**2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X2.head()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reg_result2 = </a:t>
            </a:r>
            <a:r>
              <a:rPr lang="en-US" sz="1200" err="1">
                <a:ea typeface="+mn-lt"/>
                <a:cs typeface="+mn-lt"/>
              </a:rPr>
              <a:t>sm.OLS</a:t>
            </a:r>
            <a:r>
              <a:rPr lang="en-US" sz="1200">
                <a:ea typeface="+mn-lt"/>
                <a:cs typeface="+mn-lt"/>
              </a:rPr>
              <a:t>(Y, </a:t>
            </a:r>
            <a:r>
              <a:rPr lang="en-US" sz="1200" err="1">
                <a:ea typeface="+mn-lt"/>
                <a:cs typeface="+mn-lt"/>
              </a:rPr>
              <a:t>sm.add_constant</a:t>
            </a:r>
            <a:r>
              <a:rPr lang="en-US" sz="1200">
                <a:ea typeface="+mn-lt"/>
                <a:cs typeface="+mn-lt"/>
              </a:rPr>
              <a:t>(X2)).fit()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print(reg_result2.summary())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X3 = X2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X3['</a:t>
            </a:r>
            <a:r>
              <a:rPr lang="en-US" sz="1200" err="1">
                <a:ea typeface="+mn-lt"/>
                <a:cs typeface="+mn-lt"/>
              </a:rPr>
              <a:t>fe:nw</a:t>
            </a:r>
            <a:r>
              <a:rPr lang="en-US" sz="1200">
                <a:ea typeface="+mn-lt"/>
                <a:cs typeface="+mn-lt"/>
              </a:rPr>
              <a:t>'] = X3['</a:t>
            </a:r>
            <a:r>
              <a:rPr lang="en-US" sz="1200" err="1">
                <a:ea typeface="+mn-lt"/>
                <a:cs typeface="+mn-lt"/>
              </a:rPr>
              <a:t>fe</a:t>
            </a:r>
            <a:r>
              <a:rPr lang="en-US" sz="1200">
                <a:ea typeface="+mn-lt"/>
                <a:cs typeface="+mn-lt"/>
              </a:rPr>
              <a:t>']*X3['</a:t>
            </a:r>
            <a:r>
              <a:rPr lang="en-US" sz="1200" err="1">
                <a:ea typeface="+mn-lt"/>
                <a:cs typeface="+mn-lt"/>
              </a:rPr>
              <a:t>nw</a:t>
            </a:r>
            <a:r>
              <a:rPr lang="en-US" sz="1200">
                <a:ea typeface="+mn-lt"/>
                <a:cs typeface="+mn-lt"/>
              </a:rPr>
              <a:t>']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X3['</a:t>
            </a:r>
            <a:r>
              <a:rPr lang="en-US" sz="1200" err="1">
                <a:ea typeface="+mn-lt"/>
                <a:cs typeface="+mn-lt"/>
              </a:rPr>
              <a:t>fe:un</a:t>
            </a:r>
            <a:r>
              <a:rPr lang="en-US" sz="1200">
                <a:ea typeface="+mn-lt"/>
                <a:cs typeface="+mn-lt"/>
              </a:rPr>
              <a:t>'] = X2['</a:t>
            </a:r>
            <a:r>
              <a:rPr lang="en-US" sz="1200" err="1">
                <a:ea typeface="+mn-lt"/>
                <a:cs typeface="+mn-lt"/>
              </a:rPr>
              <a:t>fe</a:t>
            </a:r>
            <a:r>
              <a:rPr lang="en-US" sz="1200">
                <a:ea typeface="+mn-lt"/>
                <a:cs typeface="+mn-lt"/>
              </a:rPr>
              <a:t>']*X1['un']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X3['</a:t>
            </a:r>
            <a:r>
              <a:rPr lang="en-US" sz="1200" err="1">
                <a:ea typeface="+mn-lt"/>
                <a:cs typeface="+mn-lt"/>
              </a:rPr>
              <a:t>fe:ed</a:t>
            </a:r>
            <a:r>
              <a:rPr lang="en-US" sz="1200">
                <a:ea typeface="+mn-lt"/>
                <a:cs typeface="+mn-lt"/>
              </a:rPr>
              <a:t>'] = X2['</a:t>
            </a:r>
            <a:r>
              <a:rPr lang="en-US" sz="1200" err="1">
                <a:ea typeface="+mn-lt"/>
                <a:cs typeface="+mn-lt"/>
              </a:rPr>
              <a:t>fe</a:t>
            </a:r>
            <a:r>
              <a:rPr lang="en-US" sz="1200">
                <a:ea typeface="+mn-lt"/>
                <a:cs typeface="+mn-lt"/>
              </a:rPr>
              <a:t>']*X1['ed']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X3['</a:t>
            </a:r>
            <a:r>
              <a:rPr lang="en-US" sz="1200" err="1">
                <a:ea typeface="+mn-lt"/>
                <a:cs typeface="+mn-lt"/>
              </a:rPr>
              <a:t>fe:ex</a:t>
            </a:r>
            <a:r>
              <a:rPr lang="en-US" sz="1200">
                <a:ea typeface="+mn-lt"/>
                <a:cs typeface="+mn-lt"/>
              </a:rPr>
              <a:t>'] = X3['</a:t>
            </a:r>
            <a:r>
              <a:rPr lang="en-US" sz="1200" err="1">
                <a:ea typeface="+mn-lt"/>
                <a:cs typeface="+mn-lt"/>
              </a:rPr>
              <a:t>fe</a:t>
            </a:r>
            <a:r>
              <a:rPr lang="en-US" sz="1200">
                <a:ea typeface="+mn-lt"/>
                <a:cs typeface="+mn-lt"/>
              </a:rPr>
              <a:t>']*X1['ex']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X3['</a:t>
            </a:r>
            <a:r>
              <a:rPr lang="en-US" sz="1200" err="1">
                <a:ea typeface="+mn-lt"/>
                <a:cs typeface="+mn-lt"/>
              </a:rPr>
              <a:t>fe:wk</a:t>
            </a:r>
            <a:r>
              <a:rPr lang="en-US" sz="1200">
                <a:ea typeface="+mn-lt"/>
                <a:cs typeface="+mn-lt"/>
              </a:rPr>
              <a:t>'] = X3['</a:t>
            </a:r>
            <a:r>
              <a:rPr lang="en-US" sz="1200" err="1">
                <a:ea typeface="+mn-lt"/>
                <a:cs typeface="+mn-lt"/>
              </a:rPr>
              <a:t>fe</a:t>
            </a:r>
            <a:r>
              <a:rPr lang="en-US" sz="1200">
                <a:ea typeface="+mn-lt"/>
                <a:cs typeface="+mn-lt"/>
              </a:rPr>
              <a:t>']*X1['</a:t>
            </a:r>
            <a:r>
              <a:rPr lang="en-US" sz="1200" err="1">
                <a:ea typeface="+mn-lt"/>
                <a:cs typeface="+mn-lt"/>
              </a:rPr>
              <a:t>wk</a:t>
            </a:r>
            <a:r>
              <a:rPr lang="en-US" sz="1200">
                <a:ea typeface="+mn-lt"/>
                <a:cs typeface="+mn-lt"/>
              </a:rPr>
              <a:t>']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X1.head()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reg_result3 = </a:t>
            </a:r>
            <a:r>
              <a:rPr lang="en-US" sz="1200" err="1">
                <a:ea typeface="+mn-lt"/>
                <a:cs typeface="+mn-lt"/>
              </a:rPr>
              <a:t>sm.OLS</a:t>
            </a:r>
            <a:r>
              <a:rPr lang="en-US" sz="1200">
                <a:ea typeface="+mn-lt"/>
                <a:cs typeface="+mn-lt"/>
              </a:rPr>
              <a:t>(Y, </a:t>
            </a:r>
            <a:r>
              <a:rPr lang="en-US" sz="1200" err="1">
                <a:ea typeface="+mn-lt"/>
                <a:cs typeface="+mn-lt"/>
              </a:rPr>
              <a:t>sm.add_constant</a:t>
            </a:r>
            <a:r>
              <a:rPr lang="en-US" sz="1200">
                <a:ea typeface="+mn-lt"/>
                <a:cs typeface="+mn-lt"/>
              </a:rPr>
              <a:t>(X3)).fit()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print(reg_result3.summary())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X2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X2.columns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X4 = X2[['</a:t>
            </a:r>
            <a:r>
              <a:rPr lang="en-US" sz="1200" err="1">
                <a:ea typeface="+mn-lt"/>
                <a:cs typeface="+mn-lt"/>
              </a:rPr>
              <a:t>fe</a:t>
            </a:r>
            <a:r>
              <a:rPr lang="en-US" sz="1200">
                <a:ea typeface="+mn-lt"/>
                <a:cs typeface="+mn-lt"/>
              </a:rPr>
              <a:t>', '</a:t>
            </a:r>
            <a:r>
              <a:rPr lang="en-US" sz="1200" err="1">
                <a:ea typeface="+mn-lt"/>
                <a:cs typeface="+mn-lt"/>
              </a:rPr>
              <a:t>nw</a:t>
            </a:r>
            <a:r>
              <a:rPr lang="en-US" sz="1200">
                <a:ea typeface="+mn-lt"/>
                <a:cs typeface="+mn-lt"/>
              </a:rPr>
              <a:t>', 'un', 'ed', 'ex', '</a:t>
            </a:r>
            <a:r>
              <a:rPr lang="en-US" sz="1200" err="1">
                <a:ea typeface="+mn-lt"/>
                <a:cs typeface="+mn-lt"/>
              </a:rPr>
              <a:t>wk</a:t>
            </a:r>
            <a:r>
              <a:rPr lang="en-US" sz="1200">
                <a:ea typeface="+mn-lt"/>
                <a:cs typeface="+mn-lt"/>
              </a:rPr>
              <a:t>', 'ex^2']]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reg_result4 = </a:t>
            </a:r>
            <a:r>
              <a:rPr lang="en-US" sz="1200" err="1">
                <a:ea typeface="+mn-lt"/>
                <a:cs typeface="+mn-lt"/>
              </a:rPr>
              <a:t>sm.OLS</a:t>
            </a:r>
            <a:r>
              <a:rPr lang="en-US" sz="1200">
                <a:ea typeface="+mn-lt"/>
                <a:cs typeface="+mn-lt"/>
              </a:rPr>
              <a:t>(Y, </a:t>
            </a:r>
            <a:r>
              <a:rPr lang="en-US" sz="1200" err="1">
                <a:ea typeface="+mn-lt"/>
                <a:cs typeface="+mn-lt"/>
              </a:rPr>
              <a:t>sm.add_constant</a:t>
            </a:r>
            <a:r>
              <a:rPr lang="en-US" sz="1200">
                <a:ea typeface="+mn-lt"/>
                <a:cs typeface="+mn-lt"/>
              </a:rPr>
              <a:t>(X3)).fit()</a:t>
            </a:r>
            <a:endParaRPr lang="en-US" sz="1200"/>
          </a:p>
          <a:p>
            <a:pPr algn="l"/>
            <a:r>
              <a:rPr lang="en-US" sz="1200">
                <a:ea typeface="+mn-lt"/>
                <a:cs typeface="+mn-lt"/>
              </a:rPr>
              <a:t>print(reg_result4.summary())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08418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97ED4-02D4-1A53-60E0-8FB5C531E6F0}"/>
              </a:ext>
            </a:extLst>
          </p:cNvPr>
          <p:cNvSpPr txBox="1"/>
          <p:nvPr/>
        </p:nvSpPr>
        <p:spPr>
          <a:xfrm>
            <a:off x="247804" y="221719"/>
            <a:ext cx="1165986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plt.figure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figsize</a:t>
            </a:r>
            <a:r>
              <a:rPr lang="en-US">
                <a:ea typeface="+mn-lt"/>
                <a:cs typeface="+mn-lt"/>
              </a:rPr>
              <a:t>=(8, 6))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plt.scatter</a:t>
            </a:r>
            <a:r>
              <a:rPr lang="en-US">
                <a:ea typeface="+mn-lt"/>
                <a:cs typeface="+mn-lt"/>
              </a:rPr>
              <a:t>(df1['ed'], df1['ln(wage)'], color='</a:t>
            </a:r>
            <a:r>
              <a:rPr lang="en-US" err="1">
                <a:ea typeface="+mn-lt"/>
                <a:cs typeface="+mn-lt"/>
              </a:rPr>
              <a:t>skyblue</a:t>
            </a:r>
            <a:r>
              <a:rPr lang="en-US">
                <a:ea typeface="+mn-lt"/>
                <a:cs typeface="+mn-lt"/>
              </a:rPr>
              <a:t>', label='Data points')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Fit a second-degree polynomial (quadratic curve)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coefficients = </a:t>
            </a:r>
            <a:r>
              <a:rPr lang="en-US" err="1">
                <a:ea typeface="+mn-lt"/>
                <a:cs typeface="+mn-lt"/>
              </a:rPr>
              <a:t>np.polyfit</a:t>
            </a:r>
            <a:r>
              <a:rPr lang="en-US">
                <a:ea typeface="+mn-lt"/>
                <a:cs typeface="+mn-lt"/>
              </a:rPr>
              <a:t>(df1['ed'], df1['ln(wage)'], 2)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polynomial = np.poly1d(coefficients)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Generate x values (</a:t>
            </a:r>
            <a:r>
              <a:rPr lang="en-US" err="1">
                <a:ea typeface="+mn-lt"/>
                <a:cs typeface="+mn-lt"/>
              </a:rPr>
              <a:t>ex range</a:t>
            </a:r>
            <a:r>
              <a:rPr lang="en-US">
                <a:ea typeface="+mn-lt"/>
                <a:cs typeface="+mn-lt"/>
              </a:rPr>
              <a:t>) for plotting the fitted curve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x_vals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np.linspace</a:t>
            </a:r>
            <a:r>
              <a:rPr lang="en-US">
                <a:ea typeface="+mn-lt"/>
                <a:cs typeface="+mn-lt"/>
              </a:rPr>
              <a:t>(df1['ed'].min(), df1['ed'].max(), 100)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y_vals</a:t>
            </a:r>
            <a:r>
              <a:rPr lang="en-US">
                <a:ea typeface="+mn-lt"/>
                <a:cs typeface="+mn-lt"/>
              </a:rPr>
              <a:t> = polynomial(</a:t>
            </a:r>
            <a:r>
              <a:rPr lang="en-US" err="1">
                <a:ea typeface="+mn-lt"/>
                <a:cs typeface="+mn-lt"/>
              </a:rPr>
              <a:t>x_vals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Plot the fitted curve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plt.plot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x_vals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y_vals</a:t>
            </a:r>
            <a:r>
              <a:rPr lang="en-US">
                <a:ea typeface="+mn-lt"/>
                <a:cs typeface="+mn-lt"/>
              </a:rPr>
              <a:t>, color='red', label='Fitted Curve (quadratic)')</a:t>
            </a:r>
            <a:endParaRPr lang="en-US"/>
          </a:p>
          <a:p>
            <a:endParaRPr lang="en-US"/>
          </a:p>
          <a:p>
            <a:r>
              <a:rPr lang="en-US" err="1">
                <a:ea typeface="+mn-lt"/>
                <a:cs typeface="+mn-lt"/>
              </a:rPr>
              <a:t>plt.title</a:t>
            </a:r>
            <a:r>
              <a:rPr lang="en-US">
                <a:ea typeface="+mn-lt"/>
                <a:cs typeface="+mn-lt"/>
              </a:rPr>
              <a:t>('Scatter Plot of ln(wage) vs ed with Fitted Curve')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plt.xlabel</a:t>
            </a:r>
            <a:r>
              <a:rPr lang="en-US">
                <a:ea typeface="+mn-lt"/>
                <a:cs typeface="+mn-lt"/>
              </a:rPr>
              <a:t>('Experience (ed)')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plt.ylabel</a:t>
            </a:r>
            <a:r>
              <a:rPr lang="en-US">
                <a:ea typeface="+mn-lt"/>
                <a:cs typeface="+mn-lt"/>
              </a:rPr>
              <a:t>('ln(wage) values')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plt.legend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Show the plot</a:t>
            </a:r>
            <a:endParaRPr lang="en-US"/>
          </a:p>
          <a:p>
            <a:pPr algn="l"/>
            <a:r>
              <a:rPr lang="en-US" err="1">
                <a:ea typeface="+mn-lt"/>
                <a:cs typeface="+mn-lt"/>
              </a:rPr>
              <a:t>plt.show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4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B110C9-AD9E-ADCE-AE42-A58EAE5CFAAF}"/>
              </a:ext>
            </a:extLst>
          </p:cNvPr>
          <p:cNvSpPr txBox="1"/>
          <p:nvPr/>
        </p:nvSpPr>
        <p:spPr>
          <a:xfrm>
            <a:off x="273889" y="286931"/>
            <a:ext cx="1162074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X4.head()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X4['ed^2'] = X4['ed']**2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reg_result5 = </a:t>
            </a:r>
            <a:r>
              <a:rPr lang="en-US" err="1">
                <a:ea typeface="+mn-lt"/>
                <a:cs typeface="+mn-lt"/>
              </a:rPr>
              <a:t>sm.OLS</a:t>
            </a:r>
            <a:r>
              <a:rPr lang="en-US">
                <a:ea typeface="+mn-lt"/>
                <a:cs typeface="+mn-lt"/>
              </a:rPr>
              <a:t>(Y, </a:t>
            </a:r>
            <a:r>
              <a:rPr lang="en-US" err="1">
                <a:ea typeface="+mn-lt"/>
                <a:cs typeface="+mn-lt"/>
              </a:rPr>
              <a:t>sm.add_constant</a:t>
            </a:r>
            <a:r>
              <a:rPr lang="en-US">
                <a:ea typeface="+mn-lt"/>
                <a:cs typeface="+mn-lt"/>
              </a:rPr>
              <a:t>(X3)).fit()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print(reg_result5.summary())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from </a:t>
            </a:r>
            <a:r>
              <a:rPr lang="en-US" err="1">
                <a:ea typeface="+mn-lt"/>
                <a:cs typeface="+mn-lt"/>
              </a:rPr>
              <a:t>statsmodels.stats.diagnostic</a:t>
            </a:r>
            <a:r>
              <a:rPr lang="en-US">
                <a:ea typeface="+mn-lt"/>
                <a:cs typeface="+mn-lt"/>
              </a:rPr>
              <a:t> import </a:t>
            </a:r>
            <a:r>
              <a:rPr lang="en-US" err="1">
                <a:ea typeface="+mn-lt"/>
                <a:cs typeface="+mn-lt"/>
              </a:rPr>
              <a:t>het_breuschpagan</a:t>
            </a:r>
            <a:endParaRPr lang="en-US" err="1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Predict the values and compute residuals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predicted_vals</a:t>
            </a:r>
            <a:r>
              <a:rPr lang="en-US">
                <a:ea typeface="+mn-lt"/>
                <a:cs typeface="+mn-lt"/>
              </a:rPr>
              <a:t> = reg_result5.fittedvalues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residuals = reg_result5.resid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# Breusch-Pagan Test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lm_test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het_breuschpagan</a:t>
            </a:r>
            <a:r>
              <a:rPr lang="en-US">
                <a:ea typeface="+mn-lt"/>
                <a:cs typeface="+mn-lt"/>
              </a:rPr>
              <a:t>(residuals, </a:t>
            </a:r>
            <a:r>
              <a:rPr lang="en-US" err="1">
                <a:ea typeface="+mn-lt"/>
                <a:cs typeface="+mn-lt"/>
              </a:rPr>
              <a:t>sm.add_constant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predicted_vals</a:t>
            </a:r>
            <a:r>
              <a:rPr lang="en-US">
                <a:ea typeface="+mn-lt"/>
                <a:cs typeface="+mn-lt"/>
              </a:rPr>
              <a:t>))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print('Breusch-Pagan p-value:', </a:t>
            </a:r>
            <a:r>
              <a:rPr lang="en-US" err="1">
                <a:ea typeface="+mn-lt"/>
                <a:cs typeface="+mn-lt"/>
              </a:rPr>
              <a:t>lm_test</a:t>
            </a:r>
            <a:r>
              <a:rPr lang="en-US">
                <a:ea typeface="+mn-lt"/>
                <a:cs typeface="+mn-lt"/>
              </a:rPr>
              <a:t>[1])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4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FADB1-5AAA-B48F-DDEF-7A53B48BF46B}"/>
              </a:ext>
            </a:extLst>
          </p:cNvPr>
          <p:cNvSpPr txBox="1"/>
          <p:nvPr/>
        </p:nvSpPr>
        <p:spPr>
          <a:xfrm>
            <a:off x="391270" y="365186"/>
            <a:ext cx="1137293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from </a:t>
            </a:r>
            <a:r>
              <a:rPr lang="en-US" sz="1600" err="1">
                <a:ea typeface="+mn-lt"/>
                <a:cs typeface="+mn-lt"/>
              </a:rPr>
              <a:t>statsmodels.stats.outliers_influence</a:t>
            </a:r>
            <a:r>
              <a:rPr lang="en-US" sz="1600">
                <a:ea typeface="+mn-lt"/>
                <a:cs typeface="+mn-lt"/>
              </a:rPr>
              <a:t> import reset_ramsey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Run the OLS regression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model = </a:t>
            </a:r>
            <a:r>
              <a:rPr lang="en-US" sz="1600" err="1">
                <a:ea typeface="+mn-lt"/>
                <a:cs typeface="+mn-lt"/>
              </a:rPr>
              <a:t>sm.OLS</a:t>
            </a:r>
            <a:r>
              <a:rPr lang="en-US" sz="1600">
                <a:ea typeface="+mn-lt"/>
                <a:cs typeface="+mn-lt"/>
              </a:rPr>
              <a:t>(df1['ln(wage)'], </a:t>
            </a:r>
            <a:r>
              <a:rPr lang="en-US" sz="1600" err="1">
                <a:ea typeface="+mn-lt"/>
                <a:cs typeface="+mn-lt"/>
              </a:rPr>
              <a:t>sm.add_constant</a:t>
            </a:r>
            <a:r>
              <a:rPr lang="en-US" sz="1600">
                <a:ea typeface="+mn-lt"/>
                <a:cs typeface="+mn-lt"/>
              </a:rPr>
              <a:t>(X4[['</a:t>
            </a:r>
            <a:r>
              <a:rPr lang="en-US" sz="1600" err="1">
                <a:ea typeface="+mn-lt"/>
                <a:cs typeface="+mn-lt"/>
              </a:rPr>
              <a:t>fe</a:t>
            </a:r>
            <a:r>
              <a:rPr lang="en-US" sz="1600">
                <a:ea typeface="+mn-lt"/>
                <a:cs typeface="+mn-lt"/>
              </a:rPr>
              <a:t>', '</a:t>
            </a:r>
            <a:r>
              <a:rPr lang="en-US" sz="1600" err="1">
                <a:ea typeface="+mn-lt"/>
                <a:cs typeface="+mn-lt"/>
              </a:rPr>
              <a:t>nw</a:t>
            </a:r>
            <a:r>
              <a:rPr lang="en-US" sz="1600">
                <a:ea typeface="+mn-lt"/>
                <a:cs typeface="+mn-lt"/>
              </a:rPr>
              <a:t>', 'un', 'ed', 'ex', '</a:t>
            </a:r>
            <a:r>
              <a:rPr lang="en-US" sz="1600" err="1">
                <a:ea typeface="+mn-lt"/>
                <a:cs typeface="+mn-lt"/>
              </a:rPr>
              <a:t>wk</a:t>
            </a:r>
            <a:r>
              <a:rPr lang="en-US" sz="1600">
                <a:ea typeface="+mn-lt"/>
                <a:cs typeface="+mn-lt"/>
              </a:rPr>
              <a:t>', 'ex^2', 'ed^2']])).fit()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Perform the Ramsey RESET test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reset_test</a:t>
            </a:r>
            <a:r>
              <a:rPr lang="en-US" sz="1600">
                <a:ea typeface="+mn-lt"/>
                <a:cs typeface="+mn-lt"/>
              </a:rPr>
              <a:t> = </a:t>
            </a:r>
            <a:r>
              <a:rPr lang="en-US" sz="1600" err="1">
                <a:ea typeface="+mn-lt"/>
                <a:cs typeface="+mn-lt"/>
              </a:rPr>
              <a:t>reset_ramsey</a:t>
            </a:r>
            <a:r>
              <a:rPr lang="en-US" sz="1600">
                <a:ea typeface="+mn-lt"/>
                <a:cs typeface="+mn-lt"/>
              </a:rPr>
              <a:t>(model)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print('Ramsey RESET p-value:', </a:t>
            </a:r>
            <a:r>
              <a:rPr lang="en-US" sz="1600" err="1">
                <a:ea typeface="+mn-lt"/>
                <a:cs typeface="+mn-lt"/>
              </a:rPr>
              <a:t>reset_test</a:t>
            </a:r>
            <a:r>
              <a:rPr lang="en-US" sz="1600">
                <a:ea typeface="+mn-lt"/>
                <a:cs typeface="+mn-lt"/>
              </a:rPr>
              <a:t>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"""OVB If the p-value is small (e.g., less than 0.05), there’s evidence of omitted variables or a </a:t>
            </a:r>
            <a:r>
              <a:rPr lang="en-US" sz="1600" err="1">
                <a:ea typeface="+mn-lt"/>
                <a:cs typeface="+mn-lt"/>
              </a:rPr>
              <a:t>misspecified</a:t>
            </a:r>
            <a:r>
              <a:rPr lang="en-US" sz="1600">
                <a:ea typeface="+mn-lt"/>
                <a:cs typeface="+mn-lt"/>
              </a:rPr>
              <a:t> model."""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model = </a:t>
            </a:r>
            <a:r>
              <a:rPr lang="en-US" sz="1600" err="1">
                <a:ea typeface="+mn-lt"/>
                <a:cs typeface="+mn-lt"/>
              </a:rPr>
              <a:t>sm.OLS</a:t>
            </a:r>
            <a:r>
              <a:rPr lang="en-US" sz="1600">
                <a:ea typeface="+mn-lt"/>
                <a:cs typeface="+mn-lt"/>
              </a:rPr>
              <a:t>(df1['ln(wage)'], </a:t>
            </a:r>
            <a:r>
              <a:rPr lang="en-US" sz="1600" err="1">
                <a:ea typeface="+mn-lt"/>
                <a:cs typeface="+mn-lt"/>
              </a:rPr>
              <a:t>sm.add_constant</a:t>
            </a:r>
            <a:r>
              <a:rPr lang="en-US" sz="1600">
                <a:ea typeface="+mn-lt"/>
                <a:cs typeface="+mn-lt"/>
              </a:rPr>
              <a:t>(X4[['</a:t>
            </a:r>
            <a:r>
              <a:rPr lang="en-US" sz="1600" err="1">
                <a:ea typeface="+mn-lt"/>
                <a:cs typeface="+mn-lt"/>
              </a:rPr>
              <a:t>fe</a:t>
            </a:r>
            <a:r>
              <a:rPr lang="en-US" sz="1600">
                <a:ea typeface="+mn-lt"/>
                <a:cs typeface="+mn-lt"/>
              </a:rPr>
              <a:t>', '</a:t>
            </a:r>
            <a:r>
              <a:rPr lang="en-US" sz="1600" err="1">
                <a:ea typeface="+mn-lt"/>
                <a:cs typeface="+mn-lt"/>
              </a:rPr>
              <a:t>nw</a:t>
            </a:r>
            <a:r>
              <a:rPr lang="en-US" sz="1600">
                <a:ea typeface="+mn-lt"/>
                <a:cs typeface="+mn-lt"/>
              </a:rPr>
              <a:t>', 'un', 'ed', 'ex', '</a:t>
            </a:r>
            <a:r>
              <a:rPr lang="en-US" sz="1600" err="1">
                <a:ea typeface="+mn-lt"/>
                <a:cs typeface="+mn-lt"/>
              </a:rPr>
              <a:t>wk</a:t>
            </a:r>
            <a:r>
              <a:rPr lang="en-US" sz="1600">
                <a:ea typeface="+mn-lt"/>
                <a:cs typeface="+mn-lt"/>
              </a:rPr>
              <a:t>', 'ex^2', 'ed^2']])).fit()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print(</a:t>
            </a:r>
            <a:r>
              <a:rPr lang="en-US" sz="1600" err="1">
                <a:ea typeface="+mn-lt"/>
                <a:cs typeface="+mn-lt"/>
              </a:rPr>
              <a:t>model.summary</a:t>
            </a:r>
            <a:r>
              <a:rPr lang="en-US" sz="1600">
                <a:ea typeface="+mn-lt"/>
                <a:cs typeface="+mn-lt"/>
              </a:rPr>
              <a:t>())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Predict the values and compute residuals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predicted_vals</a:t>
            </a:r>
            <a:r>
              <a:rPr lang="en-US" sz="1600">
                <a:ea typeface="+mn-lt"/>
                <a:cs typeface="+mn-lt"/>
              </a:rPr>
              <a:t> = </a:t>
            </a:r>
            <a:r>
              <a:rPr lang="en-US" sz="1600" err="1">
                <a:ea typeface="+mn-lt"/>
                <a:cs typeface="+mn-lt"/>
              </a:rPr>
              <a:t>model.fittedvalues</a:t>
            </a:r>
            <a:endParaRPr lang="en-US" sz="1600" err="1"/>
          </a:p>
          <a:p>
            <a:r>
              <a:rPr lang="en-US" sz="1600">
                <a:ea typeface="+mn-lt"/>
                <a:cs typeface="+mn-lt"/>
              </a:rPr>
              <a:t>residuals = </a:t>
            </a:r>
            <a:r>
              <a:rPr lang="en-US" sz="1600" err="1">
                <a:ea typeface="+mn-lt"/>
                <a:cs typeface="+mn-lt"/>
              </a:rPr>
              <a:t>model.resid</a:t>
            </a:r>
            <a:endParaRPr lang="en-US" sz="1600" err="1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# Breusch-Pagan Test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lm_test</a:t>
            </a:r>
            <a:r>
              <a:rPr lang="en-US" sz="1600">
                <a:ea typeface="+mn-lt"/>
                <a:cs typeface="+mn-lt"/>
              </a:rPr>
              <a:t> = </a:t>
            </a:r>
            <a:r>
              <a:rPr lang="en-US" sz="1600" err="1">
                <a:ea typeface="+mn-lt"/>
                <a:cs typeface="+mn-lt"/>
              </a:rPr>
              <a:t>het_breuschpagan</a:t>
            </a:r>
            <a:r>
              <a:rPr lang="en-US" sz="1600">
                <a:ea typeface="+mn-lt"/>
                <a:cs typeface="+mn-lt"/>
              </a:rPr>
              <a:t>(residuals, </a:t>
            </a:r>
            <a:r>
              <a:rPr lang="en-US" sz="1600" err="1">
                <a:ea typeface="+mn-lt"/>
                <a:cs typeface="+mn-lt"/>
              </a:rPr>
              <a:t>sm.add_constant</a:t>
            </a:r>
            <a:r>
              <a:rPr lang="en-US" sz="1600">
                <a:ea typeface="+mn-lt"/>
                <a:cs typeface="+mn-lt"/>
              </a:rPr>
              <a:t>(</a:t>
            </a:r>
            <a:r>
              <a:rPr lang="en-US" sz="1600" err="1">
                <a:ea typeface="+mn-lt"/>
                <a:cs typeface="+mn-lt"/>
              </a:rPr>
              <a:t>predicted_vals</a:t>
            </a:r>
            <a:r>
              <a:rPr lang="en-US" sz="1600">
                <a:ea typeface="+mn-lt"/>
                <a:cs typeface="+mn-lt"/>
              </a:rPr>
              <a:t>))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print('Breusch-Pagan p-value:', </a:t>
            </a:r>
            <a:r>
              <a:rPr lang="en-US" sz="1600" err="1">
                <a:ea typeface="+mn-lt"/>
                <a:cs typeface="+mn-lt"/>
              </a:rPr>
              <a:t>lm_test</a:t>
            </a:r>
            <a:r>
              <a:rPr lang="en-US" sz="1600">
                <a:ea typeface="+mn-lt"/>
                <a:cs typeface="+mn-lt"/>
              </a:rPr>
              <a:t>[1])</a:t>
            </a:r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model2 = </a:t>
            </a:r>
            <a:r>
              <a:rPr lang="en-US" sz="1600" err="1">
                <a:ea typeface="+mn-lt"/>
                <a:cs typeface="+mn-lt"/>
              </a:rPr>
              <a:t>sm.OLS</a:t>
            </a:r>
            <a:r>
              <a:rPr lang="en-US" sz="1600">
                <a:ea typeface="+mn-lt"/>
                <a:cs typeface="+mn-lt"/>
              </a:rPr>
              <a:t>(df1['ln(wage)'], </a:t>
            </a:r>
            <a:r>
              <a:rPr lang="en-US" sz="1600" err="1">
                <a:ea typeface="+mn-lt"/>
                <a:cs typeface="+mn-lt"/>
              </a:rPr>
              <a:t>sm.add_constant</a:t>
            </a:r>
            <a:r>
              <a:rPr lang="en-US" sz="1600">
                <a:ea typeface="+mn-lt"/>
                <a:cs typeface="+mn-lt"/>
              </a:rPr>
              <a:t>(X4[['</a:t>
            </a:r>
            <a:r>
              <a:rPr lang="en-US" sz="1600" err="1">
                <a:ea typeface="+mn-lt"/>
                <a:cs typeface="+mn-lt"/>
              </a:rPr>
              <a:t>fe</a:t>
            </a:r>
            <a:r>
              <a:rPr lang="en-US" sz="1600">
                <a:ea typeface="+mn-lt"/>
                <a:cs typeface="+mn-lt"/>
              </a:rPr>
              <a:t>', '</a:t>
            </a:r>
            <a:r>
              <a:rPr lang="en-US" sz="1600" err="1">
                <a:ea typeface="+mn-lt"/>
                <a:cs typeface="+mn-lt"/>
              </a:rPr>
              <a:t>nw</a:t>
            </a:r>
            <a:r>
              <a:rPr lang="en-US" sz="1600">
                <a:ea typeface="+mn-lt"/>
                <a:cs typeface="+mn-lt"/>
              </a:rPr>
              <a:t>', 'un', 'ex', '</a:t>
            </a:r>
            <a:r>
              <a:rPr lang="en-US" sz="1600" err="1">
                <a:ea typeface="+mn-lt"/>
                <a:cs typeface="+mn-lt"/>
              </a:rPr>
              <a:t>wk</a:t>
            </a:r>
            <a:r>
              <a:rPr lang="en-US" sz="1600">
                <a:ea typeface="+mn-lt"/>
                <a:cs typeface="+mn-lt"/>
              </a:rPr>
              <a:t>', 'ex^2', 'ed^2']])).fit()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print(model2.summary())</a:t>
            </a:r>
            <a:endParaRPr lang="en-US" sz="1600"/>
          </a:p>
          <a:p>
            <a:endParaRPr lang="en-US" sz="1600"/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386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0140-57DD-74FC-17A9-7A453845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FDFD-4D1F-973E-FD81-783DBA1E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Paul A. Rudd, An Introduction to Classical Econometric Theory, Oxford University Press, New York, 2000 </a:t>
            </a:r>
          </a:p>
          <a:p>
            <a:r>
              <a:rPr lang="en-US">
                <a:ea typeface="+mn-lt"/>
                <a:cs typeface="+mn-lt"/>
              </a:rPr>
              <a:t>Extract from the March, 1995 Current Population Survey of the U. S. Census Bureau. 1289 observations, 8 variables, including w (wage), </a:t>
            </a:r>
            <a:r>
              <a:rPr lang="en-US" err="1">
                <a:ea typeface="+mn-lt"/>
                <a:cs typeface="+mn-lt"/>
              </a:rPr>
              <a:t>fe</a:t>
            </a:r>
            <a:r>
              <a:rPr lang="en-US">
                <a:ea typeface="+mn-lt"/>
                <a:cs typeface="+mn-lt"/>
              </a:rPr>
              <a:t> female indicator variable), </a:t>
            </a:r>
            <a:r>
              <a:rPr lang="en-US" err="1">
                <a:ea typeface="+mn-lt"/>
                <a:cs typeface="+mn-lt"/>
              </a:rPr>
              <a:t>nw</a:t>
            </a:r>
            <a:r>
              <a:rPr lang="en-US">
                <a:ea typeface="+mn-lt"/>
                <a:cs typeface="+mn-lt"/>
              </a:rPr>
              <a:t> (nonwhite indicator), un ( (union indicator), ed (years of schooling), ex (years of potential experience), age (age), </a:t>
            </a:r>
            <a:r>
              <a:rPr lang="en-US" err="1">
                <a:ea typeface="+mn-lt"/>
                <a:cs typeface="+mn-lt"/>
              </a:rPr>
              <a:t>wk</a:t>
            </a:r>
            <a:r>
              <a:rPr lang="en-US">
                <a:ea typeface="+mn-lt"/>
                <a:cs typeface="+mn-lt"/>
              </a:rPr>
              <a:t> (weekly earnings indicator variable).</a:t>
            </a:r>
          </a:p>
        </p:txBody>
      </p:sp>
    </p:spTree>
    <p:extLst>
      <p:ext uri="{BB962C8B-B14F-4D97-AF65-F5344CB8AC3E}">
        <p14:creationId xmlns:p14="http://schemas.microsoft.com/office/powerpoint/2010/main" val="152843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A6D4-E0BC-8AB7-CFDC-ABA5271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Influence of education, experience and social factors on wages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CB3B-14D7-A0B4-3EAB-984C8D74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IN"/>
              <a:t>This study uses a variant of Mincer model to understand the factors that determine hourly wages.</a:t>
            </a:r>
          </a:p>
          <a:p>
            <a:r>
              <a:rPr lang="en-IN"/>
              <a:t>The regressor variables are as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ed- education in years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ex- experience in years</a:t>
            </a:r>
          </a:p>
          <a:p>
            <a:pPr marL="514350" indent="-514350">
              <a:buFont typeface="+mj-lt"/>
              <a:buAutoNum type="arabicPeriod"/>
            </a:pPr>
            <a:r>
              <a:rPr lang="en-IN" err="1"/>
              <a:t>fe</a:t>
            </a:r>
            <a:r>
              <a:rPr lang="en-IN"/>
              <a:t>- categorical variable chosen as 1 if individual is a female</a:t>
            </a:r>
          </a:p>
          <a:p>
            <a:pPr marL="514350" indent="-514350">
              <a:buFont typeface="+mj-lt"/>
              <a:buAutoNum type="arabicPeriod"/>
            </a:pPr>
            <a:r>
              <a:rPr lang="en-IN" err="1"/>
              <a:t>nw</a:t>
            </a:r>
            <a:r>
              <a:rPr lang="en-IN"/>
              <a:t>- categorical variable chosen as 1 if individual is non-white</a:t>
            </a:r>
          </a:p>
          <a:p>
            <a:pPr marL="514350" indent="-514350">
              <a:buFont typeface="+mj-lt"/>
              <a:buAutoNum type="arabicPeriod"/>
            </a:pPr>
            <a:r>
              <a:rPr lang="en-IN" err="1"/>
              <a:t>wn</a:t>
            </a:r>
            <a:r>
              <a:rPr lang="en-IN"/>
              <a:t>-categorical variable chosen as 1 if individual is a union member</a:t>
            </a:r>
          </a:p>
          <a:p>
            <a:pPr marL="514350" indent="-514350">
              <a:buFont typeface="+mj-lt"/>
              <a:buAutoNum type="arabicPeriod"/>
            </a:pPr>
            <a:r>
              <a:rPr lang="en-IN" err="1"/>
              <a:t>wk</a:t>
            </a:r>
            <a:r>
              <a:rPr lang="en-IN"/>
              <a:t>- categorical variable chosen as 1 if individual is a non-hourly worker</a:t>
            </a:r>
          </a:p>
          <a:p>
            <a:pPr marL="0" indent="0">
              <a:buNone/>
            </a:pPr>
            <a:r>
              <a:rPr lang="en-IN"/>
              <a:t>We have not used age variable from the dataset as it is highly correlated with experience.</a:t>
            </a:r>
          </a:p>
        </p:txBody>
      </p:sp>
    </p:spTree>
    <p:extLst>
      <p:ext uri="{BB962C8B-B14F-4D97-AF65-F5344CB8AC3E}">
        <p14:creationId xmlns:p14="http://schemas.microsoft.com/office/powerpoint/2010/main" val="263996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8A53-E6A1-BF0F-C85D-6EAD026D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6D2EC-1F02-61B1-3BA8-151B6041768C}"/>
              </a:ext>
            </a:extLst>
          </p:cNvPr>
          <p:cNvSpPr txBox="1"/>
          <p:nvPr/>
        </p:nvSpPr>
        <p:spPr>
          <a:xfrm>
            <a:off x="1399760" y="1336130"/>
            <a:ext cx="26190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Bookman Old Style"/>
                <a:ea typeface="+mn-lt"/>
                <a:cs typeface="+mn-lt"/>
              </a:rPr>
              <a:t>Correlation Matrix:</a:t>
            </a:r>
            <a:endParaRPr lang="en-US" sz="2000">
              <a:latin typeface="Bookman Old Style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B01B577-D6EF-1A37-7129-C6585172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77" y="1723525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numbers and a green circle&#10;&#10;Description automatically generated">
            <a:extLst>
              <a:ext uri="{FF2B5EF4-FFF2-40B4-BE49-F238E27FC236}">
                <a16:creationId xmlns:a16="http://schemas.microsoft.com/office/drawing/2014/main" id="{A7E62659-6D92-D3BD-ED41-39D45800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839" y="3882214"/>
            <a:ext cx="4508483" cy="2544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blue and green circle with text&#10;&#10;Description automatically generated">
            <a:extLst>
              <a:ext uri="{FF2B5EF4-FFF2-40B4-BE49-F238E27FC236}">
                <a16:creationId xmlns:a16="http://schemas.microsoft.com/office/drawing/2014/main" id="{781D41D7-4F22-49B7-749C-11B19F27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4" y="684947"/>
            <a:ext cx="4198833" cy="267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green and blue pie chart&#10;&#10;Description automatically generated">
            <a:extLst>
              <a:ext uri="{FF2B5EF4-FFF2-40B4-BE49-F238E27FC236}">
                <a16:creationId xmlns:a16="http://schemas.microsoft.com/office/drawing/2014/main" id="{3ED1B0D4-5C23-DBF6-7EA3-2F196944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49" y="575930"/>
            <a:ext cx="4497832" cy="2817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green and blue pie chart&#10;&#10;Description automatically generated">
            <a:extLst>
              <a:ext uri="{FF2B5EF4-FFF2-40B4-BE49-F238E27FC236}">
                <a16:creationId xmlns:a16="http://schemas.microsoft.com/office/drawing/2014/main" id="{8C70E3AA-10A5-C141-B46C-0D5DDB885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84" y="3812786"/>
            <a:ext cx="4142604" cy="2526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6A6C2D-D902-D24A-09B3-3C8506F6E723}"/>
              </a:ext>
            </a:extLst>
          </p:cNvPr>
          <p:cNvSpPr txBox="1"/>
          <p:nvPr/>
        </p:nvSpPr>
        <p:spPr>
          <a:xfrm>
            <a:off x="316023" y="170160"/>
            <a:ext cx="35101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Bookman Old Style"/>
                <a:ea typeface="+mn-lt"/>
                <a:cs typeface="+mn-lt"/>
              </a:rPr>
              <a:t>DATA DISTRIBUTION</a:t>
            </a:r>
            <a:endParaRPr lang="en-US" sz="2000">
              <a:latin typeface="Bookman Old Styl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6E5BB-E94E-160B-B2DD-CB9849BA76D7}"/>
              </a:ext>
            </a:extLst>
          </p:cNvPr>
          <p:cNvSpPr txBox="1"/>
          <p:nvPr/>
        </p:nvSpPr>
        <p:spPr>
          <a:xfrm>
            <a:off x="1078023" y="3386058"/>
            <a:ext cx="26190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ookman Old Style"/>
              </a:rPr>
              <a:t>Female:49%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7C788-8152-73A0-3778-C20BEC73FFF6}"/>
              </a:ext>
            </a:extLst>
          </p:cNvPr>
          <p:cNvSpPr txBox="1"/>
          <p:nvPr/>
        </p:nvSpPr>
        <p:spPr>
          <a:xfrm>
            <a:off x="8142667" y="3424804"/>
            <a:ext cx="26190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Bookman Old Style"/>
                <a:ea typeface="+mn-lt"/>
                <a:cs typeface="+mn-lt"/>
              </a:rPr>
              <a:t>Non-White: 15.3%</a:t>
            </a:r>
            <a:endParaRPr lang="en-US" sz="2000">
              <a:latin typeface="Bookman Old Styl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0C45D-638F-814C-A1B9-83DE0210EE69}"/>
              </a:ext>
            </a:extLst>
          </p:cNvPr>
          <p:cNvSpPr txBox="1"/>
          <p:nvPr/>
        </p:nvSpPr>
        <p:spPr>
          <a:xfrm>
            <a:off x="509750" y="6421143"/>
            <a:ext cx="37555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ookman Old Style"/>
              </a:rPr>
              <a:t>Workers with union:15.9%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B9020-310F-F23E-F3A4-0D377FC62ACC}"/>
              </a:ext>
            </a:extLst>
          </p:cNvPr>
          <p:cNvSpPr txBox="1"/>
          <p:nvPr/>
        </p:nvSpPr>
        <p:spPr>
          <a:xfrm>
            <a:off x="7419410" y="6434058"/>
            <a:ext cx="41171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ookman Old Style"/>
              </a:rPr>
              <a:t>Non Hourly wage worker:40.7%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A9DC1A-774A-7557-7CA2-E992FDB7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35" y="523698"/>
            <a:ext cx="4368602" cy="15810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ln(wage) vs ex with Fitted Curve: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980D6D-2CEF-4697-39BA-3768E0A59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109" y="2905556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Here we see the non-linear(Parabolic) behavior. So, we will take ex^2 term in consideration 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0" name="Content Placeholder 9" descr="A diagram of a graph&#10;&#10;Description automatically generated">
            <a:extLst>
              <a:ext uri="{FF2B5EF4-FFF2-40B4-BE49-F238E27FC236}">
                <a16:creationId xmlns:a16="http://schemas.microsoft.com/office/drawing/2014/main" id="{47959FD3-9362-6151-7FA1-FF51973DF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21" r="17589"/>
          <a:stretch/>
        </p:blipFill>
        <p:spPr>
          <a:xfrm>
            <a:off x="5116803" y="323599"/>
            <a:ext cx="6429926" cy="640914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179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CEF7A-093B-067B-D495-DC9D0E47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38" y="1561474"/>
            <a:ext cx="4074023" cy="17988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latin typeface="+mj-lt"/>
                <a:ea typeface="+mj-ea"/>
                <a:cs typeface="+mj-cs"/>
              </a:rPr>
              <a:t>ln(wage) vs </a:t>
            </a:r>
            <a:r>
              <a:rPr lang="en-US" sz="6000"/>
              <a:t>education</a:t>
            </a:r>
            <a:endParaRPr lang="en-US" sz="6000" kern="1200">
              <a:latin typeface="+mj-lt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2B4EC89-1A88-9684-948A-D393F84C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038" y="3955945"/>
            <a:ext cx="4171994" cy="10357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latin typeface="+mn-lt"/>
                <a:ea typeface="+mn-ea"/>
                <a:cs typeface="+mn-cs"/>
              </a:rPr>
              <a:t>Non-linear(Parabolic) behavior. So, we will take ed^2 term in </a:t>
            </a:r>
            <a:r>
              <a:rPr lang="en-US" sz="2200"/>
              <a:t>consideration</a:t>
            </a:r>
            <a:r>
              <a:rPr lang="en-US" sz="2200" kern="120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a graph with a red line&#10;&#10;Description automatically generated">
            <a:extLst>
              <a:ext uri="{FF2B5EF4-FFF2-40B4-BE49-F238E27FC236}">
                <a16:creationId xmlns:a16="http://schemas.microsoft.com/office/drawing/2014/main" id="{9AE79538-D2E7-64CB-724D-4BBE77E5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572" y="1151213"/>
            <a:ext cx="5608830" cy="44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6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2942</Words>
  <Application>Microsoft Office PowerPoint</Application>
  <PresentationFormat>Widescreen</PresentationFormat>
  <Paragraphs>340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Bookman Old Style</vt:lpstr>
      <vt:lpstr>Courier New</vt:lpstr>
      <vt:lpstr>office theme</vt:lpstr>
      <vt:lpstr>MBA 652 Statistical Methods in Business Analytics</vt:lpstr>
      <vt:lpstr>Objective</vt:lpstr>
      <vt:lpstr>Mincer wage model</vt:lpstr>
      <vt:lpstr>Data Source</vt:lpstr>
      <vt:lpstr>Influence of education, experience and social factors on wages </vt:lpstr>
      <vt:lpstr>Exploratory Data Analysis</vt:lpstr>
      <vt:lpstr>PowerPoint Presentation</vt:lpstr>
      <vt:lpstr>ln(wage) vs ex with Fitted Curve:</vt:lpstr>
      <vt:lpstr>ln(wage) vs education</vt:lpstr>
      <vt:lpstr> Model 1</vt:lpstr>
      <vt:lpstr>Model 1:</vt:lpstr>
      <vt:lpstr>Interpretation</vt:lpstr>
      <vt:lpstr>Model 2 to examine interactions between gender and other variables.</vt:lpstr>
      <vt:lpstr>Interpretation</vt:lpstr>
      <vt:lpstr>Model 3 to examine the effect of including quadratic term in labor market experience</vt:lpstr>
      <vt:lpstr>Result</vt:lpstr>
      <vt:lpstr>Interpretation</vt:lpstr>
      <vt:lpstr>Model 4 after including quadratic term in education</vt:lpstr>
      <vt:lpstr>Results</vt:lpstr>
      <vt:lpstr>Interpretation</vt:lpstr>
      <vt:lpstr>Final Model:</vt:lpstr>
      <vt:lpstr>Interpretation</vt:lpstr>
      <vt:lpstr>PowerPoint Presentation</vt:lpstr>
      <vt:lpstr>Testing for heteroskedasticity</vt:lpstr>
      <vt:lpstr>Using robust errors to account for heteroskedasticity</vt:lpstr>
      <vt:lpstr>Result</vt:lpstr>
      <vt:lpstr>Interpretation</vt:lpstr>
      <vt:lpstr>Omitted Variable Bias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Ritesh Kantule</cp:lastModifiedBy>
  <cp:revision>3</cp:revision>
  <dcterms:created xsi:type="dcterms:W3CDTF">2024-09-24T04:58:45Z</dcterms:created>
  <dcterms:modified xsi:type="dcterms:W3CDTF">2025-02-03T13:18:14Z</dcterms:modified>
</cp:coreProperties>
</file>