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0" r:id="rId2"/>
    <p:sldId id="268" r:id="rId3"/>
    <p:sldId id="269" r:id="rId4"/>
    <p:sldId id="267" r:id="rId5"/>
    <p:sldId id="262" r:id="rId6"/>
    <p:sldId id="263" r:id="rId7"/>
    <p:sldId id="264" r:id="rId8"/>
    <p:sldId id="258" r:id="rId9"/>
    <p:sldId id="259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364" autoAdjust="0"/>
  </p:normalViewPr>
  <p:slideViewPr>
    <p:cSldViewPr>
      <p:cViewPr varScale="1">
        <p:scale>
          <a:sx n="86" d="100"/>
          <a:sy n="86" d="100"/>
        </p:scale>
        <p:origin x="93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DEBEDF-ED2A-4BFC-9674-CF11A66FC43E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1584AF-7AC8-40C7-953D-3450698B3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438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584AF-7AC8-40C7-953D-3450698B316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213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584AF-7AC8-40C7-953D-3450698B316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4504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584AF-7AC8-40C7-953D-3450698B316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2134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584AF-7AC8-40C7-953D-3450698B316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6372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584AF-7AC8-40C7-953D-3450698B316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2827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584AF-7AC8-40C7-953D-3450698B316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6344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584AF-7AC8-40C7-953D-3450698B316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372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584AF-7AC8-40C7-953D-3450698B316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737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E5E68-BF49-4AF0-AEEF-11041FC8CD94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60DA1-DC56-42CF-A7D0-09031AE71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848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E5E68-BF49-4AF0-AEEF-11041FC8CD94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60DA1-DC56-42CF-A7D0-09031AE71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98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E5E68-BF49-4AF0-AEEF-11041FC8CD94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60DA1-DC56-42CF-A7D0-09031AE71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725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E5E68-BF49-4AF0-AEEF-11041FC8CD94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60DA1-DC56-42CF-A7D0-09031AE71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843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E5E68-BF49-4AF0-AEEF-11041FC8CD94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60DA1-DC56-42CF-A7D0-09031AE71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106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E5E68-BF49-4AF0-AEEF-11041FC8CD94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60DA1-DC56-42CF-A7D0-09031AE71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403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E5E68-BF49-4AF0-AEEF-11041FC8CD94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60DA1-DC56-42CF-A7D0-09031AE71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460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E5E68-BF49-4AF0-AEEF-11041FC8CD94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60DA1-DC56-42CF-A7D0-09031AE71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14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E5E68-BF49-4AF0-AEEF-11041FC8CD94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60DA1-DC56-42CF-A7D0-09031AE71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966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E5E68-BF49-4AF0-AEEF-11041FC8CD94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60DA1-DC56-42CF-A7D0-09031AE71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837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E5E68-BF49-4AF0-AEEF-11041FC8CD94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60DA1-DC56-42CF-A7D0-09031AE71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574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E5E68-BF49-4AF0-AEEF-11041FC8CD94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60DA1-DC56-42CF-A7D0-09031AE71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fd.uci.edu/~gohlke/pythonlibs/#numpy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Advantages:</a:t>
            </a:r>
            <a:r>
              <a:rPr lang="en-US" sz="4000" dirty="0" smtClean="0"/>
              <a:t> NumPy Array over List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00150"/>
            <a:ext cx="7772400" cy="3581399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800" b="1" dirty="0" smtClean="0">
                <a:solidFill>
                  <a:schemeClr val="tx2"/>
                </a:solidFill>
              </a:rPr>
              <a:t>Save Coding Time</a:t>
            </a:r>
            <a:endParaRPr lang="en-US" sz="2800" b="1" dirty="0">
              <a:solidFill>
                <a:schemeClr val="tx2"/>
              </a:solidFill>
            </a:endParaRPr>
          </a:p>
          <a:p>
            <a:pPr lvl="1">
              <a:lnSpc>
                <a:spcPct val="110000"/>
              </a:lnSpc>
            </a:pPr>
            <a:r>
              <a:rPr lang="en-US" sz="2000" dirty="0" smtClean="0"/>
              <a:t>No for loops: many </a:t>
            </a:r>
            <a:r>
              <a:rPr lang="en-US" sz="2000" dirty="0"/>
              <a:t>vector and matrix operations save coding time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800" b="1" dirty="0" smtClean="0">
                <a:solidFill>
                  <a:schemeClr val="tx2"/>
                </a:solidFill>
              </a:rPr>
              <a:t>Faster Execution </a:t>
            </a:r>
            <a:endParaRPr lang="en-US" sz="2800" b="1" dirty="0">
              <a:solidFill>
                <a:schemeClr val="tx2"/>
              </a:solidFill>
            </a:endParaRPr>
          </a:p>
          <a:p>
            <a:pPr lvl="1">
              <a:lnSpc>
                <a:spcPct val="110000"/>
              </a:lnSpc>
            </a:pPr>
            <a:r>
              <a:rPr lang="en-US" sz="2000" dirty="0"/>
              <a:t>Single type for each field to avoid type checking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Uses </a:t>
            </a:r>
            <a:r>
              <a:rPr lang="en-US" sz="2000" dirty="0" smtClean="0"/>
              <a:t>contiguous </a:t>
            </a:r>
            <a:r>
              <a:rPr lang="en-US" sz="2000" dirty="0"/>
              <a:t>blocks of </a:t>
            </a:r>
            <a:r>
              <a:rPr lang="en-US" sz="2000" dirty="0" smtClean="0"/>
              <a:t>memory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800" b="1" dirty="0">
                <a:solidFill>
                  <a:schemeClr val="tx2"/>
                </a:solidFill>
              </a:rPr>
              <a:t>Uses less memory</a:t>
            </a:r>
          </a:p>
          <a:p>
            <a:pPr lvl="1">
              <a:lnSpc>
                <a:spcPct val="110000"/>
              </a:lnSpc>
            </a:pPr>
            <a:r>
              <a:rPr lang="en-US" sz="2000" dirty="0" smtClean="0"/>
              <a:t>Python List: </a:t>
            </a:r>
            <a:r>
              <a:rPr lang="en-US" sz="2000" dirty="0"/>
              <a:t>an array of pointers to Python objects,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with 4B+ per </a:t>
            </a:r>
            <a:r>
              <a:rPr lang="en-US" sz="2000" dirty="0"/>
              <a:t>pointer plus </a:t>
            </a:r>
            <a:r>
              <a:rPr lang="en-US" sz="2000" dirty="0" smtClean="0"/>
              <a:t>16B+ for a numerical object</a:t>
            </a:r>
            <a:endParaRPr lang="en-US" sz="2000" dirty="0"/>
          </a:p>
          <a:p>
            <a:pPr lvl="1">
              <a:lnSpc>
                <a:spcPct val="110000"/>
              </a:lnSpc>
            </a:pPr>
            <a:r>
              <a:rPr lang="en-US" sz="2000" dirty="0" smtClean="0"/>
              <a:t>NumPy Array: No pointers; type and itemsize is same for same for columns</a:t>
            </a:r>
          </a:p>
          <a:p>
            <a:pPr lvl="1">
              <a:lnSpc>
                <a:spcPct val="110000"/>
              </a:lnSpc>
            </a:pPr>
            <a:r>
              <a:rPr lang="en-US" sz="2000" dirty="0" smtClean="0"/>
              <a:t>Compact data types like uint8 and float16</a:t>
            </a:r>
          </a:p>
          <a:p>
            <a:pPr>
              <a:lnSpc>
                <a:spcPct val="110000"/>
              </a:lnSpc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88607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7754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Using Python List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i in range(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my_list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)):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my_list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[i] *= 3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 smtClean="0"/>
              <a:t>Using NumPy Array</a:t>
            </a:r>
          </a:p>
          <a:p>
            <a:pPr marL="0" indent="0">
              <a:buNone/>
            </a:pP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my_array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*= 3</a:t>
            </a:r>
          </a:p>
        </p:txBody>
      </p:sp>
    </p:spTree>
    <p:extLst>
      <p:ext uri="{BB962C8B-B14F-4D97-AF65-F5344CB8AC3E}">
        <p14:creationId xmlns:p14="http://schemas.microsoft.com/office/powerpoint/2010/main" val="3099824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Advantages:</a:t>
            </a:r>
            <a:r>
              <a:rPr lang="en-US" sz="4000" dirty="0" smtClean="0"/>
              <a:t> NumPy Array over List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00150"/>
            <a:ext cx="7772400" cy="3581399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800" b="1" dirty="0" smtClean="0">
                <a:solidFill>
                  <a:schemeClr val="tx2"/>
                </a:solidFill>
              </a:rPr>
              <a:t>Save Coding Time</a:t>
            </a:r>
            <a:endParaRPr lang="en-US" sz="2800" b="1" dirty="0">
              <a:solidFill>
                <a:schemeClr val="tx2"/>
              </a:solidFill>
            </a:endParaRPr>
          </a:p>
          <a:p>
            <a:pPr lvl="1">
              <a:lnSpc>
                <a:spcPct val="110000"/>
              </a:lnSpc>
            </a:pPr>
            <a:r>
              <a:rPr lang="en-US" sz="2000" dirty="0" smtClean="0"/>
              <a:t>No for loops: many </a:t>
            </a:r>
            <a:r>
              <a:rPr lang="en-US" sz="2000" dirty="0"/>
              <a:t>vector and matrix operations save coding time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800" b="1" dirty="0" smtClean="0">
                <a:solidFill>
                  <a:schemeClr val="tx2"/>
                </a:solidFill>
              </a:rPr>
              <a:t>Faster Execution </a:t>
            </a:r>
            <a:endParaRPr lang="en-US" sz="2800" b="1" dirty="0">
              <a:solidFill>
                <a:schemeClr val="tx2"/>
              </a:solidFill>
            </a:endParaRPr>
          </a:p>
          <a:p>
            <a:pPr lvl="1">
              <a:lnSpc>
                <a:spcPct val="110000"/>
              </a:lnSpc>
            </a:pPr>
            <a:r>
              <a:rPr lang="en-US" sz="2000" dirty="0"/>
              <a:t>Single type for each field to avoid type checking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Uses </a:t>
            </a:r>
            <a:r>
              <a:rPr lang="en-US" sz="2000" dirty="0" smtClean="0"/>
              <a:t>contiguous </a:t>
            </a:r>
            <a:r>
              <a:rPr lang="en-US" sz="2000" dirty="0"/>
              <a:t>blocks of </a:t>
            </a:r>
            <a:r>
              <a:rPr lang="en-US" sz="2000" dirty="0" smtClean="0"/>
              <a:t>memory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800" b="1" dirty="0">
                <a:solidFill>
                  <a:schemeClr val="tx2"/>
                </a:solidFill>
              </a:rPr>
              <a:t>Uses less memory</a:t>
            </a:r>
          </a:p>
          <a:p>
            <a:pPr lvl="1">
              <a:lnSpc>
                <a:spcPct val="110000"/>
              </a:lnSpc>
            </a:pPr>
            <a:r>
              <a:rPr lang="en-US" sz="2000" dirty="0" smtClean="0"/>
              <a:t>Python List: </a:t>
            </a:r>
            <a:r>
              <a:rPr lang="en-US" sz="2000" dirty="0"/>
              <a:t>an array of pointers to Python objects,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with 4B+ per </a:t>
            </a:r>
            <a:r>
              <a:rPr lang="en-US" sz="2000" dirty="0"/>
              <a:t>pointer plus </a:t>
            </a:r>
            <a:r>
              <a:rPr lang="en-US" sz="2000" dirty="0" smtClean="0"/>
              <a:t>16B+ for a numerical object</a:t>
            </a:r>
            <a:endParaRPr lang="en-US" sz="2000" dirty="0"/>
          </a:p>
          <a:p>
            <a:pPr lvl="1">
              <a:lnSpc>
                <a:spcPct val="110000"/>
              </a:lnSpc>
            </a:pPr>
            <a:r>
              <a:rPr lang="en-US" sz="2000" dirty="0" smtClean="0"/>
              <a:t>NumPy Array: No pointers; type and itemsize is same for same for columns</a:t>
            </a:r>
          </a:p>
          <a:p>
            <a:pPr lvl="1">
              <a:lnSpc>
                <a:spcPct val="110000"/>
              </a:lnSpc>
            </a:pPr>
            <a:r>
              <a:rPr lang="en-US" sz="2000" dirty="0" smtClean="0"/>
              <a:t>Compact data types like uint8 and float16</a:t>
            </a:r>
          </a:p>
          <a:p>
            <a:pPr>
              <a:lnSpc>
                <a:spcPct val="110000"/>
              </a:lnSpc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0732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8465295"/>
              </p:ext>
            </p:extLst>
          </p:nvPr>
        </p:nvGraphicFramePr>
        <p:xfrm>
          <a:off x="590120" y="512886"/>
          <a:ext cx="2971800" cy="1630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2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9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Memory Address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Pointer to Data Location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0050h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1204h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0054h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F1A3h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0058h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2B87h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6045747"/>
              </p:ext>
            </p:extLst>
          </p:nvPr>
        </p:nvGraphicFramePr>
        <p:xfrm>
          <a:off x="590120" y="3409950"/>
          <a:ext cx="29718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2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9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347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Memory Address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Data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97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0050h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5.75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397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0054h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38.6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397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0058h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1.94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5251278"/>
              </p:ext>
            </p:extLst>
          </p:nvPr>
        </p:nvGraphicFramePr>
        <p:xfrm>
          <a:off x="5543120" y="512886"/>
          <a:ext cx="2971800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2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9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Memory Address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Data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1204h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5.75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67432" y="92419"/>
            <a:ext cx="13647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Python List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67432" y="2952750"/>
            <a:ext cx="15933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NumPy Array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2495" y="2341686"/>
            <a:ext cx="3011905" cy="382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2495" y="1732086"/>
            <a:ext cx="3011905" cy="41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5" name="Straight Arrow Connector 14"/>
          <p:cNvCxnSpPr/>
          <p:nvPr/>
        </p:nvCxnSpPr>
        <p:spPr>
          <a:xfrm>
            <a:off x="3561920" y="1198686"/>
            <a:ext cx="18288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028" idx="1"/>
          </p:cNvCxnSpPr>
          <p:nvPr/>
        </p:nvCxnSpPr>
        <p:spPr>
          <a:xfrm>
            <a:off x="3561920" y="1579686"/>
            <a:ext cx="1960575" cy="95323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561920" y="1935476"/>
            <a:ext cx="18288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368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7200" y="514350"/>
            <a:ext cx="8077200" cy="609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835426"/>
              </p:ext>
            </p:extLst>
          </p:nvPr>
        </p:nvGraphicFramePr>
        <p:xfrm>
          <a:off x="457200" y="514353"/>
          <a:ext cx="8077200" cy="41909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3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871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 smtClean="0"/>
                        <a:t>Numpy</a:t>
                      </a:r>
                      <a:r>
                        <a:rPr lang="en-US" sz="2400" b="1" dirty="0" smtClean="0"/>
                        <a:t> Array</a:t>
                      </a:r>
                      <a:endParaRPr 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Python</a:t>
                      </a:r>
                      <a:r>
                        <a:rPr lang="en-US" sz="2400" b="1" baseline="0" dirty="0" smtClean="0"/>
                        <a:t> List</a:t>
                      </a:r>
                      <a:endParaRPr lang="en-US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871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Entire</a:t>
                      </a:r>
                      <a:r>
                        <a:rPr lang="en-US" baseline="0" dirty="0" smtClean="0"/>
                        <a:t> Field must be same data Type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Different Types can be mixed in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871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Type</a:t>
                      </a:r>
                      <a:r>
                        <a:rPr lang="en-US" baseline="0" dirty="0" smtClean="0"/>
                        <a:t> stored once in Array Metadata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Must store Type for each item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871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 Type checking at runtime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Type checking for each item at runtime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871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Faster, Uses Less Memory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Slower, Uses ~</a:t>
                      </a:r>
                      <a:r>
                        <a:rPr lang="en-US" baseline="0" dirty="0" smtClean="0"/>
                        <a:t> 3x more memory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871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Less Flexible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More Flexible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871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Vector &amp; Matrix operations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 Loops to apply an</a:t>
                      </a:r>
                      <a:r>
                        <a:rPr lang="en-US" baseline="0" dirty="0" smtClean="0"/>
                        <a:t> operation to List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124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NumPy Array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Data type </a:t>
            </a:r>
            <a:r>
              <a:rPr lang="en-US" dirty="0" smtClean="0"/>
              <a:t>–all elements have same </a:t>
            </a:r>
            <a:r>
              <a:rPr lang="en-US" dirty="0" err="1" smtClean="0"/>
              <a:t>numpy</a:t>
            </a:r>
            <a:r>
              <a:rPr lang="en-US" dirty="0" smtClean="0"/>
              <a:t> </a:t>
            </a:r>
            <a:r>
              <a:rPr lang="en-US" dirty="0"/>
              <a:t>data type </a:t>
            </a:r>
            <a:endParaRPr lang="en-US" dirty="0" smtClean="0"/>
          </a:p>
          <a:p>
            <a:r>
              <a:rPr lang="en-US" b="1" dirty="0" smtClean="0"/>
              <a:t>Item size </a:t>
            </a:r>
            <a:r>
              <a:rPr lang="en-US" dirty="0" smtClean="0"/>
              <a:t>– memory size of </a:t>
            </a:r>
            <a:r>
              <a:rPr lang="en-US" dirty="0"/>
              <a:t>each </a:t>
            </a:r>
            <a:r>
              <a:rPr lang="en-US" dirty="0" smtClean="0"/>
              <a:t>item in </a:t>
            </a:r>
            <a:r>
              <a:rPr lang="en-US" dirty="0"/>
              <a:t>bytes </a:t>
            </a:r>
            <a:endParaRPr lang="en-US" dirty="0" smtClean="0"/>
          </a:p>
          <a:p>
            <a:r>
              <a:rPr lang="en-US" b="1" dirty="0" smtClean="0"/>
              <a:t>Shape</a:t>
            </a:r>
            <a:r>
              <a:rPr lang="en-US" dirty="0" smtClean="0"/>
              <a:t> – dimensions of </a:t>
            </a:r>
            <a:r>
              <a:rPr lang="en-US" dirty="0"/>
              <a:t>the </a:t>
            </a:r>
            <a:r>
              <a:rPr lang="en-US" dirty="0" smtClean="0"/>
              <a:t>array</a:t>
            </a:r>
          </a:p>
          <a:p>
            <a:r>
              <a:rPr lang="en-US" b="1" dirty="0" smtClean="0"/>
              <a:t>Data</a:t>
            </a:r>
            <a:r>
              <a:rPr lang="en-US" dirty="0" smtClean="0"/>
              <a:t> – the easiest way to access the data is through indexing, not this pointer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17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05979"/>
            <a:ext cx="4419600" cy="85725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/>
              <a:t>NumPy Data Types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7750"/>
            <a:ext cx="4114800" cy="3962400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000" dirty="0" smtClean="0"/>
              <a:t>Numerical types: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sz="1800" dirty="0" smtClean="0"/>
              <a:t>integers </a:t>
            </a:r>
            <a:r>
              <a:rPr lang="en-US" sz="1800" dirty="0"/>
              <a:t>(</a:t>
            </a:r>
            <a:r>
              <a:rPr lang="en-US" sz="1800" dirty="0" err="1"/>
              <a:t>int</a:t>
            </a:r>
            <a:r>
              <a:rPr lang="en-US" sz="1800" dirty="0" smtClean="0"/>
              <a:t>) 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sz="1800" dirty="0" smtClean="0"/>
              <a:t>unsigned </a:t>
            </a:r>
            <a:r>
              <a:rPr lang="en-US" sz="1800" dirty="0"/>
              <a:t>integers (</a:t>
            </a:r>
            <a:r>
              <a:rPr lang="en-US" sz="1800" dirty="0" err="1"/>
              <a:t>uint</a:t>
            </a:r>
            <a:r>
              <a:rPr lang="en-US" sz="1800" dirty="0"/>
              <a:t>) </a:t>
            </a:r>
            <a:endParaRPr lang="en-US" sz="1800" dirty="0" smtClean="0"/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sz="1800" dirty="0" smtClean="0"/>
              <a:t>floating </a:t>
            </a:r>
            <a:r>
              <a:rPr lang="en-US" sz="1800" dirty="0"/>
              <a:t>point (float) </a:t>
            </a:r>
            <a:endParaRPr lang="en-US" sz="1800" dirty="0" smtClean="0"/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sz="1800" dirty="0" smtClean="0"/>
              <a:t>complex</a:t>
            </a:r>
            <a:r>
              <a:rPr lang="en-US" sz="1800" dirty="0"/>
              <a:t> </a:t>
            </a:r>
            <a:endParaRPr lang="en-US" sz="1800" dirty="0" smtClean="0"/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000" dirty="0" smtClean="0"/>
              <a:t>Other data types: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sz="1800" dirty="0" err="1"/>
              <a:t>booleans</a:t>
            </a:r>
            <a:r>
              <a:rPr lang="en-US" sz="1800" dirty="0"/>
              <a:t> (</a:t>
            </a:r>
            <a:r>
              <a:rPr lang="en-US" sz="1800" dirty="0" err="1"/>
              <a:t>bool</a:t>
            </a:r>
            <a:r>
              <a:rPr lang="en-US" sz="1800" dirty="0"/>
              <a:t>)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sz="1800" dirty="0" smtClean="0"/>
              <a:t>string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sz="1800" dirty="0" err="1" smtClean="0"/>
              <a:t>datetime</a:t>
            </a:r>
            <a:endParaRPr lang="en-US" sz="1800" dirty="0" smtClean="0"/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sz="1800" dirty="0" smtClean="0"/>
              <a:t>Python object</a:t>
            </a:r>
            <a:endParaRPr lang="en-US" sz="1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6720720"/>
              </p:ext>
            </p:extLst>
          </p:nvPr>
        </p:nvGraphicFramePr>
        <p:xfrm>
          <a:off x="4724400" y="133350"/>
          <a:ext cx="4191000" cy="48768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858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Data Type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Description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58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bool</a:t>
                      </a:r>
                      <a:r>
                        <a:rPr lang="en-US" sz="1200" dirty="0" smtClean="0"/>
                        <a:t>_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 (True or False) stored as a byte</a:t>
                      </a:r>
                      <a:endParaRPr 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58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int8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Byte (-128 to 127)</a:t>
                      </a:r>
                      <a:endParaRPr 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58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int16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Integer (-32768 to 32767)</a:t>
                      </a:r>
                      <a:endParaRPr 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58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int32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Integer (-2.15E-9 to 2.15E+9)</a:t>
                      </a:r>
                      <a:endParaRPr 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58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int64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Integer (-9.22E-18 to 9.22E+18)</a:t>
                      </a:r>
                      <a:endParaRPr 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858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uint8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Unsigned integer (0 to 255)</a:t>
                      </a:r>
                      <a:endParaRPr 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58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uint16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Unsigned integer (0 to 65535)</a:t>
                      </a:r>
                      <a:endParaRPr 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858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uint32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Unsigned integer (0 to 4.29E+9)</a:t>
                      </a:r>
                      <a:endParaRPr 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858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uint64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Unsigned integer (0 to 1.84E+19)</a:t>
                      </a:r>
                      <a:endParaRPr 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858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float16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Half precision signed float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858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float32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Single precision signed float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858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float64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Double</a:t>
                      </a:r>
                      <a:r>
                        <a:rPr lang="en-US" sz="1200" baseline="0" dirty="0" smtClean="0"/>
                        <a:t> precision signed float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9763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complex64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Complex number: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two 32-bit floats (real and imaginary components)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49763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complex128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Complex number: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two 64-bit floats (real and imaginary components)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737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if NumPy is Installed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28751"/>
            <a:ext cx="8153400" cy="316587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Try importing </a:t>
            </a:r>
            <a:r>
              <a:rPr lang="en-US" sz="2800" dirty="0" err="1" smtClean="0"/>
              <a:t>numpy</a:t>
            </a:r>
            <a:r>
              <a:rPr lang="en-US" sz="2800" dirty="0" smtClean="0"/>
              <a:t>: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np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smtClean="0"/>
              <a:t>See what modules you have installed: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help('modules')</a:t>
            </a:r>
          </a:p>
        </p:txBody>
      </p:sp>
    </p:spTree>
    <p:extLst>
      <p:ext uri="{BB962C8B-B14F-4D97-AF65-F5344CB8AC3E}">
        <p14:creationId xmlns:p14="http://schemas.microsoft.com/office/powerpoint/2010/main" val="99832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NumPy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00150"/>
            <a:ext cx="8229600" cy="373379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Install </a:t>
            </a:r>
            <a:r>
              <a:rPr lang="en-US" sz="2800" dirty="0" err="1" smtClean="0"/>
              <a:t>Numpy</a:t>
            </a:r>
            <a:r>
              <a:rPr lang="en-US" sz="2800" dirty="0" smtClean="0"/>
              <a:t> using pip: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ip install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numpy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smtClean="0"/>
              <a:t>Download and install wheel file:</a:t>
            </a:r>
          </a:p>
          <a:p>
            <a:pPr marL="457200" lvl="1" indent="0">
              <a:buNone/>
            </a:pPr>
            <a:r>
              <a:rPr lang="en-US" sz="2000" dirty="0" smtClean="0"/>
              <a:t>Download the NumPy wheel file for your Python version from</a:t>
            </a:r>
          </a:p>
          <a:p>
            <a:pPr marL="457200" lvl="1" indent="0">
              <a:buNone/>
            </a:pPr>
            <a:r>
              <a:rPr lang="en-US" sz="2000" dirty="0" smtClean="0">
                <a:hlinkClick r:id="rId3"/>
              </a:rPr>
              <a:t>http://www.lfd.uci.edu/~gohlke/pythonlibs/#numpy</a:t>
            </a:r>
            <a:endParaRPr lang="en-US" sz="2000" dirty="0" smtClean="0"/>
          </a:p>
          <a:p>
            <a:pPr marL="457200" lvl="1" indent="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pip install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-file-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name.whl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177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9125</TotalTime>
  <Words>459</Words>
  <Application>Microsoft Office PowerPoint</Application>
  <PresentationFormat>On-screen Show (16:9)</PresentationFormat>
  <Paragraphs>131</Paragraphs>
  <Slides>9</Slides>
  <Notes>8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Courier New</vt:lpstr>
      <vt:lpstr>Office Theme</vt:lpstr>
      <vt:lpstr>Advantages: NumPy Array over List</vt:lpstr>
      <vt:lpstr>PowerPoint Presentation</vt:lpstr>
      <vt:lpstr>Advantages: NumPy Array over List</vt:lpstr>
      <vt:lpstr>PowerPoint Presentation</vt:lpstr>
      <vt:lpstr>PowerPoint Presentation</vt:lpstr>
      <vt:lpstr>NumPy Array Pointers</vt:lpstr>
      <vt:lpstr>NumPy Data Types</vt:lpstr>
      <vt:lpstr>Check if NumPy is Installed</vt:lpstr>
      <vt:lpstr>Install NumPy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Python: Numpy</dc:title>
  <dc:creator>Maui</dc:creator>
  <cp:lastModifiedBy>Ritesh_Ranjan</cp:lastModifiedBy>
  <cp:revision>35</cp:revision>
  <dcterms:created xsi:type="dcterms:W3CDTF">2017-02-20T23:17:13Z</dcterms:created>
  <dcterms:modified xsi:type="dcterms:W3CDTF">2019-06-20T04:41:33Z</dcterms:modified>
</cp:coreProperties>
</file>