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sldIdLst>
    <p:sldId id="256" r:id="rId2"/>
    <p:sldId id="257" r:id="rId3"/>
    <p:sldId id="258" r:id="rId4"/>
    <p:sldId id="259" r:id="rId5"/>
    <p:sldId id="30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08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309" r:id="rId38"/>
    <p:sldId id="293" r:id="rId39"/>
    <p:sldId id="294" r:id="rId40"/>
    <p:sldId id="295" r:id="rId41"/>
    <p:sldId id="310" r:id="rId42"/>
    <p:sldId id="297" r:id="rId43"/>
    <p:sldId id="298" r:id="rId44"/>
    <p:sldId id="299" r:id="rId45"/>
    <p:sldId id="300" r:id="rId46"/>
    <p:sldId id="311" r:id="rId47"/>
    <p:sldId id="302" r:id="rId48"/>
    <p:sldId id="303" r:id="rId49"/>
    <p:sldId id="304" r:id="rId50"/>
    <p:sldId id="305" r:id="rId51"/>
    <p:sldId id="313" r:id="rId5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75" smtClean="0"/>
              <a:t>‹#›</a:t>
            </a:fld>
            <a:endParaRPr lang="en-US" spc="75" dirty="0"/>
          </a:p>
        </p:txBody>
      </p:sp>
    </p:spTree>
    <p:extLst>
      <p:ext uri="{BB962C8B-B14F-4D97-AF65-F5344CB8AC3E}">
        <p14:creationId xmlns:p14="http://schemas.microsoft.com/office/powerpoint/2010/main" val="128635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75" smtClean="0"/>
              <a:t>‹#›</a:t>
            </a:fld>
            <a:endParaRPr lang="en-US" spc="75" dirty="0"/>
          </a:p>
        </p:txBody>
      </p:sp>
    </p:spTree>
    <p:extLst>
      <p:ext uri="{BB962C8B-B14F-4D97-AF65-F5344CB8AC3E}">
        <p14:creationId xmlns:p14="http://schemas.microsoft.com/office/powerpoint/2010/main" val="101087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75" smtClean="0"/>
              <a:t>‹#›</a:t>
            </a:fld>
            <a:endParaRPr lang="en-US" spc="75" dirty="0"/>
          </a:p>
        </p:txBody>
      </p:sp>
    </p:spTree>
    <p:extLst>
      <p:ext uri="{BB962C8B-B14F-4D97-AF65-F5344CB8AC3E}">
        <p14:creationId xmlns:p14="http://schemas.microsoft.com/office/powerpoint/2010/main" val="4248806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75" smtClean="0"/>
              <a:t>‹#›</a:t>
            </a:fld>
            <a:endParaRPr lang="en-US" spc="75" dirty="0"/>
          </a:p>
        </p:txBody>
      </p:sp>
    </p:spTree>
    <p:extLst>
      <p:ext uri="{BB962C8B-B14F-4D97-AF65-F5344CB8AC3E}">
        <p14:creationId xmlns:p14="http://schemas.microsoft.com/office/powerpoint/2010/main" val="1401054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75" smtClean="0"/>
              <a:t>‹#›</a:t>
            </a:fld>
            <a:endParaRPr lang="en-US" spc="75" dirty="0"/>
          </a:p>
        </p:txBody>
      </p:sp>
    </p:spTree>
    <p:extLst>
      <p:ext uri="{BB962C8B-B14F-4D97-AF65-F5344CB8AC3E}">
        <p14:creationId xmlns:p14="http://schemas.microsoft.com/office/powerpoint/2010/main" val="88138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75" smtClean="0"/>
              <a:t>‹#›</a:t>
            </a:fld>
            <a:endParaRPr lang="en-US" spc="75" dirty="0"/>
          </a:p>
        </p:txBody>
      </p:sp>
    </p:spTree>
    <p:extLst>
      <p:ext uri="{BB962C8B-B14F-4D97-AF65-F5344CB8AC3E}">
        <p14:creationId xmlns:p14="http://schemas.microsoft.com/office/powerpoint/2010/main" val="902481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75" smtClean="0"/>
              <a:t>‹#›</a:t>
            </a:fld>
            <a:endParaRPr lang="en-US" spc="75" dirty="0"/>
          </a:p>
        </p:txBody>
      </p:sp>
    </p:spTree>
    <p:extLst>
      <p:ext uri="{BB962C8B-B14F-4D97-AF65-F5344CB8AC3E}">
        <p14:creationId xmlns:p14="http://schemas.microsoft.com/office/powerpoint/2010/main" val="3702609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75" smtClean="0"/>
              <a:t>‹#›</a:t>
            </a:fld>
            <a:endParaRPr lang="en-US" spc="75" dirty="0"/>
          </a:p>
        </p:txBody>
      </p:sp>
    </p:spTree>
    <p:extLst>
      <p:ext uri="{BB962C8B-B14F-4D97-AF65-F5344CB8AC3E}">
        <p14:creationId xmlns:p14="http://schemas.microsoft.com/office/powerpoint/2010/main" val="1726659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75" smtClean="0"/>
              <a:t>‹#›</a:t>
            </a:fld>
            <a:endParaRPr lang="en-US" spc="75" dirty="0"/>
          </a:p>
        </p:txBody>
      </p:sp>
    </p:spTree>
    <p:extLst>
      <p:ext uri="{BB962C8B-B14F-4D97-AF65-F5344CB8AC3E}">
        <p14:creationId xmlns:p14="http://schemas.microsoft.com/office/powerpoint/2010/main" val="2077148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0A48C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C7C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‹#›</a:t>
            </a:fld>
            <a:endParaRPr spc="75" dirty="0"/>
          </a:p>
        </p:txBody>
      </p:sp>
    </p:spTree>
    <p:extLst>
      <p:ext uri="{BB962C8B-B14F-4D97-AF65-F5344CB8AC3E}">
        <p14:creationId xmlns:p14="http://schemas.microsoft.com/office/powerpoint/2010/main" val="208759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75" smtClean="0"/>
              <a:t>‹#›</a:t>
            </a:fld>
            <a:endParaRPr lang="en-US" spc="75" dirty="0"/>
          </a:p>
        </p:txBody>
      </p:sp>
    </p:spTree>
    <p:extLst>
      <p:ext uri="{BB962C8B-B14F-4D97-AF65-F5344CB8AC3E}">
        <p14:creationId xmlns:p14="http://schemas.microsoft.com/office/powerpoint/2010/main" val="3842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75" smtClean="0"/>
              <a:t>‹#›</a:t>
            </a:fld>
            <a:endParaRPr lang="en-US" spc="75" dirty="0"/>
          </a:p>
        </p:txBody>
      </p:sp>
    </p:spTree>
    <p:extLst>
      <p:ext uri="{BB962C8B-B14F-4D97-AF65-F5344CB8AC3E}">
        <p14:creationId xmlns:p14="http://schemas.microsoft.com/office/powerpoint/2010/main" val="111600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75" smtClean="0"/>
              <a:t>‹#›</a:t>
            </a:fld>
            <a:endParaRPr lang="en-US" spc="75" dirty="0"/>
          </a:p>
        </p:txBody>
      </p:sp>
    </p:spTree>
    <p:extLst>
      <p:ext uri="{BB962C8B-B14F-4D97-AF65-F5344CB8AC3E}">
        <p14:creationId xmlns:p14="http://schemas.microsoft.com/office/powerpoint/2010/main" val="184534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75" smtClean="0"/>
              <a:t>‹#›</a:t>
            </a:fld>
            <a:endParaRPr lang="en-US" spc="75" dirty="0"/>
          </a:p>
        </p:txBody>
      </p:sp>
    </p:spTree>
    <p:extLst>
      <p:ext uri="{BB962C8B-B14F-4D97-AF65-F5344CB8AC3E}">
        <p14:creationId xmlns:p14="http://schemas.microsoft.com/office/powerpoint/2010/main" val="69293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75" smtClean="0"/>
              <a:t>‹#›</a:t>
            </a:fld>
            <a:endParaRPr lang="en-US" spc="75" dirty="0"/>
          </a:p>
        </p:txBody>
      </p:sp>
    </p:spTree>
    <p:extLst>
      <p:ext uri="{BB962C8B-B14F-4D97-AF65-F5344CB8AC3E}">
        <p14:creationId xmlns:p14="http://schemas.microsoft.com/office/powerpoint/2010/main" val="375686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75" smtClean="0"/>
              <a:t>‹#›</a:t>
            </a:fld>
            <a:endParaRPr lang="en-US" spc="75" dirty="0"/>
          </a:p>
        </p:txBody>
      </p:sp>
    </p:spTree>
    <p:extLst>
      <p:ext uri="{BB962C8B-B14F-4D97-AF65-F5344CB8AC3E}">
        <p14:creationId xmlns:p14="http://schemas.microsoft.com/office/powerpoint/2010/main" val="196174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75" smtClean="0"/>
              <a:t>‹#›</a:t>
            </a:fld>
            <a:endParaRPr lang="en-US" spc="75" dirty="0"/>
          </a:p>
        </p:txBody>
      </p:sp>
    </p:spTree>
    <p:extLst>
      <p:ext uri="{BB962C8B-B14F-4D97-AF65-F5344CB8AC3E}">
        <p14:creationId xmlns:p14="http://schemas.microsoft.com/office/powerpoint/2010/main" val="146001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75" smtClean="0"/>
              <a:t>‹#›</a:t>
            </a:fld>
            <a:endParaRPr lang="en-US" spc="75" dirty="0"/>
          </a:p>
        </p:txBody>
      </p:sp>
    </p:spTree>
    <p:extLst>
      <p:ext uri="{BB962C8B-B14F-4D97-AF65-F5344CB8AC3E}">
        <p14:creationId xmlns:p14="http://schemas.microsoft.com/office/powerpoint/2010/main" val="77137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marL="38100">
              <a:lnSpc>
                <a:spcPts val="1839"/>
              </a:lnSpc>
            </a:pPr>
            <a:fld id="{81D60167-4931-47E6-BA6A-407CBD079E47}" type="slidenum">
              <a:rPr lang="en-US" spc="75" smtClean="0"/>
              <a:t>‹#›</a:t>
            </a:fld>
            <a:endParaRPr lang="en-US" spc="75" dirty="0"/>
          </a:p>
        </p:txBody>
      </p:sp>
    </p:spTree>
    <p:extLst>
      <p:ext uri="{BB962C8B-B14F-4D97-AF65-F5344CB8AC3E}">
        <p14:creationId xmlns:p14="http://schemas.microsoft.com/office/powerpoint/2010/main" val="2609845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png"/><Relationship Id="rId4" Type="http://schemas.openxmlformats.org/officeDocument/2006/relationships/image" Target="../media/image3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spacexdata.com/v4/rocket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Falcon/_9/_and_Falcon_Heavy_launches" TargetMode="External"/><Relationship Id="rId2" Type="http://schemas.openxmlformats.org/officeDocument/2006/relationships/hyperlink" Target="https://api.spacexdata.com/v4/rocket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SpaceX Falcon 9 rocket with the Dragon capsule launches from Pad-39A on the Crew 5 mission to carry four crew members to the International Space Station from NASA's Kennedy Space Center">
            <a:extLst>
              <a:ext uri="{FF2B5EF4-FFF2-40B4-BE49-F238E27FC236}">
                <a16:creationId xmlns:a16="http://schemas.microsoft.com/office/drawing/2014/main" id="{E4D8A6A0-0F74-4C2D-AA20-030801446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91" b="15888"/>
          <a:stretch/>
        </p:blipFill>
        <p:spPr bwMode="auto">
          <a:xfrm>
            <a:off x="0" y="0"/>
            <a:ext cx="6104890" cy="686816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29800" y="228600"/>
            <a:ext cx="2105660" cy="62992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74F0126E-EBFE-4C0D-B98D-4807A5A6C790}"/>
              </a:ext>
            </a:extLst>
          </p:cNvPr>
          <p:cNvSpPr txBox="1">
            <a:spLocks/>
          </p:cNvSpPr>
          <p:nvPr/>
        </p:nvSpPr>
        <p:spPr>
          <a:xfrm>
            <a:off x="4851400" y="1378438"/>
            <a:ext cx="7058660" cy="4101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r">
              <a:spcBef>
                <a:spcPts val="100"/>
              </a:spcBef>
            </a:pPr>
            <a:r>
              <a:rPr lang="en-US" sz="6600" kern="0" spc="-55" dirty="0"/>
              <a:t>Data</a:t>
            </a:r>
          </a:p>
          <a:p>
            <a:pPr marL="12700" algn="r">
              <a:spcBef>
                <a:spcPts val="100"/>
              </a:spcBef>
            </a:pPr>
            <a:r>
              <a:rPr lang="en-US" sz="6600" kern="0" spc="-55" dirty="0"/>
              <a:t>Science Capstone</a:t>
            </a:r>
          </a:p>
          <a:p>
            <a:pPr marL="12700" algn="r">
              <a:spcBef>
                <a:spcPts val="100"/>
              </a:spcBef>
            </a:pPr>
            <a:r>
              <a:rPr lang="en-US" sz="6600" kern="0" spc="-55" dirty="0"/>
              <a:t>Project</a:t>
            </a:r>
            <a:endParaRPr lang="en-US" sz="6600" kern="0" spc="-2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1394" y="1808479"/>
            <a:ext cx="10504806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20345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65" dirty="0">
                <a:latin typeface="Microsoft Sans Serif"/>
                <a:cs typeface="Microsoft Sans Serif"/>
              </a:rPr>
              <a:t>Data </a:t>
            </a:r>
            <a:r>
              <a:rPr sz="2200" spc="-25" dirty="0">
                <a:latin typeface="Microsoft Sans Serif"/>
                <a:cs typeface="Microsoft Sans Serif"/>
              </a:rPr>
              <a:t>from </a:t>
            </a:r>
            <a:r>
              <a:rPr sz="2200" spc="-155" dirty="0">
                <a:latin typeface="Microsoft Sans Serif"/>
                <a:cs typeface="Microsoft Sans Serif"/>
              </a:rPr>
              <a:t>SpaceX</a:t>
            </a:r>
            <a:r>
              <a:rPr sz="2200" spc="-15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launches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can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also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be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obtained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from </a:t>
            </a:r>
            <a:r>
              <a:rPr sz="2200" spc="-2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Wikipedia;</a:t>
            </a:r>
            <a:endParaRPr sz="220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65" dirty="0">
                <a:latin typeface="Microsoft Sans Serif"/>
                <a:cs typeface="Microsoft Sans Serif"/>
              </a:rPr>
              <a:t>Data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are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downloaded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from </a:t>
            </a:r>
            <a:r>
              <a:rPr sz="2200" spc="-2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Wikipedia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according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to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 </a:t>
            </a:r>
            <a:r>
              <a:rPr sz="2200" spc="-2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flowchart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then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persisted.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1394" y="444484"/>
            <a:ext cx="10504806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14" dirty="0">
                <a:solidFill>
                  <a:schemeClr val="tx1"/>
                </a:solidFill>
              </a:rPr>
              <a:t>Data</a:t>
            </a:r>
            <a:r>
              <a:rPr sz="5400" spc="105" dirty="0">
                <a:solidFill>
                  <a:schemeClr val="tx1"/>
                </a:solidFill>
              </a:rPr>
              <a:t> </a:t>
            </a:r>
            <a:r>
              <a:rPr sz="5400" spc="-80" dirty="0">
                <a:solidFill>
                  <a:schemeClr val="tx1"/>
                </a:solidFill>
              </a:rPr>
              <a:t>Collection</a:t>
            </a:r>
            <a:r>
              <a:rPr sz="5400" spc="135" dirty="0">
                <a:solidFill>
                  <a:schemeClr val="tx1"/>
                </a:solidFill>
              </a:rPr>
              <a:t> </a:t>
            </a:r>
            <a:r>
              <a:rPr sz="5400" dirty="0">
                <a:solidFill>
                  <a:schemeClr val="tx1"/>
                </a:solidFill>
              </a:rPr>
              <a:t>-</a:t>
            </a:r>
            <a:r>
              <a:rPr sz="5400" spc="110" dirty="0">
                <a:solidFill>
                  <a:schemeClr val="tx1"/>
                </a:solidFill>
              </a:rPr>
              <a:t> </a:t>
            </a:r>
            <a:r>
              <a:rPr sz="5400" spc="-120" dirty="0">
                <a:solidFill>
                  <a:schemeClr val="tx1"/>
                </a:solidFill>
              </a:rPr>
              <a:t>Scraping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471" y="3198122"/>
            <a:ext cx="2791714" cy="108230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85747" y="3438482"/>
            <a:ext cx="1939925" cy="549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6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Request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Falcon9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060"/>
              </a:lnSpc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Wiki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3973042" y="3500883"/>
            <a:ext cx="503186" cy="4244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7762" y="3204426"/>
            <a:ext cx="2791714" cy="108230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817871" y="3322548"/>
            <a:ext cx="2575560" cy="795655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 marR="5080" algn="ctr">
              <a:lnSpc>
                <a:spcPct val="90300"/>
              </a:lnSpc>
              <a:spcBef>
                <a:spcPts val="309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Extract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column/variable </a:t>
            </a:r>
            <a:r>
              <a:rPr sz="1800" b="1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names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HTML 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header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9406" y="3206089"/>
            <a:ext cx="2791714" cy="107976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918702" y="3322548"/>
            <a:ext cx="2373630" cy="795655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 marR="5080" indent="8890" algn="ctr">
              <a:lnSpc>
                <a:spcPct val="90300"/>
              </a:lnSpc>
              <a:spcBef>
                <a:spcPts val="309"/>
              </a:spcBef>
            </a:pP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frame</a:t>
            </a:r>
            <a:r>
              <a:rPr sz="1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parsing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launch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HTML </a:t>
            </a:r>
            <a:r>
              <a:rPr sz="1800" b="1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086845" y="6104032"/>
            <a:ext cx="32131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z="1600" spc="75" dirty="0">
                <a:solidFill>
                  <a:srgbClr val="1C7CDB"/>
                </a:solidFill>
                <a:latin typeface="Microsoft Sans Serif"/>
                <a:cs typeface="Microsoft Sans Serif"/>
              </a:rPr>
              <a:t>10</a:t>
            </a:fld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16" name="object 8">
            <a:extLst>
              <a:ext uri="{FF2B5EF4-FFF2-40B4-BE49-F238E27FC236}">
                <a16:creationId xmlns:a16="http://schemas.microsoft.com/office/drawing/2014/main" id="{25CFD065-12A2-4699-A9AD-7F10AAF9AFB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7902714" y="3477839"/>
            <a:ext cx="503186" cy="4244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808734"/>
            <a:ext cx="8555355" cy="1821814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1300" marR="173355" indent="-228600">
              <a:lnSpc>
                <a:spcPts val="2380"/>
              </a:lnSpc>
              <a:spcBef>
                <a:spcPts val="3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latin typeface="Microsoft Sans Serif"/>
                <a:cs typeface="Microsoft Sans Serif"/>
              </a:rPr>
              <a:t>Initially </a:t>
            </a:r>
            <a:r>
              <a:rPr sz="2200" spc="-100" dirty="0">
                <a:latin typeface="Microsoft Sans Serif"/>
                <a:cs typeface="Microsoft Sans Serif"/>
              </a:rPr>
              <a:t>some</a:t>
            </a:r>
            <a:r>
              <a:rPr sz="2200" spc="-9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Exploratory </a:t>
            </a:r>
            <a:r>
              <a:rPr sz="2200" spc="-65" dirty="0">
                <a:latin typeface="Microsoft Sans Serif"/>
                <a:cs typeface="Microsoft Sans Serif"/>
              </a:rPr>
              <a:t>Data </a:t>
            </a:r>
            <a:r>
              <a:rPr sz="2200" spc="-80" dirty="0">
                <a:latin typeface="Microsoft Sans Serif"/>
                <a:cs typeface="Microsoft Sans Serif"/>
              </a:rPr>
              <a:t>Analysis </a:t>
            </a:r>
            <a:r>
              <a:rPr sz="2200" spc="-150" dirty="0">
                <a:latin typeface="Microsoft Sans Serif"/>
                <a:cs typeface="Microsoft Sans Serif"/>
              </a:rPr>
              <a:t>(EDA)</a:t>
            </a:r>
            <a:r>
              <a:rPr sz="2200" spc="-145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was</a:t>
            </a:r>
            <a:r>
              <a:rPr sz="2200" spc="-11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performed on </a:t>
            </a:r>
            <a:r>
              <a:rPr sz="2200" spc="-30" dirty="0">
                <a:latin typeface="Microsoft Sans Serif"/>
                <a:cs typeface="Microsoft Sans Serif"/>
              </a:rPr>
              <a:t>the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dataset.</a:t>
            </a:r>
            <a:endParaRPr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251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25" dirty="0">
                <a:latin typeface="Microsoft Sans Serif"/>
                <a:cs typeface="Microsoft Sans Serif"/>
              </a:rPr>
              <a:t>Then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summaries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launches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per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site,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occurrences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each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30" dirty="0">
                <a:latin typeface="Microsoft Sans Serif"/>
                <a:cs typeface="Microsoft Sans Serif"/>
              </a:rPr>
              <a:t>orbit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endParaRPr sz="2200" dirty="0">
              <a:latin typeface="Microsoft Sans Serif"/>
              <a:cs typeface="Microsoft Sans Serif"/>
            </a:endParaRPr>
          </a:p>
          <a:p>
            <a:pPr marL="241300">
              <a:lnSpc>
                <a:spcPts val="2510"/>
              </a:lnSpc>
            </a:pPr>
            <a:r>
              <a:rPr sz="2200" spc="-85" dirty="0">
                <a:latin typeface="Microsoft Sans Serif"/>
                <a:cs typeface="Microsoft Sans Serif"/>
              </a:rPr>
              <a:t>occurrences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mission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outcome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per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30" dirty="0">
                <a:latin typeface="Microsoft Sans Serif"/>
                <a:cs typeface="Microsoft Sans Serif"/>
              </a:rPr>
              <a:t>orbit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type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were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calculated.</a:t>
            </a:r>
            <a:endParaRPr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70" dirty="0">
                <a:latin typeface="Microsoft Sans Serif"/>
                <a:cs typeface="Microsoft Sans Serif"/>
              </a:rPr>
              <a:t>Finally,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landing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outcome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label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was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created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from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Outcome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column.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94" y="291577"/>
            <a:ext cx="10428606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14" dirty="0"/>
              <a:t>Data</a:t>
            </a:r>
            <a:r>
              <a:rPr sz="5400" spc="80" dirty="0"/>
              <a:t> </a:t>
            </a:r>
            <a:r>
              <a:rPr sz="5400" spc="-90" dirty="0"/>
              <a:t>Wrangling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6180" y="3881120"/>
            <a:ext cx="2164334" cy="131089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21204" y="4323778"/>
            <a:ext cx="49212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33140" y="4257040"/>
            <a:ext cx="482866" cy="55905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73220" y="3881120"/>
            <a:ext cx="2166874" cy="131089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338065" y="4323778"/>
            <a:ext cx="184150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Summarizations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2719" y="4257040"/>
            <a:ext cx="482866" cy="55905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62800" y="3881120"/>
            <a:ext cx="2164333" cy="131089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378700" y="4016692"/>
            <a:ext cx="1737360" cy="97663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indent="1905" algn="ctr">
              <a:lnSpc>
                <a:spcPts val="2420"/>
              </a:lnSpc>
              <a:spcBef>
                <a:spcPts val="365"/>
              </a:spcBef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Creation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Landing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Outcome</a:t>
            </a:r>
            <a:r>
              <a:rPr sz="22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Label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86845" y="6104032"/>
            <a:ext cx="32131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z="1600" spc="75" dirty="0">
                <a:solidFill>
                  <a:srgbClr val="1C7CDB"/>
                </a:solidFill>
                <a:latin typeface="Microsoft Sans Serif"/>
                <a:cs typeface="Microsoft Sans Serif"/>
              </a:rPr>
              <a:t>11</a:t>
            </a:fld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034AF3-238F-4EC6-921A-40677FB6CE34}"/>
              </a:ext>
            </a:extLst>
          </p:cNvPr>
          <p:cNvSpPr/>
          <p:nvPr/>
        </p:nvSpPr>
        <p:spPr>
          <a:xfrm>
            <a:off x="914400" y="3429000"/>
            <a:ext cx="9982200" cy="251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859154" y="1578301"/>
            <a:ext cx="9497060" cy="142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067435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30" dirty="0">
                <a:latin typeface="Microsoft Sans Serif"/>
                <a:cs typeface="Microsoft Sans Serif"/>
              </a:rPr>
              <a:t>To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explore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data,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scatterplots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barplots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were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used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45" dirty="0">
                <a:latin typeface="Microsoft Sans Serif"/>
                <a:cs typeface="Microsoft Sans Serif"/>
              </a:rPr>
              <a:t>to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visualize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relationship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between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pair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features:</a:t>
            </a:r>
            <a:endParaRPr sz="2200" dirty="0">
              <a:latin typeface="Microsoft Sans Serif"/>
              <a:cs typeface="Microsoft Sans Serif"/>
            </a:endParaRPr>
          </a:p>
          <a:p>
            <a:pPr marL="698500" marR="5080" lvl="1" indent="-2286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70" dirty="0">
                <a:latin typeface="Microsoft Sans Serif"/>
                <a:cs typeface="Microsoft Sans Serif"/>
              </a:rPr>
              <a:t>Payload </a:t>
            </a:r>
            <a:r>
              <a:rPr sz="1800" spc="-120" dirty="0">
                <a:latin typeface="Microsoft Sans Serif"/>
                <a:cs typeface="Microsoft Sans Serif"/>
              </a:rPr>
              <a:t>Mass</a:t>
            </a:r>
            <a:r>
              <a:rPr sz="1800" spc="-114" dirty="0">
                <a:latin typeface="Microsoft Sans Serif"/>
                <a:cs typeface="Microsoft Sans Serif"/>
              </a:rPr>
              <a:t> </a:t>
            </a:r>
            <a:r>
              <a:rPr sz="1800" spc="-170" dirty="0">
                <a:latin typeface="Microsoft Sans Serif"/>
                <a:cs typeface="Microsoft Sans Serif"/>
              </a:rPr>
              <a:t>X</a:t>
            </a:r>
            <a:r>
              <a:rPr sz="1800" spc="-1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Flight </a:t>
            </a:r>
            <a:r>
              <a:rPr sz="1800" spc="-60" dirty="0">
                <a:latin typeface="Microsoft Sans Serif"/>
                <a:cs typeface="Microsoft Sans Serif"/>
              </a:rPr>
              <a:t>Number, </a:t>
            </a:r>
            <a:r>
              <a:rPr sz="1800" spc="-80" dirty="0">
                <a:latin typeface="Microsoft Sans Serif"/>
                <a:cs typeface="Microsoft Sans Serif"/>
              </a:rPr>
              <a:t>Launch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Site </a:t>
            </a:r>
            <a:r>
              <a:rPr sz="1800" spc="-170" dirty="0">
                <a:latin typeface="Microsoft Sans Serif"/>
                <a:cs typeface="Microsoft Sans Serif"/>
              </a:rPr>
              <a:t>X</a:t>
            </a:r>
            <a:r>
              <a:rPr sz="1800" spc="-1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Flight </a:t>
            </a:r>
            <a:r>
              <a:rPr sz="1800" spc="-60" dirty="0">
                <a:latin typeface="Microsoft Sans Serif"/>
                <a:cs typeface="Microsoft Sans Serif"/>
              </a:rPr>
              <a:t>Number, </a:t>
            </a:r>
            <a:r>
              <a:rPr sz="1800" spc="-80" dirty="0">
                <a:latin typeface="Microsoft Sans Serif"/>
                <a:cs typeface="Microsoft Sans Serif"/>
              </a:rPr>
              <a:t>Launch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Site </a:t>
            </a:r>
            <a:r>
              <a:rPr sz="1800" spc="-170" dirty="0">
                <a:latin typeface="Microsoft Sans Serif"/>
                <a:cs typeface="Microsoft Sans Serif"/>
              </a:rPr>
              <a:t>X</a:t>
            </a:r>
            <a:r>
              <a:rPr sz="1800" spc="-165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Payload </a:t>
            </a:r>
            <a:r>
              <a:rPr sz="1800" spc="-114" dirty="0">
                <a:latin typeface="Microsoft Sans Serif"/>
                <a:cs typeface="Microsoft Sans Serif"/>
              </a:rPr>
              <a:t>Mass,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Orbit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and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Flight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Number,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Payload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and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Orbit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3559872"/>
            <a:ext cx="9441180" cy="23825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2245" y="6081077"/>
            <a:ext cx="2692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65" dirty="0">
                <a:solidFill>
                  <a:srgbClr val="1C7CDB"/>
                </a:solidFill>
                <a:latin typeface="Microsoft Sans Serif"/>
                <a:cs typeface="Microsoft Sans Serif"/>
              </a:rPr>
              <a:t>12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8994" y="291577"/>
            <a:ext cx="10885806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70" dirty="0"/>
              <a:t>EDA</a:t>
            </a:r>
            <a:r>
              <a:rPr sz="5400" spc="120" dirty="0"/>
              <a:t> </a:t>
            </a:r>
            <a:r>
              <a:rPr sz="5400" spc="5" dirty="0"/>
              <a:t>with</a:t>
            </a:r>
            <a:r>
              <a:rPr sz="5400" spc="120" dirty="0"/>
              <a:t> </a:t>
            </a:r>
            <a:r>
              <a:rPr sz="5400" spc="-120" dirty="0"/>
              <a:t>Data</a:t>
            </a:r>
            <a:r>
              <a:rPr sz="5400" spc="135" dirty="0"/>
              <a:t> </a:t>
            </a:r>
            <a:r>
              <a:rPr sz="5400" spc="-75" dirty="0"/>
              <a:t>Visualization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343067"/>
            <a:ext cx="10532745" cy="500824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45" dirty="0">
                <a:latin typeface="Microsoft Sans Serif"/>
                <a:cs typeface="Microsoft Sans Serif"/>
              </a:rPr>
              <a:t>The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following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200" dirty="0">
                <a:latin typeface="Microsoft Sans Serif"/>
                <a:cs typeface="Microsoft Sans Serif"/>
              </a:rPr>
              <a:t>SQL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queries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were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performed:</a:t>
            </a:r>
            <a:endParaRPr sz="22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14" dirty="0">
                <a:latin typeface="Microsoft Sans Serif"/>
                <a:cs typeface="Microsoft Sans Serif"/>
              </a:rPr>
              <a:t>Names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of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unique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launch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sites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space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mission;</a:t>
            </a:r>
            <a:endParaRPr sz="18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65" dirty="0">
                <a:latin typeface="Microsoft Sans Serif"/>
                <a:cs typeface="Microsoft Sans Serif"/>
              </a:rPr>
              <a:t>Top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5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launch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sites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whose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90" dirty="0">
                <a:latin typeface="Microsoft Sans Serif"/>
                <a:cs typeface="Microsoft Sans Serif"/>
              </a:rPr>
              <a:t>name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begin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with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string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14" dirty="0">
                <a:latin typeface="Microsoft Sans Serif"/>
                <a:cs typeface="Microsoft Sans Serif"/>
              </a:rPr>
              <a:t>'CCA’;</a:t>
            </a:r>
            <a:endParaRPr sz="18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45" dirty="0">
                <a:latin typeface="Microsoft Sans Serif"/>
                <a:cs typeface="Microsoft Sans Serif"/>
              </a:rPr>
              <a:t>Total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payload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mass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carried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by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boosters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launched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by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35" dirty="0">
                <a:latin typeface="Microsoft Sans Serif"/>
                <a:cs typeface="Microsoft Sans Serif"/>
              </a:rPr>
              <a:t>NASA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85" dirty="0">
                <a:latin typeface="Microsoft Sans Serif"/>
                <a:cs typeface="Microsoft Sans Serif"/>
              </a:rPr>
              <a:t>(CRS);</a:t>
            </a:r>
            <a:endParaRPr sz="18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65" dirty="0">
                <a:latin typeface="Microsoft Sans Serif"/>
                <a:cs typeface="Microsoft Sans Serif"/>
              </a:rPr>
              <a:t>Average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payload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mass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carried</a:t>
            </a:r>
            <a:r>
              <a:rPr sz="1800" spc="8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by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booster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version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F9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v1.1;</a:t>
            </a:r>
            <a:endParaRPr sz="18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5" dirty="0">
                <a:latin typeface="Microsoft Sans Serif"/>
                <a:cs typeface="Microsoft Sans Serif"/>
              </a:rPr>
              <a:t>Date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when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first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successful</a:t>
            </a:r>
            <a:r>
              <a:rPr sz="1800" spc="9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landing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outcome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ground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pad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was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achieved;</a:t>
            </a:r>
            <a:endParaRPr sz="1800" dirty="0">
              <a:latin typeface="Microsoft Sans Serif"/>
              <a:cs typeface="Microsoft Sans Serif"/>
            </a:endParaRPr>
          </a:p>
          <a:p>
            <a:pPr marL="698500" marR="1073150" lvl="1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14" dirty="0">
                <a:latin typeface="Microsoft Sans Serif"/>
                <a:cs typeface="Microsoft Sans Serif"/>
              </a:rPr>
              <a:t>Names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of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boosters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which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have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success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drone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ship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and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have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payload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mass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between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4000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and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6000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kg;</a:t>
            </a:r>
            <a:endParaRPr sz="18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45" dirty="0">
                <a:latin typeface="Microsoft Sans Serif"/>
                <a:cs typeface="Microsoft Sans Serif"/>
              </a:rPr>
              <a:t>Total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number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of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successful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and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failure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mission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outcomes;</a:t>
            </a:r>
            <a:endParaRPr sz="18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14" dirty="0">
                <a:latin typeface="Microsoft Sans Serif"/>
                <a:cs typeface="Microsoft Sans Serif"/>
              </a:rPr>
              <a:t>Names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of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booster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versions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which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have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carried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maximum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payload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14" dirty="0">
                <a:latin typeface="Microsoft Sans Serif"/>
                <a:cs typeface="Microsoft Sans Serif"/>
              </a:rPr>
              <a:t>mass;</a:t>
            </a:r>
            <a:endParaRPr sz="18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0" dirty="0">
                <a:latin typeface="Microsoft Sans Serif"/>
                <a:cs typeface="Microsoft Sans Serif"/>
              </a:rPr>
              <a:t>Failed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landing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outcomes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drone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ship,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their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booster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versions,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and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launch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site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names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endParaRPr sz="1800" dirty="0">
              <a:latin typeface="Microsoft Sans Serif"/>
              <a:cs typeface="Microsoft Sans Serif"/>
            </a:endParaRPr>
          </a:p>
          <a:p>
            <a:pPr marL="698500">
              <a:lnSpc>
                <a:spcPct val="100000"/>
              </a:lnSpc>
            </a:pPr>
            <a:r>
              <a:rPr sz="1800" spc="-75" dirty="0">
                <a:latin typeface="Microsoft Sans Serif"/>
                <a:cs typeface="Microsoft Sans Serif"/>
              </a:rPr>
              <a:t>year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2015;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and</a:t>
            </a:r>
            <a:endParaRPr sz="18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14" dirty="0">
                <a:latin typeface="Microsoft Sans Serif"/>
                <a:cs typeface="Microsoft Sans Serif"/>
              </a:rPr>
              <a:t>Rank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of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count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landing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outcomes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90" dirty="0">
                <a:latin typeface="Microsoft Sans Serif"/>
                <a:cs typeface="Microsoft Sans Serif"/>
              </a:rPr>
              <a:t>(such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125" dirty="0">
                <a:latin typeface="Microsoft Sans Serif"/>
                <a:cs typeface="Microsoft Sans Serif"/>
              </a:rPr>
              <a:t>as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Failure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(drone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ship)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or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125" dirty="0">
                <a:latin typeface="Microsoft Sans Serif"/>
                <a:cs typeface="Microsoft Sans Serif"/>
              </a:rPr>
              <a:t>Success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(ground</a:t>
            </a:r>
            <a:endParaRPr sz="1800" dirty="0">
              <a:latin typeface="Microsoft Sans Serif"/>
              <a:cs typeface="Microsoft Sans Serif"/>
            </a:endParaRPr>
          </a:p>
          <a:p>
            <a:pPr marL="698500">
              <a:lnSpc>
                <a:spcPts val="2035"/>
              </a:lnSpc>
            </a:pPr>
            <a:r>
              <a:rPr sz="1800" spc="-65" dirty="0">
                <a:latin typeface="Microsoft Sans Serif"/>
                <a:cs typeface="Microsoft Sans Serif"/>
              </a:rPr>
              <a:t>pad))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between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date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2010-06-04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and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2017-03-20.</a:t>
            </a:r>
            <a:endParaRPr sz="1800" dirty="0">
              <a:latin typeface="Microsoft Sans Serif"/>
              <a:cs typeface="Microsoft Sans Serif"/>
            </a:endParaRPr>
          </a:p>
          <a:p>
            <a:pPr marL="10275570">
              <a:lnSpc>
                <a:spcPts val="1795"/>
              </a:lnSpc>
            </a:pPr>
            <a:r>
              <a:rPr sz="1600" spc="65" dirty="0">
                <a:latin typeface="Microsoft Sans Serif"/>
                <a:cs typeface="Microsoft Sans Serif"/>
              </a:rPr>
              <a:t>13</a:t>
            </a:r>
            <a:endParaRPr sz="16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994" y="6310327"/>
            <a:ext cx="8826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solidFill>
                  <a:srgbClr val="292929"/>
                </a:solidFill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331159"/>
            <a:ext cx="9209406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70" dirty="0"/>
              <a:t>EDA</a:t>
            </a:r>
            <a:r>
              <a:rPr sz="5400" spc="95" dirty="0"/>
              <a:t> </a:t>
            </a:r>
            <a:r>
              <a:rPr sz="5400" spc="5" dirty="0"/>
              <a:t>with</a:t>
            </a:r>
            <a:r>
              <a:rPr sz="5400" spc="95" dirty="0"/>
              <a:t> </a:t>
            </a:r>
            <a:r>
              <a:rPr sz="5400" spc="-325" dirty="0"/>
              <a:t>SQL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57" y="1649793"/>
            <a:ext cx="10246360" cy="269367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90" dirty="0">
                <a:latin typeface="Microsoft Sans Serif"/>
                <a:cs typeface="Microsoft Sans Serif"/>
              </a:rPr>
              <a:t>Markers,</a:t>
            </a:r>
            <a:r>
              <a:rPr sz="2600" spc="80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latin typeface="Microsoft Sans Serif"/>
                <a:cs typeface="Microsoft Sans Serif"/>
              </a:rPr>
              <a:t>circles,</a:t>
            </a:r>
            <a:r>
              <a:rPr sz="2600" spc="114" dirty="0">
                <a:latin typeface="Microsoft Sans Serif"/>
                <a:cs typeface="Microsoft Sans Serif"/>
              </a:rPr>
              <a:t> </a:t>
            </a:r>
            <a:r>
              <a:rPr sz="2600" spc="-65" dirty="0">
                <a:latin typeface="Microsoft Sans Serif"/>
                <a:cs typeface="Microsoft Sans Serif"/>
              </a:rPr>
              <a:t>lines</a:t>
            </a:r>
            <a:r>
              <a:rPr sz="2600" spc="95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and</a:t>
            </a:r>
            <a:r>
              <a:rPr sz="2600" spc="95" dirty="0">
                <a:latin typeface="Microsoft Sans Serif"/>
                <a:cs typeface="Microsoft Sans Serif"/>
              </a:rPr>
              <a:t> </a:t>
            </a:r>
            <a:r>
              <a:rPr sz="2600" spc="-70" dirty="0">
                <a:latin typeface="Microsoft Sans Serif"/>
                <a:cs typeface="Microsoft Sans Serif"/>
              </a:rPr>
              <a:t>marker</a:t>
            </a:r>
            <a:r>
              <a:rPr sz="2600" spc="75" dirty="0">
                <a:latin typeface="Microsoft Sans Serif"/>
                <a:cs typeface="Microsoft Sans Serif"/>
              </a:rPr>
              <a:t> </a:t>
            </a:r>
            <a:r>
              <a:rPr sz="2600" spc="-70" dirty="0">
                <a:latin typeface="Microsoft Sans Serif"/>
                <a:cs typeface="Microsoft Sans Serif"/>
              </a:rPr>
              <a:t>clusters</a:t>
            </a:r>
            <a:r>
              <a:rPr sz="2600" spc="100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latin typeface="Microsoft Sans Serif"/>
                <a:cs typeface="Microsoft Sans Serif"/>
              </a:rPr>
              <a:t>were</a:t>
            </a:r>
            <a:r>
              <a:rPr sz="2600" spc="100" dirty="0">
                <a:latin typeface="Microsoft Sans Serif"/>
                <a:cs typeface="Microsoft Sans Serif"/>
              </a:rPr>
              <a:t> </a:t>
            </a:r>
            <a:r>
              <a:rPr sz="2600" spc="-90" dirty="0">
                <a:latin typeface="Microsoft Sans Serif"/>
                <a:cs typeface="Microsoft Sans Serif"/>
              </a:rPr>
              <a:t>used</a:t>
            </a:r>
            <a:r>
              <a:rPr sz="2600" spc="9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with</a:t>
            </a:r>
            <a:r>
              <a:rPr sz="2600" spc="90" dirty="0">
                <a:latin typeface="Microsoft Sans Serif"/>
                <a:cs typeface="Microsoft Sans Serif"/>
              </a:rPr>
              <a:t> </a:t>
            </a:r>
            <a:r>
              <a:rPr sz="2600" spc="-65" dirty="0">
                <a:latin typeface="Microsoft Sans Serif"/>
                <a:cs typeface="Microsoft Sans Serif"/>
              </a:rPr>
              <a:t>Folium</a:t>
            </a:r>
            <a:r>
              <a:rPr sz="2600" spc="100" dirty="0">
                <a:latin typeface="Microsoft Sans Serif"/>
                <a:cs typeface="Microsoft Sans Serif"/>
              </a:rPr>
              <a:t> </a:t>
            </a:r>
            <a:r>
              <a:rPr sz="2600" spc="-114" dirty="0">
                <a:latin typeface="Microsoft Sans Serif"/>
                <a:cs typeface="Microsoft Sans Serif"/>
              </a:rPr>
              <a:t>Maps</a:t>
            </a:r>
            <a:endParaRPr sz="2600" dirty="0">
              <a:latin typeface="Microsoft Sans Serif"/>
              <a:cs typeface="Microsoft Sans Serif"/>
            </a:endParaRPr>
          </a:p>
          <a:p>
            <a:pPr marL="697865" lvl="1" indent="-22923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900" spc="-60" dirty="0">
                <a:latin typeface="Microsoft Sans Serif"/>
                <a:cs typeface="Microsoft Sans Serif"/>
              </a:rPr>
              <a:t>Markers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35" dirty="0">
                <a:latin typeface="Microsoft Sans Serif"/>
                <a:cs typeface="Microsoft Sans Serif"/>
              </a:rPr>
              <a:t>indicate</a:t>
            </a:r>
            <a:r>
              <a:rPr sz="1900" spc="95" dirty="0">
                <a:latin typeface="Microsoft Sans Serif"/>
                <a:cs typeface="Microsoft Sans Serif"/>
              </a:rPr>
              <a:t> </a:t>
            </a:r>
            <a:r>
              <a:rPr sz="1900" spc="-15" dirty="0">
                <a:latin typeface="Microsoft Sans Serif"/>
                <a:cs typeface="Microsoft Sans Serif"/>
              </a:rPr>
              <a:t>points</a:t>
            </a:r>
            <a:r>
              <a:rPr sz="1900" spc="95" dirty="0">
                <a:latin typeface="Microsoft Sans Serif"/>
                <a:cs typeface="Microsoft Sans Serif"/>
              </a:rPr>
              <a:t> </a:t>
            </a:r>
            <a:r>
              <a:rPr sz="1900" spc="-20" dirty="0">
                <a:latin typeface="Microsoft Sans Serif"/>
                <a:cs typeface="Microsoft Sans Serif"/>
              </a:rPr>
              <a:t>like</a:t>
            </a:r>
            <a:r>
              <a:rPr sz="1900" spc="55" dirty="0">
                <a:latin typeface="Microsoft Sans Serif"/>
                <a:cs typeface="Microsoft Sans Serif"/>
              </a:rPr>
              <a:t> </a:t>
            </a:r>
            <a:r>
              <a:rPr sz="1900" spc="-65" dirty="0">
                <a:latin typeface="Microsoft Sans Serif"/>
                <a:cs typeface="Microsoft Sans Serif"/>
              </a:rPr>
              <a:t>launch</a:t>
            </a:r>
            <a:r>
              <a:rPr sz="1900" spc="90" dirty="0">
                <a:latin typeface="Microsoft Sans Serif"/>
                <a:cs typeface="Microsoft Sans Serif"/>
              </a:rPr>
              <a:t> </a:t>
            </a:r>
            <a:r>
              <a:rPr sz="1900" spc="-55" dirty="0">
                <a:latin typeface="Microsoft Sans Serif"/>
                <a:cs typeface="Microsoft Sans Serif"/>
              </a:rPr>
              <a:t>sites;</a:t>
            </a:r>
            <a:endParaRPr sz="1900" dirty="0">
              <a:latin typeface="Microsoft Sans Serif"/>
              <a:cs typeface="Microsoft Sans Serif"/>
            </a:endParaRPr>
          </a:p>
          <a:p>
            <a:pPr marL="697865" lvl="1" indent="-229235">
              <a:lnSpc>
                <a:spcPts val="2060"/>
              </a:lnSpc>
              <a:spcBef>
                <a:spcPts val="9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900" spc="-80" dirty="0">
                <a:latin typeface="Microsoft Sans Serif"/>
                <a:cs typeface="Microsoft Sans Serif"/>
              </a:rPr>
              <a:t>Circles</a:t>
            </a:r>
            <a:r>
              <a:rPr sz="1900" spc="65" dirty="0">
                <a:latin typeface="Microsoft Sans Serif"/>
                <a:cs typeface="Microsoft Sans Serif"/>
              </a:rPr>
              <a:t> </a:t>
            </a:r>
            <a:r>
              <a:rPr sz="1900" spc="-35" dirty="0">
                <a:latin typeface="Microsoft Sans Serif"/>
                <a:cs typeface="Microsoft Sans Serif"/>
              </a:rPr>
              <a:t>indicate</a:t>
            </a:r>
            <a:r>
              <a:rPr sz="1900" spc="105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highlighted</a:t>
            </a:r>
            <a:r>
              <a:rPr sz="1900" spc="130" dirty="0">
                <a:latin typeface="Microsoft Sans Serif"/>
                <a:cs typeface="Microsoft Sans Serif"/>
              </a:rPr>
              <a:t> </a:t>
            </a:r>
            <a:r>
              <a:rPr sz="1900" spc="-90" dirty="0">
                <a:latin typeface="Microsoft Sans Serif"/>
                <a:cs typeface="Microsoft Sans Serif"/>
              </a:rPr>
              <a:t>areas</a:t>
            </a:r>
            <a:r>
              <a:rPr sz="1900" spc="45" dirty="0">
                <a:latin typeface="Microsoft Sans Serif"/>
                <a:cs typeface="Microsoft Sans Serif"/>
              </a:rPr>
              <a:t> </a:t>
            </a:r>
            <a:r>
              <a:rPr sz="1900" spc="-40" dirty="0">
                <a:latin typeface="Microsoft Sans Serif"/>
                <a:cs typeface="Microsoft Sans Serif"/>
              </a:rPr>
              <a:t>around</a:t>
            </a:r>
            <a:r>
              <a:rPr sz="1900" spc="105" dirty="0">
                <a:latin typeface="Microsoft Sans Serif"/>
                <a:cs typeface="Microsoft Sans Serif"/>
              </a:rPr>
              <a:t> </a:t>
            </a:r>
            <a:r>
              <a:rPr sz="1900" spc="-50" dirty="0">
                <a:latin typeface="Microsoft Sans Serif"/>
                <a:cs typeface="Microsoft Sans Serif"/>
              </a:rPr>
              <a:t>specific</a:t>
            </a:r>
            <a:r>
              <a:rPr sz="1900" spc="85" dirty="0">
                <a:latin typeface="Microsoft Sans Serif"/>
                <a:cs typeface="Microsoft Sans Serif"/>
              </a:rPr>
              <a:t> </a:t>
            </a:r>
            <a:r>
              <a:rPr sz="1900" spc="-45" dirty="0">
                <a:latin typeface="Microsoft Sans Serif"/>
                <a:cs typeface="Microsoft Sans Serif"/>
              </a:rPr>
              <a:t>coordinates,</a:t>
            </a:r>
            <a:r>
              <a:rPr sz="1900" spc="80" dirty="0">
                <a:latin typeface="Microsoft Sans Serif"/>
                <a:cs typeface="Microsoft Sans Serif"/>
              </a:rPr>
              <a:t> </a:t>
            </a:r>
            <a:r>
              <a:rPr sz="1900" spc="-20" dirty="0">
                <a:latin typeface="Microsoft Sans Serif"/>
                <a:cs typeface="Microsoft Sans Serif"/>
              </a:rPr>
              <a:t>like</a:t>
            </a:r>
            <a:r>
              <a:rPr sz="1900" spc="80" dirty="0">
                <a:latin typeface="Microsoft Sans Serif"/>
                <a:cs typeface="Microsoft Sans Serif"/>
              </a:rPr>
              <a:t> </a:t>
            </a:r>
            <a:r>
              <a:rPr sz="1900" spc="-145" dirty="0">
                <a:latin typeface="Microsoft Sans Serif"/>
                <a:cs typeface="Microsoft Sans Serif"/>
              </a:rPr>
              <a:t>NASA</a:t>
            </a:r>
            <a:r>
              <a:rPr sz="1900" spc="90" dirty="0">
                <a:latin typeface="Microsoft Sans Serif"/>
                <a:cs typeface="Microsoft Sans Serif"/>
              </a:rPr>
              <a:t> </a:t>
            </a:r>
            <a:r>
              <a:rPr sz="1900" spc="-90" dirty="0">
                <a:latin typeface="Microsoft Sans Serif"/>
                <a:cs typeface="Microsoft Sans Serif"/>
              </a:rPr>
              <a:t>Johnson</a:t>
            </a:r>
            <a:r>
              <a:rPr sz="1900" spc="125" dirty="0">
                <a:latin typeface="Microsoft Sans Serif"/>
                <a:cs typeface="Microsoft Sans Serif"/>
              </a:rPr>
              <a:t> </a:t>
            </a:r>
            <a:r>
              <a:rPr sz="1900" spc="-125" dirty="0">
                <a:latin typeface="Microsoft Sans Serif"/>
                <a:cs typeface="Microsoft Sans Serif"/>
              </a:rPr>
              <a:t>Space</a:t>
            </a:r>
            <a:endParaRPr sz="1900" dirty="0">
              <a:latin typeface="Microsoft Sans Serif"/>
              <a:cs typeface="Microsoft Sans Serif"/>
            </a:endParaRPr>
          </a:p>
          <a:p>
            <a:pPr marL="697865">
              <a:lnSpc>
                <a:spcPts val="2060"/>
              </a:lnSpc>
            </a:pPr>
            <a:r>
              <a:rPr sz="1900" spc="-75" dirty="0">
                <a:latin typeface="Microsoft Sans Serif"/>
                <a:cs typeface="Microsoft Sans Serif"/>
              </a:rPr>
              <a:t>Center;</a:t>
            </a:r>
            <a:endParaRPr sz="1900" dirty="0">
              <a:latin typeface="Microsoft Sans Serif"/>
              <a:cs typeface="Microsoft Sans Serif"/>
            </a:endParaRPr>
          </a:p>
          <a:p>
            <a:pPr marL="697865" lvl="1" indent="-229235">
              <a:lnSpc>
                <a:spcPts val="2050"/>
              </a:lnSpc>
              <a:spcBef>
                <a:spcPts val="9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900" spc="-50" dirty="0">
                <a:latin typeface="Microsoft Sans Serif"/>
                <a:cs typeface="Microsoft Sans Serif"/>
              </a:rPr>
              <a:t>Marker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-50" dirty="0">
                <a:latin typeface="Microsoft Sans Serif"/>
                <a:cs typeface="Microsoft Sans Serif"/>
              </a:rPr>
              <a:t>clusters</a:t>
            </a:r>
            <a:r>
              <a:rPr sz="1900" spc="65" dirty="0">
                <a:latin typeface="Microsoft Sans Serif"/>
                <a:cs typeface="Microsoft Sans Serif"/>
              </a:rPr>
              <a:t> </a:t>
            </a:r>
            <a:r>
              <a:rPr sz="1900" spc="-45" dirty="0">
                <a:latin typeface="Microsoft Sans Serif"/>
                <a:cs typeface="Microsoft Sans Serif"/>
              </a:rPr>
              <a:t>indicates</a:t>
            </a:r>
            <a:r>
              <a:rPr sz="1900" spc="85" dirty="0">
                <a:latin typeface="Microsoft Sans Serif"/>
                <a:cs typeface="Microsoft Sans Serif"/>
              </a:rPr>
              <a:t> </a:t>
            </a:r>
            <a:r>
              <a:rPr sz="1900" spc="-30" dirty="0">
                <a:latin typeface="Microsoft Sans Serif"/>
                <a:cs typeface="Microsoft Sans Serif"/>
              </a:rPr>
              <a:t>groups</a:t>
            </a:r>
            <a:r>
              <a:rPr sz="1900" spc="120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of</a:t>
            </a:r>
            <a:r>
              <a:rPr sz="1900" spc="85" dirty="0">
                <a:latin typeface="Microsoft Sans Serif"/>
                <a:cs typeface="Microsoft Sans Serif"/>
              </a:rPr>
              <a:t> </a:t>
            </a:r>
            <a:r>
              <a:rPr sz="1900" spc="-60" dirty="0">
                <a:latin typeface="Microsoft Sans Serif"/>
                <a:cs typeface="Microsoft Sans Serif"/>
              </a:rPr>
              <a:t>events</a:t>
            </a:r>
            <a:r>
              <a:rPr sz="1900" spc="45" dirty="0">
                <a:latin typeface="Microsoft Sans Serif"/>
                <a:cs typeface="Microsoft Sans Serif"/>
              </a:rPr>
              <a:t> </a:t>
            </a:r>
            <a:r>
              <a:rPr sz="1900" spc="-15" dirty="0">
                <a:latin typeface="Microsoft Sans Serif"/>
                <a:cs typeface="Microsoft Sans Serif"/>
              </a:rPr>
              <a:t>in</a:t>
            </a:r>
            <a:r>
              <a:rPr sz="1900" spc="95" dirty="0">
                <a:latin typeface="Microsoft Sans Serif"/>
                <a:cs typeface="Microsoft Sans Serif"/>
              </a:rPr>
              <a:t> </a:t>
            </a:r>
            <a:r>
              <a:rPr sz="1900" spc="-100" dirty="0">
                <a:latin typeface="Microsoft Sans Serif"/>
                <a:cs typeface="Microsoft Sans Serif"/>
              </a:rPr>
              <a:t>each</a:t>
            </a:r>
            <a:r>
              <a:rPr sz="1900" spc="65" dirty="0">
                <a:latin typeface="Microsoft Sans Serif"/>
                <a:cs typeface="Microsoft Sans Serif"/>
              </a:rPr>
              <a:t> </a:t>
            </a:r>
            <a:r>
              <a:rPr sz="1900" spc="-40" dirty="0">
                <a:latin typeface="Microsoft Sans Serif"/>
                <a:cs typeface="Microsoft Sans Serif"/>
              </a:rPr>
              <a:t>coordinate,</a:t>
            </a:r>
            <a:r>
              <a:rPr sz="1900" spc="85" dirty="0">
                <a:latin typeface="Microsoft Sans Serif"/>
                <a:cs typeface="Microsoft Sans Serif"/>
              </a:rPr>
              <a:t> </a:t>
            </a:r>
            <a:r>
              <a:rPr sz="1900" spc="-20" dirty="0">
                <a:latin typeface="Microsoft Sans Serif"/>
                <a:cs typeface="Microsoft Sans Serif"/>
              </a:rPr>
              <a:t>like</a:t>
            </a:r>
            <a:r>
              <a:rPr sz="1900" spc="65" dirty="0">
                <a:latin typeface="Microsoft Sans Serif"/>
                <a:cs typeface="Microsoft Sans Serif"/>
              </a:rPr>
              <a:t> </a:t>
            </a:r>
            <a:r>
              <a:rPr sz="1900" spc="-80" dirty="0">
                <a:latin typeface="Microsoft Sans Serif"/>
                <a:cs typeface="Microsoft Sans Serif"/>
              </a:rPr>
              <a:t>launches</a:t>
            </a:r>
            <a:r>
              <a:rPr sz="1900" spc="105" dirty="0">
                <a:latin typeface="Microsoft Sans Serif"/>
                <a:cs typeface="Microsoft Sans Serif"/>
              </a:rPr>
              <a:t> </a:t>
            </a:r>
            <a:r>
              <a:rPr sz="1900" spc="-15" dirty="0">
                <a:latin typeface="Microsoft Sans Serif"/>
                <a:cs typeface="Microsoft Sans Serif"/>
              </a:rPr>
              <a:t>in</a:t>
            </a:r>
            <a:r>
              <a:rPr sz="1900" spc="90" dirty="0">
                <a:latin typeface="Microsoft Sans Serif"/>
                <a:cs typeface="Microsoft Sans Serif"/>
              </a:rPr>
              <a:t> </a:t>
            </a:r>
            <a:r>
              <a:rPr sz="1900" spc="-130" dirty="0">
                <a:latin typeface="Microsoft Sans Serif"/>
                <a:cs typeface="Microsoft Sans Serif"/>
              </a:rPr>
              <a:t>a</a:t>
            </a:r>
            <a:r>
              <a:rPr sz="1900" spc="70" dirty="0">
                <a:latin typeface="Microsoft Sans Serif"/>
                <a:cs typeface="Microsoft Sans Serif"/>
              </a:rPr>
              <a:t> </a:t>
            </a:r>
            <a:r>
              <a:rPr sz="1900" spc="-65" dirty="0">
                <a:latin typeface="Microsoft Sans Serif"/>
                <a:cs typeface="Microsoft Sans Serif"/>
              </a:rPr>
              <a:t>launch</a:t>
            </a:r>
            <a:r>
              <a:rPr sz="1900" spc="105" dirty="0">
                <a:latin typeface="Microsoft Sans Serif"/>
                <a:cs typeface="Microsoft Sans Serif"/>
              </a:rPr>
              <a:t> </a:t>
            </a:r>
            <a:r>
              <a:rPr sz="1900" spc="-40" dirty="0">
                <a:latin typeface="Microsoft Sans Serif"/>
                <a:cs typeface="Microsoft Sans Serif"/>
              </a:rPr>
              <a:t>site;</a:t>
            </a:r>
            <a:endParaRPr sz="1900" dirty="0">
              <a:latin typeface="Microsoft Sans Serif"/>
              <a:cs typeface="Microsoft Sans Serif"/>
            </a:endParaRPr>
          </a:p>
          <a:p>
            <a:pPr marL="697865">
              <a:lnSpc>
                <a:spcPts val="2050"/>
              </a:lnSpc>
            </a:pPr>
            <a:r>
              <a:rPr sz="1900" spc="-55" dirty="0">
                <a:latin typeface="Microsoft Sans Serif"/>
                <a:cs typeface="Microsoft Sans Serif"/>
              </a:rPr>
              <a:t>and</a:t>
            </a:r>
            <a:endParaRPr sz="1900" dirty="0">
              <a:latin typeface="Microsoft Sans Serif"/>
              <a:cs typeface="Microsoft Sans Serif"/>
            </a:endParaRPr>
          </a:p>
          <a:p>
            <a:pPr marL="697865" lvl="1" indent="-229235">
              <a:lnSpc>
                <a:spcPct val="100000"/>
              </a:lnSpc>
              <a:spcBef>
                <a:spcPts val="94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900" spc="-75" dirty="0">
                <a:latin typeface="Microsoft Sans Serif"/>
                <a:cs typeface="Microsoft Sans Serif"/>
              </a:rPr>
              <a:t>Lines</a:t>
            </a:r>
            <a:r>
              <a:rPr sz="1900" spc="80" dirty="0">
                <a:latin typeface="Microsoft Sans Serif"/>
                <a:cs typeface="Microsoft Sans Serif"/>
              </a:rPr>
              <a:t> </a:t>
            </a:r>
            <a:r>
              <a:rPr sz="1900" spc="-70" dirty="0">
                <a:latin typeface="Microsoft Sans Serif"/>
                <a:cs typeface="Microsoft Sans Serif"/>
              </a:rPr>
              <a:t>are</a:t>
            </a:r>
            <a:r>
              <a:rPr sz="1900" spc="65" dirty="0">
                <a:latin typeface="Microsoft Sans Serif"/>
                <a:cs typeface="Microsoft Sans Serif"/>
              </a:rPr>
              <a:t> </a:t>
            </a:r>
            <a:r>
              <a:rPr sz="1900" spc="-65" dirty="0">
                <a:latin typeface="Microsoft Sans Serif"/>
                <a:cs typeface="Microsoft Sans Serif"/>
              </a:rPr>
              <a:t>used</a:t>
            </a:r>
            <a:r>
              <a:rPr sz="1900" spc="60" dirty="0">
                <a:latin typeface="Microsoft Sans Serif"/>
                <a:cs typeface="Microsoft Sans Serif"/>
              </a:rPr>
              <a:t> </a:t>
            </a:r>
            <a:r>
              <a:rPr sz="1900" spc="35" dirty="0">
                <a:latin typeface="Microsoft Sans Serif"/>
                <a:cs typeface="Microsoft Sans Serif"/>
              </a:rPr>
              <a:t>to</a:t>
            </a:r>
            <a:r>
              <a:rPr sz="1900" spc="65" dirty="0">
                <a:latin typeface="Microsoft Sans Serif"/>
                <a:cs typeface="Microsoft Sans Serif"/>
              </a:rPr>
              <a:t> </a:t>
            </a:r>
            <a:r>
              <a:rPr sz="1900" spc="-35" dirty="0">
                <a:latin typeface="Microsoft Sans Serif"/>
                <a:cs typeface="Microsoft Sans Serif"/>
              </a:rPr>
              <a:t>indicate</a:t>
            </a:r>
            <a:r>
              <a:rPr sz="1900" spc="80" dirty="0">
                <a:latin typeface="Microsoft Sans Serif"/>
                <a:cs typeface="Microsoft Sans Serif"/>
              </a:rPr>
              <a:t> </a:t>
            </a:r>
            <a:r>
              <a:rPr sz="1900" spc="-60" dirty="0">
                <a:latin typeface="Microsoft Sans Serif"/>
                <a:cs typeface="Microsoft Sans Serif"/>
              </a:rPr>
              <a:t>distances</a:t>
            </a:r>
            <a:r>
              <a:rPr sz="1900" spc="80" dirty="0">
                <a:latin typeface="Microsoft Sans Serif"/>
                <a:cs typeface="Microsoft Sans Serif"/>
              </a:rPr>
              <a:t> </a:t>
            </a:r>
            <a:r>
              <a:rPr sz="1900" spc="-50" dirty="0">
                <a:latin typeface="Microsoft Sans Serif"/>
                <a:cs typeface="Microsoft Sans Serif"/>
              </a:rPr>
              <a:t>between</a:t>
            </a:r>
            <a:r>
              <a:rPr sz="1900" spc="60" dirty="0">
                <a:latin typeface="Microsoft Sans Serif"/>
                <a:cs typeface="Microsoft Sans Serif"/>
              </a:rPr>
              <a:t> </a:t>
            </a:r>
            <a:r>
              <a:rPr sz="1900" spc="5" dirty="0">
                <a:latin typeface="Microsoft Sans Serif"/>
                <a:cs typeface="Microsoft Sans Serif"/>
              </a:rPr>
              <a:t>two</a:t>
            </a:r>
            <a:r>
              <a:rPr sz="1900" spc="65" dirty="0">
                <a:latin typeface="Microsoft Sans Serif"/>
                <a:cs typeface="Microsoft Sans Serif"/>
              </a:rPr>
              <a:t> </a:t>
            </a:r>
            <a:r>
              <a:rPr sz="1900" spc="-45" dirty="0">
                <a:latin typeface="Microsoft Sans Serif"/>
                <a:cs typeface="Microsoft Sans Serif"/>
              </a:rPr>
              <a:t>coordinates.</a:t>
            </a:r>
            <a:endParaRPr sz="19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94" y="399552"/>
            <a:ext cx="1021618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0" dirty="0"/>
              <a:t>Build</a:t>
            </a:r>
            <a:r>
              <a:rPr sz="4000" spc="145" dirty="0"/>
              <a:t> </a:t>
            </a:r>
            <a:r>
              <a:rPr sz="4000" spc="-175" dirty="0"/>
              <a:t>an</a:t>
            </a:r>
            <a:r>
              <a:rPr sz="4000" spc="110" dirty="0"/>
              <a:t> </a:t>
            </a:r>
            <a:r>
              <a:rPr sz="4000" spc="-80" dirty="0"/>
              <a:t>Interactive</a:t>
            </a:r>
            <a:r>
              <a:rPr sz="4000" spc="120" dirty="0"/>
              <a:t> </a:t>
            </a:r>
            <a:r>
              <a:rPr sz="4000" spc="-145" dirty="0"/>
              <a:t>Map</a:t>
            </a:r>
            <a:r>
              <a:rPr sz="4000" spc="125" dirty="0"/>
              <a:t> </a:t>
            </a:r>
            <a:r>
              <a:rPr sz="4000" spc="5" dirty="0"/>
              <a:t>with</a:t>
            </a:r>
            <a:r>
              <a:rPr sz="4000" spc="140" dirty="0"/>
              <a:t> </a:t>
            </a:r>
            <a:r>
              <a:rPr sz="4000" spc="-95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14</a:t>
            </a:fld>
            <a:endParaRPr spc="7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841880"/>
            <a:ext cx="9288145" cy="2449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45" dirty="0">
                <a:latin typeface="Microsoft Sans Serif"/>
                <a:cs typeface="Microsoft Sans Serif"/>
              </a:rPr>
              <a:t>The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following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graphs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plots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were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used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45" dirty="0">
                <a:latin typeface="Microsoft Sans Serif"/>
                <a:cs typeface="Microsoft Sans Serif"/>
              </a:rPr>
              <a:t>to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visualize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data</a:t>
            </a:r>
            <a:endParaRPr sz="22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70" dirty="0">
                <a:latin typeface="Microsoft Sans Serif"/>
                <a:cs typeface="Microsoft Sans Serif"/>
              </a:rPr>
              <a:t>Percentage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of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launches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by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site</a:t>
            </a:r>
            <a:endParaRPr sz="18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70" dirty="0">
                <a:latin typeface="Microsoft Sans Serif"/>
                <a:cs typeface="Microsoft Sans Serif"/>
              </a:rPr>
              <a:t>Payload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range</a:t>
            </a:r>
            <a:endParaRPr sz="180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0000"/>
              </a:lnSpc>
              <a:spcBef>
                <a:spcPts val="13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10" dirty="0">
                <a:latin typeface="Microsoft Sans Serif"/>
                <a:cs typeface="Microsoft Sans Serif"/>
              </a:rPr>
              <a:t>This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combination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allowed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to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quickly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analyze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relation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between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payloads </a:t>
            </a:r>
            <a:r>
              <a:rPr sz="2200" spc="-6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launch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sites,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helping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to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identify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where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is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best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place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to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launch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according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45" dirty="0">
                <a:latin typeface="Microsoft Sans Serif"/>
                <a:cs typeface="Microsoft Sans Serif"/>
              </a:rPr>
              <a:t>to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payloads.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94" y="399298"/>
            <a:ext cx="1042860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0" dirty="0"/>
              <a:t>Build</a:t>
            </a:r>
            <a:r>
              <a:rPr sz="4000" spc="145" dirty="0"/>
              <a:t> </a:t>
            </a:r>
            <a:r>
              <a:rPr sz="4000" spc="-245" dirty="0"/>
              <a:t>a</a:t>
            </a:r>
            <a:r>
              <a:rPr sz="4000" spc="120" dirty="0"/>
              <a:t> </a:t>
            </a:r>
            <a:r>
              <a:rPr sz="4000" spc="-100" dirty="0"/>
              <a:t>Dashboard</a:t>
            </a:r>
            <a:r>
              <a:rPr sz="4000" spc="135" dirty="0"/>
              <a:t> </a:t>
            </a:r>
            <a:r>
              <a:rPr sz="4000" spc="5" dirty="0"/>
              <a:t>with</a:t>
            </a:r>
            <a:r>
              <a:rPr sz="4000" spc="150" dirty="0"/>
              <a:t> </a:t>
            </a:r>
            <a:r>
              <a:rPr sz="4000" spc="-55" dirty="0"/>
              <a:t>Plotly</a:t>
            </a:r>
            <a:r>
              <a:rPr sz="4000" spc="130" dirty="0"/>
              <a:t> </a:t>
            </a:r>
            <a:r>
              <a:rPr sz="4000" spc="-175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15</a:t>
            </a:fld>
            <a:endParaRPr spc="7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841880"/>
            <a:ext cx="94557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60" dirty="0">
                <a:latin typeface="Microsoft Sans Serif"/>
                <a:cs typeface="Microsoft Sans Serif"/>
              </a:rPr>
              <a:t>Four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classification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models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were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compared: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logistic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regression,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support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vector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machine,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decision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tree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k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nearest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neighbors.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93" y="368521"/>
            <a:ext cx="1021618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85" dirty="0"/>
              <a:t>Predictive</a:t>
            </a:r>
            <a:r>
              <a:rPr sz="4400" spc="114" dirty="0"/>
              <a:t> </a:t>
            </a:r>
            <a:r>
              <a:rPr sz="4400" spc="-130" dirty="0"/>
              <a:t>Analysis</a:t>
            </a:r>
            <a:r>
              <a:rPr sz="4400" spc="120" dirty="0"/>
              <a:t> </a:t>
            </a:r>
            <a:r>
              <a:rPr sz="4400" spc="-120" dirty="0"/>
              <a:t>(Classification)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16</a:t>
            </a:fld>
            <a:endParaRPr spc="75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160" y="3169920"/>
            <a:ext cx="2512314" cy="152171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79512" y="3411854"/>
            <a:ext cx="1953260" cy="97599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 algn="ctr">
              <a:lnSpc>
                <a:spcPts val="2420"/>
              </a:lnSpc>
              <a:spcBef>
                <a:spcPts val="360"/>
              </a:spcBef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2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preparation </a:t>
            </a:r>
            <a:r>
              <a:rPr sz="2200" spc="-48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standardization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32200" y="3606774"/>
            <a:ext cx="556526" cy="6479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76420" y="3169920"/>
            <a:ext cx="2514854" cy="152171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56759" y="3257867"/>
            <a:ext cx="2157095" cy="128397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065" marR="5080" algn="ctr">
              <a:lnSpc>
                <a:spcPct val="91700"/>
              </a:lnSpc>
              <a:spcBef>
                <a:spcPts val="320"/>
              </a:spcBef>
            </a:pP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model </a:t>
            </a:r>
            <a:r>
              <a:rPr sz="2200" spc="-4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combinations </a:t>
            </a:r>
            <a:r>
              <a:rPr sz="2200" spc="-48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hyperparameters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09459" y="3606774"/>
            <a:ext cx="556526" cy="64797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53680" y="3169920"/>
            <a:ext cx="2514854" cy="152171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271509" y="3565525"/>
            <a:ext cx="1684655" cy="66802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464820" marR="5080" indent="-452755">
              <a:lnSpc>
                <a:spcPts val="2420"/>
              </a:lnSpc>
              <a:spcBef>
                <a:spcPts val="360"/>
              </a:spcBef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Comparison</a:t>
            </a:r>
            <a:r>
              <a:rPr sz="22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200" spc="-4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results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0114" y="1823465"/>
            <a:ext cx="10217150" cy="374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0" dirty="0">
                <a:latin typeface="Microsoft Sans Serif"/>
                <a:cs typeface="Microsoft Sans Serif"/>
              </a:rPr>
              <a:t>Exploratory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data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analysis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results:</a:t>
            </a:r>
            <a:endParaRPr sz="22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105" dirty="0">
                <a:latin typeface="Microsoft Sans Serif"/>
                <a:cs typeface="Microsoft Sans Serif"/>
              </a:rPr>
              <a:t>Space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150" dirty="0">
                <a:latin typeface="Microsoft Sans Serif"/>
                <a:cs typeface="Microsoft Sans Serif"/>
              </a:rPr>
              <a:t>X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85" dirty="0">
                <a:latin typeface="Microsoft Sans Serif"/>
                <a:cs typeface="Microsoft Sans Serif"/>
              </a:rPr>
              <a:t>uses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75" dirty="0">
                <a:latin typeface="Microsoft Sans Serif"/>
                <a:cs typeface="Microsoft Sans Serif"/>
              </a:rPr>
              <a:t>4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different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60" dirty="0">
                <a:latin typeface="Microsoft Sans Serif"/>
                <a:cs typeface="Microsoft Sans Serif"/>
              </a:rPr>
              <a:t>launch</a:t>
            </a:r>
            <a:r>
              <a:rPr sz="1600" spc="95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sites;</a:t>
            </a:r>
            <a:endParaRPr sz="16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110" dirty="0">
                <a:latin typeface="Microsoft Sans Serif"/>
                <a:cs typeface="Microsoft Sans Serif"/>
              </a:rPr>
              <a:t>The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first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70" dirty="0">
                <a:latin typeface="Microsoft Sans Serif"/>
                <a:cs typeface="Microsoft Sans Serif"/>
              </a:rPr>
              <a:t>launches</a:t>
            </a:r>
            <a:r>
              <a:rPr sz="1600" spc="110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were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done</a:t>
            </a:r>
            <a:r>
              <a:rPr sz="1600" spc="90" dirty="0">
                <a:latin typeface="Microsoft Sans Serif"/>
                <a:cs typeface="Microsoft Sans Serif"/>
              </a:rPr>
              <a:t> </a:t>
            </a:r>
            <a:r>
              <a:rPr sz="1600" spc="30" dirty="0">
                <a:latin typeface="Microsoft Sans Serif"/>
                <a:cs typeface="Microsoft Sans Serif"/>
              </a:rPr>
              <a:t>to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5" dirty="0">
                <a:latin typeface="Microsoft Sans Serif"/>
                <a:cs typeface="Microsoft Sans Serif"/>
              </a:rPr>
              <a:t>Space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150" dirty="0">
                <a:latin typeface="Microsoft Sans Serif"/>
                <a:cs typeface="Microsoft Sans Serif"/>
              </a:rPr>
              <a:t>X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itself</a:t>
            </a:r>
            <a:r>
              <a:rPr sz="1600" spc="80" dirty="0">
                <a:latin typeface="Microsoft Sans Serif"/>
                <a:cs typeface="Microsoft Sans Serif"/>
              </a:rPr>
              <a:t> </a:t>
            </a:r>
            <a:r>
              <a:rPr sz="1600" spc="-55" dirty="0">
                <a:latin typeface="Microsoft Sans Serif"/>
                <a:cs typeface="Microsoft Sans Serif"/>
              </a:rPr>
              <a:t>and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114" dirty="0">
                <a:latin typeface="Microsoft Sans Serif"/>
                <a:cs typeface="Microsoft Sans Serif"/>
              </a:rPr>
              <a:t>NASA;</a:t>
            </a:r>
            <a:endParaRPr sz="16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110" dirty="0">
                <a:latin typeface="Microsoft Sans Serif"/>
                <a:cs typeface="Microsoft Sans Serif"/>
              </a:rPr>
              <a:t>The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65" dirty="0">
                <a:latin typeface="Microsoft Sans Serif"/>
                <a:cs typeface="Microsoft Sans Serif"/>
              </a:rPr>
              <a:t>average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payload</a:t>
            </a:r>
            <a:r>
              <a:rPr sz="1600" spc="9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F9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v1.1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booster</a:t>
            </a:r>
            <a:r>
              <a:rPr sz="1600" spc="85" dirty="0">
                <a:latin typeface="Microsoft Sans Serif"/>
                <a:cs typeface="Microsoft Sans Serif"/>
              </a:rPr>
              <a:t> </a:t>
            </a:r>
            <a:r>
              <a:rPr sz="1600" spc="-45" dirty="0">
                <a:latin typeface="Microsoft Sans Serif"/>
                <a:cs typeface="Microsoft Sans Serif"/>
              </a:rPr>
              <a:t>is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35" dirty="0">
                <a:latin typeface="Microsoft Sans Serif"/>
                <a:cs typeface="Microsoft Sans Serif"/>
              </a:rPr>
              <a:t>2,928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kg;</a:t>
            </a:r>
            <a:endParaRPr sz="16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110" dirty="0">
                <a:latin typeface="Microsoft Sans Serif"/>
                <a:cs typeface="Microsoft Sans Serif"/>
              </a:rPr>
              <a:t>The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first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95" dirty="0">
                <a:latin typeface="Microsoft Sans Serif"/>
                <a:cs typeface="Microsoft Sans Serif"/>
              </a:rPr>
              <a:t>success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landing</a:t>
            </a:r>
            <a:r>
              <a:rPr sz="1600" spc="114" dirty="0">
                <a:latin typeface="Microsoft Sans Serif"/>
                <a:cs typeface="Microsoft Sans Serif"/>
              </a:rPr>
              <a:t> </a:t>
            </a:r>
            <a:r>
              <a:rPr sz="1600" spc="-45" dirty="0">
                <a:latin typeface="Microsoft Sans Serif"/>
                <a:cs typeface="Microsoft Sans Serif"/>
              </a:rPr>
              <a:t>outcome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happened</a:t>
            </a:r>
            <a:r>
              <a:rPr sz="1600" spc="9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in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65" dirty="0">
                <a:latin typeface="Microsoft Sans Serif"/>
                <a:cs typeface="Microsoft Sans Serif"/>
              </a:rPr>
              <a:t>2015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fiver</a:t>
            </a:r>
            <a:r>
              <a:rPr sz="1600" spc="85" dirty="0">
                <a:latin typeface="Microsoft Sans Serif"/>
                <a:cs typeface="Microsoft Sans Serif"/>
              </a:rPr>
              <a:t> </a:t>
            </a:r>
            <a:r>
              <a:rPr sz="1600" spc="-60" dirty="0">
                <a:latin typeface="Microsoft Sans Serif"/>
                <a:cs typeface="Microsoft Sans Serif"/>
              </a:rPr>
              <a:t>year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after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the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first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65" dirty="0">
                <a:latin typeface="Microsoft Sans Serif"/>
                <a:cs typeface="Microsoft Sans Serif"/>
              </a:rPr>
              <a:t>launch;</a:t>
            </a:r>
            <a:endParaRPr sz="16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85" dirty="0">
                <a:latin typeface="Microsoft Sans Serif"/>
                <a:cs typeface="Microsoft Sans Serif"/>
              </a:rPr>
              <a:t>Many</a:t>
            </a:r>
            <a:r>
              <a:rPr sz="1600" spc="100" dirty="0">
                <a:latin typeface="Microsoft Sans Serif"/>
                <a:cs typeface="Microsoft Sans Serif"/>
              </a:rPr>
              <a:t> </a:t>
            </a:r>
            <a:r>
              <a:rPr sz="1600" spc="-65" dirty="0">
                <a:latin typeface="Microsoft Sans Serif"/>
                <a:cs typeface="Microsoft Sans Serif"/>
              </a:rPr>
              <a:t>Falcon</a:t>
            </a:r>
            <a:r>
              <a:rPr sz="1600" spc="90" dirty="0">
                <a:latin typeface="Microsoft Sans Serif"/>
                <a:cs typeface="Microsoft Sans Serif"/>
              </a:rPr>
              <a:t> </a:t>
            </a:r>
            <a:r>
              <a:rPr sz="1600" spc="75" dirty="0">
                <a:latin typeface="Microsoft Sans Serif"/>
                <a:cs typeface="Microsoft Sans Serif"/>
              </a:rPr>
              <a:t>9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booster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versions</a:t>
            </a:r>
            <a:r>
              <a:rPr sz="1600" spc="80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were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70" dirty="0">
                <a:latin typeface="Microsoft Sans Serif"/>
                <a:cs typeface="Microsoft Sans Serif"/>
              </a:rPr>
              <a:t>successful</a:t>
            </a:r>
            <a:r>
              <a:rPr sz="1600" spc="9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at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landing</a:t>
            </a:r>
            <a:r>
              <a:rPr sz="1600" spc="10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in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drone</a:t>
            </a:r>
            <a:r>
              <a:rPr sz="1600" spc="80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ships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45" dirty="0">
                <a:latin typeface="Microsoft Sans Serif"/>
                <a:cs typeface="Microsoft Sans Serif"/>
              </a:rPr>
              <a:t>having</a:t>
            </a:r>
            <a:r>
              <a:rPr sz="1600" spc="100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payload</a:t>
            </a:r>
            <a:r>
              <a:rPr sz="1600" spc="90" dirty="0">
                <a:latin typeface="Microsoft Sans Serif"/>
                <a:cs typeface="Microsoft Sans Serif"/>
              </a:rPr>
              <a:t> </a:t>
            </a:r>
            <a:r>
              <a:rPr sz="1600" spc="-55" dirty="0">
                <a:latin typeface="Microsoft Sans Serif"/>
                <a:cs typeface="Microsoft Sans Serif"/>
              </a:rPr>
              <a:t>above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the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65" dirty="0">
                <a:latin typeface="Microsoft Sans Serif"/>
                <a:cs typeface="Microsoft Sans Serif"/>
              </a:rPr>
              <a:t>average;</a:t>
            </a:r>
            <a:endParaRPr sz="16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30" dirty="0">
                <a:latin typeface="Microsoft Sans Serif"/>
                <a:cs typeface="Microsoft Sans Serif"/>
              </a:rPr>
              <a:t>Almost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55" dirty="0">
                <a:latin typeface="Microsoft Sans Serif"/>
                <a:cs typeface="Microsoft Sans Serif"/>
              </a:rPr>
              <a:t>100%</a:t>
            </a:r>
            <a:r>
              <a:rPr sz="1600" spc="8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mission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outcomes</a:t>
            </a:r>
            <a:r>
              <a:rPr sz="1600" spc="90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were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75" dirty="0">
                <a:latin typeface="Microsoft Sans Serif"/>
                <a:cs typeface="Microsoft Sans Serif"/>
              </a:rPr>
              <a:t>successful;</a:t>
            </a:r>
            <a:endParaRPr sz="16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75" dirty="0">
                <a:latin typeface="Microsoft Sans Serif"/>
                <a:cs typeface="Microsoft Sans Serif"/>
              </a:rPr>
              <a:t>Two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booster</a:t>
            </a:r>
            <a:r>
              <a:rPr sz="1600" spc="85" dirty="0">
                <a:latin typeface="Microsoft Sans Serif"/>
                <a:cs typeface="Microsoft Sans Serif"/>
              </a:rPr>
              <a:t> </a:t>
            </a:r>
            <a:r>
              <a:rPr sz="1600" spc="-45" dirty="0">
                <a:latin typeface="Microsoft Sans Serif"/>
                <a:cs typeface="Microsoft Sans Serif"/>
              </a:rPr>
              <a:t>versions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failed</a:t>
            </a:r>
            <a:r>
              <a:rPr sz="1600" spc="9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at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landing</a:t>
            </a:r>
            <a:r>
              <a:rPr sz="1600" spc="9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in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drone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ships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in</a:t>
            </a:r>
            <a:r>
              <a:rPr sz="1600" spc="80" dirty="0">
                <a:latin typeface="Microsoft Sans Serif"/>
                <a:cs typeface="Microsoft Sans Serif"/>
              </a:rPr>
              <a:t> </a:t>
            </a:r>
            <a:r>
              <a:rPr sz="1600" spc="35" dirty="0">
                <a:latin typeface="Microsoft Sans Serif"/>
                <a:cs typeface="Microsoft Sans Serif"/>
              </a:rPr>
              <a:t>2015: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F9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v1.1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30" dirty="0">
                <a:latin typeface="Microsoft Sans Serif"/>
                <a:cs typeface="Microsoft Sans Serif"/>
              </a:rPr>
              <a:t>B1012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55" dirty="0">
                <a:latin typeface="Microsoft Sans Serif"/>
                <a:cs typeface="Microsoft Sans Serif"/>
              </a:rPr>
              <a:t>and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F9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v1.1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10" dirty="0">
                <a:latin typeface="Microsoft Sans Serif"/>
                <a:cs typeface="Microsoft Sans Serif"/>
              </a:rPr>
              <a:t>B1015;</a:t>
            </a:r>
            <a:endParaRPr sz="16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110" dirty="0">
                <a:latin typeface="Microsoft Sans Serif"/>
                <a:cs typeface="Microsoft Sans Serif"/>
              </a:rPr>
              <a:t>The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45" dirty="0">
                <a:latin typeface="Microsoft Sans Serif"/>
                <a:cs typeface="Microsoft Sans Serif"/>
              </a:rPr>
              <a:t>number</a:t>
            </a:r>
            <a:r>
              <a:rPr sz="1600" spc="8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8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landing</a:t>
            </a:r>
            <a:r>
              <a:rPr sz="1600" spc="90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outcomes</a:t>
            </a:r>
            <a:r>
              <a:rPr sz="1600" spc="90" dirty="0">
                <a:latin typeface="Microsoft Sans Serif"/>
                <a:cs typeface="Microsoft Sans Serif"/>
              </a:rPr>
              <a:t> </a:t>
            </a:r>
            <a:r>
              <a:rPr sz="1600" spc="-80" dirty="0">
                <a:latin typeface="Microsoft Sans Serif"/>
                <a:cs typeface="Microsoft Sans Serif"/>
              </a:rPr>
              <a:t>became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105" dirty="0">
                <a:latin typeface="Microsoft Sans Serif"/>
                <a:cs typeface="Microsoft Sans Serif"/>
              </a:rPr>
              <a:t>as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better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5" dirty="0">
                <a:latin typeface="Microsoft Sans Serif"/>
                <a:cs typeface="Microsoft Sans Serif"/>
              </a:rPr>
              <a:t>as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70" dirty="0">
                <a:latin typeface="Microsoft Sans Serif"/>
                <a:cs typeface="Microsoft Sans Serif"/>
              </a:rPr>
              <a:t>years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70" dirty="0">
                <a:latin typeface="Microsoft Sans Serif"/>
                <a:cs typeface="Microsoft Sans Serif"/>
              </a:rPr>
              <a:t>passed.</a:t>
            </a:r>
            <a:endParaRPr sz="16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291830"/>
            <a:ext cx="5628006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65" dirty="0"/>
              <a:t>Results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17</a:t>
            </a:fld>
            <a:endParaRPr spc="7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0114" y="1823465"/>
            <a:ext cx="10147300" cy="1209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90" dirty="0">
                <a:latin typeface="Microsoft Sans Serif"/>
                <a:cs typeface="Microsoft Sans Serif"/>
              </a:rPr>
              <a:t>Using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interactive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analytics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was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possible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45" dirty="0">
                <a:latin typeface="Microsoft Sans Serif"/>
                <a:cs typeface="Microsoft Sans Serif"/>
              </a:rPr>
              <a:t>to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identify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that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launch</a:t>
            </a:r>
            <a:r>
              <a:rPr sz="2200" spc="114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sites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use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45" dirty="0">
                <a:latin typeface="Microsoft Sans Serif"/>
                <a:cs typeface="Microsoft Sans Serif"/>
              </a:rPr>
              <a:t>to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be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in</a:t>
            </a:r>
            <a:endParaRPr sz="220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</a:pPr>
            <a:r>
              <a:rPr sz="2200" spc="-65" dirty="0">
                <a:latin typeface="Microsoft Sans Serif"/>
                <a:cs typeface="Microsoft Sans Serif"/>
              </a:rPr>
              <a:t>safety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places,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near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sea,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5" dirty="0">
                <a:latin typeface="Microsoft Sans Serif"/>
                <a:cs typeface="Microsoft Sans Serif"/>
              </a:rPr>
              <a:t>for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example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have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145" dirty="0">
                <a:latin typeface="Microsoft Sans Serif"/>
                <a:cs typeface="Microsoft Sans Serif"/>
              </a:rPr>
              <a:t>a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5" dirty="0">
                <a:latin typeface="Microsoft Sans Serif"/>
                <a:cs typeface="Microsoft Sans Serif"/>
              </a:rPr>
              <a:t>good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logistic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infrastructure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around.</a:t>
            </a:r>
            <a:endParaRPr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45" dirty="0">
                <a:latin typeface="Microsoft Sans Serif"/>
                <a:cs typeface="Microsoft Sans Serif"/>
              </a:rPr>
              <a:t>Most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launches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happens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at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east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cost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launch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sites.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245664"/>
            <a:ext cx="417512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65" dirty="0"/>
              <a:t>Results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18</a:t>
            </a:fld>
            <a:endParaRPr spc="7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519" y="3517900"/>
            <a:ext cx="4038600" cy="24358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72300" y="3497579"/>
            <a:ext cx="4038600" cy="24561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12232F-2653-4448-B628-C12EF8A80ABC}"/>
              </a:ext>
            </a:extLst>
          </p:cNvPr>
          <p:cNvSpPr/>
          <p:nvPr/>
        </p:nvSpPr>
        <p:spPr>
          <a:xfrm>
            <a:off x="1162381" y="3413759"/>
            <a:ext cx="3728086" cy="2743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920114" y="1823465"/>
            <a:ext cx="6859270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0" dirty="0">
                <a:latin typeface="Microsoft Sans Serif"/>
                <a:cs typeface="Microsoft Sans Serif"/>
              </a:rPr>
              <a:t>Predictive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Analysis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showed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that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Decision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Tree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Classifier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is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best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model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to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predict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successful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landings,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having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accuracy</a:t>
            </a:r>
            <a:r>
              <a:rPr sz="2200" spc="-10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over </a:t>
            </a:r>
            <a:r>
              <a:rPr sz="2200" spc="70" dirty="0">
                <a:latin typeface="Microsoft Sans Serif"/>
                <a:cs typeface="Microsoft Sans Serif"/>
              </a:rPr>
              <a:t>87% </a:t>
            </a:r>
            <a:r>
              <a:rPr sz="2200" spc="-70" dirty="0">
                <a:latin typeface="Microsoft Sans Serif"/>
                <a:cs typeface="Microsoft Sans Serif"/>
              </a:rPr>
              <a:t>and </a:t>
            </a:r>
            <a:r>
              <a:rPr sz="2200" spc="-110" dirty="0">
                <a:latin typeface="Microsoft Sans Serif"/>
                <a:cs typeface="Microsoft Sans Serif"/>
              </a:rPr>
              <a:t>accuracy</a:t>
            </a:r>
            <a:r>
              <a:rPr sz="2200" spc="360" dirty="0">
                <a:latin typeface="Microsoft Sans Serif"/>
                <a:cs typeface="Microsoft Sans Serif"/>
              </a:rPr>
              <a:t> </a:t>
            </a:r>
            <a:r>
              <a:rPr sz="2200" spc="5" dirty="0">
                <a:latin typeface="Microsoft Sans Serif"/>
                <a:cs typeface="Microsoft Sans Serif"/>
              </a:rPr>
              <a:t>for </a:t>
            </a:r>
            <a:r>
              <a:rPr sz="2200" spc="-15" dirty="0">
                <a:latin typeface="Microsoft Sans Serif"/>
                <a:cs typeface="Microsoft Sans Serif"/>
              </a:rPr>
              <a:t>test </a:t>
            </a:r>
            <a:r>
              <a:rPr sz="2200" spc="-45" dirty="0">
                <a:latin typeface="Microsoft Sans Serif"/>
                <a:cs typeface="Microsoft Sans Serif"/>
              </a:rPr>
              <a:t>data over </a:t>
            </a:r>
            <a:r>
              <a:rPr sz="2200" spc="-40" dirty="0">
                <a:latin typeface="Microsoft Sans Serif"/>
                <a:cs typeface="Microsoft Sans Serif"/>
              </a:rPr>
              <a:t> </a:t>
            </a:r>
            <a:r>
              <a:rPr sz="2200" spc="30" dirty="0">
                <a:latin typeface="Microsoft Sans Serif"/>
                <a:cs typeface="Microsoft Sans Serif"/>
              </a:rPr>
              <a:t>94%.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245664"/>
            <a:ext cx="379920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65" dirty="0"/>
              <a:t>Results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19</a:t>
            </a:fld>
            <a:endParaRPr spc="7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8421" y="3479798"/>
            <a:ext cx="3675379" cy="26466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589" y="1952001"/>
            <a:ext cx="2542540" cy="310451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95" dirty="0">
                <a:latin typeface="Microsoft Sans Serif"/>
                <a:cs typeface="Microsoft Sans Serif"/>
              </a:rPr>
              <a:t>Executive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Summary</a:t>
            </a:r>
            <a:endParaRPr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Microsoft Sans Serif"/>
                <a:cs typeface="Microsoft Sans Serif"/>
              </a:rPr>
              <a:t>Introduction</a:t>
            </a:r>
            <a:endParaRPr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latin typeface="Microsoft Sans Serif"/>
                <a:cs typeface="Microsoft Sans Serif"/>
              </a:rPr>
              <a:t>Methodology</a:t>
            </a:r>
            <a:endParaRPr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0" dirty="0">
                <a:latin typeface="Microsoft Sans Serif"/>
                <a:cs typeface="Microsoft Sans Serif"/>
              </a:rPr>
              <a:t>Results</a:t>
            </a:r>
            <a:endParaRPr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80" dirty="0">
                <a:latin typeface="Microsoft Sans Serif"/>
                <a:cs typeface="Microsoft Sans Serif"/>
              </a:rPr>
              <a:t>Conclusion</a:t>
            </a:r>
            <a:endParaRPr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45" dirty="0">
                <a:latin typeface="Microsoft Sans Serif"/>
                <a:cs typeface="Microsoft Sans Serif"/>
              </a:rPr>
              <a:t>Appendix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08766" y="6104032"/>
            <a:ext cx="19939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z="1600" spc="75" dirty="0">
                <a:solidFill>
                  <a:srgbClr val="1C7CDB"/>
                </a:solidFill>
                <a:latin typeface="Microsoft Sans Serif"/>
                <a:cs typeface="Microsoft Sans Serif"/>
              </a:rPr>
              <a:t>2</a:t>
            </a:fld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457200"/>
            <a:ext cx="6161407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5" dirty="0"/>
              <a:t>Out</a:t>
            </a:r>
            <a:r>
              <a:rPr sz="6000" spc="-45" dirty="0"/>
              <a:t>l</a:t>
            </a:r>
            <a:r>
              <a:rPr sz="6000" spc="-20" dirty="0"/>
              <a:t>i</a:t>
            </a:r>
            <a:r>
              <a:rPr sz="6000" spc="-55" dirty="0"/>
              <a:t>n</a:t>
            </a:r>
            <a:r>
              <a:rPr sz="6000" spc="-210" dirty="0"/>
              <a:t>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E6716-C5A0-489E-989D-CE5A5DE36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Insight from </a:t>
            </a:r>
            <a:r>
              <a:rPr lang="en-US" dirty="0" err="1"/>
              <a:t>eda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8131A-3995-4FCC-B7C1-74321245C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1215735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2149A3-C90D-4A12-AEE3-D11B9AF9F5A4}"/>
              </a:ext>
            </a:extLst>
          </p:cNvPr>
          <p:cNvSpPr/>
          <p:nvPr/>
        </p:nvSpPr>
        <p:spPr>
          <a:xfrm>
            <a:off x="762000" y="1371600"/>
            <a:ext cx="10591800" cy="2438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943927" y="3870642"/>
            <a:ext cx="9347200" cy="1723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40" dirty="0">
                <a:latin typeface="Microsoft Sans Serif"/>
                <a:cs typeface="Microsoft Sans Serif"/>
              </a:rPr>
              <a:t>According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to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25" dirty="0">
                <a:latin typeface="Microsoft Sans Serif"/>
                <a:cs typeface="Microsoft Sans Serif"/>
              </a:rPr>
              <a:t>plot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above,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it’s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possible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to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verify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that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best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launch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site</a:t>
            </a:r>
            <a:endParaRPr sz="220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200" spc="-85" dirty="0">
                <a:latin typeface="Microsoft Sans Serif"/>
                <a:cs typeface="Microsoft Sans Serif"/>
              </a:rPr>
              <a:t>nowadays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is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160" dirty="0">
                <a:latin typeface="Microsoft Sans Serif"/>
                <a:cs typeface="Microsoft Sans Serif"/>
              </a:rPr>
              <a:t>CCAF5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240" dirty="0">
                <a:latin typeface="Microsoft Sans Serif"/>
                <a:cs typeface="Microsoft Sans Serif"/>
              </a:rPr>
              <a:t>SLC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25" dirty="0">
                <a:latin typeface="Microsoft Sans Serif"/>
                <a:cs typeface="Microsoft Sans Serif"/>
              </a:rPr>
              <a:t>40,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where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most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recent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launches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were</a:t>
            </a:r>
            <a:r>
              <a:rPr sz="2200" spc="13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successful;</a:t>
            </a:r>
            <a:endParaRPr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85" dirty="0">
                <a:latin typeface="Microsoft Sans Serif"/>
                <a:cs typeface="Microsoft Sans Serif"/>
              </a:rPr>
              <a:t>In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second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place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VAFB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240" dirty="0">
                <a:latin typeface="Microsoft Sans Serif"/>
                <a:cs typeface="Microsoft Sans Serif"/>
              </a:rPr>
              <a:t>SLC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4E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15" dirty="0">
                <a:latin typeface="Microsoft Sans Serif"/>
                <a:cs typeface="Microsoft Sans Serif"/>
              </a:rPr>
              <a:t>third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place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280" dirty="0">
                <a:latin typeface="Microsoft Sans Serif"/>
                <a:cs typeface="Microsoft Sans Serif"/>
              </a:rPr>
              <a:t>KSC</a:t>
            </a:r>
            <a:r>
              <a:rPr sz="2200" spc="-225" dirty="0">
                <a:latin typeface="Microsoft Sans Serif"/>
                <a:cs typeface="Microsoft Sans Serif"/>
              </a:rPr>
              <a:t> </a:t>
            </a:r>
            <a:r>
              <a:rPr sz="2200" spc="-204" dirty="0">
                <a:latin typeface="Microsoft Sans Serif"/>
                <a:cs typeface="Microsoft Sans Serif"/>
              </a:rPr>
              <a:t>LC</a:t>
            </a:r>
            <a:r>
              <a:rPr sz="2200" spc="114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39A;</a:t>
            </a:r>
            <a:endParaRPr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35" dirty="0">
                <a:latin typeface="Microsoft Sans Serif"/>
                <a:cs typeface="Microsoft Sans Serif"/>
              </a:rPr>
              <a:t>It’s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also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possible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to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see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that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general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success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rate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improved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over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time.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461106"/>
            <a:ext cx="753300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Flight</a:t>
            </a:r>
            <a:r>
              <a:rPr spc="135" dirty="0"/>
              <a:t> </a:t>
            </a:r>
            <a:r>
              <a:rPr spc="-120" dirty="0"/>
              <a:t>Number</a:t>
            </a:r>
            <a:r>
              <a:rPr spc="130" dirty="0"/>
              <a:t> </a:t>
            </a:r>
            <a:r>
              <a:rPr spc="-180" dirty="0"/>
              <a:t>vs.</a:t>
            </a:r>
            <a:r>
              <a:rPr spc="114" dirty="0"/>
              <a:t> </a:t>
            </a:r>
            <a:r>
              <a:rPr spc="-160" dirty="0"/>
              <a:t>Launch</a:t>
            </a:r>
            <a:r>
              <a:rPr spc="150" dirty="0"/>
              <a:t> </a:t>
            </a:r>
            <a:r>
              <a:rPr spc="-130" dirty="0"/>
              <a:t>Site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21</a:t>
            </a:fld>
            <a:endParaRPr spc="7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19" y="1384300"/>
            <a:ext cx="10576560" cy="23850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6E5D25-FEDC-4EC5-9F4B-B4D198CEC96B}"/>
              </a:ext>
            </a:extLst>
          </p:cNvPr>
          <p:cNvSpPr/>
          <p:nvPr/>
        </p:nvSpPr>
        <p:spPr>
          <a:xfrm>
            <a:off x="762000" y="1353122"/>
            <a:ext cx="10668000" cy="23806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835977" y="3959288"/>
            <a:ext cx="10083800" cy="1545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95" dirty="0">
                <a:latin typeface="Microsoft Sans Serif"/>
                <a:cs typeface="Microsoft Sans Serif"/>
              </a:rPr>
              <a:t>Payloads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over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30" dirty="0">
                <a:latin typeface="Microsoft Sans Serif"/>
                <a:cs typeface="Microsoft Sans Serif"/>
              </a:rPr>
              <a:t>9,000kg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(about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weight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145" dirty="0">
                <a:latin typeface="Microsoft Sans Serif"/>
                <a:cs typeface="Microsoft Sans Serif"/>
              </a:rPr>
              <a:t>a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school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bus)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100" dirty="0">
                <a:latin typeface="Microsoft Sans Serif"/>
                <a:cs typeface="Microsoft Sans Serif"/>
              </a:rPr>
              <a:t>have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excellent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success</a:t>
            </a:r>
            <a:endParaRPr sz="220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200" spc="-55" dirty="0">
                <a:latin typeface="Microsoft Sans Serif"/>
                <a:cs typeface="Microsoft Sans Serif"/>
              </a:rPr>
              <a:t>rate;</a:t>
            </a:r>
            <a:endParaRPr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95" dirty="0">
                <a:latin typeface="Microsoft Sans Serif"/>
                <a:cs typeface="Microsoft Sans Serif"/>
              </a:rPr>
              <a:t>Payloads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over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12,000kg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seems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45" dirty="0">
                <a:latin typeface="Microsoft Sans Serif"/>
                <a:cs typeface="Microsoft Sans Serif"/>
              </a:rPr>
              <a:t>to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be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possible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only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on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240" dirty="0">
                <a:latin typeface="Microsoft Sans Serif"/>
                <a:cs typeface="Microsoft Sans Serif"/>
              </a:rPr>
              <a:t>CCAFS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240" dirty="0">
                <a:latin typeface="Microsoft Sans Serif"/>
                <a:cs typeface="Microsoft Sans Serif"/>
              </a:rPr>
              <a:t>SLC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95" dirty="0">
                <a:latin typeface="Microsoft Sans Serif"/>
                <a:cs typeface="Microsoft Sans Serif"/>
              </a:rPr>
              <a:t>40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280" dirty="0">
                <a:latin typeface="Microsoft Sans Serif"/>
                <a:cs typeface="Microsoft Sans Serif"/>
              </a:rPr>
              <a:t>KSC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204" dirty="0">
                <a:latin typeface="Microsoft Sans Serif"/>
                <a:cs typeface="Microsoft Sans Serif"/>
              </a:rPr>
              <a:t>LC</a:t>
            </a:r>
            <a:endParaRPr sz="220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</a:pPr>
            <a:r>
              <a:rPr sz="2200" spc="30" dirty="0">
                <a:latin typeface="Microsoft Sans Serif"/>
                <a:cs typeface="Microsoft Sans Serif"/>
              </a:rPr>
              <a:t>39A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launch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sites.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460852"/>
            <a:ext cx="570420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Payload</a:t>
            </a:r>
            <a:r>
              <a:rPr spc="110" dirty="0"/>
              <a:t> </a:t>
            </a:r>
            <a:r>
              <a:rPr spc="-180" dirty="0"/>
              <a:t>vs.</a:t>
            </a:r>
            <a:r>
              <a:rPr spc="105" dirty="0"/>
              <a:t> </a:t>
            </a:r>
            <a:r>
              <a:rPr spc="-160" dirty="0"/>
              <a:t>Launch</a:t>
            </a:r>
            <a:r>
              <a:rPr spc="95" dirty="0"/>
              <a:t> </a:t>
            </a:r>
            <a:r>
              <a:rPr spc="-130" dirty="0"/>
              <a:t>Site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22</a:t>
            </a:fld>
            <a:endParaRPr spc="7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919" y="1361439"/>
            <a:ext cx="10678160" cy="238251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2FE6C5-6E1A-4FD0-9D29-5C6599075C8B}"/>
              </a:ext>
            </a:extLst>
          </p:cNvPr>
          <p:cNvSpPr/>
          <p:nvPr/>
        </p:nvSpPr>
        <p:spPr>
          <a:xfrm>
            <a:off x="7696200" y="1884997"/>
            <a:ext cx="3646806" cy="26870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848994" y="1884997"/>
            <a:ext cx="5565140" cy="3593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45" dirty="0">
                <a:latin typeface="Microsoft Sans Serif"/>
                <a:cs typeface="Microsoft Sans Serif"/>
              </a:rPr>
              <a:t>The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biggest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success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rates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happens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45" dirty="0">
                <a:latin typeface="Microsoft Sans Serif"/>
                <a:cs typeface="Microsoft Sans Serif"/>
              </a:rPr>
              <a:t>to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orbits:</a:t>
            </a:r>
            <a:endParaRPr sz="22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0" dirty="0">
                <a:latin typeface="Microsoft Sans Serif"/>
                <a:cs typeface="Microsoft Sans Serif"/>
              </a:rPr>
              <a:t>ES-L1;</a:t>
            </a:r>
            <a:endParaRPr sz="18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90" dirty="0">
                <a:latin typeface="Microsoft Sans Serif"/>
                <a:cs typeface="Microsoft Sans Serif"/>
              </a:rPr>
              <a:t>GEO;</a:t>
            </a:r>
            <a:endParaRPr sz="18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65" dirty="0">
                <a:latin typeface="Microsoft Sans Serif"/>
                <a:cs typeface="Microsoft Sans Serif"/>
              </a:rPr>
              <a:t>HE</a:t>
            </a:r>
            <a:r>
              <a:rPr sz="1800" spc="-180" dirty="0">
                <a:latin typeface="Microsoft Sans Serif"/>
                <a:cs typeface="Microsoft Sans Serif"/>
              </a:rPr>
              <a:t>O</a:t>
            </a:r>
            <a:r>
              <a:rPr sz="1800" spc="-90" dirty="0">
                <a:latin typeface="Microsoft Sans Serif"/>
                <a:cs typeface="Microsoft Sans Serif"/>
              </a:rPr>
              <a:t>;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and</a:t>
            </a:r>
            <a:endParaRPr sz="18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85" dirty="0">
                <a:latin typeface="Microsoft Sans Serif"/>
                <a:cs typeface="Microsoft Sans Serif"/>
              </a:rPr>
              <a:t>SSO.</a:t>
            </a:r>
            <a:endParaRPr sz="18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3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45" dirty="0">
                <a:latin typeface="Microsoft Sans Serif"/>
                <a:cs typeface="Microsoft Sans Serif"/>
              </a:rPr>
              <a:t>Followed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by:</a:t>
            </a:r>
            <a:endParaRPr sz="22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45" dirty="0">
                <a:latin typeface="Microsoft Sans Serif"/>
                <a:cs typeface="Microsoft Sans Serif"/>
              </a:rPr>
              <a:t>VLEO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(above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80%);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and</a:t>
            </a:r>
            <a:endParaRPr sz="18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25" dirty="0">
                <a:latin typeface="Microsoft Sans Serif"/>
                <a:cs typeface="Microsoft Sans Serif"/>
              </a:rPr>
              <a:t>LFO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(above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70%).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418782"/>
            <a:ext cx="5542280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Success</a:t>
            </a:r>
            <a:r>
              <a:rPr spc="120" dirty="0"/>
              <a:t> </a:t>
            </a:r>
            <a:r>
              <a:rPr spc="-210" dirty="0"/>
              <a:t>Rate</a:t>
            </a:r>
            <a:r>
              <a:rPr spc="125" dirty="0"/>
              <a:t> </a:t>
            </a:r>
            <a:r>
              <a:rPr spc="-180" dirty="0"/>
              <a:t>vs.</a:t>
            </a:r>
            <a:r>
              <a:rPr spc="125" dirty="0"/>
              <a:t> </a:t>
            </a:r>
            <a:r>
              <a:rPr spc="-10" dirty="0"/>
              <a:t>Orbit</a:t>
            </a:r>
            <a:r>
              <a:rPr spc="114" dirty="0"/>
              <a:t> </a:t>
            </a:r>
            <a:r>
              <a:rPr spc="-185" dirty="0"/>
              <a:t>Type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23</a:t>
            </a:fld>
            <a:endParaRPr spc="7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9" y="1869439"/>
            <a:ext cx="35433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E89E3A8-42AD-4F15-AB75-5A93BD492117}"/>
              </a:ext>
            </a:extLst>
          </p:cNvPr>
          <p:cNvSpPr/>
          <p:nvPr/>
        </p:nvSpPr>
        <p:spPr>
          <a:xfrm>
            <a:off x="762000" y="1600200"/>
            <a:ext cx="10744200" cy="2438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848994" y="4087379"/>
            <a:ext cx="9236075" cy="1386840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45" dirty="0">
                <a:latin typeface="Microsoft Sans Serif"/>
                <a:cs typeface="Microsoft Sans Serif"/>
              </a:rPr>
              <a:t>Apparently,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success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rate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improved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over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time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45" dirty="0">
                <a:latin typeface="Microsoft Sans Serif"/>
                <a:cs typeface="Microsoft Sans Serif"/>
              </a:rPr>
              <a:t>to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all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orbits;</a:t>
            </a:r>
            <a:endParaRPr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80" dirty="0">
                <a:latin typeface="Microsoft Sans Serif"/>
                <a:cs typeface="Microsoft Sans Serif"/>
              </a:rPr>
              <a:t>VLEO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30" dirty="0">
                <a:latin typeface="Microsoft Sans Serif"/>
                <a:cs typeface="Microsoft Sans Serif"/>
              </a:rPr>
              <a:t>orbit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seems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145" dirty="0">
                <a:latin typeface="Microsoft Sans Serif"/>
                <a:cs typeface="Microsoft Sans Serif"/>
              </a:rPr>
              <a:t>a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new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business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opportunity,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due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to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recent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increase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its</a:t>
            </a:r>
            <a:endParaRPr sz="220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</a:pPr>
            <a:r>
              <a:rPr sz="2200" spc="-70" dirty="0">
                <a:latin typeface="Microsoft Sans Serif"/>
                <a:cs typeface="Microsoft Sans Serif"/>
              </a:rPr>
              <a:t>frequency.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418782"/>
            <a:ext cx="5824220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Flight</a:t>
            </a:r>
            <a:r>
              <a:rPr spc="135" dirty="0"/>
              <a:t> </a:t>
            </a:r>
            <a:r>
              <a:rPr spc="-120" dirty="0"/>
              <a:t>Number</a:t>
            </a:r>
            <a:r>
              <a:rPr spc="130" dirty="0"/>
              <a:t> </a:t>
            </a:r>
            <a:r>
              <a:rPr spc="-180" dirty="0"/>
              <a:t>vs.</a:t>
            </a:r>
            <a:r>
              <a:rPr spc="120" dirty="0"/>
              <a:t> </a:t>
            </a:r>
            <a:r>
              <a:rPr spc="-10" dirty="0"/>
              <a:t>Orbit</a:t>
            </a:r>
            <a:r>
              <a:rPr spc="145" dirty="0"/>
              <a:t> </a:t>
            </a:r>
            <a:r>
              <a:rPr spc="-185" dirty="0"/>
              <a:t>Type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24</a:t>
            </a:fld>
            <a:endParaRPr spc="7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19" y="1597660"/>
            <a:ext cx="10688320" cy="23799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830D3C5-653E-42EE-98CD-A564409C0E40}"/>
              </a:ext>
            </a:extLst>
          </p:cNvPr>
          <p:cNvSpPr/>
          <p:nvPr/>
        </p:nvSpPr>
        <p:spPr>
          <a:xfrm>
            <a:off x="762000" y="1447800"/>
            <a:ext cx="10744200" cy="236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848994" y="3662731"/>
            <a:ext cx="9758680" cy="1566545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40" dirty="0">
                <a:latin typeface="Microsoft Sans Serif"/>
                <a:cs typeface="Microsoft Sans Serif"/>
              </a:rPr>
              <a:t>Apparently,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there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is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no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relation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between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payload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success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rate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45" dirty="0">
                <a:latin typeface="Microsoft Sans Serif"/>
                <a:cs typeface="Microsoft Sans Serif"/>
              </a:rPr>
              <a:t>to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30" dirty="0">
                <a:latin typeface="Microsoft Sans Serif"/>
                <a:cs typeface="Microsoft Sans Serif"/>
              </a:rPr>
              <a:t>orbit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215" dirty="0">
                <a:latin typeface="Microsoft Sans Serif"/>
                <a:cs typeface="Microsoft Sans Serif"/>
              </a:rPr>
              <a:t>GTO;</a:t>
            </a:r>
            <a:endParaRPr sz="22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45" dirty="0">
                <a:latin typeface="Microsoft Sans Serif"/>
                <a:cs typeface="Microsoft Sans Serif"/>
              </a:rPr>
              <a:t>ISS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30" dirty="0">
                <a:latin typeface="Microsoft Sans Serif"/>
                <a:cs typeface="Microsoft Sans Serif"/>
              </a:rPr>
              <a:t>orbit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has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widest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range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payload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145" dirty="0">
                <a:latin typeface="Microsoft Sans Serif"/>
                <a:cs typeface="Microsoft Sans Serif"/>
              </a:rPr>
              <a:t>a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good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rate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success;</a:t>
            </a:r>
            <a:endParaRPr sz="22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10" dirty="0">
                <a:latin typeface="Microsoft Sans Serif"/>
                <a:cs typeface="Microsoft Sans Serif"/>
              </a:rPr>
              <a:t>There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are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few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launches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45" dirty="0">
                <a:latin typeface="Microsoft Sans Serif"/>
                <a:cs typeface="Microsoft Sans Serif"/>
              </a:rPr>
              <a:t>to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orbits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245" dirty="0">
                <a:latin typeface="Microsoft Sans Serif"/>
                <a:cs typeface="Microsoft Sans Serif"/>
              </a:rPr>
              <a:t>SO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229" dirty="0">
                <a:latin typeface="Microsoft Sans Serif"/>
                <a:cs typeface="Microsoft Sans Serif"/>
              </a:rPr>
              <a:t>GEO.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461106"/>
            <a:ext cx="608520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Payload</a:t>
            </a:r>
            <a:r>
              <a:rPr spc="114" dirty="0"/>
              <a:t> </a:t>
            </a:r>
            <a:r>
              <a:rPr spc="-180" dirty="0"/>
              <a:t>vs.</a:t>
            </a:r>
            <a:r>
              <a:rPr spc="110" dirty="0"/>
              <a:t> </a:t>
            </a:r>
            <a:r>
              <a:rPr spc="-10" dirty="0"/>
              <a:t>Orbit</a:t>
            </a:r>
            <a:r>
              <a:rPr spc="140" dirty="0"/>
              <a:t> </a:t>
            </a:r>
            <a:r>
              <a:rPr spc="-185" dirty="0"/>
              <a:t>Type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25</a:t>
            </a:fld>
            <a:endParaRPr spc="7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19" y="1442719"/>
            <a:ext cx="10688320" cy="238251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020E2D-1FDD-4BDB-863C-ECAF7A46240A}"/>
              </a:ext>
            </a:extLst>
          </p:cNvPr>
          <p:cNvSpPr/>
          <p:nvPr/>
        </p:nvSpPr>
        <p:spPr>
          <a:xfrm>
            <a:off x="7696200" y="1905000"/>
            <a:ext cx="3646806" cy="251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848994" y="2085975"/>
            <a:ext cx="5510530" cy="1880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5" dirty="0">
                <a:latin typeface="Microsoft Sans Serif"/>
                <a:cs typeface="Microsoft Sans Serif"/>
              </a:rPr>
              <a:t>Success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rate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started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increasing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in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95" dirty="0">
                <a:latin typeface="Microsoft Sans Serif"/>
                <a:cs typeface="Microsoft Sans Serif"/>
              </a:rPr>
              <a:t>2013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endParaRPr sz="220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</a:pPr>
            <a:r>
              <a:rPr sz="2200" spc="-15" dirty="0">
                <a:latin typeface="Microsoft Sans Serif"/>
                <a:cs typeface="Microsoft Sans Serif"/>
              </a:rPr>
              <a:t>kept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until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50" dirty="0">
                <a:latin typeface="Microsoft Sans Serif"/>
                <a:cs typeface="Microsoft Sans Serif"/>
              </a:rPr>
              <a:t>2020;</a:t>
            </a:r>
            <a:endParaRPr sz="2200" dirty="0">
              <a:latin typeface="Microsoft Sans Serif"/>
              <a:cs typeface="Microsoft Sans Serif"/>
            </a:endParaRPr>
          </a:p>
          <a:p>
            <a:pPr marL="241300" marR="44958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Microsoft Sans Serif"/>
                <a:cs typeface="Microsoft Sans Serif"/>
              </a:rPr>
              <a:t>It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seems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that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first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three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100" dirty="0">
                <a:latin typeface="Microsoft Sans Serif"/>
                <a:cs typeface="Microsoft Sans Serif"/>
              </a:rPr>
              <a:t>years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were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145" dirty="0">
                <a:latin typeface="Microsoft Sans Serif"/>
                <a:cs typeface="Microsoft Sans Serif"/>
              </a:rPr>
              <a:t>a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period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adjusts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improvement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 </a:t>
            </a:r>
            <a:r>
              <a:rPr sz="220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technology.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460852"/>
            <a:ext cx="730440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Launch</a:t>
            </a:r>
            <a:r>
              <a:rPr spc="125" dirty="0"/>
              <a:t> </a:t>
            </a:r>
            <a:r>
              <a:rPr spc="-250" dirty="0"/>
              <a:t>Success</a:t>
            </a:r>
            <a:r>
              <a:rPr spc="140" dirty="0"/>
              <a:t> </a:t>
            </a:r>
            <a:r>
              <a:rPr spc="-150" dirty="0"/>
              <a:t>Yearly</a:t>
            </a:r>
            <a:r>
              <a:rPr spc="100" dirty="0"/>
              <a:t> </a:t>
            </a:r>
            <a:r>
              <a:rPr spc="-130" dirty="0"/>
              <a:t>Trend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26</a:t>
            </a:fld>
            <a:endParaRPr spc="7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4146" y="1905000"/>
            <a:ext cx="3543300" cy="24942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841880"/>
            <a:ext cx="57061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45" dirty="0">
                <a:latin typeface="Microsoft Sans Serif"/>
                <a:cs typeface="Microsoft Sans Serif"/>
              </a:rPr>
              <a:t>According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to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data,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there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are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four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launch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sites: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94" y="418528"/>
            <a:ext cx="4489450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All</a:t>
            </a:r>
            <a:r>
              <a:rPr spc="100" dirty="0"/>
              <a:t> </a:t>
            </a:r>
            <a:r>
              <a:rPr spc="-160" dirty="0"/>
              <a:t>Launch</a:t>
            </a:r>
            <a:r>
              <a:rPr spc="120" dirty="0"/>
              <a:t> </a:t>
            </a:r>
            <a:r>
              <a:rPr spc="-130" dirty="0"/>
              <a:t>Site</a:t>
            </a:r>
            <a:r>
              <a:rPr spc="114" dirty="0"/>
              <a:t> </a:t>
            </a:r>
            <a:r>
              <a:rPr spc="-225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27</a:t>
            </a:fld>
            <a:endParaRPr spc="75" dirty="0"/>
          </a:p>
        </p:txBody>
      </p:sp>
      <p:sp>
        <p:nvSpPr>
          <p:cNvPr id="3" name="object 3"/>
          <p:cNvSpPr txBox="1"/>
          <p:nvPr/>
        </p:nvSpPr>
        <p:spPr>
          <a:xfrm>
            <a:off x="848994" y="4920932"/>
            <a:ext cx="90728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35" dirty="0">
                <a:latin typeface="Microsoft Sans Serif"/>
                <a:cs typeface="Microsoft Sans Serif"/>
              </a:rPr>
              <a:t>They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are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obtained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by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selecting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unique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occurrences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“launch_site”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values</a:t>
            </a:r>
            <a:endParaRPr sz="220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200" spc="-25" dirty="0">
                <a:latin typeface="Microsoft Sans Serif"/>
                <a:cs typeface="Microsoft Sans Serif"/>
              </a:rPr>
              <a:t>from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dataset.</a:t>
            </a:r>
            <a:endParaRPr sz="22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69853"/>
              </p:ext>
            </p:extLst>
          </p:nvPr>
        </p:nvGraphicFramePr>
        <p:xfrm>
          <a:off x="1530603" y="2623185"/>
          <a:ext cx="1894205" cy="1854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4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Launch</a:t>
                      </a:r>
                      <a:r>
                        <a:rPr sz="1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Site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CCAFS</a:t>
                      </a:r>
                      <a:r>
                        <a:rPr sz="1800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LC-40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CCAFS</a:t>
                      </a:r>
                      <a:r>
                        <a:rPr sz="1800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SLC-40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KSC</a:t>
                      </a:r>
                      <a:r>
                        <a:rPr sz="1800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LC-39A</a:t>
                      </a: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VAFB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SLC-4E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841880"/>
            <a:ext cx="58464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105" dirty="0">
                <a:latin typeface="Microsoft Sans Serif"/>
                <a:cs typeface="Microsoft Sans Serif"/>
              </a:rPr>
              <a:t>5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records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where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launch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sites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begin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with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`CCA`: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94" y="418528"/>
            <a:ext cx="7261859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Launch</a:t>
            </a:r>
            <a:r>
              <a:rPr spc="130" dirty="0"/>
              <a:t> </a:t>
            </a:r>
            <a:r>
              <a:rPr spc="-130" dirty="0"/>
              <a:t>Site</a:t>
            </a:r>
            <a:r>
              <a:rPr spc="125" dirty="0"/>
              <a:t> </a:t>
            </a:r>
            <a:r>
              <a:rPr spc="-225" dirty="0"/>
              <a:t>Names</a:t>
            </a:r>
            <a:r>
              <a:rPr spc="130" dirty="0"/>
              <a:t> </a:t>
            </a:r>
            <a:r>
              <a:rPr spc="-95" dirty="0"/>
              <a:t>Begin</a:t>
            </a:r>
            <a:r>
              <a:rPr spc="105" dirty="0"/>
              <a:t> </a:t>
            </a:r>
            <a:r>
              <a:rPr dirty="0"/>
              <a:t>with</a:t>
            </a:r>
            <a:r>
              <a:rPr spc="140" dirty="0"/>
              <a:t> </a:t>
            </a:r>
            <a:r>
              <a:rPr spc="-240" dirty="0"/>
              <a:t>'CCA'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28</a:t>
            </a:fld>
            <a:endParaRPr spc="75" dirty="0"/>
          </a:p>
        </p:txBody>
      </p:sp>
      <p:sp>
        <p:nvSpPr>
          <p:cNvPr id="3" name="object 3"/>
          <p:cNvSpPr txBox="1"/>
          <p:nvPr/>
        </p:nvSpPr>
        <p:spPr>
          <a:xfrm>
            <a:off x="848994" y="5434647"/>
            <a:ext cx="716978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95" dirty="0">
                <a:latin typeface="Microsoft Sans Serif"/>
                <a:cs typeface="Microsoft Sans Serif"/>
              </a:rPr>
              <a:t>Here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we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can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see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five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samples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140" dirty="0">
                <a:latin typeface="Microsoft Sans Serif"/>
                <a:cs typeface="Microsoft Sans Serif"/>
              </a:rPr>
              <a:t>Cape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Canaveral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launches.</a:t>
            </a:r>
            <a:endParaRPr sz="22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624594"/>
              </p:ext>
            </p:extLst>
          </p:nvPr>
        </p:nvGraphicFramePr>
        <p:xfrm>
          <a:off x="763663" y="2284095"/>
          <a:ext cx="10627356" cy="2997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2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8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47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23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23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400" b="1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UTC</a:t>
                      </a:r>
                      <a:endParaRPr sz="1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9179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4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oo</a:t>
                      </a:r>
                      <a:r>
                        <a:rPr sz="14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  </a:t>
                      </a:r>
                      <a:r>
                        <a:rPr sz="14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Version</a:t>
                      </a:r>
                      <a:endParaRPr sz="1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Launch</a:t>
                      </a:r>
                      <a:r>
                        <a:rPr sz="1400" b="1" spc="-7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Site</a:t>
                      </a:r>
                      <a:endParaRPr sz="1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Payload</a:t>
                      </a:r>
                      <a:endParaRPr sz="1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2070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Payload </a:t>
                      </a:r>
                      <a:r>
                        <a:rPr sz="1400" b="1" spc="-30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Mass</a:t>
                      </a:r>
                      <a:r>
                        <a:rPr sz="14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k</a:t>
                      </a:r>
                      <a:r>
                        <a:rPr sz="1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1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Orbit</a:t>
                      </a:r>
                      <a:endParaRPr sz="1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endParaRPr sz="1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23189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Mission </a:t>
                      </a:r>
                      <a:r>
                        <a:rPr sz="1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me</a:t>
                      </a:r>
                      <a:endParaRPr sz="1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44323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Landing </a:t>
                      </a:r>
                      <a:r>
                        <a:rPr sz="14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me</a:t>
                      </a:r>
                      <a:endParaRPr sz="1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2010-06-04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18:45:00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200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v1.0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B0003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CCA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FS</a:t>
                      </a:r>
                      <a:r>
                        <a:rPr sz="1200" spc="-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LC-40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5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2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Sp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 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Qualification</a:t>
                      </a:r>
                      <a:r>
                        <a:rPr sz="1200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Unit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LEO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SpaceX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Success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4006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Failure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(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pa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2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hu</a:t>
                      </a:r>
                      <a:r>
                        <a:rPr sz="12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e)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2010-12-08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15:43:00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200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v1.0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B0004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CCA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FS</a:t>
                      </a:r>
                      <a:r>
                        <a:rPr sz="1200" spc="-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LC-40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52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2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emo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  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C1, two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CubeSats,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barrel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Brouere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cheese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2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LEO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(ISS)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2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NASA</a:t>
                      </a:r>
                      <a:r>
                        <a:rPr sz="12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(COTS)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NRO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Success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Failure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(parachute)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2012-05-22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07:44:00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200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v1.0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B0005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CCA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FS</a:t>
                      </a:r>
                      <a:r>
                        <a:rPr sz="1200" spc="-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LC-40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Dragon</a:t>
                      </a:r>
                      <a:r>
                        <a:rPr sz="12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demo</a:t>
                      </a:r>
                      <a:r>
                        <a:rPr sz="1200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flight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C2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525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LEO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(ISS)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NASA</a:t>
                      </a:r>
                      <a:r>
                        <a:rPr sz="1200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(COTS)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Success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200" spc="-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attempt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2012-10-08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00:35:00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200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v1.0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B0006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CCA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FS</a:t>
                      </a:r>
                      <a:r>
                        <a:rPr sz="1200" spc="-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LC-40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SpaceX</a:t>
                      </a:r>
                      <a:r>
                        <a:rPr sz="1200" spc="-5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CRS-1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500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LEO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(ISS)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NASA</a:t>
                      </a:r>
                      <a:r>
                        <a:rPr sz="1200" spc="-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(CRS)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Success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200" spc="-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attempt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2013-03-01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15:10:00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200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v1.0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B0007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CCA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FS</a:t>
                      </a:r>
                      <a:r>
                        <a:rPr sz="1200" spc="-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LC-40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SpaceX</a:t>
                      </a:r>
                      <a:r>
                        <a:rPr sz="1200" spc="-5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CRS-2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677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LEO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(ISS)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NASA</a:t>
                      </a:r>
                      <a:r>
                        <a:rPr sz="1200" spc="-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(CRS)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Success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200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attemp</a:t>
                      </a:r>
                      <a:endParaRPr sz="12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841880"/>
            <a:ext cx="57124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5" dirty="0">
                <a:latin typeface="Microsoft Sans Serif"/>
                <a:cs typeface="Microsoft Sans Serif"/>
              </a:rPr>
              <a:t>Total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payload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carried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by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boosters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from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150" dirty="0">
                <a:latin typeface="Microsoft Sans Serif"/>
                <a:cs typeface="Microsoft Sans Serif"/>
              </a:rPr>
              <a:t>NASA: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94" y="460852"/>
            <a:ext cx="562800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Total</a:t>
            </a:r>
            <a:r>
              <a:rPr spc="75" dirty="0"/>
              <a:t> </a:t>
            </a:r>
            <a:r>
              <a:rPr spc="-140" dirty="0"/>
              <a:t>Payload</a:t>
            </a:r>
            <a:r>
              <a:rPr spc="110" dirty="0"/>
              <a:t> </a:t>
            </a:r>
            <a:r>
              <a:rPr spc="-235" dirty="0"/>
              <a:t>Mass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29</a:t>
            </a:fld>
            <a:endParaRPr spc="75" dirty="0"/>
          </a:p>
        </p:txBody>
      </p:sp>
      <p:sp>
        <p:nvSpPr>
          <p:cNvPr id="3" name="object 3"/>
          <p:cNvSpPr txBox="1"/>
          <p:nvPr/>
        </p:nvSpPr>
        <p:spPr>
          <a:xfrm>
            <a:off x="848994" y="4408170"/>
            <a:ext cx="86499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5" dirty="0">
                <a:latin typeface="Microsoft Sans Serif"/>
                <a:cs typeface="Microsoft Sans Serif"/>
              </a:rPr>
              <a:t>Total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payload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calculated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above,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by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summing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all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payloads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whose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codes</a:t>
            </a:r>
            <a:endParaRPr sz="220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</a:pPr>
            <a:r>
              <a:rPr sz="2200" spc="-40" dirty="0">
                <a:latin typeface="Microsoft Sans Serif"/>
                <a:cs typeface="Microsoft Sans Serif"/>
              </a:rPr>
              <a:t>contain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175" dirty="0">
                <a:latin typeface="Microsoft Sans Serif"/>
                <a:cs typeface="Microsoft Sans Serif"/>
              </a:rPr>
              <a:t>‘CRS’,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which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corresponds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45" dirty="0">
                <a:latin typeface="Microsoft Sans Serif"/>
                <a:cs typeface="Microsoft Sans Serif"/>
              </a:rPr>
              <a:t>to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150" dirty="0">
                <a:latin typeface="Microsoft Sans Serif"/>
                <a:cs typeface="Microsoft Sans Serif"/>
              </a:rPr>
              <a:t>NASA.</a:t>
            </a:r>
            <a:endParaRPr sz="22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629009"/>
              </p:ext>
            </p:extLst>
          </p:nvPr>
        </p:nvGraphicFramePr>
        <p:xfrm>
          <a:off x="1670050" y="2808604"/>
          <a:ext cx="1881505" cy="74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1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r>
                        <a:rPr sz="1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Payload</a:t>
                      </a:r>
                      <a:r>
                        <a:rPr sz="1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(kg)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111.268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907" y="1198452"/>
            <a:ext cx="9676765" cy="4131259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45" dirty="0">
                <a:latin typeface="Microsoft Sans Serif"/>
                <a:cs typeface="Microsoft Sans Serif"/>
              </a:rPr>
              <a:t>The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following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methodologies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were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used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45" dirty="0">
                <a:latin typeface="Microsoft Sans Serif"/>
                <a:cs typeface="Microsoft Sans Serif"/>
              </a:rPr>
              <a:t>to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analyze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data:</a:t>
            </a:r>
            <a:endParaRPr sz="2200" dirty="0">
              <a:latin typeface="Microsoft Sans Serif"/>
              <a:cs typeface="Microsoft Sans Serif"/>
            </a:endParaRPr>
          </a:p>
          <a:p>
            <a:pPr marL="698500" lvl="1" indent="-229870">
              <a:lnSpc>
                <a:spcPct val="100000"/>
              </a:lnSpc>
              <a:spcBef>
                <a:spcPts val="122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55" dirty="0">
                <a:latin typeface="Microsoft Sans Serif"/>
                <a:cs typeface="Microsoft Sans Serif"/>
              </a:rPr>
              <a:t>Data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Collection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using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web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scraping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and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125" dirty="0">
                <a:latin typeface="Microsoft Sans Serif"/>
                <a:cs typeface="Microsoft Sans Serif"/>
              </a:rPr>
              <a:t>SpaceX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API;</a:t>
            </a:r>
            <a:endParaRPr sz="1800" dirty="0">
              <a:latin typeface="Microsoft Sans Serif"/>
              <a:cs typeface="Microsoft Sans Serif"/>
            </a:endParaRPr>
          </a:p>
          <a:p>
            <a:pPr marL="698500" lvl="1" indent="-229870">
              <a:lnSpc>
                <a:spcPts val="2050"/>
              </a:lnSpc>
              <a:spcBef>
                <a:spcPts val="11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35" dirty="0">
                <a:latin typeface="Microsoft Sans Serif"/>
                <a:cs typeface="Microsoft Sans Serif"/>
              </a:rPr>
              <a:t>Exploratory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Data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Analysis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(EDA),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including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data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wrangling,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data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visualization</a:t>
            </a:r>
            <a:r>
              <a:rPr sz="1800" spc="8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and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interactive</a:t>
            </a:r>
            <a:endParaRPr sz="1800" dirty="0">
              <a:latin typeface="Microsoft Sans Serif"/>
              <a:cs typeface="Microsoft Sans Serif"/>
            </a:endParaRPr>
          </a:p>
          <a:p>
            <a:pPr marL="698500">
              <a:lnSpc>
                <a:spcPts val="2050"/>
              </a:lnSpc>
            </a:pPr>
            <a:r>
              <a:rPr sz="1800" spc="-55" dirty="0">
                <a:latin typeface="Microsoft Sans Serif"/>
                <a:cs typeface="Microsoft Sans Serif"/>
              </a:rPr>
              <a:t>visual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analytics;</a:t>
            </a:r>
            <a:endParaRPr sz="1800" dirty="0">
              <a:latin typeface="Microsoft Sans Serif"/>
              <a:cs typeface="Microsoft Sans Serif"/>
            </a:endParaRPr>
          </a:p>
          <a:p>
            <a:pPr marL="698500" lvl="1" indent="-22987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75" dirty="0">
                <a:latin typeface="Microsoft Sans Serif"/>
                <a:cs typeface="Microsoft Sans Serif"/>
              </a:rPr>
              <a:t>Machine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Learning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Prediction.</a:t>
            </a:r>
            <a:endParaRPr sz="1800" dirty="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1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20" dirty="0">
                <a:latin typeface="Microsoft Sans Serif"/>
                <a:cs typeface="Microsoft Sans Serif"/>
              </a:rPr>
              <a:t>Summary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all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results</a:t>
            </a:r>
            <a:endParaRPr sz="2200" dirty="0">
              <a:latin typeface="Microsoft Sans Serif"/>
              <a:cs typeface="Microsoft Sans Serif"/>
            </a:endParaRPr>
          </a:p>
          <a:p>
            <a:pPr marL="698500" lvl="1" indent="-22987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Microsoft Sans Serif"/>
                <a:cs typeface="Microsoft Sans Serif"/>
              </a:rPr>
              <a:t>It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was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possible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to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collected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valuable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data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from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public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sources;</a:t>
            </a:r>
            <a:endParaRPr sz="1800" dirty="0">
              <a:latin typeface="Microsoft Sans Serif"/>
              <a:cs typeface="Microsoft Sans Serif"/>
            </a:endParaRPr>
          </a:p>
          <a:p>
            <a:pPr marL="698500" lvl="1" indent="-229870">
              <a:lnSpc>
                <a:spcPct val="100000"/>
              </a:lnSpc>
              <a:spcBef>
                <a:spcPts val="118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130" dirty="0">
                <a:latin typeface="Microsoft Sans Serif"/>
                <a:cs typeface="Microsoft Sans Serif"/>
              </a:rPr>
              <a:t>EDA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allowed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to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identify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which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features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are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best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to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predict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success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launchings;</a:t>
            </a:r>
            <a:endParaRPr sz="1800" dirty="0">
              <a:latin typeface="Microsoft Sans Serif"/>
              <a:cs typeface="Microsoft Sans Serif"/>
            </a:endParaRPr>
          </a:p>
          <a:p>
            <a:pPr marL="698500" lvl="1" indent="-229870">
              <a:lnSpc>
                <a:spcPts val="2050"/>
              </a:lnSpc>
              <a:spcBef>
                <a:spcPts val="12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75" dirty="0">
                <a:latin typeface="Microsoft Sans Serif"/>
                <a:cs typeface="Microsoft Sans Serif"/>
              </a:rPr>
              <a:t>Machine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Learning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Prediction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showed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best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model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to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predict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which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characteristics</a:t>
            </a:r>
            <a:r>
              <a:rPr sz="1800" spc="105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are</a:t>
            </a:r>
            <a:endParaRPr sz="1800" dirty="0">
              <a:latin typeface="Microsoft Sans Serif"/>
              <a:cs typeface="Microsoft Sans Serif"/>
            </a:endParaRPr>
          </a:p>
          <a:p>
            <a:pPr marL="698500">
              <a:lnSpc>
                <a:spcPts val="2050"/>
              </a:lnSpc>
            </a:pPr>
            <a:r>
              <a:rPr sz="1800" spc="-10" dirty="0">
                <a:latin typeface="Microsoft Sans Serif"/>
                <a:cs typeface="Microsoft Sans Serif"/>
              </a:rPr>
              <a:t>important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to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drive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this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opportunity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by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best</a:t>
            </a:r>
            <a:r>
              <a:rPr sz="1800" spc="100" dirty="0">
                <a:latin typeface="Microsoft Sans Serif"/>
                <a:cs typeface="Microsoft Sans Serif"/>
              </a:rPr>
              <a:t> </a:t>
            </a:r>
            <a:r>
              <a:rPr sz="1800" spc="-90" dirty="0">
                <a:latin typeface="Microsoft Sans Serif"/>
                <a:cs typeface="Microsoft Sans Serif"/>
              </a:rPr>
              <a:t>way,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using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all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collected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data.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08766" y="6104032"/>
            <a:ext cx="19939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z="1600" spc="75" dirty="0">
                <a:solidFill>
                  <a:srgbClr val="1C7CDB"/>
                </a:solidFill>
                <a:latin typeface="Microsoft Sans Serif"/>
                <a:cs typeface="Microsoft Sans Serif"/>
              </a:rPr>
              <a:t>3</a:t>
            </a:fld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245664"/>
            <a:ext cx="760920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50" dirty="0"/>
              <a:t>Executive</a:t>
            </a:r>
            <a:r>
              <a:rPr sz="6000" spc="95" dirty="0"/>
              <a:t> </a:t>
            </a:r>
            <a:r>
              <a:rPr sz="6000" spc="-200" dirty="0"/>
              <a:t>Summary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841880"/>
            <a:ext cx="72231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75" dirty="0">
                <a:latin typeface="Microsoft Sans Serif"/>
                <a:cs typeface="Microsoft Sans Serif"/>
              </a:rPr>
              <a:t>Average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payload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mass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carried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by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booster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version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F9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v1.1: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94" y="460852"/>
            <a:ext cx="738060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Average</a:t>
            </a:r>
            <a:r>
              <a:rPr spc="90" dirty="0"/>
              <a:t> </a:t>
            </a:r>
            <a:r>
              <a:rPr spc="-140" dirty="0"/>
              <a:t>Payload</a:t>
            </a:r>
            <a:r>
              <a:rPr spc="130" dirty="0"/>
              <a:t> </a:t>
            </a:r>
            <a:r>
              <a:rPr spc="-229" dirty="0"/>
              <a:t>Mass</a:t>
            </a:r>
            <a:r>
              <a:rPr spc="120" dirty="0"/>
              <a:t> </a:t>
            </a:r>
            <a:r>
              <a:rPr spc="-65" dirty="0"/>
              <a:t>by</a:t>
            </a:r>
            <a:r>
              <a:rPr spc="125" dirty="0"/>
              <a:t> </a:t>
            </a:r>
            <a:r>
              <a:rPr spc="-60" dirty="0"/>
              <a:t>F9</a:t>
            </a:r>
            <a:r>
              <a:rPr spc="130" dirty="0"/>
              <a:t> </a:t>
            </a:r>
            <a:r>
              <a:rPr spc="15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30</a:t>
            </a:fld>
            <a:endParaRPr spc="75" dirty="0"/>
          </a:p>
        </p:txBody>
      </p:sp>
      <p:sp>
        <p:nvSpPr>
          <p:cNvPr id="3" name="object 3"/>
          <p:cNvSpPr txBox="1"/>
          <p:nvPr/>
        </p:nvSpPr>
        <p:spPr>
          <a:xfrm>
            <a:off x="848994" y="4920932"/>
            <a:ext cx="87674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Microsoft Sans Serif"/>
                <a:cs typeface="Microsoft Sans Serif"/>
              </a:rPr>
              <a:t>Filtering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data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by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booster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version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above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calculating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average</a:t>
            </a:r>
            <a:endParaRPr sz="220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200" spc="-50" dirty="0">
                <a:latin typeface="Microsoft Sans Serif"/>
                <a:cs typeface="Microsoft Sans Serif"/>
              </a:rPr>
              <a:t>payload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mass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we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obtained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value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55" dirty="0">
                <a:latin typeface="Microsoft Sans Serif"/>
                <a:cs typeface="Microsoft Sans Serif"/>
              </a:rPr>
              <a:t>2,928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kg.</a:t>
            </a:r>
            <a:endParaRPr sz="22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01744"/>
              </p:ext>
            </p:extLst>
          </p:nvPr>
        </p:nvGraphicFramePr>
        <p:xfrm>
          <a:off x="1670050" y="3051810"/>
          <a:ext cx="2043430" cy="741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Avg</a:t>
                      </a:r>
                      <a:r>
                        <a:rPr sz="1800" b="1" spc="-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Payload</a:t>
                      </a:r>
                      <a:r>
                        <a:rPr sz="1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(kg)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2.928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841880"/>
            <a:ext cx="60540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40" dirty="0">
                <a:latin typeface="Microsoft Sans Serif"/>
                <a:cs typeface="Microsoft Sans Serif"/>
              </a:rPr>
              <a:t>First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successful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landing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outcome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on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ground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pad: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94" y="460852"/>
            <a:ext cx="829500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First</a:t>
            </a:r>
            <a:r>
              <a:rPr spc="130" dirty="0"/>
              <a:t> </a:t>
            </a:r>
            <a:r>
              <a:rPr spc="-180" dirty="0"/>
              <a:t>Successful</a:t>
            </a:r>
            <a:r>
              <a:rPr spc="135" dirty="0"/>
              <a:t> </a:t>
            </a:r>
            <a:r>
              <a:rPr spc="-120" dirty="0"/>
              <a:t>Ground</a:t>
            </a:r>
            <a:r>
              <a:rPr spc="114" dirty="0"/>
              <a:t> </a:t>
            </a:r>
            <a:r>
              <a:rPr spc="-80" dirty="0"/>
              <a:t>Landing</a:t>
            </a:r>
            <a:r>
              <a:rPr spc="150" dirty="0"/>
              <a:t> </a:t>
            </a:r>
            <a:r>
              <a:rPr spc="-105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31</a:t>
            </a:fld>
            <a:endParaRPr spc="75" dirty="0"/>
          </a:p>
        </p:txBody>
      </p:sp>
      <p:sp>
        <p:nvSpPr>
          <p:cNvPr id="3" name="object 3"/>
          <p:cNvSpPr txBox="1"/>
          <p:nvPr/>
        </p:nvSpPr>
        <p:spPr>
          <a:xfrm>
            <a:off x="848994" y="4920932"/>
            <a:ext cx="929322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25" dirty="0">
                <a:latin typeface="Microsoft Sans Serif"/>
                <a:cs typeface="Microsoft Sans Serif"/>
              </a:rPr>
              <a:t>By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filtering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data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by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successful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landing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outcome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on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ground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pad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10" dirty="0">
                <a:latin typeface="Microsoft Sans Serif"/>
                <a:cs typeface="Microsoft Sans Serif"/>
              </a:rPr>
              <a:t>getting 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minimum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value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5" dirty="0">
                <a:latin typeface="Microsoft Sans Serif"/>
                <a:cs typeface="Microsoft Sans Serif"/>
              </a:rPr>
              <a:t>for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date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it’s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possible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to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identify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first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occurrence,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that </a:t>
            </a:r>
            <a:r>
              <a:rPr sz="2200" spc="-56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happened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on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90" dirty="0">
                <a:latin typeface="Microsoft Sans Serif"/>
                <a:cs typeface="Microsoft Sans Serif"/>
              </a:rPr>
              <a:t>12/22/2015.</a:t>
            </a:r>
            <a:endParaRPr sz="22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75158"/>
              </p:ext>
            </p:extLst>
          </p:nvPr>
        </p:nvGraphicFramePr>
        <p:xfrm>
          <a:off x="1572513" y="3051810"/>
          <a:ext cx="1980564" cy="741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0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Min</a:t>
                      </a:r>
                      <a:r>
                        <a:rPr sz="1800" b="1" spc="-6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2015-12-22</a:t>
                      </a: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841880"/>
            <a:ext cx="95618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5" dirty="0">
                <a:latin typeface="Microsoft Sans Serif"/>
                <a:cs typeface="Microsoft Sans Serif"/>
              </a:rPr>
              <a:t>Boosters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which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have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successfully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landed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on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drone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ship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had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payload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mass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greater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than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95" dirty="0">
                <a:latin typeface="Microsoft Sans Serif"/>
                <a:cs typeface="Microsoft Sans Serif"/>
              </a:rPr>
              <a:t>4000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15" dirty="0">
                <a:latin typeface="Microsoft Sans Serif"/>
                <a:cs typeface="Microsoft Sans Serif"/>
              </a:rPr>
              <a:t>but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less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than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95" dirty="0">
                <a:latin typeface="Microsoft Sans Serif"/>
                <a:cs typeface="Microsoft Sans Serif"/>
              </a:rPr>
              <a:t>6000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94" y="542671"/>
            <a:ext cx="96037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20" dirty="0"/>
              <a:t>Successful</a:t>
            </a:r>
            <a:r>
              <a:rPr sz="2500" spc="85" dirty="0"/>
              <a:t> </a:t>
            </a:r>
            <a:r>
              <a:rPr sz="2500" spc="-55" dirty="0"/>
              <a:t>Drone</a:t>
            </a:r>
            <a:r>
              <a:rPr sz="2500" spc="85" dirty="0"/>
              <a:t> </a:t>
            </a:r>
            <a:r>
              <a:rPr sz="2500" spc="-95" dirty="0"/>
              <a:t>Ship</a:t>
            </a:r>
            <a:r>
              <a:rPr sz="2500" spc="110" dirty="0"/>
              <a:t> </a:t>
            </a:r>
            <a:r>
              <a:rPr sz="2500" spc="-55" dirty="0"/>
              <a:t>Landing</a:t>
            </a:r>
            <a:r>
              <a:rPr sz="2500" spc="95" dirty="0"/>
              <a:t> </a:t>
            </a:r>
            <a:r>
              <a:rPr sz="2500" spc="-5" dirty="0"/>
              <a:t>with</a:t>
            </a:r>
            <a:r>
              <a:rPr sz="2500" spc="110" dirty="0"/>
              <a:t> </a:t>
            </a:r>
            <a:r>
              <a:rPr sz="2500" spc="-105" dirty="0"/>
              <a:t>Payload</a:t>
            </a:r>
            <a:r>
              <a:rPr sz="2500" spc="105" dirty="0"/>
              <a:t> </a:t>
            </a:r>
            <a:r>
              <a:rPr sz="2500" spc="-65" dirty="0"/>
              <a:t>between</a:t>
            </a:r>
            <a:r>
              <a:rPr sz="2500" spc="90" dirty="0"/>
              <a:t> </a:t>
            </a:r>
            <a:r>
              <a:rPr sz="2500" spc="120" dirty="0"/>
              <a:t>4000</a:t>
            </a:r>
            <a:r>
              <a:rPr sz="2500" spc="65" dirty="0"/>
              <a:t> </a:t>
            </a:r>
            <a:r>
              <a:rPr sz="2500" spc="-80" dirty="0"/>
              <a:t>and</a:t>
            </a:r>
            <a:r>
              <a:rPr sz="2500" spc="110" dirty="0"/>
              <a:t> </a:t>
            </a:r>
            <a:r>
              <a:rPr sz="2500" spc="120" dirty="0"/>
              <a:t>6000</a:t>
            </a:r>
            <a:endParaRPr sz="25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32</a:t>
            </a:fld>
            <a:endParaRPr spc="75" dirty="0"/>
          </a:p>
        </p:txBody>
      </p:sp>
      <p:sp>
        <p:nvSpPr>
          <p:cNvPr id="3" name="object 3"/>
          <p:cNvSpPr txBox="1"/>
          <p:nvPr/>
        </p:nvSpPr>
        <p:spPr>
          <a:xfrm>
            <a:off x="848994" y="5256783"/>
            <a:ext cx="94195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70" dirty="0">
                <a:latin typeface="Microsoft Sans Serif"/>
                <a:cs typeface="Microsoft Sans Serif"/>
              </a:rPr>
              <a:t>Selecting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distinct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booster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versions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according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to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filters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above,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these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105" dirty="0">
                <a:latin typeface="Microsoft Sans Serif"/>
                <a:cs typeface="Microsoft Sans Serif"/>
              </a:rPr>
              <a:t>4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are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result.</a:t>
            </a:r>
            <a:endParaRPr sz="22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027643"/>
              </p:ext>
            </p:extLst>
          </p:nvPr>
        </p:nvGraphicFramePr>
        <p:xfrm>
          <a:off x="1317752" y="2825114"/>
          <a:ext cx="2215515" cy="185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Booster</a:t>
                      </a:r>
                      <a:r>
                        <a:rPr sz="1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Version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FT</a:t>
                      </a:r>
                      <a:r>
                        <a:rPr sz="1800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B1021.2</a:t>
                      </a: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 FT</a:t>
                      </a:r>
                      <a:r>
                        <a:rPr sz="18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B1031.2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FT</a:t>
                      </a:r>
                      <a:r>
                        <a:rPr sz="18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B1022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FT</a:t>
                      </a:r>
                      <a:r>
                        <a:rPr sz="18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B1026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841880"/>
            <a:ext cx="64065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70" dirty="0">
                <a:latin typeface="Microsoft Sans Serif"/>
                <a:cs typeface="Microsoft Sans Serif"/>
              </a:rPr>
              <a:t>Number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successful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failure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mission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outcomes: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94" y="480377"/>
            <a:ext cx="9784715" cy="49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80" dirty="0"/>
              <a:t>Total</a:t>
            </a:r>
            <a:r>
              <a:rPr sz="3100" spc="110" dirty="0"/>
              <a:t> </a:t>
            </a:r>
            <a:r>
              <a:rPr sz="3100" spc="-95" dirty="0"/>
              <a:t>Number</a:t>
            </a:r>
            <a:r>
              <a:rPr sz="3100" spc="110" dirty="0"/>
              <a:t> </a:t>
            </a:r>
            <a:r>
              <a:rPr sz="3100" spc="-5" dirty="0"/>
              <a:t>of</a:t>
            </a:r>
            <a:r>
              <a:rPr sz="3100" spc="125" dirty="0"/>
              <a:t> </a:t>
            </a:r>
            <a:r>
              <a:rPr sz="3100" spc="-150" dirty="0"/>
              <a:t>Successful</a:t>
            </a:r>
            <a:r>
              <a:rPr sz="3100" spc="120" dirty="0"/>
              <a:t> </a:t>
            </a:r>
            <a:r>
              <a:rPr sz="3100" spc="-90" dirty="0"/>
              <a:t>and</a:t>
            </a:r>
            <a:r>
              <a:rPr sz="3100" spc="120" dirty="0"/>
              <a:t> </a:t>
            </a:r>
            <a:r>
              <a:rPr sz="3100" spc="-90" dirty="0"/>
              <a:t>Failure</a:t>
            </a:r>
            <a:r>
              <a:rPr sz="3100" spc="195" dirty="0"/>
              <a:t> </a:t>
            </a:r>
            <a:r>
              <a:rPr sz="3100" spc="-85" dirty="0"/>
              <a:t>Mission</a:t>
            </a:r>
            <a:r>
              <a:rPr sz="3100" spc="155" dirty="0"/>
              <a:t> </a:t>
            </a:r>
            <a:r>
              <a:rPr sz="3100" spc="-120" dirty="0"/>
              <a:t>Outcomes</a:t>
            </a:r>
            <a:endParaRPr sz="31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33</a:t>
            </a:fld>
            <a:endParaRPr spc="75" dirty="0"/>
          </a:p>
        </p:txBody>
      </p:sp>
      <p:sp>
        <p:nvSpPr>
          <p:cNvPr id="3" name="object 3"/>
          <p:cNvSpPr txBox="1"/>
          <p:nvPr/>
        </p:nvSpPr>
        <p:spPr>
          <a:xfrm>
            <a:off x="848994" y="4408170"/>
            <a:ext cx="91535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0" dirty="0">
                <a:latin typeface="Microsoft Sans Serif"/>
                <a:cs typeface="Microsoft Sans Serif"/>
              </a:rPr>
              <a:t>Grouping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mission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outcomes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counting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records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5" dirty="0">
                <a:latin typeface="Microsoft Sans Serif"/>
                <a:cs typeface="Microsoft Sans Serif"/>
              </a:rPr>
              <a:t>for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each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group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led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us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45" dirty="0">
                <a:latin typeface="Microsoft Sans Serif"/>
                <a:cs typeface="Microsoft Sans Serif"/>
              </a:rPr>
              <a:t>to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summary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above.</a:t>
            </a:r>
            <a:endParaRPr sz="22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042882"/>
              </p:ext>
            </p:extLst>
          </p:nvPr>
        </p:nvGraphicFramePr>
        <p:xfrm>
          <a:off x="1248905" y="2511551"/>
          <a:ext cx="5499099" cy="1483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1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Mission</a:t>
                      </a:r>
                      <a:r>
                        <a:rPr sz="1800" b="1" spc="-6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Outcome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Occurrences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Success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99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Success</a:t>
                      </a:r>
                      <a:r>
                        <a:rPr sz="1800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(payload</a:t>
                      </a:r>
                      <a:r>
                        <a:rPr sz="1800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status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unclear)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Failure</a:t>
                      </a:r>
                      <a:r>
                        <a:rPr sz="1800" spc="-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(in</a:t>
                      </a:r>
                      <a:r>
                        <a:rPr sz="1800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flight)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808734"/>
            <a:ext cx="69850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5" dirty="0">
                <a:latin typeface="Microsoft Sans Serif"/>
                <a:cs typeface="Microsoft Sans Serif"/>
              </a:rPr>
              <a:t>Boosters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which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have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carried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maximum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payload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mass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94" y="418528"/>
            <a:ext cx="7138034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Boosters</a:t>
            </a:r>
            <a:r>
              <a:rPr spc="100" dirty="0"/>
              <a:t> </a:t>
            </a:r>
            <a:r>
              <a:rPr spc="-120" dirty="0"/>
              <a:t>Carried</a:t>
            </a:r>
            <a:r>
              <a:rPr spc="105" dirty="0"/>
              <a:t> </a:t>
            </a:r>
            <a:r>
              <a:rPr spc="-160" dirty="0"/>
              <a:t>Maximum</a:t>
            </a:r>
            <a:r>
              <a:rPr spc="145" dirty="0"/>
              <a:t> </a:t>
            </a:r>
            <a:r>
              <a:rPr spc="-140" dirty="0"/>
              <a:t>Payload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34</a:t>
            </a:fld>
            <a:endParaRPr spc="75" dirty="0"/>
          </a:p>
        </p:txBody>
      </p:sp>
      <p:sp>
        <p:nvSpPr>
          <p:cNvPr id="3" name="object 3"/>
          <p:cNvSpPr txBox="1"/>
          <p:nvPr/>
        </p:nvSpPr>
        <p:spPr>
          <a:xfrm>
            <a:off x="848994" y="5167883"/>
            <a:ext cx="8665845" cy="66357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1300" marR="5080" indent="-228600">
              <a:lnSpc>
                <a:spcPts val="2380"/>
              </a:lnSpc>
              <a:spcBef>
                <a:spcPts val="3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40" dirty="0">
                <a:latin typeface="Microsoft Sans Serif"/>
                <a:cs typeface="Microsoft Sans Serif"/>
              </a:rPr>
              <a:t>These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are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boosters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which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have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carried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maximum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payload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mass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registered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in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dataset.</a:t>
            </a:r>
            <a:endParaRPr sz="22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281492"/>
              </p:ext>
            </p:extLst>
          </p:nvPr>
        </p:nvGraphicFramePr>
        <p:xfrm>
          <a:off x="1239062" y="2401951"/>
          <a:ext cx="2058035" cy="2595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Booster</a:t>
                      </a:r>
                      <a:r>
                        <a:rPr sz="1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Version</a:t>
                      </a:r>
                      <a:r>
                        <a:rPr sz="1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(...)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B1048.4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B1048.5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B1049.4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B1049.5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B1049.7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B1051.3</a:t>
                      </a: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867716"/>
              </p:ext>
            </p:extLst>
          </p:nvPr>
        </p:nvGraphicFramePr>
        <p:xfrm>
          <a:off x="3914266" y="2401951"/>
          <a:ext cx="2077085" cy="2595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7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Booster </a:t>
                      </a:r>
                      <a:r>
                        <a:rPr sz="1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Version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B1051.4</a:t>
                      </a: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B1051.6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B1056.4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B1058.3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B1060.2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B1060.3</a:t>
                      </a: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841880"/>
            <a:ext cx="95180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70" dirty="0">
                <a:latin typeface="Microsoft Sans Serif"/>
                <a:cs typeface="Microsoft Sans Serif"/>
              </a:rPr>
              <a:t>Failed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landing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outcomes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in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drone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ship,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their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booster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versions,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-3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launch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site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125" dirty="0">
                <a:latin typeface="Microsoft Sans Serif"/>
                <a:cs typeface="Microsoft Sans Serif"/>
              </a:rPr>
              <a:t>names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5" dirty="0">
                <a:latin typeface="Microsoft Sans Serif"/>
                <a:cs typeface="Microsoft Sans Serif"/>
              </a:rPr>
              <a:t>for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in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year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95" dirty="0">
                <a:latin typeface="Microsoft Sans Serif"/>
                <a:cs typeface="Microsoft Sans Serif"/>
              </a:rPr>
              <a:t>2015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94" y="418528"/>
            <a:ext cx="4470400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2015</a:t>
            </a:r>
            <a:r>
              <a:rPr spc="110" dirty="0"/>
              <a:t> </a:t>
            </a:r>
            <a:r>
              <a:rPr spc="-160" dirty="0"/>
              <a:t>Launch</a:t>
            </a:r>
            <a:r>
              <a:rPr spc="120" dirty="0"/>
              <a:t> </a:t>
            </a:r>
            <a:r>
              <a:rPr spc="-17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35</a:t>
            </a:fld>
            <a:endParaRPr spc="75" dirty="0"/>
          </a:p>
        </p:txBody>
      </p:sp>
      <p:sp>
        <p:nvSpPr>
          <p:cNvPr id="3" name="object 3"/>
          <p:cNvSpPr txBox="1"/>
          <p:nvPr/>
        </p:nvSpPr>
        <p:spPr>
          <a:xfrm>
            <a:off x="848994" y="5256783"/>
            <a:ext cx="55276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45" dirty="0">
                <a:latin typeface="Microsoft Sans Serif"/>
                <a:cs typeface="Microsoft Sans Serif"/>
              </a:rPr>
              <a:t>The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list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above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has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only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10" dirty="0">
                <a:latin typeface="Microsoft Sans Serif"/>
                <a:cs typeface="Microsoft Sans Serif"/>
              </a:rPr>
              <a:t>two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occurrences.</a:t>
            </a:r>
            <a:endParaRPr sz="22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928496"/>
              </p:ext>
            </p:extLst>
          </p:nvPr>
        </p:nvGraphicFramePr>
        <p:xfrm>
          <a:off x="1572513" y="2884297"/>
          <a:ext cx="3848100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Booster </a:t>
                      </a:r>
                      <a:r>
                        <a:rPr sz="1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Version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Launch</a:t>
                      </a:r>
                      <a:r>
                        <a:rPr sz="1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Site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v1.1</a:t>
                      </a:r>
                      <a:r>
                        <a:rPr sz="1800" spc="-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B1012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CCAFS</a:t>
                      </a:r>
                      <a:r>
                        <a:rPr sz="1800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LC-40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v1.1</a:t>
                      </a:r>
                      <a:r>
                        <a:rPr sz="1800" spc="-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B1015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CCAFS</a:t>
                      </a:r>
                      <a:r>
                        <a:rPr sz="1800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LC-40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549463"/>
            <a:ext cx="92290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90" dirty="0">
                <a:latin typeface="Microsoft Sans Serif"/>
                <a:cs typeface="Microsoft Sans Serif"/>
              </a:rPr>
              <a:t>Ranking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all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landing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outcomes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between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date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75" dirty="0">
                <a:latin typeface="Microsoft Sans Serif"/>
                <a:cs typeface="Microsoft Sans Serif"/>
              </a:rPr>
              <a:t>2010-06-04</a:t>
            </a:r>
            <a:r>
              <a:rPr sz="2200" spc="114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70" dirty="0">
                <a:latin typeface="Microsoft Sans Serif"/>
                <a:cs typeface="Microsoft Sans Serif"/>
              </a:rPr>
              <a:t>2017-</a:t>
            </a:r>
            <a:endParaRPr sz="220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200" spc="40" dirty="0">
                <a:latin typeface="Microsoft Sans Serif"/>
                <a:cs typeface="Microsoft Sans Serif"/>
              </a:rPr>
              <a:t>03-20: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94" y="510540"/>
            <a:ext cx="9923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80" dirty="0"/>
              <a:t>Rank</a:t>
            </a:r>
            <a:r>
              <a:rPr sz="2800" spc="100" dirty="0"/>
              <a:t> </a:t>
            </a:r>
            <a:r>
              <a:rPr sz="2800" spc="-60" dirty="0"/>
              <a:t>Landing</a:t>
            </a:r>
            <a:r>
              <a:rPr sz="2800" spc="110" dirty="0"/>
              <a:t> </a:t>
            </a:r>
            <a:r>
              <a:rPr sz="2800" spc="-110" dirty="0"/>
              <a:t>Outcomes</a:t>
            </a:r>
            <a:r>
              <a:rPr sz="2800" spc="130" dirty="0"/>
              <a:t> </a:t>
            </a:r>
            <a:r>
              <a:rPr sz="2800" spc="-95" dirty="0"/>
              <a:t>Between</a:t>
            </a:r>
            <a:r>
              <a:rPr sz="2800" spc="70" dirty="0"/>
              <a:t> </a:t>
            </a:r>
            <a:r>
              <a:rPr sz="2800" spc="110" dirty="0"/>
              <a:t>2010-06-04</a:t>
            </a:r>
            <a:r>
              <a:rPr sz="2800" spc="95" dirty="0"/>
              <a:t> </a:t>
            </a:r>
            <a:r>
              <a:rPr sz="2800" spc="-85" dirty="0"/>
              <a:t>and</a:t>
            </a:r>
            <a:r>
              <a:rPr sz="2800" spc="50" dirty="0"/>
              <a:t> </a:t>
            </a:r>
            <a:r>
              <a:rPr sz="2800" spc="105" dirty="0"/>
              <a:t>2017-03-20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36</a:t>
            </a:fld>
            <a:endParaRPr spc="75" dirty="0"/>
          </a:p>
        </p:txBody>
      </p:sp>
      <p:sp>
        <p:nvSpPr>
          <p:cNvPr id="3" name="object 3"/>
          <p:cNvSpPr txBox="1"/>
          <p:nvPr/>
        </p:nvSpPr>
        <p:spPr>
          <a:xfrm>
            <a:off x="848994" y="5478145"/>
            <a:ext cx="86982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10" dirty="0">
                <a:latin typeface="Microsoft Sans Serif"/>
                <a:cs typeface="Microsoft Sans Serif"/>
              </a:rPr>
              <a:t>This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view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data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alerts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us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that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“No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10" dirty="0">
                <a:latin typeface="Microsoft Sans Serif"/>
                <a:cs typeface="Microsoft Sans Serif"/>
              </a:rPr>
              <a:t>attempt”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must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be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taken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in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account.</a:t>
            </a:r>
            <a:endParaRPr sz="22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991899"/>
              </p:ext>
            </p:extLst>
          </p:nvPr>
        </p:nvGraphicFramePr>
        <p:xfrm>
          <a:off x="2068195" y="2106167"/>
          <a:ext cx="5722620" cy="3337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1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Landing Outcome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Occurrences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800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attempt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Failure</a:t>
                      </a:r>
                      <a:r>
                        <a:rPr sz="18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(drone</a:t>
                      </a:r>
                      <a:r>
                        <a:rPr sz="1800" spc="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ship)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Success</a:t>
                      </a:r>
                      <a:r>
                        <a:rPr sz="18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(drone</a:t>
                      </a:r>
                      <a:r>
                        <a:rPr sz="1800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ship)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Controlled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(ocean)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Success</a:t>
                      </a:r>
                      <a:r>
                        <a:rPr sz="18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(ground</a:t>
                      </a:r>
                      <a:r>
                        <a:rPr sz="1800" spc="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pad)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Failure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(parachute)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Uncontrolled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(ocean)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Precluded </a:t>
                      </a:r>
                      <a:r>
                        <a:rPr sz="18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(drone</a:t>
                      </a:r>
                      <a:r>
                        <a:rPr sz="1800" spc="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ship)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E6716-C5A0-489E-989D-CE5A5DE36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Launch site proximities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8131A-3995-4FCC-B7C1-74321245C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1927999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2245" y="6081077"/>
            <a:ext cx="2692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65" dirty="0">
                <a:solidFill>
                  <a:srgbClr val="1C7CDB"/>
                </a:solidFill>
                <a:latin typeface="Microsoft Sans Serif"/>
                <a:cs typeface="Microsoft Sans Serif"/>
              </a:rPr>
              <a:t>38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994" y="5664834"/>
            <a:ext cx="8587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16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85" dirty="0">
                <a:latin typeface="Microsoft Sans Serif"/>
                <a:cs typeface="Microsoft Sans Serif"/>
              </a:rPr>
              <a:t>Launch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sites</a:t>
            </a:r>
            <a:r>
              <a:rPr sz="2000" spc="75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are</a:t>
            </a:r>
            <a:r>
              <a:rPr sz="2000" spc="75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near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sea,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probably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by</a:t>
            </a:r>
            <a:r>
              <a:rPr sz="2000" spc="75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safety,</a:t>
            </a:r>
            <a:r>
              <a:rPr sz="2000" spc="7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but</a:t>
            </a:r>
            <a:r>
              <a:rPr sz="2000" spc="8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not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too</a:t>
            </a:r>
            <a:r>
              <a:rPr sz="2000" spc="80" dirty="0">
                <a:latin typeface="Microsoft Sans Serif"/>
                <a:cs typeface="Microsoft Sans Serif"/>
              </a:rPr>
              <a:t> </a:t>
            </a:r>
            <a:r>
              <a:rPr sz="2000" spc="-35" dirty="0">
                <a:latin typeface="Microsoft Sans Serif"/>
                <a:cs typeface="Microsoft Sans Serif"/>
              </a:rPr>
              <a:t>far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from</a:t>
            </a:r>
            <a:r>
              <a:rPr sz="2000" spc="80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roads</a:t>
            </a:r>
            <a:r>
              <a:rPr sz="2000" spc="7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and</a:t>
            </a:r>
            <a:endParaRPr sz="2000" dirty="0">
              <a:latin typeface="Microsoft Sans Serif"/>
              <a:cs typeface="Microsoft Sans Serif"/>
            </a:endParaRPr>
          </a:p>
          <a:p>
            <a:pPr marL="241300">
              <a:lnSpc>
                <a:spcPts val="2160"/>
              </a:lnSpc>
            </a:pPr>
            <a:r>
              <a:rPr sz="2000" spc="-45" dirty="0">
                <a:latin typeface="Microsoft Sans Serif"/>
                <a:cs typeface="Microsoft Sans Serif"/>
              </a:rPr>
              <a:t>railroads.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94" y="460852"/>
            <a:ext cx="410400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All</a:t>
            </a:r>
            <a:r>
              <a:rPr spc="90" dirty="0"/>
              <a:t> </a:t>
            </a:r>
            <a:r>
              <a:rPr spc="-125" dirty="0"/>
              <a:t>launch</a:t>
            </a:r>
            <a:r>
              <a:rPr spc="100" dirty="0"/>
              <a:t> </a:t>
            </a:r>
            <a:r>
              <a:rPr spc="-95" dirty="0"/>
              <a:t>sites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1231407"/>
            <a:ext cx="6824980" cy="410717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788540"/>
            <a:ext cx="5980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5" dirty="0">
                <a:latin typeface="Microsoft Sans Serif"/>
                <a:cs typeface="Microsoft Sans Serif"/>
              </a:rPr>
              <a:t>Example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of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spc="-254" dirty="0">
                <a:latin typeface="Microsoft Sans Serif"/>
                <a:cs typeface="Microsoft Sans Serif"/>
              </a:rPr>
              <a:t>KSC</a:t>
            </a:r>
            <a:r>
              <a:rPr sz="2000" spc="80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LC-39A</a:t>
            </a:r>
            <a:r>
              <a:rPr sz="2000" spc="90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launch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spc="-35" dirty="0">
                <a:latin typeface="Microsoft Sans Serif"/>
                <a:cs typeface="Microsoft Sans Serif"/>
              </a:rPr>
              <a:t>site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launch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outcomes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994" y="5584507"/>
            <a:ext cx="7120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14" dirty="0">
                <a:latin typeface="Microsoft Sans Serif"/>
                <a:cs typeface="Microsoft Sans Serif"/>
              </a:rPr>
              <a:t>Green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markers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indicate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successful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and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-35" dirty="0">
                <a:latin typeface="Microsoft Sans Serif"/>
                <a:cs typeface="Microsoft Sans Serif"/>
              </a:rPr>
              <a:t>red</a:t>
            </a:r>
            <a:r>
              <a:rPr sz="2000" spc="80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ones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indicate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-45" dirty="0">
                <a:latin typeface="Microsoft Sans Serif"/>
                <a:cs typeface="Microsoft Sans Serif"/>
              </a:rPr>
              <a:t>failure.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94" y="460852"/>
            <a:ext cx="598043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Launch</a:t>
            </a:r>
            <a:r>
              <a:rPr spc="114" dirty="0"/>
              <a:t> </a:t>
            </a:r>
            <a:r>
              <a:rPr spc="-145" dirty="0"/>
              <a:t>Outcomes</a:t>
            </a:r>
            <a:r>
              <a:rPr spc="140" dirty="0"/>
              <a:t> </a:t>
            </a:r>
            <a:r>
              <a:rPr spc="-65" dirty="0"/>
              <a:t>by</a:t>
            </a:r>
            <a:r>
              <a:rPr spc="120" dirty="0"/>
              <a:t> </a:t>
            </a:r>
            <a:r>
              <a:rPr spc="-130" dirty="0"/>
              <a:t>Site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39</a:t>
            </a:fld>
            <a:endParaRPr spc="75" dirty="0"/>
          </a:p>
        </p:txBody>
      </p:sp>
      <p:grpSp>
        <p:nvGrpSpPr>
          <p:cNvPr id="5" name="object 5"/>
          <p:cNvGrpSpPr/>
          <p:nvPr/>
        </p:nvGrpSpPr>
        <p:grpSpPr>
          <a:xfrm>
            <a:off x="1584960" y="2156460"/>
            <a:ext cx="8422640" cy="3082290"/>
            <a:chOff x="1584960" y="2156460"/>
            <a:chExt cx="8422640" cy="30822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4400" y="2527300"/>
              <a:ext cx="7823200" cy="21513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8260" y="2156460"/>
              <a:ext cx="3981195" cy="30109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1300" y="2349500"/>
              <a:ext cx="3604259" cy="26339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656830" y="2350770"/>
              <a:ext cx="1799589" cy="2635250"/>
            </a:xfrm>
            <a:custGeom>
              <a:avLst/>
              <a:gdLst/>
              <a:ahLst/>
              <a:cxnLst/>
              <a:rect l="l" t="t" r="r" b="b"/>
              <a:pathLst>
                <a:path w="1799590" h="2635250">
                  <a:moveTo>
                    <a:pt x="0" y="0"/>
                  </a:moveTo>
                  <a:lnTo>
                    <a:pt x="1799336" y="1671827"/>
                  </a:lnTo>
                </a:path>
                <a:path w="1799590" h="2635250">
                  <a:moveTo>
                    <a:pt x="0" y="2635122"/>
                  </a:moveTo>
                  <a:lnTo>
                    <a:pt x="1799336" y="1938019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4960" y="3324860"/>
              <a:ext cx="2500376" cy="19136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8000" y="3517900"/>
              <a:ext cx="2123440" cy="15367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902710" y="3186430"/>
              <a:ext cx="890905" cy="1870075"/>
            </a:xfrm>
            <a:custGeom>
              <a:avLst/>
              <a:gdLst/>
              <a:ahLst/>
              <a:cxnLst/>
              <a:rect l="l" t="t" r="r" b="b"/>
              <a:pathLst>
                <a:path w="890904" h="1870075">
                  <a:moveTo>
                    <a:pt x="0" y="333883"/>
                  </a:moveTo>
                  <a:lnTo>
                    <a:pt x="312800" y="0"/>
                  </a:lnTo>
                </a:path>
                <a:path w="890904" h="1870075">
                  <a:moveTo>
                    <a:pt x="0" y="1869948"/>
                  </a:moveTo>
                  <a:lnTo>
                    <a:pt x="890904" y="41910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62730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0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208766" y="6104032"/>
            <a:ext cx="19939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z="1600" spc="75" dirty="0">
                <a:solidFill>
                  <a:srgbClr val="1C7CDB"/>
                </a:solidFill>
                <a:latin typeface="Microsoft Sans Serif"/>
                <a:cs typeface="Microsoft Sans Serif"/>
              </a:rPr>
              <a:t>4</a:t>
            </a:fld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7589" y="2504821"/>
            <a:ext cx="9918700" cy="2269211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1300" marR="5080" indent="-228600">
              <a:lnSpc>
                <a:spcPts val="2380"/>
              </a:lnSpc>
              <a:spcBef>
                <a:spcPts val="3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60" dirty="0">
                <a:latin typeface="Microsoft Sans Serif"/>
                <a:cs typeface="Microsoft Sans Serif"/>
              </a:rPr>
              <a:t>T</a:t>
            </a:r>
            <a:r>
              <a:rPr sz="2200" spc="-155" dirty="0">
                <a:latin typeface="Microsoft Sans Serif"/>
                <a:cs typeface="Microsoft Sans Serif"/>
              </a:rPr>
              <a:t>h</a:t>
            </a:r>
            <a:r>
              <a:rPr sz="2200" spc="-125" dirty="0">
                <a:latin typeface="Microsoft Sans Serif"/>
                <a:cs typeface="Microsoft Sans Serif"/>
              </a:rPr>
              <a:t>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obje</a:t>
            </a:r>
            <a:r>
              <a:rPr sz="2200" spc="-60" dirty="0">
                <a:latin typeface="Microsoft Sans Serif"/>
                <a:cs typeface="Microsoft Sans Serif"/>
              </a:rPr>
              <a:t>c</a:t>
            </a:r>
            <a:r>
              <a:rPr sz="2200" spc="100" dirty="0">
                <a:latin typeface="Microsoft Sans Serif"/>
                <a:cs typeface="Microsoft Sans Serif"/>
              </a:rPr>
              <a:t>t</a:t>
            </a:r>
            <a:r>
              <a:rPr sz="2200" spc="15" dirty="0">
                <a:latin typeface="Microsoft Sans Serif"/>
                <a:cs typeface="Microsoft Sans Serif"/>
              </a:rPr>
              <a:t>i</a:t>
            </a:r>
            <a:r>
              <a:rPr sz="2200" spc="-65" dirty="0">
                <a:latin typeface="Microsoft Sans Serif"/>
                <a:cs typeface="Microsoft Sans Serif"/>
              </a:rPr>
              <a:t>v</a:t>
            </a:r>
            <a:r>
              <a:rPr sz="2200" spc="-125" dirty="0">
                <a:latin typeface="Microsoft Sans Serif"/>
                <a:cs typeface="Microsoft Sans Serif"/>
              </a:rPr>
              <a:t>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10" dirty="0">
                <a:latin typeface="Microsoft Sans Serif"/>
                <a:cs typeface="Microsoft Sans Serif"/>
              </a:rPr>
              <a:t>i</a:t>
            </a:r>
            <a:r>
              <a:rPr sz="2200" spc="-140" dirty="0">
                <a:latin typeface="Microsoft Sans Serif"/>
                <a:cs typeface="Microsoft Sans Serif"/>
              </a:rPr>
              <a:t>s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100" dirty="0">
                <a:latin typeface="Microsoft Sans Serif"/>
                <a:cs typeface="Microsoft Sans Serif"/>
              </a:rPr>
              <a:t>t</a:t>
            </a:r>
            <a:r>
              <a:rPr sz="2200" spc="-10" dirty="0">
                <a:latin typeface="Microsoft Sans Serif"/>
                <a:cs typeface="Microsoft Sans Serif"/>
              </a:rPr>
              <a:t>o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e</a:t>
            </a:r>
            <a:r>
              <a:rPr sz="2200" spc="-90" dirty="0">
                <a:latin typeface="Microsoft Sans Serif"/>
                <a:cs typeface="Microsoft Sans Serif"/>
              </a:rPr>
              <a:t>v</a:t>
            </a:r>
            <a:r>
              <a:rPr sz="2200" spc="-60" dirty="0">
                <a:latin typeface="Microsoft Sans Serif"/>
                <a:cs typeface="Microsoft Sans Serif"/>
              </a:rPr>
              <a:t>al</a:t>
            </a:r>
            <a:r>
              <a:rPr sz="2200" spc="-90" dirty="0">
                <a:latin typeface="Microsoft Sans Serif"/>
                <a:cs typeface="Microsoft Sans Serif"/>
              </a:rPr>
              <a:t>u</a:t>
            </a:r>
            <a:r>
              <a:rPr sz="2200" spc="-40" dirty="0">
                <a:latin typeface="Microsoft Sans Serif"/>
                <a:cs typeface="Microsoft Sans Serif"/>
              </a:rPr>
              <a:t>a</a:t>
            </a:r>
            <a:r>
              <a:rPr sz="2200" spc="-10" dirty="0">
                <a:latin typeface="Microsoft Sans Serif"/>
                <a:cs typeface="Microsoft Sans Serif"/>
              </a:rPr>
              <a:t>t</a:t>
            </a:r>
            <a:r>
              <a:rPr sz="2200" spc="-125" dirty="0">
                <a:latin typeface="Microsoft Sans Serif"/>
                <a:cs typeface="Microsoft Sans Serif"/>
              </a:rPr>
              <a:t>e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100" dirty="0">
                <a:latin typeface="Microsoft Sans Serif"/>
                <a:cs typeface="Microsoft Sans Serif"/>
              </a:rPr>
              <a:t>t</a:t>
            </a:r>
            <a:r>
              <a:rPr sz="2200" spc="-70" dirty="0">
                <a:latin typeface="Microsoft Sans Serif"/>
                <a:cs typeface="Microsoft Sans Serif"/>
              </a:rPr>
              <a:t>h</a:t>
            </a:r>
            <a:r>
              <a:rPr sz="2200" spc="-125" dirty="0">
                <a:latin typeface="Microsoft Sans Serif"/>
                <a:cs typeface="Microsoft Sans Serif"/>
              </a:rPr>
              <a:t>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viab</a:t>
            </a:r>
            <a:r>
              <a:rPr sz="2200" spc="-30" dirty="0">
                <a:latin typeface="Microsoft Sans Serif"/>
                <a:cs typeface="Microsoft Sans Serif"/>
              </a:rPr>
              <a:t>i</a:t>
            </a:r>
            <a:r>
              <a:rPr sz="2200" spc="15" dirty="0">
                <a:latin typeface="Microsoft Sans Serif"/>
                <a:cs typeface="Microsoft Sans Serif"/>
              </a:rPr>
              <a:t>li</a:t>
            </a:r>
            <a:r>
              <a:rPr sz="2200" spc="100" dirty="0">
                <a:latin typeface="Microsoft Sans Serif"/>
                <a:cs typeface="Microsoft Sans Serif"/>
              </a:rPr>
              <a:t>t</a:t>
            </a:r>
            <a:r>
              <a:rPr sz="2200" spc="-95" dirty="0">
                <a:latin typeface="Microsoft Sans Serif"/>
                <a:cs typeface="Microsoft Sans Serif"/>
              </a:rPr>
              <a:t>y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</a:t>
            </a:r>
            <a:r>
              <a:rPr sz="2200" spc="-35" dirty="0">
                <a:latin typeface="Microsoft Sans Serif"/>
                <a:cs typeface="Microsoft Sans Serif"/>
              </a:rPr>
              <a:t>e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n</a:t>
            </a:r>
            <a:r>
              <a:rPr sz="2200" spc="-90" dirty="0">
                <a:latin typeface="Microsoft Sans Serif"/>
                <a:cs typeface="Microsoft Sans Serif"/>
              </a:rPr>
              <a:t>ew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compa</a:t>
            </a:r>
            <a:r>
              <a:rPr sz="2200" spc="-70" dirty="0">
                <a:latin typeface="Microsoft Sans Serif"/>
                <a:cs typeface="Microsoft Sans Serif"/>
              </a:rPr>
              <a:t>n</a:t>
            </a:r>
            <a:r>
              <a:rPr sz="2200" spc="-95" dirty="0">
                <a:latin typeface="Microsoft Sans Serif"/>
                <a:cs typeface="Microsoft Sans Serif"/>
              </a:rPr>
              <a:t>y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310" dirty="0">
                <a:latin typeface="Microsoft Sans Serif"/>
                <a:cs typeface="Microsoft Sans Serif"/>
              </a:rPr>
              <a:t>S</a:t>
            </a:r>
            <a:r>
              <a:rPr sz="2200" spc="-100" dirty="0">
                <a:latin typeface="Microsoft Sans Serif"/>
                <a:cs typeface="Microsoft Sans Serif"/>
              </a:rPr>
              <a:t>pace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229" dirty="0">
                <a:latin typeface="Microsoft Sans Serif"/>
                <a:cs typeface="Microsoft Sans Serif"/>
              </a:rPr>
              <a:t>Y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100" dirty="0">
                <a:latin typeface="Microsoft Sans Serif"/>
                <a:cs typeface="Microsoft Sans Serif"/>
              </a:rPr>
              <a:t>t</a:t>
            </a:r>
            <a:r>
              <a:rPr sz="2200" spc="-10" dirty="0">
                <a:latin typeface="Microsoft Sans Serif"/>
                <a:cs typeface="Microsoft Sans Serif"/>
              </a:rPr>
              <a:t>o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compe</a:t>
            </a:r>
            <a:r>
              <a:rPr sz="2200" spc="-15" dirty="0">
                <a:latin typeface="Microsoft Sans Serif"/>
                <a:cs typeface="Microsoft Sans Serif"/>
              </a:rPr>
              <a:t>t</a:t>
            </a:r>
            <a:r>
              <a:rPr sz="2200" spc="-85" dirty="0">
                <a:latin typeface="Microsoft Sans Serif"/>
                <a:cs typeface="Microsoft Sans Serif"/>
              </a:rPr>
              <a:t>e  </a:t>
            </a:r>
            <a:r>
              <a:rPr sz="2200" dirty="0">
                <a:latin typeface="Microsoft Sans Serif"/>
                <a:cs typeface="Microsoft Sans Serif"/>
              </a:rPr>
              <a:t>with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140" dirty="0">
                <a:latin typeface="Microsoft Sans Serif"/>
                <a:cs typeface="Microsoft Sans Serif"/>
              </a:rPr>
              <a:t>Space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165" dirty="0">
                <a:latin typeface="Microsoft Sans Serif"/>
                <a:cs typeface="Microsoft Sans Serif"/>
              </a:rPr>
              <a:t>X.</a:t>
            </a:r>
            <a:endParaRPr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60" dirty="0">
                <a:latin typeface="Microsoft Sans Serif"/>
                <a:cs typeface="Microsoft Sans Serif"/>
              </a:rPr>
              <a:t>Desirable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answers:</a:t>
            </a:r>
            <a:endParaRPr sz="2200" dirty="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ts val="2050"/>
              </a:lnSpc>
              <a:spcBef>
                <a:spcPts val="12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114" dirty="0">
                <a:latin typeface="Microsoft Sans Serif"/>
                <a:cs typeface="Microsoft Sans Serif"/>
              </a:rPr>
              <a:t>The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best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way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to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estimate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total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cost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launches,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by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predicting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successful</a:t>
            </a:r>
            <a:r>
              <a:rPr sz="1800" spc="8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landings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of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the</a:t>
            </a:r>
            <a:endParaRPr sz="1800" dirty="0">
              <a:latin typeface="Microsoft Sans Serif"/>
              <a:cs typeface="Microsoft Sans Serif"/>
            </a:endParaRPr>
          </a:p>
          <a:p>
            <a:pPr marL="698500">
              <a:lnSpc>
                <a:spcPts val="2050"/>
              </a:lnSpc>
            </a:pPr>
            <a:r>
              <a:rPr sz="1800" dirty="0">
                <a:latin typeface="Microsoft Sans Serif"/>
                <a:cs typeface="Microsoft Sans Serif"/>
              </a:rPr>
              <a:t>first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stage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of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rockets;</a:t>
            </a:r>
            <a:endParaRPr sz="1800" dirty="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95" dirty="0">
                <a:latin typeface="Microsoft Sans Serif"/>
                <a:cs typeface="Microsoft Sans Serif"/>
              </a:rPr>
              <a:t>Where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is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best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place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to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90" dirty="0">
                <a:latin typeface="Microsoft Sans Serif"/>
                <a:cs typeface="Microsoft Sans Serif"/>
              </a:rPr>
              <a:t>make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launches.</a:t>
            </a:r>
            <a:endParaRPr sz="1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5297170"/>
            <a:ext cx="9540875" cy="611706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8600">
              <a:lnSpc>
                <a:spcPts val="2160"/>
              </a:lnSpc>
              <a:spcBef>
                <a:spcPts val="3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85" dirty="0">
                <a:latin typeface="Microsoft Sans Serif"/>
                <a:cs typeface="Microsoft Sans Serif"/>
              </a:rPr>
              <a:t>Launch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-35" dirty="0">
                <a:latin typeface="Microsoft Sans Serif"/>
                <a:cs typeface="Microsoft Sans Serif"/>
              </a:rPr>
              <a:t>site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spc="-250" dirty="0">
                <a:latin typeface="Microsoft Sans Serif"/>
                <a:cs typeface="Microsoft Sans Serif"/>
              </a:rPr>
              <a:t>KSC</a:t>
            </a:r>
            <a:r>
              <a:rPr sz="2000" spc="-200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LC-39A</a:t>
            </a:r>
            <a:r>
              <a:rPr sz="2000" spc="95" dirty="0">
                <a:latin typeface="Microsoft Sans Serif"/>
                <a:cs typeface="Microsoft Sans Serif"/>
              </a:rPr>
              <a:t> </a:t>
            </a:r>
            <a:r>
              <a:rPr sz="2000" spc="-105" dirty="0">
                <a:latin typeface="Microsoft Sans Serif"/>
                <a:cs typeface="Microsoft Sans Serif"/>
              </a:rPr>
              <a:t>has</a:t>
            </a:r>
            <a:r>
              <a:rPr sz="2000" spc="7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good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logistics</a:t>
            </a:r>
            <a:r>
              <a:rPr sz="2000" spc="80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aspects,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being</a:t>
            </a:r>
            <a:r>
              <a:rPr sz="2000" spc="85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near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railroad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and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road</a:t>
            </a:r>
            <a:r>
              <a:rPr sz="2000" spc="8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and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relatively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-35" dirty="0">
                <a:latin typeface="Microsoft Sans Serif"/>
                <a:cs typeface="Microsoft Sans Serif"/>
              </a:rPr>
              <a:t>far</a:t>
            </a:r>
            <a:r>
              <a:rPr sz="2000" spc="7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from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inhabited</a:t>
            </a:r>
            <a:r>
              <a:rPr sz="2000" spc="80" dirty="0">
                <a:latin typeface="Microsoft Sans Serif"/>
                <a:cs typeface="Microsoft Sans Serif"/>
              </a:rPr>
              <a:t> </a:t>
            </a:r>
            <a:r>
              <a:rPr sz="2000" spc="-100" dirty="0">
                <a:latin typeface="Microsoft Sans Serif"/>
                <a:cs typeface="Microsoft Sans Serif"/>
              </a:rPr>
              <a:t>areas.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460852"/>
            <a:ext cx="524700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Logistics</a:t>
            </a:r>
            <a:r>
              <a:rPr spc="130" dirty="0"/>
              <a:t> </a:t>
            </a:r>
            <a:r>
              <a:rPr spc="-110" dirty="0"/>
              <a:t>and</a:t>
            </a:r>
            <a:r>
              <a:rPr spc="100" dirty="0"/>
              <a:t> </a:t>
            </a:r>
            <a:r>
              <a:rPr spc="-155" dirty="0"/>
              <a:t>Safety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40</a:t>
            </a:fld>
            <a:endParaRPr spc="7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6660" y="1221565"/>
            <a:ext cx="4678680" cy="382015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E6716-C5A0-489E-989D-CE5A5DE36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Dashboard with </a:t>
            </a:r>
            <a:r>
              <a:rPr lang="en-US" dirty="0" err="1"/>
              <a:t>plotly</a:t>
            </a:r>
            <a:r>
              <a:rPr lang="en-US" dirty="0"/>
              <a:t> dash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8131A-3995-4FCC-B7C1-74321245C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2916308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5432107"/>
            <a:ext cx="88690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30" dirty="0">
                <a:latin typeface="Microsoft Sans Serif"/>
                <a:cs typeface="Microsoft Sans Serif"/>
              </a:rPr>
              <a:t>The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place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from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where</a:t>
            </a:r>
            <a:r>
              <a:rPr sz="2000" spc="90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launches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are</a:t>
            </a:r>
            <a:r>
              <a:rPr sz="2000" spc="80" dirty="0">
                <a:latin typeface="Microsoft Sans Serif"/>
                <a:cs typeface="Microsoft Sans Serif"/>
              </a:rPr>
              <a:t> </a:t>
            </a:r>
            <a:r>
              <a:rPr sz="2000" spc="-45" dirty="0">
                <a:latin typeface="Microsoft Sans Serif"/>
                <a:cs typeface="Microsoft Sans Serif"/>
              </a:rPr>
              <a:t>done</a:t>
            </a:r>
            <a:r>
              <a:rPr sz="2000" spc="100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seems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to</a:t>
            </a:r>
            <a:r>
              <a:rPr sz="2000" spc="85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be</a:t>
            </a:r>
            <a:r>
              <a:rPr sz="2000" spc="75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a</a:t>
            </a:r>
            <a:r>
              <a:rPr sz="2000" spc="75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very</a:t>
            </a:r>
            <a:r>
              <a:rPr sz="2000" spc="7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important</a:t>
            </a:r>
            <a:r>
              <a:rPr sz="2000" spc="85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factor</a:t>
            </a:r>
            <a:r>
              <a:rPr sz="2000" spc="8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of</a:t>
            </a:r>
            <a:endParaRPr sz="2000" dirty="0">
              <a:latin typeface="Microsoft Sans Serif"/>
              <a:cs typeface="Microsoft Sans Serif"/>
            </a:endParaRPr>
          </a:p>
          <a:p>
            <a:pPr marL="241300">
              <a:lnSpc>
                <a:spcPts val="2280"/>
              </a:lnSpc>
            </a:pPr>
            <a:r>
              <a:rPr sz="2000" spc="-110" dirty="0">
                <a:latin typeface="Microsoft Sans Serif"/>
                <a:cs typeface="Microsoft Sans Serif"/>
              </a:rPr>
              <a:t>success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of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missions.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418528"/>
            <a:ext cx="559625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Successful</a:t>
            </a:r>
            <a:r>
              <a:rPr spc="120" dirty="0"/>
              <a:t> </a:t>
            </a:r>
            <a:r>
              <a:rPr spc="-175" dirty="0"/>
              <a:t>Launches</a:t>
            </a:r>
            <a:r>
              <a:rPr spc="125" dirty="0"/>
              <a:t> </a:t>
            </a:r>
            <a:r>
              <a:rPr spc="-65" dirty="0"/>
              <a:t>by</a:t>
            </a:r>
            <a:r>
              <a:rPr spc="125" dirty="0"/>
              <a:t> </a:t>
            </a:r>
            <a:r>
              <a:rPr spc="-130" dirty="0"/>
              <a:t>Site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42</a:t>
            </a:fld>
            <a:endParaRPr spc="7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1233995"/>
            <a:ext cx="5773420" cy="397255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800" y="5434647"/>
            <a:ext cx="56121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40" dirty="0">
                <a:latin typeface="Microsoft Sans Serif"/>
                <a:cs typeface="Microsoft Sans Serif"/>
              </a:rPr>
              <a:t>76.9%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launches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are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successful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in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this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site.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418528"/>
            <a:ext cx="7621270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Lau</a:t>
            </a:r>
            <a:r>
              <a:rPr spc="-165" dirty="0"/>
              <a:t>nch</a:t>
            </a:r>
            <a:r>
              <a:rPr spc="135" dirty="0"/>
              <a:t> </a:t>
            </a:r>
            <a:r>
              <a:rPr spc="-520" dirty="0"/>
              <a:t>S</a:t>
            </a:r>
            <a:r>
              <a:rPr spc="-204" dirty="0"/>
              <a:t>uccess</a:t>
            </a:r>
            <a:r>
              <a:rPr spc="150" dirty="0"/>
              <a:t> </a:t>
            </a:r>
            <a:r>
              <a:rPr spc="-120" dirty="0"/>
              <a:t>Rati</a:t>
            </a:r>
            <a:r>
              <a:rPr spc="-145" dirty="0"/>
              <a:t>o</a:t>
            </a:r>
            <a:r>
              <a:rPr spc="110" dirty="0"/>
              <a:t> </a:t>
            </a:r>
            <a:r>
              <a:rPr spc="10" dirty="0"/>
              <a:t>for</a:t>
            </a:r>
            <a:r>
              <a:rPr spc="135" dirty="0"/>
              <a:t> </a:t>
            </a:r>
            <a:r>
              <a:rPr spc="-450" dirty="0"/>
              <a:t>KS</a:t>
            </a:r>
            <a:r>
              <a:rPr spc="-480" dirty="0"/>
              <a:t>C</a:t>
            </a:r>
            <a:r>
              <a:rPr spc="130" dirty="0"/>
              <a:t> </a:t>
            </a:r>
            <a:r>
              <a:rPr spc="-345" dirty="0"/>
              <a:t>LC</a:t>
            </a:r>
            <a:r>
              <a:rPr spc="5" dirty="0"/>
              <a:t>-</a:t>
            </a:r>
            <a:r>
              <a:rPr spc="65" dirty="0"/>
              <a:t>39A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43</a:t>
            </a:fld>
            <a:endParaRPr spc="7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8020" y="1752600"/>
            <a:ext cx="5775959" cy="2763519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5434647"/>
            <a:ext cx="96875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95" dirty="0">
                <a:latin typeface="Microsoft Sans Serif"/>
                <a:cs typeface="Microsoft Sans Serif"/>
              </a:rPr>
              <a:t>Payloads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under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35" dirty="0">
                <a:latin typeface="Microsoft Sans Serif"/>
                <a:cs typeface="Microsoft Sans Serif"/>
              </a:rPr>
              <a:t>6,000kg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215" dirty="0">
                <a:latin typeface="Microsoft Sans Serif"/>
                <a:cs typeface="Microsoft Sans Serif"/>
              </a:rPr>
              <a:t>FT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boosters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are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most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successful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combination.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460852"/>
            <a:ext cx="776160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Payload</a:t>
            </a:r>
            <a:r>
              <a:rPr spc="110" dirty="0"/>
              <a:t> </a:t>
            </a:r>
            <a:r>
              <a:rPr spc="-180" dirty="0"/>
              <a:t>vs.</a:t>
            </a:r>
            <a:r>
              <a:rPr spc="110" dirty="0"/>
              <a:t> </a:t>
            </a:r>
            <a:r>
              <a:rPr spc="-160" dirty="0"/>
              <a:t>Launch</a:t>
            </a:r>
            <a:r>
              <a:rPr spc="90" dirty="0"/>
              <a:t> </a:t>
            </a:r>
            <a:r>
              <a:rPr spc="-130" dirty="0"/>
              <a:t>Outcome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44</a:t>
            </a:fld>
            <a:endParaRPr spc="7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0" y="1524000"/>
            <a:ext cx="6309360" cy="352552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5434647"/>
            <a:ext cx="82321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95" dirty="0">
                <a:latin typeface="Microsoft Sans Serif"/>
                <a:cs typeface="Microsoft Sans Serif"/>
              </a:rPr>
              <a:t>There’s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5" dirty="0">
                <a:latin typeface="Microsoft Sans Serif"/>
                <a:cs typeface="Microsoft Sans Serif"/>
              </a:rPr>
              <a:t>not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enough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data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45" dirty="0">
                <a:latin typeface="Microsoft Sans Serif"/>
                <a:cs typeface="Microsoft Sans Serif"/>
              </a:rPr>
              <a:t>to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estimate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risk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launches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over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35" dirty="0">
                <a:latin typeface="Microsoft Sans Serif"/>
                <a:cs typeface="Microsoft Sans Serif"/>
              </a:rPr>
              <a:t>7,000kg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460852"/>
            <a:ext cx="684720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Payload</a:t>
            </a:r>
            <a:r>
              <a:rPr spc="110" dirty="0"/>
              <a:t> </a:t>
            </a:r>
            <a:r>
              <a:rPr spc="-180" dirty="0"/>
              <a:t>vs.</a:t>
            </a:r>
            <a:r>
              <a:rPr spc="110" dirty="0"/>
              <a:t> </a:t>
            </a:r>
            <a:r>
              <a:rPr spc="-160" dirty="0"/>
              <a:t>Launch</a:t>
            </a:r>
            <a:r>
              <a:rPr spc="90" dirty="0"/>
              <a:t> </a:t>
            </a:r>
            <a:r>
              <a:rPr spc="-130" dirty="0"/>
              <a:t>Outcome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45</a:t>
            </a:fld>
            <a:endParaRPr spc="7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0" y="1427463"/>
            <a:ext cx="6309360" cy="354584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E6716-C5A0-489E-989D-CE5A5DE36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Predictive analysis (classification)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8131A-3995-4FCC-B7C1-74321245C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5</a:t>
            </a:r>
          </a:p>
        </p:txBody>
      </p:sp>
    </p:spTree>
    <p:extLst>
      <p:ext uri="{BB962C8B-B14F-4D97-AF65-F5344CB8AC3E}">
        <p14:creationId xmlns:p14="http://schemas.microsoft.com/office/powerpoint/2010/main" val="32705331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9F6273-DD3B-4A43-9DBB-979CC396B8C7}"/>
              </a:ext>
            </a:extLst>
          </p:cNvPr>
          <p:cNvSpPr/>
          <p:nvPr/>
        </p:nvSpPr>
        <p:spPr>
          <a:xfrm>
            <a:off x="7162800" y="1905000"/>
            <a:ext cx="3733800" cy="2637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848994" y="2098421"/>
            <a:ext cx="5086350" cy="2444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47955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60" dirty="0">
                <a:latin typeface="Microsoft Sans Serif"/>
                <a:cs typeface="Microsoft Sans Serif"/>
              </a:rPr>
              <a:t>Four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classification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models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were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tested, </a:t>
            </a:r>
            <a:r>
              <a:rPr sz="2200" spc="-4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their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accuracies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are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15" dirty="0">
                <a:latin typeface="Microsoft Sans Serif"/>
                <a:cs typeface="Microsoft Sans Serif"/>
              </a:rPr>
              <a:t>plotted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beside;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292929"/>
              </a:buClr>
              <a:buFont typeface="Arial MT"/>
              <a:buChar char="•"/>
            </a:pPr>
            <a:endParaRPr sz="25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92929"/>
              </a:buClr>
              <a:buFont typeface="Arial MT"/>
              <a:buChar char="•"/>
            </a:pPr>
            <a:endParaRPr sz="23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45" dirty="0">
                <a:latin typeface="Microsoft Sans Serif"/>
                <a:cs typeface="Microsoft Sans Serif"/>
              </a:rPr>
              <a:t>The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model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with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highest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classification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accuracy</a:t>
            </a:r>
            <a:r>
              <a:rPr sz="2200" spc="36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is </a:t>
            </a:r>
            <a:r>
              <a:rPr sz="2200" spc="-65" dirty="0">
                <a:latin typeface="Microsoft Sans Serif"/>
                <a:cs typeface="Microsoft Sans Serif"/>
              </a:rPr>
              <a:t>Decision </a:t>
            </a:r>
            <a:r>
              <a:rPr sz="2200" spc="-120" dirty="0">
                <a:latin typeface="Microsoft Sans Serif"/>
                <a:cs typeface="Microsoft Sans Serif"/>
              </a:rPr>
              <a:t>Tree</a:t>
            </a:r>
            <a:r>
              <a:rPr sz="2200" spc="345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Classifier, </a:t>
            </a:r>
            <a:r>
              <a:rPr sz="2200" spc="-8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which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has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accuracies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over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than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25" dirty="0">
                <a:latin typeface="Microsoft Sans Serif"/>
                <a:cs typeface="Microsoft Sans Serif"/>
              </a:rPr>
              <a:t>87%.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461106"/>
            <a:ext cx="814260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Classification</a:t>
            </a:r>
            <a:r>
              <a:rPr spc="95" dirty="0"/>
              <a:t> </a:t>
            </a:r>
            <a:r>
              <a:rPr spc="-165" dirty="0"/>
              <a:t>Accuracy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47</a:t>
            </a:fld>
            <a:endParaRPr spc="7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7880" y="1897379"/>
            <a:ext cx="3677920" cy="264922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95ABFB5-1291-49EB-8067-72FB2C66D75F}"/>
              </a:ext>
            </a:extLst>
          </p:cNvPr>
          <p:cNvSpPr/>
          <p:nvPr/>
        </p:nvSpPr>
        <p:spPr>
          <a:xfrm>
            <a:off x="1905000" y="1885633"/>
            <a:ext cx="3505200" cy="26863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848994" y="4972367"/>
            <a:ext cx="922020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65" dirty="0">
                <a:latin typeface="Microsoft Sans Serif"/>
                <a:cs typeface="Microsoft Sans Serif"/>
              </a:rPr>
              <a:t>Confusion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matrix</a:t>
            </a:r>
            <a:r>
              <a:rPr sz="2000" spc="9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of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Decision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Tree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Classifier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proves</a:t>
            </a:r>
            <a:r>
              <a:rPr sz="2000" spc="7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its</a:t>
            </a:r>
            <a:r>
              <a:rPr sz="2000" spc="75" dirty="0">
                <a:latin typeface="Microsoft Sans Serif"/>
                <a:cs typeface="Microsoft Sans Serif"/>
              </a:rPr>
              <a:t> </a:t>
            </a:r>
            <a:r>
              <a:rPr sz="2000" spc="-100" dirty="0">
                <a:latin typeface="Microsoft Sans Serif"/>
                <a:cs typeface="Microsoft Sans Serif"/>
              </a:rPr>
              <a:t>accuracy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by</a:t>
            </a:r>
            <a:r>
              <a:rPr sz="2000" spc="75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showing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the</a:t>
            </a:r>
            <a:r>
              <a:rPr sz="2000" spc="9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big</a:t>
            </a:r>
            <a:endParaRPr sz="200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000" spc="-65" dirty="0">
                <a:latin typeface="Microsoft Sans Serif"/>
                <a:cs typeface="Microsoft Sans Serif"/>
              </a:rPr>
              <a:t>numbers</a:t>
            </a:r>
            <a:r>
              <a:rPr sz="2000" spc="9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of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true</a:t>
            </a:r>
            <a:r>
              <a:rPr sz="2000" spc="9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positive</a:t>
            </a:r>
            <a:r>
              <a:rPr sz="2000" spc="8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and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true</a:t>
            </a:r>
            <a:r>
              <a:rPr sz="2000" spc="90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negative</a:t>
            </a:r>
            <a:r>
              <a:rPr sz="2000" spc="7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compared</a:t>
            </a:r>
            <a:r>
              <a:rPr sz="2000" spc="9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to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the</a:t>
            </a:r>
            <a:r>
              <a:rPr sz="2000" spc="90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false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ones.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418782"/>
            <a:ext cx="870013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Confusion</a:t>
            </a:r>
            <a:r>
              <a:rPr spc="120" dirty="0"/>
              <a:t> </a:t>
            </a:r>
            <a:r>
              <a:rPr spc="-65" dirty="0"/>
              <a:t>Matrix</a:t>
            </a:r>
            <a:r>
              <a:rPr spc="120" dirty="0"/>
              <a:t> </a:t>
            </a:r>
            <a:r>
              <a:rPr spc="-5" dirty="0"/>
              <a:t>of</a:t>
            </a:r>
            <a:r>
              <a:rPr spc="125" dirty="0"/>
              <a:t> </a:t>
            </a:r>
            <a:r>
              <a:rPr spc="-105" dirty="0"/>
              <a:t>Decision</a:t>
            </a:r>
            <a:r>
              <a:rPr spc="130" dirty="0"/>
              <a:t> </a:t>
            </a:r>
            <a:r>
              <a:rPr spc="-195" dirty="0"/>
              <a:t>Tree</a:t>
            </a:r>
            <a:r>
              <a:rPr spc="80" dirty="0"/>
              <a:t> </a:t>
            </a:r>
            <a:r>
              <a:rPr spc="-125" dirty="0"/>
              <a:t>Classifier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48</a:t>
            </a:fld>
            <a:endParaRPr spc="7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3100" y="1899920"/>
            <a:ext cx="3429000" cy="2649219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890712"/>
            <a:ext cx="8661400" cy="375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latin typeface="Microsoft Sans Serif"/>
                <a:cs typeface="Microsoft Sans Serif"/>
              </a:rPr>
              <a:t>Different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data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sources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were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analyzed,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refining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conclusions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along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endParaRPr sz="220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200" spc="-80" dirty="0">
                <a:latin typeface="Microsoft Sans Serif"/>
                <a:cs typeface="Microsoft Sans Serif"/>
              </a:rPr>
              <a:t>process;</a:t>
            </a:r>
            <a:endParaRPr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60" dirty="0">
                <a:latin typeface="Microsoft Sans Serif"/>
                <a:cs typeface="Microsoft Sans Serif"/>
              </a:rPr>
              <a:t>Th</a:t>
            </a:r>
            <a:r>
              <a:rPr sz="2200" spc="-125" dirty="0">
                <a:latin typeface="Microsoft Sans Serif"/>
                <a:cs typeface="Microsoft Sans Serif"/>
              </a:rPr>
              <a:t>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best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10" dirty="0">
                <a:latin typeface="Microsoft Sans Serif"/>
                <a:cs typeface="Microsoft Sans Serif"/>
              </a:rPr>
              <a:t>l</a:t>
            </a:r>
            <a:r>
              <a:rPr sz="2200" spc="-105" dirty="0">
                <a:latin typeface="Microsoft Sans Serif"/>
                <a:cs typeface="Microsoft Sans Serif"/>
              </a:rPr>
              <a:t>a</a:t>
            </a:r>
            <a:r>
              <a:rPr sz="2200" spc="-110" dirty="0">
                <a:latin typeface="Microsoft Sans Serif"/>
                <a:cs typeface="Microsoft Sans Serif"/>
              </a:rPr>
              <a:t>u</a:t>
            </a:r>
            <a:r>
              <a:rPr sz="2200" spc="-65" dirty="0">
                <a:latin typeface="Microsoft Sans Serif"/>
                <a:cs typeface="Microsoft Sans Serif"/>
              </a:rPr>
              <a:t>n</a:t>
            </a:r>
            <a:r>
              <a:rPr sz="2200" spc="-95" dirty="0">
                <a:latin typeface="Microsoft Sans Serif"/>
                <a:cs typeface="Microsoft Sans Serif"/>
              </a:rPr>
              <a:t>ch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s</a:t>
            </a:r>
            <a:r>
              <a:rPr sz="2200" spc="-50" dirty="0">
                <a:latin typeface="Microsoft Sans Serif"/>
                <a:cs typeface="Microsoft Sans Serif"/>
              </a:rPr>
              <a:t>i</a:t>
            </a:r>
            <a:r>
              <a:rPr sz="2200" spc="105" dirty="0">
                <a:latin typeface="Microsoft Sans Serif"/>
                <a:cs typeface="Microsoft Sans Serif"/>
              </a:rPr>
              <a:t>t</a:t>
            </a:r>
            <a:r>
              <a:rPr sz="2200" spc="-125" dirty="0">
                <a:latin typeface="Microsoft Sans Serif"/>
                <a:cs typeface="Microsoft Sans Serif"/>
              </a:rPr>
              <a:t>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5" dirty="0">
                <a:latin typeface="Microsoft Sans Serif"/>
                <a:cs typeface="Microsoft Sans Serif"/>
              </a:rPr>
              <a:t>i</a:t>
            </a:r>
            <a:r>
              <a:rPr sz="2200" spc="-140" dirty="0">
                <a:latin typeface="Microsoft Sans Serif"/>
                <a:cs typeface="Microsoft Sans Serif"/>
              </a:rPr>
              <a:t>s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260" dirty="0">
                <a:latin typeface="Microsoft Sans Serif"/>
                <a:cs typeface="Microsoft Sans Serif"/>
              </a:rPr>
              <a:t>K</a:t>
            </a:r>
            <a:r>
              <a:rPr sz="2200" spc="-270" dirty="0">
                <a:latin typeface="Microsoft Sans Serif"/>
                <a:cs typeface="Microsoft Sans Serif"/>
              </a:rPr>
              <a:t>S</a:t>
            </a:r>
            <a:r>
              <a:rPr sz="2200" spc="-305" dirty="0">
                <a:latin typeface="Microsoft Sans Serif"/>
                <a:cs typeface="Microsoft Sans Serif"/>
              </a:rPr>
              <a:t>C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204" dirty="0">
                <a:latin typeface="Microsoft Sans Serif"/>
                <a:cs typeface="Microsoft Sans Serif"/>
              </a:rPr>
              <a:t>LC</a:t>
            </a:r>
            <a:r>
              <a:rPr sz="2200" spc="5" dirty="0">
                <a:latin typeface="Microsoft Sans Serif"/>
                <a:cs typeface="Microsoft Sans Serif"/>
              </a:rPr>
              <a:t>-</a:t>
            </a:r>
            <a:r>
              <a:rPr sz="2200" spc="90" dirty="0">
                <a:latin typeface="Microsoft Sans Serif"/>
                <a:cs typeface="Microsoft Sans Serif"/>
              </a:rPr>
              <a:t>39</a:t>
            </a:r>
            <a:r>
              <a:rPr sz="2200" spc="-100" dirty="0">
                <a:latin typeface="Microsoft Sans Serif"/>
                <a:cs typeface="Microsoft Sans Serif"/>
              </a:rPr>
              <a:t>A;</a:t>
            </a:r>
            <a:endParaRPr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10" dirty="0">
                <a:latin typeface="Microsoft Sans Serif"/>
                <a:cs typeface="Microsoft Sans Serif"/>
              </a:rPr>
              <a:t>Launches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above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35" dirty="0">
                <a:latin typeface="Microsoft Sans Serif"/>
                <a:cs typeface="Microsoft Sans Serif"/>
              </a:rPr>
              <a:t>7,000kg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are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less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risky;</a:t>
            </a:r>
            <a:endParaRPr sz="2200" dirty="0">
              <a:latin typeface="Microsoft Sans Serif"/>
              <a:cs typeface="Microsoft Sans Serif"/>
            </a:endParaRPr>
          </a:p>
          <a:p>
            <a:pPr marL="241300" marR="97155" indent="-2286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Microsoft Sans Serif"/>
                <a:cs typeface="Microsoft Sans Serif"/>
              </a:rPr>
              <a:t>Although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most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mission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outcomes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are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successful,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successful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landing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outcomes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125" dirty="0">
                <a:latin typeface="Microsoft Sans Serif"/>
                <a:cs typeface="Microsoft Sans Serif"/>
              </a:rPr>
              <a:t>seem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to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improve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over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time,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according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evolution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 </a:t>
            </a:r>
            <a:r>
              <a:rPr sz="2200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processes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rockets;</a:t>
            </a:r>
            <a:endParaRPr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65" dirty="0">
                <a:latin typeface="Microsoft Sans Serif"/>
                <a:cs typeface="Microsoft Sans Serif"/>
              </a:rPr>
              <a:t>Decision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Tree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Classifier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can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be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used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45" dirty="0">
                <a:latin typeface="Microsoft Sans Serif"/>
                <a:cs typeface="Microsoft Sans Serif"/>
              </a:rPr>
              <a:t>to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predict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successful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landings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endParaRPr sz="220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</a:pPr>
            <a:r>
              <a:rPr sz="2200" spc="-90" dirty="0">
                <a:latin typeface="Microsoft Sans Serif"/>
                <a:cs typeface="Microsoft Sans Serif"/>
              </a:rPr>
              <a:t>increase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profits.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461106"/>
            <a:ext cx="357060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Conclusions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49</a:t>
            </a:fld>
            <a:endParaRPr spc="7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E6716-C5A0-489E-989D-CE5A5DE36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8131A-3995-4FCC-B7C1-74321245C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35000933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875091"/>
            <a:ext cx="8196580" cy="1210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62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14" dirty="0">
                <a:latin typeface="Microsoft Sans Serif"/>
                <a:cs typeface="Microsoft Sans Serif"/>
              </a:rPr>
              <a:t>As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an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improvement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5" dirty="0">
                <a:latin typeface="Microsoft Sans Serif"/>
                <a:cs typeface="Microsoft Sans Serif"/>
              </a:rPr>
              <a:t>for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model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tests,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it’s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important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45" dirty="0">
                <a:latin typeface="Microsoft Sans Serif"/>
                <a:cs typeface="Microsoft Sans Serif"/>
              </a:rPr>
              <a:t>to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set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145" dirty="0">
                <a:latin typeface="Microsoft Sans Serif"/>
                <a:cs typeface="Microsoft Sans Serif"/>
              </a:rPr>
              <a:t>a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value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to</a:t>
            </a:r>
            <a:endParaRPr sz="2200" dirty="0">
              <a:latin typeface="Microsoft Sans Serif"/>
              <a:cs typeface="Microsoft Sans Serif"/>
            </a:endParaRPr>
          </a:p>
          <a:p>
            <a:pPr marL="241300">
              <a:lnSpc>
                <a:spcPts val="2620"/>
              </a:lnSpc>
            </a:pPr>
            <a:r>
              <a:rPr sz="2000" spc="-5" dirty="0">
                <a:latin typeface="Courier New"/>
                <a:cs typeface="Courier New"/>
              </a:rPr>
              <a:t>np.random.see</a:t>
            </a:r>
            <a:r>
              <a:rPr sz="2000" dirty="0">
                <a:latin typeface="Courier New"/>
                <a:cs typeface="Courier New"/>
              </a:rPr>
              <a:t>d</a:t>
            </a:r>
            <a:r>
              <a:rPr sz="2000" spc="-540" dirty="0">
                <a:latin typeface="Courier New"/>
                <a:cs typeface="Courier New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v</a:t>
            </a:r>
            <a:r>
              <a:rPr sz="2200" spc="-60" dirty="0">
                <a:latin typeface="Microsoft Sans Serif"/>
                <a:cs typeface="Microsoft Sans Serif"/>
              </a:rPr>
              <a:t>ariable;</a:t>
            </a:r>
            <a:endParaRPr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60" dirty="0">
                <a:latin typeface="Microsoft Sans Serif"/>
                <a:cs typeface="Microsoft Sans Serif"/>
              </a:rPr>
              <a:t>Folium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15" dirty="0">
                <a:latin typeface="Microsoft Sans Serif"/>
                <a:cs typeface="Microsoft Sans Serif"/>
              </a:rPr>
              <a:t>didn’t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show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maps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on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Github,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so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I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15" dirty="0">
                <a:latin typeface="Microsoft Sans Serif"/>
                <a:cs typeface="Microsoft Sans Serif"/>
              </a:rPr>
              <a:t>took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screenshots.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418782"/>
            <a:ext cx="1920239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Append</a:t>
            </a:r>
            <a:r>
              <a:rPr spc="-40" dirty="0"/>
              <a:t>i</a:t>
            </a:r>
            <a:r>
              <a:rPr spc="-195" dirty="0"/>
              <a:t>x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50</a:t>
            </a:fld>
            <a:endParaRPr spc="7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SpaceX Falcon 9 rocket with the Dragon capsule launches from Pad-39A on the Crew 5 mission to carry four crew members to the International Space Station from NASA's Kennedy Space Center">
            <a:extLst>
              <a:ext uri="{FF2B5EF4-FFF2-40B4-BE49-F238E27FC236}">
                <a16:creationId xmlns:a16="http://schemas.microsoft.com/office/drawing/2014/main" id="{E4D8A6A0-0F74-4C2D-AA20-030801446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91" b="15888"/>
          <a:stretch/>
        </p:blipFill>
        <p:spPr bwMode="auto">
          <a:xfrm>
            <a:off x="0" y="0"/>
            <a:ext cx="6104890" cy="686816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29800" y="228600"/>
            <a:ext cx="2105660" cy="62992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74F0126E-EBFE-4C0D-B98D-4807A5A6C790}"/>
              </a:ext>
            </a:extLst>
          </p:cNvPr>
          <p:cNvSpPr txBox="1">
            <a:spLocks/>
          </p:cNvSpPr>
          <p:nvPr/>
        </p:nvSpPr>
        <p:spPr>
          <a:xfrm>
            <a:off x="4851400" y="1378438"/>
            <a:ext cx="7058660" cy="308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r">
              <a:spcBef>
                <a:spcPts val="100"/>
              </a:spcBef>
            </a:pPr>
            <a:r>
              <a:rPr lang="en-US" sz="6600" kern="0" spc="-55" dirty="0"/>
              <a:t>Thank</a:t>
            </a:r>
          </a:p>
          <a:p>
            <a:pPr marL="12700" algn="r">
              <a:spcBef>
                <a:spcPts val="100"/>
              </a:spcBef>
            </a:pPr>
            <a:r>
              <a:rPr lang="en-US" sz="6600" kern="0" spc="-55" dirty="0"/>
              <a:t>You</a:t>
            </a:r>
          </a:p>
          <a:p>
            <a:pPr marL="12700" algn="r">
              <a:spcBef>
                <a:spcPts val="100"/>
              </a:spcBef>
            </a:pPr>
            <a:r>
              <a:rPr lang="en-US" sz="6600" kern="0" spc="-55" dirty="0"/>
              <a:t>!!!!</a:t>
            </a:r>
            <a:endParaRPr lang="en-US" sz="6600" kern="0" spc="-210" dirty="0"/>
          </a:p>
        </p:txBody>
      </p:sp>
    </p:spTree>
    <p:extLst>
      <p:ext uri="{BB962C8B-B14F-4D97-AF65-F5344CB8AC3E}">
        <p14:creationId xmlns:p14="http://schemas.microsoft.com/office/powerpoint/2010/main" val="8187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418006"/>
            <a:ext cx="9896475" cy="448310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2200" spc="-95" dirty="0">
                <a:latin typeface="Microsoft Sans Serif"/>
                <a:cs typeface="Microsoft Sans Serif"/>
              </a:rPr>
              <a:t>Executive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Summary</a:t>
            </a:r>
            <a:endParaRPr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65" dirty="0">
                <a:latin typeface="Microsoft Sans Serif"/>
                <a:cs typeface="Microsoft Sans Serif"/>
              </a:rPr>
              <a:t>Data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collection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methodology:</a:t>
            </a:r>
            <a:endParaRPr sz="22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900" spc="-60" dirty="0">
                <a:latin typeface="Microsoft Sans Serif"/>
                <a:cs typeface="Microsoft Sans Serif"/>
              </a:rPr>
              <a:t>Data</a:t>
            </a:r>
            <a:r>
              <a:rPr sz="1900" spc="75" dirty="0">
                <a:latin typeface="Microsoft Sans Serif"/>
                <a:cs typeface="Microsoft Sans Serif"/>
              </a:rPr>
              <a:t> </a:t>
            </a:r>
            <a:r>
              <a:rPr sz="1900" spc="-20" dirty="0">
                <a:latin typeface="Microsoft Sans Serif"/>
                <a:cs typeface="Microsoft Sans Serif"/>
              </a:rPr>
              <a:t>from</a:t>
            </a:r>
            <a:r>
              <a:rPr sz="1900" spc="55" dirty="0">
                <a:latin typeface="Microsoft Sans Serif"/>
                <a:cs typeface="Microsoft Sans Serif"/>
              </a:rPr>
              <a:t> </a:t>
            </a:r>
            <a:r>
              <a:rPr sz="1900" spc="-120" dirty="0">
                <a:latin typeface="Microsoft Sans Serif"/>
                <a:cs typeface="Microsoft Sans Serif"/>
              </a:rPr>
              <a:t>Space</a:t>
            </a:r>
            <a:r>
              <a:rPr sz="1900" spc="75" dirty="0">
                <a:latin typeface="Microsoft Sans Serif"/>
                <a:cs typeface="Microsoft Sans Serif"/>
              </a:rPr>
              <a:t> </a:t>
            </a:r>
            <a:r>
              <a:rPr sz="1900" spc="-180" dirty="0">
                <a:latin typeface="Microsoft Sans Serif"/>
                <a:cs typeface="Microsoft Sans Serif"/>
              </a:rPr>
              <a:t>X</a:t>
            </a:r>
            <a:r>
              <a:rPr sz="1900" spc="60" dirty="0">
                <a:latin typeface="Microsoft Sans Serif"/>
                <a:cs typeface="Microsoft Sans Serif"/>
              </a:rPr>
              <a:t> </a:t>
            </a:r>
            <a:r>
              <a:rPr sz="1900" spc="-100" dirty="0">
                <a:latin typeface="Microsoft Sans Serif"/>
                <a:cs typeface="Microsoft Sans Serif"/>
              </a:rPr>
              <a:t>was</a:t>
            </a:r>
            <a:r>
              <a:rPr sz="1900" spc="75" dirty="0">
                <a:latin typeface="Microsoft Sans Serif"/>
                <a:cs typeface="Microsoft Sans Serif"/>
              </a:rPr>
              <a:t> </a:t>
            </a:r>
            <a:r>
              <a:rPr sz="1900" spc="-25" dirty="0">
                <a:latin typeface="Microsoft Sans Serif"/>
                <a:cs typeface="Microsoft Sans Serif"/>
              </a:rPr>
              <a:t>obtained</a:t>
            </a:r>
            <a:r>
              <a:rPr sz="1900" spc="100" dirty="0">
                <a:latin typeface="Microsoft Sans Serif"/>
                <a:cs typeface="Microsoft Sans Serif"/>
              </a:rPr>
              <a:t> </a:t>
            </a:r>
            <a:r>
              <a:rPr sz="1900" spc="-20" dirty="0">
                <a:latin typeface="Microsoft Sans Serif"/>
                <a:cs typeface="Microsoft Sans Serif"/>
              </a:rPr>
              <a:t>from</a:t>
            </a:r>
            <a:r>
              <a:rPr sz="1900" spc="60" dirty="0">
                <a:latin typeface="Microsoft Sans Serif"/>
                <a:cs typeface="Microsoft Sans Serif"/>
              </a:rPr>
              <a:t> </a:t>
            </a:r>
            <a:r>
              <a:rPr sz="1900" spc="90" dirty="0">
                <a:latin typeface="Microsoft Sans Serif"/>
                <a:cs typeface="Microsoft Sans Serif"/>
              </a:rPr>
              <a:t>2</a:t>
            </a:r>
            <a:r>
              <a:rPr sz="1900" spc="60" dirty="0">
                <a:latin typeface="Microsoft Sans Serif"/>
                <a:cs typeface="Microsoft Sans Serif"/>
              </a:rPr>
              <a:t> </a:t>
            </a:r>
            <a:r>
              <a:rPr sz="1900" spc="-75" dirty="0">
                <a:latin typeface="Microsoft Sans Serif"/>
                <a:cs typeface="Microsoft Sans Serif"/>
              </a:rPr>
              <a:t>sources:</a:t>
            </a:r>
            <a:endParaRPr sz="1900" dirty="0">
              <a:latin typeface="Microsoft Sans Serif"/>
              <a:cs typeface="Microsoft Sans Serif"/>
            </a:endParaRPr>
          </a:p>
          <a:p>
            <a:pPr marL="1155700" lvl="2" indent="-229235">
              <a:lnSpc>
                <a:spcPct val="100000"/>
              </a:lnSpc>
              <a:spcBef>
                <a:spcPts val="142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120" dirty="0">
                <a:latin typeface="Microsoft Sans Serif"/>
                <a:cs typeface="Microsoft Sans Serif"/>
              </a:rPr>
              <a:t>Space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170" dirty="0">
                <a:latin typeface="Microsoft Sans Serif"/>
                <a:cs typeface="Microsoft Sans Serif"/>
              </a:rPr>
              <a:t>X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API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(</a:t>
            </a:r>
            <a:r>
              <a:rPr sz="1800" u="sng" spc="-25" dirty="0"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https://api.spacexdata.com/v4/rockets/</a:t>
            </a:r>
            <a:r>
              <a:rPr sz="1800" spc="-25" dirty="0">
                <a:latin typeface="Microsoft Sans Serif"/>
                <a:cs typeface="Microsoft Sans Serif"/>
              </a:rPr>
              <a:t>)</a:t>
            </a:r>
            <a:endParaRPr sz="1800" dirty="0">
              <a:latin typeface="Microsoft Sans Serif"/>
              <a:cs typeface="Microsoft Sans Serif"/>
            </a:endParaRPr>
          </a:p>
          <a:p>
            <a:pPr marL="1155700" marR="1033144" lvl="2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75" dirty="0">
                <a:latin typeface="Microsoft Sans Serif"/>
                <a:cs typeface="Microsoft Sans Serif"/>
              </a:rPr>
              <a:t>WebScraping 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(https://en.wikipedia.org/wiki/List_of_Falcon/_9/_and_Falcon_Heavy_launches)</a:t>
            </a:r>
            <a:endParaRPr sz="18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3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60" dirty="0">
                <a:latin typeface="Microsoft Sans Serif"/>
                <a:cs typeface="Microsoft Sans Serif"/>
              </a:rPr>
              <a:t>Perform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data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wrangling</a:t>
            </a:r>
            <a:endParaRPr sz="22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900" spc="-55" dirty="0">
                <a:latin typeface="Microsoft Sans Serif"/>
                <a:cs typeface="Microsoft Sans Serif"/>
              </a:rPr>
              <a:t>Collected</a:t>
            </a:r>
            <a:r>
              <a:rPr sz="1900" spc="60" dirty="0">
                <a:latin typeface="Microsoft Sans Serif"/>
                <a:cs typeface="Microsoft Sans Serif"/>
              </a:rPr>
              <a:t> </a:t>
            </a:r>
            <a:r>
              <a:rPr sz="1900" spc="-40" dirty="0">
                <a:latin typeface="Microsoft Sans Serif"/>
                <a:cs typeface="Microsoft Sans Serif"/>
              </a:rPr>
              <a:t>data</a:t>
            </a:r>
            <a:r>
              <a:rPr sz="1900" spc="85" dirty="0">
                <a:latin typeface="Microsoft Sans Serif"/>
                <a:cs typeface="Microsoft Sans Serif"/>
              </a:rPr>
              <a:t> </a:t>
            </a:r>
            <a:r>
              <a:rPr sz="1900" spc="-100" dirty="0">
                <a:latin typeface="Microsoft Sans Serif"/>
                <a:cs typeface="Microsoft Sans Serif"/>
              </a:rPr>
              <a:t>was</a:t>
            </a:r>
            <a:r>
              <a:rPr sz="1900" spc="80" dirty="0">
                <a:latin typeface="Microsoft Sans Serif"/>
                <a:cs typeface="Microsoft Sans Serif"/>
              </a:rPr>
              <a:t> </a:t>
            </a:r>
            <a:r>
              <a:rPr sz="1900" spc="-50" dirty="0">
                <a:latin typeface="Microsoft Sans Serif"/>
                <a:cs typeface="Microsoft Sans Serif"/>
              </a:rPr>
              <a:t>enriched</a:t>
            </a:r>
            <a:r>
              <a:rPr sz="1900" spc="65" dirty="0">
                <a:latin typeface="Microsoft Sans Serif"/>
                <a:cs typeface="Microsoft Sans Serif"/>
              </a:rPr>
              <a:t> </a:t>
            </a:r>
            <a:r>
              <a:rPr sz="1900" spc="-40" dirty="0">
                <a:latin typeface="Microsoft Sans Serif"/>
                <a:cs typeface="Microsoft Sans Serif"/>
              </a:rPr>
              <a:t>by</a:t>
            </a:r>
            <a:r>
              <a:rPr sz="1900" spc="105" dirty="0">
                <a:latin typeface="Microsoft Sans Serif"/>
                <a:cs typeface="Microsoft Sans Serif"/>
              </a:rPr>
              <a:t> </a:t>
            </a:r>
            <a:r>
              <a:rPr sz="1900" spc="-35" dirty="0">
                <a:latin typeface="Microsoft Sans Serif"/>
                <a:cs typeface="Microsoft Sans Serif"/>
              </a:rPr>
              <a:t>creating</a:t>
            </a:r>
            <a:r>
              <a:rPr sz="1900" spc="45" dirty="0">
                <a:latin typeface="Microsoft Sans Serif"/>
                <a:cs typeface="Microsoft Sans Serif"/>
              </a:rPr>
              <a:t> </a:t>
            </a:r>
            <a:r>
              <a:rPr sz="1900" spc="-130" dirty="0">
                <a:latin typeface="Microsoft Sans Serif"/>
                <a:cs typeface="Microsoft Sans Serif"/>
              </a:rPr>
              <a:t>a</a:t>
            </a:r>
            <a:r>
              <a:rPr sz="1900" spc="85" dirty="0">
                <a:latin typeface="Microsoft Sans Serif"/>
                <a:cs typeface="Microsoft Sans Serif"/>
              </a:rPr>
              <a:t> </a:t>
            </a:r>
            <a:r>
              <a:rPr sz="1900" spc="-25" dirty="0">
                <a:latin typeface="Microsoft Sans Serif"/>
                <a:cs typeface="Microsoft Sans Serif"/>
              </a:rPr>
              <a:t>landing</a:t>
            </a:r>
            <a:r>
              <a:rPr sz="1900" spc="100" dirty="0">
                <a:latin typeface="Microsoft Sans Serif"/>
                <a:cs typeface="Microsoft Sans Serif"/>
              </a:rPr>
              <a:t> </a:t>
            </a:r>
            <a:r>
              <a:rPr sz="1900" spc="-50" dirty="0">
                <a:latin typeface="Microsoft Sans Serif"/>
                <a:cs typeface="Microsoft Sans Serif"/>
              </a:rPr>
              <a:t>outcome</a:t>
            </a:r>
            <a:r>
              <a:rPr sz="1900" spc="100" dirty="0">
                <a:latin typeface="Microsoft Sans Serif"/>
                <a:cs typeface="Microsoft Sans Serif"/>
              </a:rPr>
              <a:t> </a:t>
            </a:r>
            <a:r>
              <a:rPr sz="1900" spc="-35" dirty="0">
                <a:latin typeface="Microsoft Sans Serif"/>
                <a:cs typeface="Microsoft Sans Serif"/>
              </a:rPr>
              <a:t>label</a:t>
            </a:r>
            <a:r>
              <a:rPr sz="1900" spc="80" dirty="0">
                <a:latin typeface="Microsoft Sans Serif"/>
                <a:cs typeface="Microsoft Sans Serif"/>
              </a:rPr>
              <a:t> </a:t>
            </a:r>
            <a:r>
              <a:rPr sz="1900" spc="-65" dirty="0">
                <a:latin typeface="Microsoft Sans Serif"/>
                <a:cs typeface="Microsoft Sans Serif"/>
              </a:rPr>
              <a:t>based</a:t>
            </a:r>
            <a:r>
              <a:rPr sz="1900" spc="85" dirty="0">
                <a:latin typeface="Microsoft Sans Serif"/>
                <a:cs typeface="Microsoft Sans Serif"/>
              </a:rPr>
              <a:t> </a:t>
            </a:r>
            <a:r>
              <a:rPr sz="1900" spc="-35" dirty="0">
                <a:latin typeface="Microsoft Sans Serif"/>
                <a:cs typeface="Microsoft Sans Serif"/>
              </a:rPr>
              <a:t>on</a:t>
            </a:r>
            <a:r>
              <a:rPr sz="1900" spc="85" dirty="0">
                <a:latin typeface="Microsoft Sans Serif"/>
                <a:cs typeface="Microsoft Sans Serif"/>
              </a:rPr>
              <a:t> </a:t>
            </a:r>
            <a:r>
              <a:rPr sz="1900" spc="-50" dirty="0">
                <a:latin typeface="Microsoft Sans Serif"/>
                <a:cs typeface="Microsoft Sans Serif"/>
              </a:rPr>
              <a:t>outcome</a:t>
            </a:r>
            <a:r>
              <a:rPr sz="1900" spc="80" dirty="0">
                <a:latin typeface="Microsoft Sans Serif"/>
                <a:cs typeface="Microsoft Sans Serif"/>
              </a:rPr>
              <a:t> </a:t>
            </a:r>
            <a:r>
              <a:rPr sz="1900" spc="-40" dirty="0">
                <a:latin typeface="Microsoft Sans Serif"/>
                <a:cs typeface="Microsoft Sans Serif"/>
              </a:rPr>
              <a:t>data</a:t>
            </a:r>
            <a:endParaRPr sz="1900" dirty="0">
              <a:latin typeface="Microsoft Sans Serif"/>
              <a:cs typeface="Microsoft Sans Serif"/>
            </a:endParaRPr>
          </a:p>
          <a:p>
            <a:pPr marL="698500">
              <a:lnSpc>
                <a:spcPct val="100000"/>
              </a:lnSpc>
            </a:pPr>
            <a:r>
              <a:rPr sz="1900" spc="-20" dirty="0">
                <a:latin typeface="Microsoft Sans Serif"/>
                <a:cs typeface="Microsoft Sans Serif"/>
              </a:rPr>
              <a:t>after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50" dirty="0">
                <a:latin typeface="Microsoft Sans Serif"/>
                <a:cs typeface="Microsoft Sans Serif"/>
              </a:rPr>
              <a:t>summarizing</a:t>
            </a:r>
            <a:r>
              <a:rPr sz="1900" spc="95" dirty="0">
                <a:latin typeface="Microsoft Sans Serif"/>
                <a:cs typeface="Microsoft Sans Serif"/>
              </a:rPr>
              <a:t> </a:t>
            </a:r>
            <a:r>
              <a:rPr sz="1900" spc="-55" dirty="0">
                <a:latin typeface="Microsoft Sans Serif"/>
                <a:cs typeface="Microsoft Sans Serif"/>
              </a:rPr>
              <a:t>and</a:t>
            </a:r>
            <a:r>
              <a:rPr sz="1900" spc="75" dirty="0">
                <a:latin typeface="Microsoft Sans Serif"/>
                <a:cs typeface="Microsoft Sans Serif"/>
              </a:rPr>
              <a:t> </a:t>
            </a:r>
            <a:r>
              <a:rPr sz="1900" spc="-50" dirty="0">
                <a:latin typeface="Microsoft Sans Serif"/>
                <a:cs typeface="Microsoft Sans Serif"/>
              </a:rPr>
              <a:t>analyzing</a:t>
            </a:r>
            <a:r>
              <a:rPr sz="1900" spc="50" dirty="0">
                <a:latin typeface="Microsoft Sans Serif"/>
                <a:cs typeface="Microsoft Sans Serif"/>
              </a:rPr>
              <a:t> </a:t>
            </a:r>
            <a:r>
              <a:rPr sz="1900" spc="-50" dirty="0">
                <a:latin typeface="Microsoft Sans Serif"/>
                <a:cs typeface="Microsoft Sans Serif"/>
              </a:rPr>
              <a:t>features</a:t>
            </a:r>
            <a:endParaRPr sz="19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3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65" dirty="0">
                <a:latin typeface="Microsoft Sans Serif"/>
                <a:cs typeface="Microsoft Sans Serif"/>
              </a:rPr>
              <a:t>Perform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exploratory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data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analysis</a:t>
            </a:r>
            <a:r>
              <a:rPr sz="2200" spc="114" dirty="0">
                <a:latin typeface="Microsoft Sans Serif"/>
                <a:cs typeface="Microsoft Sans Serif"/>
              </a:rPr>
              <a:t> </a:t>
            </a:r>
            <a:r>
              <a:rPr sz="2200" spc="-150" dirty="0">
                <a:latin typeface="Microsoft Sans Serif"/>
                <a:cs typeface="Microsoft Sans Serif"/>
              </a:rPr>
              <a:t>(EDA)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using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visualization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114" dirty="0">
                <a:latin typeface="Microsoft Sans Serif"/>
                <a:cs typeface="Microsoft Sans Serif"/>
              </a:rPr>
              <a:t> </a:t>
            </a:r>
            <a:r>
              <a:rPr sz="2200" spc="-200" dirty="0">
                <a:latin typeface="Microsoft Sans Serif"/>
                <a:cs typeface="Microsoft Sans Serif"/>
              </a:rPr>
              <a:t>SQL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86845" y="6104032"/>
            <a:ext cx="32131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z="1600" spc="75" dirty="0">
                <a:solidFill>
                  <a:srgbClr val="1C7CDB"/>
                </a:solidFill>
                <a:latin typeface="Microsoft Sans Serif"/>
                <a:cs typeface="Microsoft Sans Serif"/>
              </a:rPr>
              <a:t>6</a:t>
            </a:fld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245662"/>
            <a:ext cx="928560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5" dirty="0"/>
              <a:t>Methodology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636966"/>
            <a:ext cx="9945370" cy="3308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95" dirty="0">
                <a:latin typeface="Microsoft Sans Serif"/>
                <a:cs typeface="Microsoft Sans Serif"/>
              </a:rPr>
              <a:t>Executive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Summary</a:t>
            </a:r>
            <a:endParaRPr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9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65" dirty="0">
                <a:latin typeface="Microsoft Sans Serif"/>
                <a:cs typeface="Microsoft Sans Serif"/>
              </a:rPr>
              <a:t>Perform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interactive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visual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analytics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using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Folium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12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Plotly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Dash</a:t>
            </a:r>
            <a:endParaRPr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93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65" dirty="0">
                <a:latin typeface="Microsoft Sans Serif"/>
                <a:cs typeface="Microsoft Sans Serif"/>
              </a:rPr>
              <a:t>Perform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predictive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analysis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using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classification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models</a:t>
            </a:r>
            <a:endParaRPr sz="2200" dirty="0">
              <a:latin typeface="Microsoft Sans Serif"/>
              <a:cs typeface="Microsoft Sans Serif"/>
            </a:endParaRPr>
          </a:p>
          <a:p>
            <a:pPr marL="698500" marR="5080" lvl="1" indent="-228600">
              <a:lnSpc>
                <a:spcPct val="120000"/>
              </a:lnSpc>
              <a:spcBef>
                <a:spcPts val="139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65" dirty="0">
                <a:latin typeface="Microsoft Sans Serif"/>
                <a:cs typeface="Microsoft Sans Serif"/>
              </a:rPr>
              <a:t>Data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that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was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collected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until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this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step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were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normalized,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divided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in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training </a:t>
            </a:r>
            <a:r>
              <a:rPr sz="2200" spc="-1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test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data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sets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evaluated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by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four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different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classification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models,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being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accuracy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each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model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evaluated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using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different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combinations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 </a:t>
            </a:r>
            <a:r>
              <a:rPr sz="220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parameters.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86845" y="6104032"/>
            <a:ext cx="32131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z="1600" spc="75" dirty="0">
                <a:solidFill>
                  <a:srgbClr val="1C7CDB"/>
                </a:solidFill>
                <a:latin typeface="Microsoft Sans Serif"/>
                <a:cs typeface="Microsoft Sans Serif"/>
              </a:rPr>
              <a:t>7</a:t>
            </a:fld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245662"/>
            <a:ext cx="821880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5" dirty="0"/>
              <a:t>Methodology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841880"/>
            <a:ext cx="10200005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65" dirty="0">
                <a:latin typeface="Microsoft Sans Serif"/>
                <a:cs typeface="Microsoft Sans Serif"/>
              </a:rPr>
              <a:t>Data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sets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were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collected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from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140" dirty="0">
                <a:latin typeface="Microsoft Sans Serif"/>
                <a:cs typeface="Microsoft Sans Serif"/>
              </a:rPr>
              <a:t>Space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210" dirty="0">
                <a:latin typeface="Microsoft Sans Serif"/>
                <a:cs typeface="Microsoft Sans Serif"/>
              </a:rPr>
              <a:t>X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145" dirty="0">
                <a:latin typeface="Microsoft Sans Serif"/>
                <a:cs typeface="Microsoft Sans Serif"/>
              </a:rPr>
              <a:t>API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(</a:t>
            </a:r>
            <a:r>
              <a:rPr sz="2200" u="sng" spc="-30" dirty="0">
                <a:uFill>
                  <a:solidFill>
                    <a:srgbClr val="292929"/>
                  </a:solidFill>
                </a:uFill>
                <a:latin typeface="Microsoft Sans Serif"/>
                <a:cs typeface="Microsoft Sans Serif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https://api.spacexdata.com/v4/rockets/</a:t>
            </a:r>
            <a:r>
              <a:rPr sz="2200" spc="-30" dirty="0">
                <a:latin typeface="Microsoft Sans Serif"/>
                <a:cs typeface="Microsoft Sans Serif"/>
              </a:rPr>
              <a:t>)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from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Wikipedia </a:t>
            </a:r>
            <a:r>
              <a:rPr sz="2200" spc="-5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(</a:t>
            </a:r>
            <a:r>
              <a:rPr sz="2200" u="sng" spc="-45" dirty="0">
                <a:uFill>
                  <a:solidFill>
                    <a:srgbClr val="292929"/>
                  </a:solidFill>
                </a:uFill>
                <a:latin typeface="Microsoft Sans Serif"/>
                <a:cs typeface="Microsoft Sans Serif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https://en.wikipedia.org/wiki/List_of_Falcon/_9/_and_Falcon_Heavy_launches</a:t>
            </a:r>
            <a:r>
              <a:rPr sz="2200" spc="-45" dirty="0">
                <a:latin typeface="Microsoft Sans Serif"/>
                <a:cs typeface="Microsoft Sans Serif"/>
              </a:rPr>
              <a:t>), </a:t>
            </a:r>
            <a:r>
              <a:rPr sz="2200" spc="-4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using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web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scraping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technics.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86845" y="6104032"/>
            <a:ext cx="32131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z="1600" spc="75" dirty="0">
                <a:solidFill>
                  <a:srgbClr val="1C7CDB"/>
                </a:solidFill>
                <a:latin typeface="Microsoft Sans Serif"/>
                <a:cs typeface="Microsoft Sans Serif"/>
              </a:rPr>
              <a:t>8</a:t>
            </a:fld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245662"/>
            <a:ext cx="852360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14" dirty="0"/>
              <a:t>Data</a:t>
            </a:r>
            <a:r>
              <a:rPr sz="6000" spc="85" dirty="0"/>
              <a:t> </a:t>
            </a:r>
            <a:r>
              <a:rPr sz="6000" spc="-85" dirty="0"/>
              <a:t>Collection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794" y="1816353"/>
            <a:ext cx="10809606" cy="9310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32766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155" dirty="0">
                <a:latin typeface="Microsoft Sans Serif"/>
                <a:cs typeface="Microsoft Sans Serif"/>
              </a:rPr>
              <a:t>SpaceX</a:t>
            </a:r>
            <a:r>
              <a:rPr sz="2400" spc="-150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offers </a:t>
            </a:r>
            <a:r>
              <a:rPr sz="2400" spc="-145" dirty="0">
                <a:latin typeface="Microsoft Sans Serif"/>
                <a:cs typeface="Microsoft Sans Serif"/>
              </a:rPr>
              <a:t>a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public </a:t>
            </a:r>
            <a:r>
              <a:rPr sz="2400" spc="-145" dirty="0">
                <a:latin typeface="Microsoft Sans Serif"/>
                <a:cs typeface="Microsoft Sans Serif"/>
              </a:rPr>
              <a:t>API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from </a:t>
            </a:r>
            <a:r>
              <a:rPr sz="2400" spc="-57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where</a:t>
            </a:r>
            <a:r>
              <a:rPr sz="2400" spc="6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data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can</a:t>
            </a:r>
            <a:r>
              <a:rPr sz="2400" spc="75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be</a:t>
            </a:r>
            <a:r>
              <a:rPr sz="2400" spc="7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obtained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and </a:t>
            </a:r>
            <a:r>
              <a:rPr sz="2400" spc="-570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then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used;</a:t>
            </a:r>
            <a:endParaRPr sz="240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110" dirty="0">
                <a:latin typeface="Microsoft Sans Serif"/>
                <a:cs typeface="Microsoft Sans Serif"/>
              </a:rPr>
              <a:t>This</a:t>
            </a:r>
            <a:r>
              <a:rPr sz="2400" spc="8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API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was</a:t>
            </a:r>
            <a:r>
              <a:rPr sz="2400" spc="75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used</a:t>
            </a:r>
            <a:r>
              <a:rPr sz="2400" spc="85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according</a:t>
            </a:r>
            <a:r>
              <a:rPr sz="2400" spc="7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to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the </a:t>
            </a:r>
            <a:r>
              <a:rPr sz="2400" spc="-57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flowchart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beside</a:t>
            </a:r>
            <a:r>
              <a:rPr sz="2400" spc="85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and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then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data</a:t>
            </a:r>
            <a:r>
              <a:rPr sz="2400" spc="70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is 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persisted.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94" y="291577"/>
            <a:ext cx="10809606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14" dirty="0"/>
              <a:t>Data</a:t>
            </a:r>
            <a:r>
              <a:rPr sz="5400" spc="120" dirty="0"/>
              <a:t> </a:t>
            </a:r>
            <a:r>
              <a:rPr sz="5400" spc="-85" dirty="0"/>
              <a:t>Collection</a:t>
            </a:r>
            <a:r>
              <a:rPr sz="5400" spc="145" dirty="0"/>
              <a:t> </a:t>
            </a:r>
            <a:r>
              <a:rPr sz="5400" spc="765" dirty="0"/>
              <a:t>–</a:t>
            </a:r>
            <a:r>
              <a:rPr sz="5400" spc="114" dirty="0"/>
              <a:t> </a:t>
            </a:r>
            <a:r>
              <a:rPr sz="5400" spc="-250" dirty="0"/>
              <a:t>SpaceX</a:t>
            </a:r>
            <a:r>
              <a:rPr sz="5400" spc="125" dirty="0"/>
              <a:t> </a:t>
            </a:r>
            <a:r>
              <a:rPr sz="5400" spc="-240" dirty="0"/>
              <a:t>API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9314" y="3428332"/>
            <a:ext cx="1917953" cy="107722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78380" y="3542073"/>
            <a:ext cx="1644014" cy="79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algn="ctr">
              <a:lnSpc>
                <a:spcPct val="90300"/>
              </a:lnSpc>
              <a:spcBef>
                <a:spcPts val="31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Request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API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parse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SpaceX </a:t>
            </a:r>
            <a:r>
              <a:rPr sz="1800" b="1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launch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4296423" y="3755985"/>
            <a:ext cx="500633" cy="4219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9200" y="3428332"/>
            <a:ext cx="1917953" cy="107976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140325" y="3545438"/>
            <a:ext cx="1700530" cy="79502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 marR="5080" algn="ctr">
              <a:lnSpc>
                <a:spcPct val="90300"/>
              </a:lnSpc>
              <a:spcBef>
                <a:spcPts val="309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Filter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only </a:t>
            </a:r>
            <a:r>
              <a:rPr sz="1800" b="1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include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Falcon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9 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launches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19086" y="3435965"/>
            <a:ext cx="1917953" cy="107976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025132" y="3677011"/>
            <a:ext cx="1711325" cy="5486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546100" marR="5080" indent="-533400">
              <a:lnSpc>
                <a:spcPts val="1960"/>
              </a:lnSpc>
              <a:spcBef>
                <a:spcPts val="33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Deal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Missing </a:t>
            </a:r>
            <a:r>
              <a:rPr sz="1800" b="1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086845" y="6104032"/>
            <a:ext cx="32131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z="1600" spc="75" dirty="0">
                <a:solidFill>
                  <a:srgbClr val="1C7CDB"/>
                </a:solidFill>
                <a:latin typeface="Microsoft Sans Serif"/>
                <a:cs typeface="Microsoft Sans Serif"/>
              </a:rPr>
              <a:t>9</a:t>
            </a:fld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16" name="object 8">
            <a:extLst>
              <a:ext uri="{FF2B5EF4-FFF2-40B4-BE49-F238E27FC236}">
                <a16:creationId xmlns:a16="http://schemas.microsoft.com/office/drawing/2014/main" id="{BB7FD038-0065-48A1-AD64-CCECFF8F0A3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7268223" y="3725493"/>
            <a:ext cx="500633" cy="42191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29</TotalTime>
  <Words>2354</Words>
  <Application>Microsoft Office PowerPoint</Application>
  <PresentationFormat>Widescreen</PresentationFormat>
  <Paragraphs>410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Arial MT</vt:lpstr>
      <vt:lpstr>Calibri</vt:lpstr>
      <vt:lpstr>Century Gothic</vt:lpstr>
      <vt:lpstr>Courier New</vt:lpstr>
      <vt:lpstr>Microsoft Sans Serif</vt:lpstr>
      <vt:lpstr>Times New Roman</vt:lpstr>
      <vt:lpstr>Mesh</vt:lpstr>
      <vt:lpstr>PowerPoint Presentation</vt:lpstr>
      <vt:lpstr>Outline</vt:lpstr>
      <vt:lpstr>Executive Summary</vt:lpstr>
      <vt:lpstr>Introduction</vt:lpstr>
      <vt:lpstr>Methodology</vt:lpstr>
      <vt:lpstr>Methodology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Results</vt:lpstr>
      <vt:lpstr>Results</vt:lpstr>
      <vt:lpstr>Insight from eda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Payload Mass by F9 v1.1</vt:lpstr>
      <vt:lpstr>First Successful Ground Landing Date</vt:lpstr>
      <vt:lpstr>Successful Drone Ship Landing with Payload between 4000 and 6000</vt:lpstr>
      <vt:lpstr>Total Number of Successful and Failure Mission Outcomes</vt:lpstr>
      <vt:lpstr>Boosters Carried Maximum Payload</vt:lpstr>
      <vt:lpstr>2015 Launch Records</vt:lpstr>
      <vt:lpstr>Rank Landing Outcomes Between 2010-06-04 and 2017-03-20</vt:lpstr>
      <vt:lpstr>Launch site proximities analysis</vt:lpstr>
      <vt:lpstr>All launch sites</vt:lpstr>
      <vt:lpstr>Launch Outcomes by Site</vt:lpstr>
      <vt:lpstr>Logistics and Safety</vt:lpstr>
      <vt:lpstr>Dashboard with plotly dash</vt:lpstr>
      <vt:lpstr>Successful Launches by Site</vt:lpstr>
      <vt:lpstr>Launch Success Ratio for KSC LC-39A</vt:lpstr>
      <vt:lpstr>Payload vs. Launch Outcome</vt:lpstr>
      <vt:lpstr>Payload vs. Launch Outcome</vt:lpstr>
      <vt:lpstr>Predictive analysis (classification)</vt:lpstr>
      <vt:lpstr>Classification Accuracy</vt:lpstr>
      <vt:lpstr>Confusion Matrix of Decision Tree Classifier</vt:lpstr>
      <vt:lpstr>Conclusions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Fiorentika Devasha Ramadhina</cp:lastModifiedBy>
  <cp:revision>1</cp:revision>
  <dcterms:created xsi:type="dcterms:W3CDTF">2023-05-11T02:42:48Z</dcterms:created>
  <dcterms:modified xsi:type="dcterms:W3CDTF">2023-05-11T03:12:50Z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2021-11-01T00:00:00Z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2023-05-11T00:00:00Z</vt:filetime>
  </property>
</Properties>
</file>