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9" r:id="rId1"/>
  </p:sldMasterIdLst>
  <p:sldIdLst>
    <p:sldId id="256" r:id="rId2"/>
    <p:sldId id="257" r:id="rId3"/>
    <p:sldId id="258" r:id="rId4"/>
    <p:sldId id="259" r:id="rId5"/>
    <p:sldId id="307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308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309" r:id="rId38"/>
    <p:sldId id="293" r:id="rId39"/>
    <p:sldId id="294" r:id="rId40"/>
    <p:sldId id="295" r:id="rId41"/>
    <p:sldId id="310" r:id="rId42"/>
    <p:sldId id="297" r:id="rId43"/>
    <p:sldId id="298" r:id="rId44"/>
    <p:sldId id="299" r:id="rId45"/>
    <p:sldId id="300" r:id="rId46"/>
    <p:sldId id="311" r:id="rId47"/>
    <p:sldId id="302" r:id="rId48"/>
    <p:sldId id="303" r:id="rId49"/>
    <p:sldId id="304" r:id="rId50"/>
    <p:sldId id="305" r:id="rId51"/>
    <p:sldId id="313" r:id="rId52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714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839"/>
              </a:lnSpc>
            </a:pPr>
            <a:fld id="{81D60167-4931-47E6-BA6A-407CBD079E47}" type="slidenum">
              <a:rPr lang="en-US" spc="75" smtClean="0"/>
              <a:t>‹#›</a:t>
            </a:fld>
            <a:endParaRPr lang="en-US" spc="75" dirty="0"/>
          </a:p>
        </p:txBody>
      </p:sp>
    </p:spTree>
    <p:extLst>
      <p:ext uri="{BB962C8B-B14F-4D97-AF65-F5344CB8AC3E}">
        <p14:creationId xmlns:p14="http://schemas.microsoft.com/office/powerpoint/2010/main" val="1286350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839"/>
              </a:lnSpc>
            </a:pPr>
            <a:fld id="{81D60167-4931-47E6-BA6A-407CBD079E47}" type="slidenum">
              <a:rPr lang="en-US" spc="75" smtClean="0"/>
              <a:t>‹#›</a:t>
            </a:fld>
            <a:endParaRPr lang="en-US" spc="75" dirty="0"/>
          </a:p>
        </p:txBody>
      </p:sp>
    </p:spTree>
    <p:extLst>
      <p:ext uri="{BB962C8B-B14F-4D97-AF65-F5344CB8AC3E}">
        <p14:creationId xmlns:p14="http://schemas.microsoft.com/office/powerpoint/2010/main" val="1010877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839"/>
              </a:lnSpc>
            </a:pPr>
            <a:fld id="{81D60167-4931-47E6-BA6A-407CBD079E47}" type="slidenum">
              <a:rPr lang="en-US" spc="75" smtClean="0"/>
              <a:t>‹#›</a:t>
            </a:fld>
            <a:endParaRPr lang="en-US" spc="75" dirty="0"/>
          </a:p>
        </p:txBody>
      </p:sp>
    </p:spTree>
    <p:extLst>
      <p:ext uri="{BB962C8B-B14F-4D97-AF65-F5344CB8AC3E}">
        <p14:creationId xmlns:p14="http://schemas.microsoft.com/office/powerpoint/2010/main" val="42488064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839"/>
              </a:lnSpc>
            </a:pPr>
            <a:fld id="{81D60167-4931-47E6-BA6A-407CBD079E47}" type="slidenum">
              <a:rPr lang="en-US" spc="75" smtClean="0"/>
              <a:t>‹#›</a:t>
            </a:fld>
            <a:endParaRPr lang="en-US" spc="75" dirty="0"/>
          </a:p>
        </p:txBody>
      </p:sp>
    </p:spTree>
    <p:extLst>
      <p:ext uri="{BB962C8B-B14F-4D97-AF65-F5344CB8AC3E}">
        <p14:creationId xmlns:p14="http://schemas.microsoft.com/office/powerpoint/2010/main" val="14010541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839"/>
              </a:lnSpc>
            </a:pPr>
            <a:fld id="{81D60167-4931-47E6-BA6A-407CBD079E47}" type="slidenum">
              <a:rPr lang="en-US" spc="75" smtClean="0"/>
              <a:t>‹#›</a:t>
            </a:fld>
            <a:endParaRPr lang="en-US" spc="75" dirty="0"/>
          </a:p>
        </p:txBody>
      </p:sp>
    </p:spTree>
    <p:extLst>
      <p:ext uri="{BB962C8B-B14F-4D97-AF65-F5344CB8AC3E}">
        <p14:creationId xmlns:p14="http://schemas.microsoft.com/office/powerpoint/2010/main" val="8813831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839"/>
              </a:lnSpc>
            </a:pPr>
            <a:fld id="{81D60167-4931-47E6-BA6A-407CBD079E47}" type="slidenum">
              <a:rPr lang="en-US" spc="75" smtClean="0"/>
              <a:t>‹#›</a:t>
            </a:fld>
            <a:endParaRPr lang="en-US" spc="75" dirty="0"/>
          </a:p>
        </p:txBody>
      </p:sp>
    </p:spTree>
    <p:extLst>
      <p:ext uri="{BB962C8B-B14F-4D97-AF65-F5344CB8AC3E}">
        <p14:creationId xmlns:p14="http://schemas.microsoft.com/office/powerpoint/2010/main" val="9024817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839"/>
              </a:lnSpc>
            </a:pPr>
            <a:fld id="{81D60167-4931-47E6-BA6A-407CBD079E47}" type="slidenum">
              <a:rPr lang="en-US" spc="75" smtClean="0"/>
              <a:t>‹#›</a:t>
            </a:fld>
            <a:endParaRPr lang="en-US" spc="75" dirty="0"/>
          </a:p>
        </p:txBody>
      </p:sp>
    </p:spTree>
    <p:extLst>
      <p:ext uri="{BB962C8B-B14F-4D97-AF65-F5344CB8AC3E}">
        <p14:creationId xmlns:p14="http://schemas.microsoft.com/office/powerpoint/2010/main" val="37026091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839"/>
              </a:lnSpc>
            </a:pPr>
            <a:fld id="{81D60167-4931-47E6-BA6A-407CBD079E47}" type="slidenum">
              <a:rPr lang="en-US" spc="75" smtClean="0"/>
              <a:t>‹#›</a:t>
            </a:fld>
            <a:endParaRPr lang="en-US" spc="75" dirty="0"/>
          </a:p>
        </p:txBody>
      </p:sp>
    </p:spTree>
    <p:extLst>
      <p:ext uri="{BB962C8B-B14F-4D97-AF65-F5344CB8AC3E}">
        <p14:creationId xmlns:p14="http://schemas.microsoft.com/office/powerpoint/2010/main" val="17266598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839"/>
              </a:lnSpc>
            </a:pPr>
            <a:fld id="{81D60167-4931-47E6-BA6A-407CBD079E47}" type="slidenum">
              <a:rPr lang="en-US" spc="75" smtClean="0"/>
              <a:t>‹#›</a:t>
            </a:fld>
            <a:endParaRPr lang="en-US" spc="75" dirty="0"/>
          </a:p>
        </p:txBody>
      </p:sp>
    </p:spTree>
    <p:extLst>
      <p:ext uri="{BB962C8B-B14F-4D97-AF65-F5344CB8AC3E}">
        <p14:creationId xmlns:p14="http://schemas.microsoft.com/office/powerpoint/2010/main" val="207714808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700" b="0" i="0">
                <a:solidFill>
                  <a:srgbClr val="0A48CA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5/11/2023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rgbClr val="1C7CDB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ts val="1839"/>
              </a:lnSpc>
            </a:pPr>
            <a:fld id="{81D60167-4931-47E6-BA6A-407CBD079E47}" type="slidenum">
              <a:rPr spc="75" dirty="0"/>
              <a:t>‹#›</a:t>
            </a:fld>
            <a:endParaRPr spc="75" dirty="0"/>
          </a:p>
        </p:txBody>
      </p:sp>
    </p:spTree>
    <p:extLst>
      <p:ext uri="{BB962C8B-B14F-4D97-AF65-F5344CB8AC3E}">
        <p14:creationId xmlns:p14="http://schemas.microsoft.com/office/powerpoint/2010/main" val="2087599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839"/>
              </a:lnSpc>
            </a:pPr>
            <a:fld id="{81D60167-4931-47E6-BA6A-407CBD079E47}" type="slidenum">
              <a:rPr lang="en-US" spc="75" smtClean="0"/>
              <a:t>‹#›</a:t>
            </a:fld>
            <a:endParaRPr lang="en-US" spc="75" dirty="0"/>
          </a:p>
        </p:txBody>
      </p:sp>
    </p:spTree>
    <p:extLst>
      <p:ext uri="{BB962C8B-B14F-4D97-AF65-F5344CB8AC3E}">
        <p14:creationId xmlns:p14="http://schemas.microsoft.com/office/powerpoint/2010/main" val="3842347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839"/>
              </a:lnSpc>
            </a:pPr>
            <a:fld id="{81D60167-4931-47E6-BA6A-407CBD079E47}" type="slidenum">
              <a:rPr lang="en-US" spc="75" smtClean="0"/>
              <a:t>‹#›</a:t>
            </a:fld>
            <a:endParaRPr lang="en-US" spc="75" dirty="0"/>
          </a:p>
        </p:txBody>
      </p:sp>
    </p:spTree>
    <p:extLst>
      <p:ext uri="{BB962C8B-B14F-4D97-AF65-F5344CB8AC3E}">
        <p14:creationId xmlns:p14="http://schemas.microsoft.com/office/powerpoint/2010/main" val="1116006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839"/>
              </a:lnSpc>
            </a:pPr>
            <a:fld id="{81D60167-4931-47E6-BA6A-407CBD079E47}" type="slidenum">
              <a:rPr lang="en-US" spc="75" smtClean="0"/>
              <a:t>‹#›</a:t>
            </a:fld>
            <a:endParaRPr lang="en-US" spc="75" dirty="0"/>
          </a:p>
        </p:txBody>
      </p:sp>
    </p:spTree>
    <p:extLst>
      <p:ext uri="{BB962C8B-B14F-4D97-AF65-F5344CB8AC3E}">
        <p14:creationId xmlns:p14="http://schemas.microsoft.com/office/powerpoint/2010/main" val="1845345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839"/>
              </a:lnSpc>
            </a:pPr>
            <a:fld id="{81D60167-4931-47E6-BA6A-407CBD079E47}" type="slidenum">
              <a:rPr lang="en-US" spc="75" smtClean="0"/>
              <a:t>‹#›</a:t>
            </a:fld>
            <a:endParaRPr lang="en-US" spc="75" dirty="0"/>
          </a:p>
        </p:txBody>
      </p:sp>
    </p:spTree>
    <p:extLst>
      <p:ext uri="{BB962C8B-B14F-4D97-AF65-F5344CB8AC3E}">
        <p14:creationId xmlns:p14="http://schemas.microsoft.com/office/powerpoint/2010/main" val="692938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839"/>
              </a:lnSpc>
            </a:pPr>
            <a:fld id="{81D60167-4931-47E6-BA6A-407CBD079E47}" type="slidenum">
              <a:rPr lang="en-US" spc="75" smtClean="0"/>
              <a:t>‹#›</a:t>
            </a:fld>
            <a:endParaRPr lang="en-US" spc="75" dirty="0"/>
          </a:p>
        </p:txBody>
      </p:sp>
    </p:spTree>
    <p:extLst>
      <p:ext uri="{BB962C8B-B14F-4D97-AF65-F5344CB8AC3E}">
        <p14:creationId xmlns:p14="http://schemas.microsoft.com/office/powerpoint/2010/main" val="3756867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839"/>
              </a:lnSpc>
            </a:pPr>
            <a:fld id="{81D60167-4931-47E6-BA6A-407CBD079E47}" type="slidenum">
              <a:rPr lang="en-US" spc="75" smtClean="0"/>
              <a:t>‹#›</a:t>
            </a:fld>
            <a:endParaRPr lang="en-US" spc="75" dirty="0"/>
          </a:p>
        </p:txBody>
      </p:sp>
    </p:spTree>
    <p:extLst>
      <p:ext uri="{BB962C8B-B14F-4D97-AF65-F5344CB8AC3E}">
        <p14:creationId xmlns:p14="http://schemas.microsoft.com/office/powerpoint/2010/main" val="1961748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839"/>
              </a:lnSpc>
            </a:pPr>
            <a:fld id="{81D60167-4931-47E6-BA6A-407CBD079E47}" type="slidenum">
              <a:rPr lang="en-US" spc="75" smtClean="0"/>
              <a:t>‹#›</a:t>
            </a:fld>
            <a:endParaRPr lang="en-US" spc="75" dirty="0"/>
          </a:p>
        </p:txBody>
      </p:sp>
    </p:spTree>
    <p:extLst>
      <p:ext uri="{BB962C8B-B14F-4D97-AF65-F5344CB8AC3E}">
        <p14:creationId xmlns:p14="http://schemas.microsoft.com/office/powerpoint/2010/main" val="1460017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pPr marL="38100">
              <a:lnSpc>
                <a:spcPts val="1839"/>
              </a:lnSpc>
            </a:pPr>
            <a:fld id="{81D60167-4931-47E6-BA6A-407CBD079E47}" type="slidenum">
              <a:rPr lang="en-US" spc="75" smtClean="0"/>
              <a:t>‹#›</a:t>
            </a:fld>
            <a:endParaRPr lang="en-US" spc="75" dirty="0"/>
          </a:p>
        </p:txBody>
      </p:sp>
    </p:spTree>
    <p:extLst>
      <p:ext uri="{BB962C8B-B14F-4D97-AF65-F5344CB8AC3E}">
        <p14:creationId xmlns:p14="http://schemas.microsoft.com/office/powerpoint/2010/main" val="771370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1D8BD707-D9CF-40AE-B4C6-C98DA3205C09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pPr marL="38100">
              <a:lnSpc>
                <a:spcPts val="1839"/>
              </a:lnSpc>
            </a:pPr>
            <a:fld id="{81D60167-4931-47E6-BA6A-407CBD079E47}" type="slidenum">
              <a:rPr lang="en-US" spc="75" smtClean="0"/>
              <a:t>‹#›</a:t>
            </a:fld>
            <a:endParaRPr lang="en-US" spc="75" dirty="0"/>
          </a:p>
        </p:txBody>
      </p:sp>
    </p:spTree>
    <p:extLst>
      <p:ext uri="{BB962C8B-B14F-4D97-AF65-F5344CB8AC3E}">
        <p14:creationId xmlns:p14="http://schemas.microsoft.com/office/powerpoint/2010/main" val="26098457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  <p:sldLayoutId id="2147483694" r:id="rId15"/>
    <p:sldLayoutId id="2147483695" r:id="rId16"/>
    <p:sldLayoutId id="2147483696" r:id="rId17"/>
    <p:sldLayoutId id="2147483697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jpg"/><Relationship Id="rId5" Type="http://schemas.openxmlformats.org/officeDocument/2006/relationships/image" Target="../media/image31.png"/><Relationship Id="rId4" Type="http://schemas.openxmlformats.org/officeDocument/2006/relationships/image" Target="../media/image30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iteshkumartarenia/DS-PROJECTS/tree/main/IBM-Data-Science-Capstone-Project-main" TargetMode="Externa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api.spacexdata.com/v4/rockets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List_of_Falcon/_9/_and_Falcon_Heavy_launches" TargetMode="External"/><Relationship Id="rId2" Type="http://schemas.openxmlformats.org/officeDocument/2006/relationships/hyperlink" Target="https://api.spacexdata.com/v4/rockets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 SpaceX Falcon 9 rocket with the Dragon capsule launches from Pad-39A on the Crew 5 mission to carry four crew members to the International Space Station from NASA's Kennedy Space Center">
            <a:extLst>
              <a:ext uri="{FF2B5EF4-FFF2-40B4-BE49-F238E27FC236}">
                <a16:creationId xmlns="" xmlns:a16="http://schemas.microsoft.com/office/drawing/2014/main" id="{E4D8A6A0-0F74-4C2D-AA20-03080144686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91" b="15888"/>
          <a:stretch/>
        </p:blipFill>
        <p:spPr bwMode="auto">
          <a:xfrm>
            <a:off x="0" y="0"/>
            <a:ext cx="6104890" cy="6868160"/>
          </a:xfrm>
          <a:prstGeom prst="rect">
            <a:avLst/>
          </a:prstGeom>
          <a:noFill/>
          <a:effectLst>
            <a:innerShdw blurRad="63500" dist="50800">
              <a:prstClr val="black">
                <a:alpha val="50000"/>
              </a:prst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829800" y="228600"/>
            <a:ext cx="2105660" cy="629920"/>
          </a:xfrm>
          <a:prstGeom prst="rect">
            <a:avLst/>
          </a:prstGeom>
        </p:spPr>
      </p:pic>
      <p:sp>
        <p:nvSpPr>
          <p:cNvPr id="6" name="object 3">
            <a:extLst>
              <a:ext uri="{FF2B5EF4-FFF2-40B4-BE49-F238E27FC236}">
                <a16:creationId xmlns="" xmlns:a16="http://schemas.microsoft.com/office/drawing/2014/main" id="{74F0126E-EBFE-4C0D-B98D-4807A5A6C790}"/>
              </a:ext>
            </a:extLst>
          </p:cNvPr>
          <p:cNvSpPr txBox="1">
            <a:spLocks/>
          </p:cNvSpPr>
          <p:nvPr/>
        </p:nvSpPr>
        <p:spPr>
          <a:xfrm>
            <a:off x="4851400" y="1378438"/>
            <a:ext cx="7058660" cy="41011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 algn="r">
              <a:spcBef>
                <a:spcPts val="100"/>
              </a:spcBef>
            </a:pPr>
            <a:r>
              <a:rPr lang="en-US" sz="6600" kern="0" spc="-55" dirty="0"/>
              <a:t>Data</a:t>
            </a:r>
          </a:p>
          <a:p>
            <a:pPr marL="12700" algn="r">
              <a:spcBef>
                <a:spcPts val="100"/>
              </a:spcBef>
            </a:pPr>
            <a:r>
              <a:rPr lang="en-US" sz="6600" kern="0" spc="-55" dirty="0"/>
              <a:t>Science Capstone</a:t>
            </a:r>
          </a:p>
          <a:p>
            <a:pPr marL="12700" algn="r">
              <a:spcBef>
                <a:spcPts val="100"/>
              </a:spcBef>
            </a:pPr>
            <a:r>
              <a:rPr lang="en-US" sz="6600" kern="0" spc="-55" dirty="0"/>
              <a:t>Project</a:t>
            </a:r>
            <a:endParaRPr lang="en-US" sz="6600" kern="0" spc="-21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01394" y="1808479"/>
            <a:ext cx="10504806" cy="8694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220345" indent="-2286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65" dirty="0">
                <a:latin typeface="Microsoft Sans Serif"/>
                <a:cs typeface="Microsoft Sans Serif"/>
              </a:rPr>
              <a:t>Data </a:t>
            </a:r>
            <a:r>
              <a:rPr sz="2200" spc="-25" dirty="0">
                <a:latin typeface="Microsoft Sans Serif"/>
                <a:cs typeface="Microsoft Sans Serif"/>
              </a:rPr>
              <a:t>from </a:t>
            </a:r>
            <a:r>
              <a:rPr sz="2200" spc="-155" dirty="0">
                <a:latin typeface="Microsoft Sans Serif"/>
                <a:cs typeface="Microsoft Sans Serif"/>
              </a:rPr>
              <a:t>SpaceX</a:t>
            </a:r>
            <a:r>
              <a:rPr sz="2200" spc="-150" dirty="0">
                <a:latin typeface="Microsoft Sans Serif"/>
                <a:cs typeface="Microsoft Sans Serif"/>
              </a:rPr>
              <a:t> </a:t>
            </a:r>
            <a:r>
              <a:rPr sz="2200" spc="-95" dirty="0">
                <a:latin typeface="Microsoft Sans Serif"/>
                <a:cs typeface="Microsoft Sans Serif"/>
              </a:rPr>
              <a:t>launches </a:t>
            </a:r>
            <a:r>
              <a:rPr sz="2200" spc="-570" dirty="0">
                <a:latin typeface="Microsoft Sans Serif"/>
                <a:cs typeface="Microsoft Sans Serif"/>
              </a:rPr>
              <a:t> </a:t>
            </a:r>
            <a:r>
              <a:rPr sz="2200" spc="-114" dirty="0">
                <a:latin typeface="Microsoft Sans Serif"/>
                <a:cs typeface="Microsoft Sans Serif"/>
              </a:rPr>
              <a:t>can</a:t>
            </a:r>
            <a:r>
              <a:rPr sz="2200" spc="55" dirty="0">
                <a:latin typeface="Microsoft Sans Serif"/>
                <a:cs typeface="Microsoft Sans Serif"/>
              </a:rPr>
              <a:t> </a:t>
            </a:r>
            <a:r>
              <a:rPr sz="2200" spc="-75" dirty="0">
                <a:latin typeface="Microsoft Sans Serif"/>
                <a:cs typeface="Microsoft Sans Serif"/>
              </a:rPr>
              <a:t>also</a:t>
            </a:r>
            <a:r>
              <a:rPr sz="2200" spc="70" dirty="0">
                <a:latin typeface="Microsoft Sans Serif"/>
                <a:cs typeface="Microsoft Sans Serif"/>
              </a:rPr>
              <a:t> </a:t>
            </a:r>
            <a:r>
              <a:rPr sz="2200" spc="-55" dirty="0">
                <a:latin typeface="Microsoft Sans Serif"/>
                <a:cs typeface="Microsoft Sans Serif"/>
              </a:rPr>
              <a:t>be</a:t>
            </a:r>
            <a:r>
              <a:rPr sz="2200" spc="70" dirty="0">
                <a:latin typeface="Microsoft Sans Serif"/>
                <a:cs typeface="Microsoft Sans Serif"/>
              </a:rPr>
              <a:t> </a:t>
            </a:r>
            <a:r>
              <a:rPr sz="2200" spc="-25" dirty="0">
                <a:latin typeface="Microsoft Sans Serif"/>
                <a:cs typeface="Microsoft Sans Serif"/>
              </a:rPr>
              <a:t>obtained</a:t>
            </a:r>
            <a:r>
              <a:rPr sz="2200" spc="45" dirty="0">
                <a:latin typeface="Microsoft Sans Serif"/>
                <a:cs typeface="Microsoft Sans Serif"/>
              </a:rPr>
              <a:t> </a:t>
            </a:r>
            <a:r>
              <a:rPr sz="2200" spc="-25" dirty="0">
                <a:latin typeface="Microsoft Sans Serif"/>
                <a:cs typeface="Microsoft Sans Serif"/>
              </a:rPr>
              <a:t>from </a:t>
            </a:r>
            <a:r>
              <a:rPr sz="2200" spc="-20" dirty="0">
                <a:latin typeface="Microsoft Sans Serif"/>
                <a:cs typeface="Microsoft Sans Serif"/>
              </a:rPr>
              <a:t> </a:t>
            </a:r>
            <a:r>
              <a:rPr sz="2200" spc="-65" dirty="0">
                <a:latin typeface="Microsoft Sans Serif"/>
                <a:cs typeface="Microsoft Sans Serif"/>
              </a:rPr>
              <a:t>Wikipedia;</a:t>
            </a:r>
            <a:endParaRPr sz="2200" dirty="0">
              <a:latin typeface="Microsoft Sans Serif"/>
              <a:cs typeface="Microsoft Sans Serif"/>
            </a:endParaRPr>
          </a:p>
          <a:p>
            <a:pPr marL="241300" marR="5080" indent="-228600">
              <a:lnSpc>
                <a:spcPct val="100000"/>
              </a:lnSpc>
              <a:spcBef>
                <a:spcPts val="140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65" dirty="0">
                <a:latin typeface="Microsoft Sans Serif"/>
                <a:cs typeface="Microsoft Sans Serif"/>
              </a:rPr>
              <a:t>Data</a:t>
            </a:r>
            <a:r>
              <a:rPr sz="2200" spc="40" dirty="0">
                <a:latin typeface="Microsoft Sans Serif"/>
                <a:cs typeface="Microsoft Sans Serif"/>
              </a:rPr>
              <a:t> </a:t>
            </a:r>
            <a:r>
              <a:rPr sz="2200" spc="-85" dirty="0">
                <a:latin typeface="Microsoft Sans Serif"/>
                <a:cs typeface="Microsoft Sans Serif"/>
              </a:rPr>
              <a:t>are</a:t>
            </a:r>
            <a:r>
              <a:rPr sz="2200" spc="65" dirty="0">
                <a:latin typeface="Microsoft Sans Serif"/>
                <a:cs typeface="Microsoft Sans Serif"/>
              </a:rPr>
              <a:t> </a:t>
            </a:r>
            <a:r>
              <a:rPr sz="2200" spc="-35" dirty="0">
                <a:latin typeface="Microsoft Sans Serif"/>
                <a:cs typeface="Microsoft Sans Serif"/>
              </a:rPr>
              <a:t>downloaded</a:t>
            </a:r>
            <a:r>
              <a:rPr sz="2200" spc="40" dirty="0">
                <a:latin typeface="Microsoft Sans Serif"/>
                <a:cs typeface="Microsoft Sans Serif"/>
              </a:rPr>
              <a:t> </a:t>
            </a:r>
            <a:r>
              <a:rPr sz="2200" spc="-25" dirty="0">
                <a:latin typeface="Microsoft Sans Serif"/>
                <a:cs typeface="Microsoft Sans Serif"/>
              </a:rPr>
              <a:t>from </a:t>
            </a:r>
            <a:r>
              <a:rPr sz="2200" spc="-20" dirty="0">
                <a:latin typeface="Microsoft Sans Serif"/>
                <a:cs typeface="Microsoft Sans Serif"/>
              </a:rPr>
              <a:t> </a:t>
            </a:r>
            <a:r>
              <a:rPr sz="2200" spc="-60" dirty="0">
                <a:latin typeface="Microsoft Sans Serif"/>
                <a:cs typeface="Microsoft Sans Serif"/>
              </a:rPr>
              <a:t>Wikipedia</a:t>
            </a:r>
            <a:r>
              <a:rPr sz="2200" spc="85" dirty="0">
                <a:latin typeface="Microsoft Sans Serif"/>
                <a:cs typeface="Microsoft Sans Serif"/>
              </a:rPr>
              <a:t> </a:t>
            </a:r>
            <a:r>
              <a:rPr sz="2200" spc="-50" dirty="0">
                <a:latin typeface="Microsoft Sans Serif"/>
                <a:cs typeface="Microsoft Sans Serif"/>
              </a:rPr>
              <a:t>according</a:t>
            </a:r>
            <a:r>
              <a:rPr sz="2200" spc="75" dirty="0">
                <a:latin typeface="Microsoft Sans Serif"/>
                <a:cs typeface="Microsoft Sans Serif"/>
              </a:rPr>
              <a:t> </a:t>
            </a:r>
            <a:r>
              <a:rPr sz="2200" spc="40" dirty="0">
                <a:latin typeface="Microsoft Sans Serif"/>
                <a:cs typeface="Microsoft Sans Serif"/>
              </a:rPr>
              <a:t>to</a:t>
            </a:r>
            <a:r>
              <a:rPr sz="2200" spc="55" dirty="0">
                <a:latin typeface="Microsoft Sans Serif"/>
                <a:cs typeface="Microsoft Sans Serif"/>
              </a:rPr>
              <a:t> </a:t>
            </a:r>
            <a:r>
              <a:rPr sz="2200" spc="-30" dirty="0">
                <a:latin typeface="Microsoft Sans Serif"/>
                <a:cs typeface="Microsoft Sans Serif"/>
              </a:rPr>
              <a:t>the </a:t>
            </a:r>
            <a:r>
              <a:rPr sz="2200" spc="-25" dirty="0">
                <a:latin typeface="Microsoft Sans Serif"/>
                <a:cs typeface="Microsoft Sans Serif"/>
              </a:rPr>
              <a:t> </a:t>
            </a:r>
            <a:r>
              <a:rPr sz="2200" spc="-30" dirty="0">
                <a:latin typeface="Microsoft Sans Serif"/>
                <a:cs typeface="Microsoft Sans Serif"/>
              </a:rPr>
              <a:t>flowchart</a:t>
            </a:r>
            <a:r>
              <a:rPr sz="2200" spc="55" dirty="0">
                <a:latin typeface="Microsoft Sans Serif"/>
                <a:cs typeface="Microsoft Sans Serif"/>
              </a:rPr>
              <a:t> </a:t>
            </a:r>
            <a:r>
              <a:rPr sz="2200" spc="-70" dirty="0">
                <a:latin typeface="Microsoft Sans Serif"/>
                <a:cs typeface="Microsoft Sans Serif"/>
              </a:rPr>
              <a:t>and</a:t>
            </a:r>
            <a:r>
              <a:rPr sz="2200" spc="65" dirty="0">
                <a:latin typeface="Microsoft Sans Serif"/>
                <a:cs typeface="Microsoft Sans Serif"/>
              </a:rPr>
              <a:t> </a:t>
            </a:r>
            <a:r>
              <a:rPr sz="2200" spc="-40" dirty="0">
                <a:latin typeface="Microsoft Sans Serif"/>
                <a:cs typeface="Microsoft Sans Serif"/>
              </a:rPr>
              <a:t>then</a:t>
            </a:r>
            <a:r>
              <a:rPr sz="2200" spc="65" dirty="0">
                <a:latin typeface="Microsoft Sans Serif"/>
                <a:cs typeface="Microsoft Sans Serif"/>
              </a:rPr>
              <a:t> </a:t>
            </a:r>
            <a:r>
              <a:rPr sz="2200" spc="-50" dirty="0">
                <a:latin typeface="Microsoft Sans Serif"/>
                <a:cs typeface="Microsoft Sans Serif"/>
              </a:rPr>
              <a:t>persisted.</a:t>
            </a:r>
            <a:endParaRPr sz="2200" dirty="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01394" y="444484"/>
            <a:ext cx="10504806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-114" dirty="0">
                <a:solidFill>
                  <a:schemeClr val="tx1"/>
                </a:solidFill>
              </a:rPr>
              <a:t>Data</a:t>
            </a:r>
            <a:r>
              <a:rPr sz="5400" spc="105" dirty="0">
                <a:solidFill>
                  <a:schemeClr val="tx1"/>
                </a:solidFill>
              </a:rPr>
              <a:t> </a:t>
            </a:r>
            <a:r>
              <a:rPr sz="5400" spc="-80" dirty="0">
                <a:solidFill>
                  <a:schemeClr val="tx1"/>
                </a:solidFill>
              </a:rPr>
              <a:t>Collection</a:t>
            </a:r>
            <a:r>
              <a:rPr sz="5400" spc="135" dirty="0">
                <a:solidFill>
                  <a:schemeClr val="tx1"/>
                </a:solidFill>
              </a:rPr>
              <a:t> </a:t>
            </a:r>
            <a:r>
              <a:rPr sz="5400" dirty="0">
                <a:solidFill>
                  <a:schemeClr val="tx1"/>
                </a:solidFill>
              </a:rPr>
              <a:t>-</a:t>
            </a:r>
            <a:r>
              <a:rPr sz="5400" spc="110" dirty="0">
                <a:solidFill>
                  <a:schemeClr val="tx1"/>
                </a:solidFill>
              </a:rPr>
              <a:t> </a:t>
            </a:r>
            <a:r>
              <a:rPr sz="5400" spc="-120" dirty="0">
                <a:solidFill>
                  <a:schemeClr val="tx1"/>
                </a:solidFill>
              </a:rPr>
              <a:t>Scraping</a:t>
            </a: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5471" y="3198122"/>
            <a:ext cx="2791714" cy="1082306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285747" y="3438482"/>
            <a:ext cx="1939925" cy="549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206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Request</a:t>
            </a:r>
            <a:r>
              <a:rPr sz="1800" b="1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800" b="1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Falcon9</a:t>
            </a:r>
            <a:endParaRPr sz="1800">
              <a:latin typeface="Calibri"/>
              <a:cs typeface="Calibri"/>
            </a:endParaRPr>
          </a:p>
          <a:p>
            <a:pPr algn="ctr">
              <a:lnSpc>
                <a:spcPts val="2060"/>
              </a:lnSpc>
            </a:pP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Launch</a:t>
            </a:r>
            <a:r>
              <a:rPr sz="1800" b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</a:rPr>
              <a:t>Wiki</a:t>
            </a:r>
            <a:r>
              <a:rPr sz="1800" b="1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page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 rot="16200000">
            <a:off x="3973042" y="3500883"/>
            <a:ext cx="503186" cy="424472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07762" y="3204426"/>
            <a:ext cx="2791714" cy="1082306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4817871" y="3322548"/>
            <a:ext cx="2575560" cy="795655"/>
          </a:xfrm>
          <a:prstGeom prst="rect">
            <a:avLst/>
          </a:prstGeom>
        </p:spPr>
        <p:txBody>
          <a:bodyPr vert="horz" wrap="square" lIns="0" tIns="39369" rIns="0" bIns="0" rtlCol="0">
            <a:spAutoFit/>
          </a:bodyPr>
          <a:lstStyle/>
          <a:p>
            <a:pPr marL="12700" marR="5080" algn="ctr">
              <a:lnSpc>
                <a:spcPct val="90300"/>
              </a:lnSpc>
              <a:spcBef>
                <a:spcPts val="309"/>
              </a:spcBef>
            </a:pP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Extract </a:t>
            </a: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</a:rPr>
              <a:t>all </a:t>
            </a: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column/variable </a:t>
            </a:r>
            <a:r>
              <a:rPr sz="1800" b="1" spc="-3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names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from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HTML </a:t>
            </a:r>
            <a:r>
              <a:rPr sz="1800" b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table</a:t>
            </a: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header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09406" y="3206089"/>
            <a:ext cx="2791714" cy="1079766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8918702" y="3322548"/>
            <a:ext cx="2373630" cy="795655"/>
          </a:xfrm>
          <a:prstGeom prst="rect">
            <a:avLst/>
          </a:prstGeom>
        </p:spPr>
        <p:txBody>
          <a:bodyPr vert="horz" wrap="square" lIns="0" tIns="39369" rIns="0" bIns="0" rtlCol="0">
            <a:spAutoFit/>
          </a:bodyPr>
          <a:lstStyle/>
          <a:p>
            <a:pPr marL="12700" marR="5080" indent="8890" algn="ctr">
              <a:lnSpc>
                <a:spcPct val="90300"/>
              </a:lnSpc>
              <a:spcBef>
                <a:spcPts val="309"/>
              </a:spcBef>
            </a:pPr>
            <a:r>
              <a:rPr sz="1800" b="1" spc="-15" dirty="0">
                <a:solidFill>
                  <a:srgbClr val="FFFFFF"/>
                </a:solidFill>
                <a:latin typeface="Calibri"/>
                <a:cs typeface="Calibri"/>
              </a:rPr>
              <a:t>Create</a:t>
            </a: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-15" dirty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sz="1800" b="1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-15" dirty="0">
                <a:solidFill>
                  <a:srgbClr val="FFFFFF"/>
                </a:solidFill>
                <a:latin typeface="Calibri"/>
                <a:cs typeface="Calibri"/>
              </a:rPr>
              <a:t>frame</a:t>
            </a:r>
            <a:r>
              <a:rPr sz="1800" b="1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by </a:t>
            </a:r>
            <a:r>
              <a:rPr sz="1800" b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parsing </a:t>
            </a: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launch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HTML </a:t>
            </a:r>
            <a:r>
              <a:rPr sz="1800" b="1" spc="-3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tables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1086845" y="6104032"/>
            <a:ext cx="321310" cy="256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39"/>
              </a:lnSpc>
            </a:pPr>
            <a:fld id="{81D60167-4931-47E6-BA6A-407CBD079E47}" type="slidenum">
              <a:rPr sz="1600" spc="75" dirty="0">
                <a:solidFill>
                  <a:srgbClr val="1C7CDB"/>
                </a:solidFill>
                <a:latin typeface="Microsoft Sans Serif"/>
                <a:cs typeface="Microsoft Sans Serif"/>
              </a:rPr>
              <a:t>10</a:t>
            </a:fld>
            <a:endParaRPr sz="1600">
              <a:latin typeface="Microsoft Sans Serif"/>
              <a:cs typeface="Microsoft Sans Serif"/>
            </a:endParaRPr>
          </a:p>
        </p:txBody>
      </p:sp>
      <p:pic>
        <p:nvPicPr>
          <p:cNvPr id="16" name="object 8">
            <a:extLst>
              <a:ext uri="{FF2B5EF4-FFF2-40B4-BE49-F238E27FC236}">
                <a16:creationId xmlns="" xmlns:a16="http://schemas.microsoft.com/office/drawing/2014/main" id="{25CFD065-12A2-4699-A9AD-7F10AAF9AFB3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 rot="16200000">
            <a:off x="7902714" y="3477839"/>
            <a:ext cx="503186" cy="42447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8994" y="1808734"/>
            <a:ext cx="8555355" cy="1821814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241300" marR="173355" indent="-228600">
              <a:lnSpc>
                <a:spcPts val="2380"/>
              </a:lnSpc>
              <a:spcBef>
                <a:spcPts val="39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30" dirty="0">
                <a:latin typeface="Microsoft Sans Serif"/>
                <a:cs typeface="Microsoft Sans Serif"/>
              </a:rPr>
              <a:t>Initially </a:t>
            </a:r>
            <a:r>
              <a:rPr sz="2200" spc="-100" dirty="0">
                <a:latin typeface="Microsoft Sans Serif"/>
                <a:cs typeface="Microsoft Sans Serif"/>
              </a:rPr>
              <a:t>some</a:t>
            </a:r>
            <a:r>
              <a:rPr sz="2200" spc="-95" dirty="0">
                <a:latin typeface="Microsoft Sans Serif"/>
                <a:cs typeface="Microsoft Sans Serif"/>
              </a:rPr>
              <a:t> </a:t>
            </a:r>
            <a:r>
              <a:rPr sz="2200" spc="-50" dirty="0">
                <a:latin typeface="Microsoft Sans Serif"/>
                <a:cs typeface="Microsoft Sans Serif"/>
              </a:rPr>
              <a:t>Exploratory </a:t>
            </a:r>
            <a:r>
              <a:rPr sz="2200" spc="-65" dirty="0">
                <a:latin typeface="Microsoft Sans Serif"/>
                <a:cs typeface="Microsoft Sans Serif"/>
              </a:rPr>
              <a:t>Data </a:t>
            </a:r>
            <a:r>
              <a:rPr sz="2200" spc="-80" dirty="0">
                <a:latin typeface="Microsoft Sans Serif"/>
                <a:cs typeface="Microsoft Sans Serif"/>
              </a:rPr>
              <a:t>Analysis </a:t>
            </a:r>
            <a:r>
              <a:rPr sz="2200" spc="-150" dirty="0">
                <a:latin typeface="Microsoft Sans Serif"/>
                <a:cs typeface="Microsoft Sans Serif"/>
              </a:rPr>
              <a:t>(EDA)</a:t>
            </a:r>
            <a:r>
              <a:rPr sz="2200" spc="-145" dirty="0">
                <a:latin typeface="Microsoft Sans Serif"/>
                <a:cs typeface="Microsoft Sans Serif"/>
              </a:rPr>
              <a:t> </a:t>
            </a:r>
            <a:r>
              <a:rPr sz="2200" spc="-114" dirty="0">
                <a:latin typeface="Microsoft Sans Serif"/>
                <a:cs typeface="Microsoft Sans Serif"/>
              </a:rPr>
              <a:t>was</a:t>
            </a:r>
            <a:r>
              <a:rPr sz="2200" spc="-110" dirty="0">
                <a:latin typeface="Microsoft Sans Serif"/>
                <a:cs typeface="Microsoft Sans Serif"/>
              </a:rPr>
              <a:t> </a:t>
            </a:r>
            <a:r>
              <a:rPr sz="2200" spc="-35" dirty="0">
                <a:latin typeface="Microsoft Sans Serif"/>
                <a:cs typeface="Microsoft Sans Serif"/>
              </a:rPr>
              <a:t>performed on </a:t>
            </a:r>
            <a:r>
              <a:rPr sz="2200" spc="-30" dirty="0">
                <a:latin typeface="Microsoft Sans Serif"/>
                <a:cs typeface="Microsoft Sans Serif"/>
              </a:rPr>
              <a:t>the </a:t>
            </a:r>
            <a:r>
              <a:rPr sz="2200" spc="-570" dirty="0">
                <a:latin typeface="Microsoft Sans Serif"/>
                <a:cs typeface="Microsoft Sans Serif"/>
              </a:rPr>
              <a:t> </a:t>
            </a:r>
            <a:r>
              <a:rPr sz="2200" spc="-60" dirty="0">
                <a:latin typeface="Microsoft Sans Serif"/>
                <a:cs typeface="Microsoft Sans Serif"/>
              </a:rPr>
              <a:t>dataset.</a:t>
            </a:r>
            <a:endParaRPr sz="2200" dirty="0">
              <a:latin typeface="Microsoft Sans Serif"/>
              <a:cs typeface="Microsoft Sans Serif"/>
            </a:endParaRPr>
          </a:p>
          <a:p>
            <a:pPr marL="241300" indent="-228600">
              <a:lnSpc>
                <a:spcPts val="2510"/>
              </a:lnSpc>
              <a:spcBef>
                <a:spcPts val="70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125" dirty="0">
                <a:latin typeface="Microsoft Sans Serif"/>
                <a:cs typeface="Microsoft Sans Serif"/>
              </a:rPr>
              <a:t>Then</a:t>
            </a:r>
            <a:r>
              <a:rPr sz="2200" spc="70" dirty="0">
                <a:latin typeface="Microsoft Sans Serif"/>
                <a:cs typeface="Microsoft Sans Serif"/>
              </a:rPr>
              <a:t> </a:t>
            </a:r>
            <a:r>
              <a:rPr sz="2200" spc="-30" dirty="0">
                <a:latin typeface="Microsoft Sans Serif"/>
                <a:cs typeface="Microsoft Sans Serif"/>
              </a:rPr>
              <a:t>the</a:t>
            </a:r>
            <a:r>
              <a:rPr sz="2200" spc="75" dirty="0">
                <a:latin typeface="Microsoft Sans Serif"/>
                <a:cs typeface="Microsoft Sans Serif"/>
              </a:rPr>
              <a:t> </a:t>
            </a:r>
            <a:r>
              <a:rPr sz="2200" spc="-90" dirty="0">
                <a:latin typeface="Microsoft Sans Serif"/>
                <a:cs typeface="Microsoft Sans Serif"/>
              </a:rPr>
              <a:t>summaries</a:t>
            </a:r>
            <a:r>
              <a:rPr sz="2200" spc="75" dirty="0">
                <a:latin typeface="Microsoft Sans Serif"/>
                <a:cs typeface="Microsoft Sans Serif"/>
              </a:rPr>
              <a:t> </a:t>
            </a:r>
            <a:r>
              <a:rPr sz="2200" spc="-95" dirty="0">
                <a:latin typeface="Microsoft Sans Serif"/>
                <a:cs typeface="Microsoft Sans Serif"/>
              </a:rPr>
              <a:t>launches</a:t>
            </a:r>
            <a:r>
              <a:rPr sz="2200" spc="90" dirty="0">
                <a:latin typeface="Microsoft Sans Serif"/>
                <a:cs typeface="Microsoft Sans Serif"/>
              </a:rPr>
              <a:t> </a:t>
            </a:r>
            <a:r>
              <a:rPr sz="2200" spc="-30" dirty="0">
                <a:latin typeface="Microsoft Sans Serif"/>
                <a:cs typeface="Microsoft Sans Serif"/>
              </a:rPr>
              <a:t>per</a:t>
            </a:r>
            <a:r>
              <a:rPr sz="2200" spc="85" dirty="0">
                <a:latin typeface="Microsoft Sans Serif"/>
                <a:cs typeface="Microsoft Sans Serif"/>
              </a:rPr>
              <a:t> </a:t>
            </a:r>
            <a:r>
              <a:rPr sz="2200" spc="-55" dirty="0">
                <a:latin typeface="Microsoft Sans Serif"/>
                <a:cs typeface="Microsoft Sans Serif"/>
              </a:rPr>
              <a:t>site,</a:t>
            </a:r>
            <a:r>
              <a:rPr sz="2200" spc="70" dirty="0">
                <a:latin typeface="Microsoft Sans Serif"/>
                <a:cs typeface="Microsoft Sans Serif"/>
              </a:rPr>
              <a:t> </a:t>
            </a:r>
            <a:r>
              <a:rPr sz="2200" spc="-85" dirty="0">
                <a:latin typeface="Microsoft Sans Serif"/>
                <a:cs typeface="Microsoft Sans Serif"/>
              </a:rPr>
              <a:t>occurrences</a:t>
            </a:r>
            <a:r>
              <a:rPr sz="2200" spc="90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of</a:t>
            </a:r>
            <a:r>
              <a:rPr sz="2200" spc="65" dirty="0">
                <a:latin typeface="Microsoft Sans Serif"/>
                <a:cs typeface="Microsoft Sans Serif"/>
              </a:rPr>
              <a:t> </a:t>
            </a:r>
            <a:r>
              <a:rPr sz="2200" spc="-114" dirty="0">
                <a:latin typeface="Microsoft Sans Serif"/>
                <a:cs typeface="Microsoft Sans Serif"/>
              </a:rPr>
              <a:t>each</a:t>
            </a:r>
            <a:r>
              <a:rPr sz="2200" spc="70" dirty="0">
                <a:latin typeface="Microsoft Sans Serif"/>
                <a:cs typeface="Microsoft Sans Serif"/>
              </a:rPr>
              <a:t> </a:t>
            </a:r>
            <a:r>
              <a:rPr sz="2200" spc="30" dirty="0">
                <a:latin typeface="Microsoft Sans Serif"/>
                <a:cs typeface="Microsoft Sans Serif"/>
              </a:rPr>
              <a:t>orbit</a:t>
            </a:r>
            <a:r>
              <a:rPr sz="2200" spc="90" dirty="0">
                <a:latin typeface="Microsoft Sans Serif"/>
                <a:cs typeface="Microsoft Sans Serif"/>
              </a:rPr>
              <a:t> </a:t>
            </a:r>
            <a:r>
              <a:rPr sz="2200" spc="-70" dirty="0">
                <a:latin typeface="Microsoft Sans Serif"/>
                <a:cs typeface="Microsoft Sans Serif"/>
              </a:rPr>
              <a:t>and</a:t>
            </a:r>
            <a:endParaRPr sz="2200" dirty="0">
              <a:latin typeface="Microsoft Sans Serif"/>
              <a:cs typeface="Microsoft Sans Serif"/>
            </a:endParaRPr>
          </a:p>
          <a:p>
            <a:pPr marL="241300">
              <a:lnSpc>
                <a:spcPts val="2510"/>
              </a:lnSpc>
            </a:pPr>
            <a:r>
              <a:rPr sz="2200" spc="-85" dirty="0">
                <a:latin typeface="Microsoft Sans Serif"/>
                <a:cs typeface="Microsoft Sans Serif"/>
              </a:rPr>
              <a:t>occurrences</a:t>
            </a:r>
            <a:r>
              <a:rPr sz="2200" spc="80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of</a:t>
            </a:r>
            <a:r>
              <a:rPr sz="2200" spc="65" dirty="0">
                <a:latin typeface="Microsoft Sans Serif"/>
                <a:cs typeface="Microsoft Sans Serif"/>
              </a:rPr>
              <a:t> </a:t>
            </a:r>
            <a:r>
              <a:rPr sz="2200" spc="-65" dirty="0">
                <a:latin typeface="Microsoft Sans Serif"/>
                <a:cs typeface="Microsoft Sans Serif"/>
              </a:rPr>
              <a:t>mission</a:t>
            </a:r>
            <a:r>
              <a:rPr sz="2200" spc="75" dirty="0">
                <a:latin typeface="Microsoft Sans Serif"/>
                <a:cs typeface="Microsoft Sans Serif"/>
              </a:rPr>
              <a:t> </a:t>
            </a:r>
            <a:r>
              <a:rPr sz="2200" spc="-50" dirty="0">
                <a:latin typeface="Microsoft Sans Serif"/>
                <a:cs typeface="Microsoft Sans Serif"/>
              </a:rPr>
              <a:t>outcome</a:t>
            </a:r>
            <a:r>
              <a:rPr sz="2200" spc="65" dirty="0">
                <a:latin typeface="Microsoft Sans Serif"/>
                <a:cs typeface="Microsoft Sans Serif"/>
              </a:rPr>
              <a:t> </a:t>
            </a:r>
            <a:r>
              <a:rPr sz="2200" spc="-30" dirty="0">
                <a:latin typeface="Microsoft Sans Serif"/>
                <a:cs typeface="Microsoft Sans Serif"/>
              </a:rPr>
              <a:t>per</a:t>
            </a:r>
            <a:r>
              <a:rPr sz="2200" spc="85" dirty="0">
                <a:latin typeface="Microsoft Sans Serif"/>
                <a:cs typeface="Microsoft Sans Serif"/>
              </a:rPr>
              <a:t> </a:t>
            </a:r>
            <a:r>
              <a:rPr sz="2200" spc="30" dirty="0">
                <a:latin typeface="Microsoft Sans Serif"/>
                <a:cs typeface="Microsoft Sans Serif"/>
              </a:rPr>
              <a:t>orbit</a:t>
            </a:r>
            <a:r>
              <a:rPr sz="2200" spc="90" dirty="0">
                <a:latin typeface="Microsoft Sans Serif"/>
                <a:cs typeface="Microsoft Sans Serif"/>
              </a:rPr>
              <a:t> </a:t>
            </a:r>
            <a:r>
              <a:rPr sz="2200" spc="-30" dirty="0">
                <a:latin typeface="Microsoft Sans Serif"/>
                <a:cs typeface="Microsoft Sans Serif"/>
              </a:rPr>
              <a:t>type</a:t>
            </a:r>
            <a:r>
              <a:rPr sz="2200" spc="75" dirty="0">
                <a:latin typeface="Microsoft Sans Serif"/>
                <a:cs typeface="Microsoft Sans Serif"/>
              </a:rPr>
              <a:t> </a:t>
            </a:r>
            <a:r>
              <a:rPr sz="2200" spc="-75" dirty="0">
                <a:latin typeface="Microsoft Sans Serif"/>
                <a:cs typeface="Microsoft Sans Serif"/>
              </a:rPr>
              <a:t>were</a:t>
            </a:r>
            <a:r>
              <a:rPr sz="2200" spc="80" dirty="0">
                <a:latin typeface="Microsoft Sans Serif"/>
                <a:cs typeface="Microsoft Sans Serif"/>
              </a:rPr>
              <a:t> </a:t>
            </a:r>
            <a:r>
              <a:rPr sz="2200" spc="-70" dirty="0">
                <a:latin typeface="Microsoft Sans Serif"/>
                <a:cs typeface="Microsoft Sans Serif"/>
              </a:rPr>
              <a:t>calculated.</a:t>
            </a:r>
            <a:endParaRPr sz="2200" dirty="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70" dirty="0">
                <a:latin typeface="Microsoft Sans Serif"/>
                <a:cs typeface="Microsoft Sans Serif"/>
              </a:rPr>
              <a:t>Finally,</a:t>
            </a:r>
            <a:r>
              <a:rPr sz="2200" spc="100" dirty="0">
                <a:latin typeface="Microsoft Sans Serif"/>
                <a:cs typeface="Microsoft Sans Serif"/>
              </a:rPr>
              <a:t> </a:t>
            </a:r>
            <a:r>
              <a:rPr sz="2200" spc="-30" dirty="0">
                <a:latin typeface="Microsoft Sans Serif"/>
                <a:cs typeface="Microsoft Sans Serif"/>
              </a:rPr>
              <a:t>the</a:t>
            </a:r>
            <a:r>
              <a:rPr sz="2200" spc="45" dirty="0">
                <a:latin typeface="Microsoft Sans Serif"/>
                <a:cs typeface="Microsoft Sans Serif"/>
              </a:rPr>
              <a:t> </a:t>
            </a:r>
            <a:r>
              <a:rPr sz="2200" spc="-30" dirty="0">
                <a:latin typeface="Microsoft Sans Serif"/>
                <a:cs typeface="Microsoft Sans Serif"/>
              </a:rPr>
              <a:t>landing</a:t>
            </a:r>
            <a:r>
              <a:rPr sz="2200" spc="85" dirty="0">
                <a:latin typeface="Microsoft Sans Serif"/>
                <a:cs typeface="Microsoft Sans Serif"/>
              </a:rPr>
              <a:t> </a:t>
            </a:r>
            <a:r>
              <a:rPr sz="2200" spc="-50" dirty="0">
                <a:latin typeface="Microsoft Sans Serif"/>
                <a:cs typeface="Microsoft Sans Serif"/>
              </a:rPr>
              <a:t>outcome</a:t>
            </a:r>
            <a:r>
              <a:rPr sz="2200" spc="55" dirty="0">
                <a:latin typeface="Microsoft Sans Serif"/>
                <a:cs typeface="Microsoft Sans Serif"/>
              </a:rPr>
              <a:t> </a:t>
            </a:r>
            <a:r>
              <a:rPr sz="2200" spc="-45" dirty="0">
                <a:latin typeface="Microsoft Sans Serif"/>
                <a:cs typeface="Microsoft Sans Serif"/>
              </a:rPr>
              <a:t>label</a:t>
            </a:r>
            <a:r>
              <a:rPr sz="2200" spc="65" dirty="0">
                <a:latin typeface="Microsoft Sans Serif"/>
                <a:cs typeface="Microsoft Sans Serif"/>
              </a:rPr>
              <a:t> </a:t>
            </a:r>
            <a:r>
              <a:rPr sz="2200" spc="-114" dirty="0">
                <a:latin typeface="Microsoft Sans Serif"/>
                <a:cs typeface="Microsoft Sans Serif"/>
              </a:rPr>
              <a:t>was</a:t>
            </a:r>
            <a:r>
              <a:rPr sz="2200" spc="60" dirty="0">
                <a:latin typeface="Microsoft Sans Serif"/>
                <a:cs typeface="Microsoft Sans Serif"/>
              </a:rPr>
              <a:t> </a:t>
            </a:r>
            <a:r>
              <a:rPr sz="2200" spc="-55" dirty="0">
                <a:latin typeface="Microsoft Sans Serif"/>
                <a:cs typeface="Microsoft Sans Serif"/>
              </a:rPr>
              <a:t>created</a:t>
            </a:r>
            <a:r>
              <a:rPr sz="2200" spc="60" dirty="0">
                <a:latin typeface="Microsoft Sans Serif"/>
                <a:cs typeface="Microsoft Sans Serif"/>
              </a:rPr>
              <a:t> </a:t>
            </a:r>
            <a:r>
              <a:rPr sz="2200" spc="-25" dirty="0">
                <a:latin typeface="Microsoft Sans Serif"/>
                <a:cs typeface="Microsoft Sans Serif"/>
              </a:rPr>
              <a:t>from</a:t>
            </a:r>
            <a:r>
              <a:rPr sz="2200" spc="75" dirty="0">
                <a:latin typeface="Microsoft Sans Serif"/>
                <a:cs typeface="Microsoft Sans Serif"/>
              </a:rPr>
              <a:t> </a:t>
            </a:r>
            <a:r>
              <a:rPr sz="2200" spc="-75" dirty="0">
                <a:latin typeface="Microsoft Sans Serif"/>
                <a:cs typeface="Microsoft Sans Serif"/>
              </a:rPr>
              <a:t>Outcome</a:t>
            </a:r>
            <a:r>
              <a:rPr sz="2200" spc="45" dirty="0">
                <a:latin typeface="Microsoft Sans Serif"/>
                <a:cs typeface="Microsoft Sans Serif"/>
              </a:rPr>
              <a:t> </a:t>
            </a:r>
            <a:r>
              <a:rPr sz="2200" spc="-70" dirty="0">
                <a:latin typeface="Microsoft Sans Serif"/>
                <a:cs typeface="Microsoft Sans Serif"/>
              </a:rPr>
              <a:t>column.</a:t>
            </a:r>
            <a:endParaRPr sz="2200" dirty="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48994" y="291577"/>
            <a:ext cx="10428606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-114" dirty="0"/>
              <a:t>Data</a:t>
            </a:r>
            <a:r>
              <a:rPr sz="5400" spc="80" dirty="0"/>
              <a:t> </a:t>
            </a:r>
            <a:r>
              <a:rPr sz="5400" spc="-90" dirty="0"/>
              <a:t>Wrangling</a:t>
            </a: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86180" y="3881120"/>
            <a:ext cx="2164334" cy="1310894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2021204" y="4323778"/>
            <a:ext cx="492125" cy="361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200" spc="-30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endParaRPr sz="220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533140" y="4257040"/>
            <a:ext cx="482866" cy="55905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173220" y="3881120"/>
            <a:ext cx="2166874" cy="1310894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4338065" y="4323778"/>
            <a:ext cx="1841500" cy="361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10" dirty="0">
                <a:solidFill>
                  <a:srgbClr val="FFFFFF"/>
                </a:solidFill>
                <a:latin typeface="Calibri"/>
                <a:cs typeface="Calibri"/>
              </a:rPr>
              <a:t>Summarizations</a:t>
            </a:r>
            <a:endParaRPr sz="2200">
              <a:latin typeface="Calibri"/>
              <a:cs typeface="Calibri"/>
            </a:endParaRPr>
          </a:p>
        </p:txBody>
      </p: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522719" y="4257040"/>
            <a:ext cx="482866" cy="559054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162800" y="3881120"/>
            <a:ext cx="2164333" cy="1310894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7378700" y="4016692"/>
            <a:ext cx="1737360" cy="976630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12700" marR="5080" indent="1905" algn="ctr">
              <a:lnSpc>
                <a:spcPts val="2420"/>
              </a:lnSpc>
              <a:spcBef>
                <a:spcPts val="365"/>
              </a:spcBef>
            </a:pPr>
            <a:r>
              <a:rPr sz="2200" spc="-5" dirty="0">
                <a:solidFill>
                  <a:srgbClr val="FFFFFF"/>
                </a:solidFill>
                <a:latin typeface="Calibri"/>
                <a:cs typeface="Calibri"/>
              </a:rPr>
              <a:t>Creation 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of </a:t>
            </a:r>
            <a:r>
              <a:rPr sz="22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alibri"/>
                <a:cs typeface="Calibri"/>
              </a:rPr>
              <a:t>Landing 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libri"/>
                <a:cs typeface="Calibri"/>
              </a:rPr>
              <a:t>Outcome</a:t>
            </a:r>
            <a:r>
              <a:rPr sz="220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alibri"/>
                <a:cs typeface="Calibri"/>
              </a:rPr>
              <a:t>Label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1086845" y="6104032"/>
            <a:ext cx="321310" cy="256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39"/>
              </a:lnSpc>
            </a:pPr>
            <a:fld id="{81D60167-4931-47E6-BA6A-407CBD079E47}" type="slidenum">
              <a:rPr sz="1600" spc="75" dirty="0">
                <a:solidFill>
                  <a:srgbClr val="1C7CDB"/>
                </a:solidFill>
                <a:latin typeface="Microsoft Sans Serif"/>
                <a:cs typeface="Microsoft Sans Serif"/>
              </a:rPr>
              <a:t>11</a:t>
            </a:fld>
            <a:endParaRPr sz="16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0F034AF3-238F-4EC6-921A-40677FB6CE34}"/>
              </a:ext>
            </a:extLst>
          </p:cNvPr>
          <p:cNvSpPr/>
          <p:nvPr/>
        </p:nvSpPr>
        <p:spPr>
          <a:xfrm>
            <a:off x="914400" y="3429000"/>
            <a:ext cx="9982200" cy="2514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/>
          <p:nvPr/>
        </p:nvSpPr>
        <p:spPr>
          <a:xfrm>
            <a:off x="859154" y="1578301"/>
            <a:ext cx="9497060" cy="1428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1067435" indent="-2286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130" dirty="0">
                <a:latin typeface="Microsoft Sans Serif"/>
                <a:cs typeface="Microsoft Sans Serif"/>
              </a:rPr>
              <a:t>To</a:t>
            </a:r>
            <a:r>
              <a:rPr sz="2200" spc="80" dirty="0">
                <a:latin typeface="Microsoft Sans Serif"/>
                <a:cs typeface="Microsoft Sans Serif"/>
              </a:rPr>
              <a:t> </a:t>
            </a:r>
            <a:r>
              <a:rPr sz="2200" spc="-45" dirty="0">
                <a:latin typeface="Microsoft Sans Serif"/>
                <a:cs typeface="Microsoft Sans Serif"/>
              </a:rPr>
              <a:t>explore</a:t>
            </a:r>
            <a:r>
              <a:rPr sz="2200" spc="85" dirty="0">
                <a:latin typeface="Microsoft Sans Serif"/>
                <a:cs typeface="Microsoft Sans Serif"/>
              </a:rPr>
              <a:t> </a:t>
            </a:r>
            <a:r>
              <a:rPr sz="2200" spc="-60" dirty="0">
                <a:latin typeface="Microsoft Sans Serif"/>
                <a:cs typeface="Microsoft Sans Serif"/>
              </a:rPr>
              <a:t>data,</a:t>
            </a:r>
            <a:r>
              <a:rPr sz="2200" spc="55" dirty="0">
                <a:latin typeface="Microsoft Sans Serif"/>
                <a:cs typeface="Microsoft Sans Serif"/>
              </a:rPr>
              <a:t> </a:t>
            </a:r>
            <a:r>
              <a:rPr sz="2200" spc="-30" dirty="0">
                <a:latin typeface="Microsoft Sans Serif"/>
                <a:cs typeface="Microsoft Sans Serif"/>
              </a:rPr>
              <a:t>scatterplots</a:t>
            </a:r>
            <a:r>
              <a:rPr sz="2200" spc="55" dirty="0">
                <a:latin typeface="Microsoft Sans Serif"/>
                <a:cs typeface="Microsoft Sans Serif"/>
              </a:rPr>
              <a:t> </a:t>
            </a:r>
            <a:r>
              <a:rPr sz="2200" spc="-70" dirty="0">
                <a:latin typeface="Microsoft Sans Serif"/>
                <a:cs typeface="Microsoft Sans Serif"/>
              </a:rPr>
              <a:t>and</a:t>
            </a:r>
            <a:r>
              <a:rPr sz="2200" spc="95" dirty="0">
                <a:latin typeface="Microsoft Sans Serif"/>
                <a:cs typeface="Microsoft Sans Serif"/>
              </a:rPr>
              <a:t> </a:t>
            </a:r>
            <a:r>
              <a:rPr sz="2200" spc="-15" dirty="0">
                <a:latin typeface="Microsoft Sans Serif"/>
                <a:cs typeface="Microsoft Sans Serif"/>
              </a:rPr>
              <a:t>barplots</a:t>
            </a:r>
            <a:r>
              <a:rPr sz="2200" spc="75" dirty="0">
                <a:latin typeface="Microsoft Sans Serif"/>
                <a:cs typeface="Microsoft Sans Serif"/>
              </a:rPr>
              <a:t> </a:t>
            </a:r>
            <a:r>
              <a:rPr sz="2200" spc="-75" dirty="0">
                <a:latin typeface="Microsoft Sans Serif"/>
                <a:cs typeface="Microsoft Sans Serif"/>
              </a:rPr>
              <a:t>were</a:t>
            </a:r>
            <a:r>
              <a:rPr sz="2200" spc="85" dirty="0">
                <a:latin typeface="Microsoft Sans Serif"/>
                <a:cs typeface="Microsoft Sans Serif"/>
              </a:rPr>
              <a:t> </a:t>
            </a:r>
            <a:r>
              <a:rPr sz="2200" spc="-80" dirty="0">
                <a:latin typeface="Microsoft Sans Serif"/>
                <a:cs typeface="Microsoft Sans Serif"/>
              </a:rPr>
              <a:t>used</a:t>
            </a:r>
            <a:r>
              <a:rPr sz="2200" spc="75" dirty="0">
                <a:latin typeface="Microsoft Sans Serif"/>
                <a:cs typeface="Microsoft Sans Serif"/>
              </a:rPr>
              <a:t> </a:t>
            </a:r>
            <a:r>
              <a:rPr sz="2200" spc="45" dirty="0">
                <a:latin typeface="Microsoft Sans Serif"/>
                <a:cs typeface="Microsoft Sans Serif"/>
              </a:rPr>
              <a:t>to</a:t>
            </a:r>
            <a:r>
              <a:rPr sz="2200" spc="65" dirty="0">
                <a:latin typeface="Microsoft Sans Serif"/>
                <a:cs typeface="Microsoft Sans Serif"/>
              </a:rPr>
              <a:t> </a:t>
            </a:r>
            <a:r>
              <a:rPr sz="2200" spc="-65" dirty="0">
                <a:latin typeface="Microsoft Sans Serif"/>
                <a:cs typeface="Microsoft Sans Serif"/>
              </a:rPr>
              <a:t>visualize</a:t>
            </a:r>
            <a:r>
              <a:rPr sz="2200" spc="95" dirty="0">
                <a:latin typeface="Microsoft Sans Serif"/>
                <a:cs typeface="Microsoft Sans Serif"/>
              </a:rPr>
              <a:t> </a:t>
            </a:r>
            <a:r>
              <a:rPr sz="2200" spc="-30" dirty="0">
                <a:latin typeface="Microsoft Sans Serif"/>
                <a:cs typeface="Microsoft Sans Serif"/>
              </a:rPr>
              <a:t>the </a:t>
            </a:r>
            <a:r>
              <a:rPr sz="2200" spc="-570" dirty="0">
                <a:latin typeface="Microsoft Sans Serif"/>
                <a:cs typeface="Microsoft Sans Serif"/>
              </a:rPr>
              <a:t> </a:t>
            </a:r>
            <a:r>
              <a:rPr sz="2200" spc="-35" dirty="0">
                <a:latin typeface="Microsoft Sans Serif"/>
                <a:cs typeface="Microsoft Sans Serif"/>
              </a:rPr>
              <a:t>relationship</a:t>
            </a:r>
            <a:r>
              <a:rPr sz="2200" spc="75" dirty="0">
                <a:latin typeface="Microsoft Sans Serif"/>
                <a:cs typeface="Microsoft Sans Serif"/>
              </a:rPr>
              <a:t> </a:t>
            </a:r>
            <a:r>
              <a:rPr sz="2200" spc="-55" dirty="0">
                <a:latin typeface="Microsoft Sans Serif"/>
                <a:cs typeface="Microsoft Sans Serif"/>
              </a:rPr>
              <a:t>between</a:t>
            </a:r>
            <a:r>
              <a:rPr sz="2200" spc="70" dirty="0">
                <a:latin typeface="Microsoft Sans Serif"/>
                <a:cs typeface="Microsoft Sans Serif"/>
              </a:rPr>
              <a:t> </a:t>
            </a:r>
            <a:r>
              <a:rPr sz="2200" spc="-20" dirty="0">
                <a:latin typeface="Microsoft Sans Serif"/>
                <a:cs typeface="Microsoft Sans Serif"/>
              </a:rPr>
              <a:t>pair</a:t>
            </a:r>
            <a:r>
              <a:rPr sz="2200" spc="80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of</a:t>
            </a:r>
            <a:r>
              <a:rPr sz="2200" spc="55" dirty="0">
                <a:latin typeface="Microsoft Sans Serif"/>
                <a:cs typeface="Microsoft Sans Serif"/>
              </a:rPr>
              <a:t> </a:t>
            </a:r>
            <a:r>
              <a:rPr sz="2200" spc="-65" dirty="0">
                <a:latin typeface="Microsoft Sans Serif"/>
                <a:cs typeface="Microsoft Sans Serif"/>
              </a:rPr>
              <a:t>features:</a:t>
            </a:r>
            <a:endParaRPr sz="2200" dirty="0">
              <a:latin typeface="Microsoft Sans Serif"/>
              <a:cs typeface="Microsoft Sans Serif"/>
            </a:endParaRPr>
          </a:p>
          <a:p>
            <a:pPr marL="698500" marR="5080" lvl="1" indent="-228600">
              <a:lnSpc>
                <a:spcPct val="100000"/>
              </a:lnSpc>
              <a:spcBef>
                <a:spcPts val="1440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1800" spc="-70" dirty="0">
                <a:latin typeface="Microsoft Sans Serif"/>
                <a:cs typeface="Microsoft Sans Serif"/>
              </a:rPr>
              <a:t>Payload </a:t>
            </a:r>
            <a:r>
              <a:rPr sz="1800" spc="-120" dirty="0">
                <a:latin typeface="Microsoft Sans Serif"/>
                <a:cs typeface="Microsoft Sans Serif"/>
              </a:rPr>
              <a:t>Mass</a:t>
            </a:r>
            <a:r>
              <a:rPr sz="1800" spc="-114" dirty="0">
                <a:latin typeface="Microsoft Sans Serif"/>
                <a:cs typeface="Microsoft Sans Serif"/>
              </a:rPr>
              <a:t> </a:t>
            </a:r>
            <a:r>
              <a:rPr sz="1800" spc="-170" dirty="0">
                <a:latin typeface="Microsoft Sans Serif"/>
                <a:cs typeface="Microsoft Sans Serif"/>
              </a:rPr>
              <a:t>X</a:t>
            </a:r>
            <a:r>
              <a:rPr sz="1800" spc="-16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Flight </a:t>
            </a:r>
            <a:r>
              <a:rPr sz="1800" spc="-60" dirty="0">
                <a:latin typeface="Microsoft Sans Serif"/>
                <a:cs typeface="Microsoft Sans Serif"/>
              </a:rPr>
              <a:t>Number, </a:t>
            </a:r>
            <a:r>
              <a:rPr sz="1800" spc="-80" dirty="0">
                <a:latin typeface="Microsoft Sans Serif"/>
                <a:cs typeface="Microsoft Sans Serif"/>
              </a:rPr>
              <a:t>Launch</a:t>
            </a:r>
            <a:r>
              <a:rPr sz="1800" spc="-75" dirty="0">
                <a:latin typeface="Microsoft Sans Serif"/>
                <a:cs typeface="Microsoft Sans Serif"/>
              </a:rPr>
              <a:t> </a:t>
            </a:r>
            <a:r>
              <a:rPr sz="1800" spc="-60" dirty="0">
                <a:latin typeface="Microsoft Sans Serif"/>
                <a:cs typeface="Microsoft Sans Serif"/>
              </a:rPr>
              <a:t>Site </a:t>
            </a:r>
            <a:r>
              <a:rPr sz="1800" spc="-170" dirty="0">
                <a:latin typeface="Microsoft Sans Serif"/>
                <a:cs typeface="Microsoft Sans Serif"/>
              </a:rPr>
              <a:t>X</a:t>
            </a:r>
            <a:r>
              <a:rPr sz="1800" spc="-16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Flight </a:t>
            </a:r>
            <a:r>
              <a:rPr sz="1800" spc="-60" dirty="0">
                <a:latin typeface="Microsoft Sans Serif"/>
                <a:cs typeface="Microsoft Sans Serif"/>
              </a:rPr>
              <a:t>Number, </a:t>
            </a:r>
            <a:r>
              <a:rPr sz="1800" spc="-80" dirty="0">
                <a:latin typeface="Microsoft Sans Serif"/>
                <a:cs typeface="Microsoft Sans Serif"/>
              </a:rPr>
              <a:t>Launch</a:t>
            </a:r>
            <a:r>
              <a:rPr sz="1800" spc="-75" dirty="0">
                <a:latin typeface="Microsoft Sans Serif"/>
                <a:cs typeface="Microsoft Sans Serif"/>
              </a:rPr>
              <a:t> </a:t>
            </a:r>
            <a:r>
              <a:rPr sz="1800" spc="-60" dirty="0">
                <a:latin typeface="Microsoft Sans Serif"/>
                <a:cs typeface="Microsoft Sans Serif"/>
              </a:rPr>
              <a:t>Site </a:t>
            </a:r>
            <a:r>
              <a:rPr sz="1800" spc="-170" dirty="0">
                <a:latin typeface="Microsoft Sans Serif"/>
                <a:cs typeface="Microsoft Sans Serif"/>
              </a:rPr>
              <a:t>X</a:t>
            </a:r>
            <a:r>
              <a:rPr sz="1800" spc="-165" dirty="0">
                <a:latin typeface="Microsoft Sans Serif"/>
                <a:cs typeface="Microsoft Sans Serif"/>
              </a:rPr>
              <a:t> </a:t>
            </a:r>
            <a:r>
              <a:rPr sz="1800" spc="-70" dirty="0">
                <a:latin typeface="Microsoft Sans Serif"/>
                <a:cs typeface="Microsoft Sans Serif"/>
              </a:rPr>
              <a:t>Payload </a:t>
            </a:r>
            <a:r>
              <a:rPr sz="1800" spc="-114" dirty="0">
                <a:latin typeface="Microsoft Sans Serif"/>
                <a:cs typeface="Microsoft Sans Serif"/>
              </a:rPr>
              <a:t>Mass, </a:t>
            </a:r>
            <a:r>
              <a:rPr sz="1800" spc="-46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Orbit</a:t>
            </a:r>
            <a:r>
              <a:rPr sz="1800" spc="55" dirty="0">
                <a:latin typeface="Microsoft Sans Serif"/>
                <a:cs typeface="Microsoft Sans Serif"/>
              </a:rPr>
              <a:t> </a:t>
            </a:r>
            <a:r>
              <a:rPr sz="1800" spc="-55" dirty="0">
                <a:latin typeface="Microsoft Sans Serif"/>
                <a:cs typeface="Microsoft Sans Serif"/>
              </a:rPr>
              <a:t>and</a:t>
            </a:r>
            <a:r>
              <a:rPr sz="1800" spc="7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Flight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60" dirty="0">
                <a:latin typeface="Microsoft Sans Serif"/>
                <a:cs typeface="Microsoft Sans Serif"/>
              </a:rPr>
              <a:t>Number,</a:t>
            </a:r>
            <a:r>
              <a:rPr sz="1800" spc="50" dirty="0">
                <a:latin typeface="Microsoft Sans Serif"/>
                <a:cs typeface="Microsoft Sans Serif"/>
              </a:rPr>
              <a:t> </a:t>
            </a:r>
            <a:r>
              <a:rPr sz="1800" spc="-70" dirty="0">
                <a:latin typeface="Microsoft Sans Serif"/>
                <a:cs typeface="Microsoft Sans Serif"/>
              </a:rPr>
              <a:t>Payload</a:t>
            </a:r>
            <a:r>
              <a:rPr sz="1800" spc="40" dirty="0">
                <a:latin typeface="Microsoft Sans Serif"/>
                <a:cs typeface="Microsoft Sans Serif"/>
              </a:rPr>
              <a:t> </a:t>
            </a:r>
            <a:r>
              <a:rPr sz="1800" spc="-55" dirty="0">
                <a:latin typeface="Microsoft Sans Serif"/>
                <a:cs typeface="Microsoft Sans Serif"/>
              </a:rPr>
              <a:t>and</a:t>
            </a:r>
            <a:r>
              <a:rPr sz="1800" spc="7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Orbit</a:t>
            </a:r>
            <a:endParaRPr sz="1800" dirty="0">
              <a:latin typeface="Microsoft Sans Serif"/>
              <a:cs typeface="Microsoft Sans Serif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6800" y="3559872"/>
            <a:ext cx="9441180" cy="238252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1112245" y="6081077"/>
            <a:ext cx="26924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65" dirty="0">
                <a:solidFill>
                  <a:srgbClr val="1C7CDB"/>
                </a:solidFill>
                <a:latin typeface="Microsoft Sans Serif"/>
                <a:cs typeface="Microsoft Sans Serif"/>
              </a:rPr>
              <a:t>12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848994" y="291577"/>
            <a:ext cx="10885806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-270" dirty="0"/>
              <a:t>EDA</a:t>
            </a:r>
            <a:r>
              <a:rPr sz="5400" spc="120" dirty="0"/>
              <a:t> </a:t>
            </a:r>
            <a:r>
              <a:rPr sz="5400" spc="5" dirty="0"/>
              <a:t>with</a:t>
            </a:r>
            <a:r>
              <a:rPr sz="5400" spc="120" dirty="0"/>
              <a:t> </a:t>
            </a:r>
            <a:r>
              <a:rPr sz="5400" spc="-120" dirty="0"/>
              <a:t>Data</a:t>
            </a:r>
            <a:r>
              <a:rPr sz="5400" spc="135" dirty="0"/>
              <a:t> </a:t>
            </a:r>
            <a:r>
              <a:rPr sz="5400" spc="-75" dirty="0"/>
              <a:t>Visualization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8994" y="1343067"/>
            <a:ext cx="10532745" cy="5008245"/>
          </a:xfrm>
          <a:prstGeom prst="rect">
            <a:avLst/>
          </a:prstGeom>
        </p:spPr>
        <p:txBody>
          <a:bodyPr vert="horz" wrap="square" lIns="0" tIns="11239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8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145" dirty="0">
                <a:latin typeface="Microsoft Sans Serif"/>
                <a:cs typeface="Microsoft Sans Serif"/>
              </a:rPr>
              <a:t>The</a:t>
            </a:r>
            <a:r>
              <a:rPr sz="2200" spc="75" dirty="0">
                <a:latin typeface="Microsoft Sans Serif"/>
                <a:cs typeface="Microsoft Sans Serif"/>
              </a:rPr>
              <a:t> </a:t>
            </a:r>
            <a:r>
              <a:rPr sz="2200" spc="-10" dirty="0">
                <a:latin typeface="Microsoft Sans Serif"/>
                <a:cs typeface="Microsoft Sans Serif"/>
              </a:rPr>
              <a:t>following</a:t>
            </a:r>
            <a:r>
              <a:rPr sz="2200" spc="80" dirty="0">
                <a:latin typeface="Microsoft Sans Serif"/>
                <a:cs typeface="Microsoft Sans Serif"/>
              </a:rPr>
              <a:t> </a:t>
            </a:r>
            <a:r>
              <a:rPr sz="2200" spc="-200" dirty="0">
                <a:latin typeface="Microsoft Sans Serif"/>
                <a:cs typeface="Microsoft Sans Serif"/>
              </a:rPr>
              <a:t>SQL</a:t>
            </a:r>
            <a:r>
              <a:rPr sz="2200" spc="70" dirty="0">
                <a:latin typeface="Microsoft Sans Serif"/>
                <a:cs typeface="Microsoft Sans Serif"/>
              </a:rPr>
              <a:t> </a:t>
            </a:r>
            <a:r>
              <a:rPr sz="2200" spc="-55" dirty="0">
                <a:latin typeface="Microsoft Sans Serif"/>
                <a:cs typeface="Microsoft Sans Serif"/>
              </a:rPr>
              <a:t>queries</a:t>
            </a:r>
            <a:r>
              <a:rPr sz="2200" spc="80" dirty="0">
                <a:latin typeface="Microsoft Sans Serif"/>
                <a:cs typeface="Microsoft Sans Serif"/>
              </a:rPr>
              <a:t> </a:t>
            </a:r>
            <a:r>
              <a:rPr sz="2200" spc="-75" dirty="0">
                <a:latin typeface="Microsoft Sans Serif"/>
                <a:cs typeface="Microsoft Sans Serif"/>
              </a:rPr>
              <a:t>were</a:t>
            </a:r>
            <a:r>
              <a:rPr sz="2200" spc="80" dirty="0">
                <a:latin typeface="Microsoft Sans Serif"/>
                <a:cs typeface="Microsoft Sans Serif"/>
              </a:rPr>
              <a:t> </a:t>
            </a:r>
            <a:r>
              <a:rPr sz="2200" spc="-45" dirty="0">
                <a:latin typeface="Microsoft Sans Serif"/>
                <a:cs typeface="Microsoft Sans Serif"/>
              </a:rPr>
              <a:t>performed:</a:t>
            </a:r>
            <a:endParaRPr sz="2200" dirty="0">
              <a:latin typeface="Microsoft Sans Serif"/>
              <a:cs typeface="Microsoft Sans Serif"/>
            </a:endParaRPr>
          </a:p>
          <a:p>
            <a:pPr marL="698500" lvl="1" indent="-228600">
              <a:lnSpc>
                <a:spcPct val="100000"/>
              </a:lnSpc>
              <a:spcBef>
                <a:spcPts val="640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1800" spc="-114" dirty="0">
                <a:latin typeface="Microsoft Sans Serif"/>
                <a:cs typeface="Microsoft Sans Serif"/>
              </a:rPr>
              <a:t>Names</a:t>
            </a:r>
            <a:r>
              <a:rPr sz="1800" spc="5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of</a:t>
            </a:r>
            <a:r>
              <a:rPr sz="1800" spc="55" dirty="0">
                <a:latin typeface="Microsoft Sans Serif"/>
                <a:cs typeface="Microsoft Sans Serif"/>
              </a:rPr>
              <a:t> </a:t>
            </a:r>
            <a:r>
              <a:rPr sz="1800" spc="-25" dirty="0">
                <a:latin typeface="Microsoft Sans Serif"/>
                <a:cs typeface="Microsoft Sans Serif"/>
              </a:rPr>
              <a:t>the</a:t>
            </a:r>
            <a:r>
              <a:rPr sz="1800" spc="40" dirty="0">
                <a:latin typeface="Microsoft Sans Serif"/>
                <a:cs typeface="Microsoft Sans Serif"/>
              </a:rPr>
              <a:t> </a:t>
            </a:r>
            <a:r>
              <a:rPr sz="1800" spc="-35" dirty="0">
                <a:latin typeface="Microsoft Sans Serif"/>
                <a:cs typeface="Microsoft Sans Serif"/>
              </a:rPr>
              <a:t>unique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spc="-60" dirty="0">
                <a:latin typeface="Microsoft Sans Serif"/>
                <a:cs typeface="Microsoft Sans Serif"/>
              </a:rPr>
              <a:t>launch</a:t>
            </a:r>
            <a:r>
              <a:rPr sz="1800" spc="45" dirty="0">
                <a:latin typeface="Microsoft Sans Serif"/>
                <a:cs typeface="Microsoft Sans Serif"/>
              </a:rPr>
              <a:t> </a:t>
            </a:r>
            <a:r>
              <a:rPr sz="1800" spc="-50" dirty="0">
                <a:latin typeface="Microsoft Sans Serif"/>
                <a:cs typeface="Microsoft Sans Serif"/>
              </a:rPr>
              <a:t>sites</a:t>
            </a:r>
            <a:r>
              <a:rPr sz="1800" spc="7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in</a:t>
            </a:r>
            <a:r>
              <a:rPr sz="1800" spc="45" dirty="0">
                <a:latin typeface="Microsoft Sans Serif"/>
                <a:cs typeface="Microsoft Sans Serif"/>
              </a:rPr>
              <a:t> </a:t>
            </a:r>
            <a:r>
              <a:rPr sz="1800" spc="-25" dirty="0">
                <a:latin typeface="Microsoft Sans Serif"/>
                <a:cs typeface="Microsoft Sans Serif"/>
              </a:rPr>
              <a:t>the</a:t>
            </a:r>
            <a:r>
              <a:rPr sz="1800" spc="60" dirty="0">
                <a:latin typeface="Microsoft Sans Serif"/>
                <a:cs typeface="Microsoft Sans Serif"/>
              </a:rPr>
              <a:t> </a:t>
            </a:r>
            <a:r>
              <a:rPr sz="1800" spc="-95" dirty="0">
                <a:latin typeface="Microsoft Sans Serif"/>
                <a:cs typeface="Microsoft Sans Serif"/>
              </a:rPr>
              <a:t>space</a:t>
            </a:r>
            <a:r>
              <a:rPr sz="1800" spc="75" dirty="0">
                <a:latin typeface="Microsoft Sans Serif"/>
                <a:cs typeface="Microsoft Sans Serif"/>
              </a:rPr>
              <a:t> </a:t>
            </a:r>
            <a:r>
              <a:rPr sz="1800" spc="-55" dirty="0">
                <a:latin typeface="Microsoft Sans Serif"/>
                <a:cs typeface="Microsoft Sans Serif"/>
              </a:rPr>
              <a:t>mission;</a:t>
            </a:r>
            <a:endParaRPr sz="1800" dirty="0">
              <a:latin typeface="Microsoft Sans Serif"/>
              <a:cs typeface="Microsoft Sans Serif"/>
            </a:endParaRPr>
          </a:p>
          <a:p>
            <a:pPr marL="698500" lvl="1" indent="-228600">
              <a:lnSpc>
                <a:spcPct val="100000"/>
              </a:lnSpc>
              <a:spcBef>
                <a:spcPts val="600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1800" spc="-65" dirty="0">
                <a:latin typeface="Microsoft Sans Serif"/>
                <a:cs typeface="Microsoft Sans Serif"/>
              </a:rPr>
              <a:t>Top</a:t>
            </a:r>
            <a:r>
              <a:rPr sz="1800" spc="40" dirty="0">
                <a:latin typeface="Microsoft Sans Serif"/>
                <a:cs typeface="Microsoft Sans Serif"/>
              </a:rPr>
              <a:t> </a:t>
            </a:r>
            <a:r>
              <a:rPr sz="1800" spc="85" dirty="0">
                <a:latin typeface="Microsoft Sans Serif"/>
                <a:cs typeface="Microsoft Sans Serif"/>
              </a:rPr>
              <a:t>5</a:t>
            </a:r>
            <a:r>
              <a:rPr sz="1800" spc="55" dirty="0">
                <a:latin typeface="Microsoft Sans Serif"/>
                <a:cs typeface="Microsoft Sans Serif"/>
              </a:rPr>
              <a:t> </a:t>
            </a:r>
            <a:r>
              <a:rPr sz="1800" spc="-60" dirty="0">
                <a:latin typeface="Microsoft Sans Serif"/>
                <a:cs typeface="Microsoft Sans Serif"/>
              </a:rPr>
              <a:t>launch</a:t>
            </a:r>
            <a:r>
              <a:rPr sz="1800" spc="40" dirty="0">
                <a:latin typeface="Microsoft Sans Serif"/>
                <a:cs typeface="Microsoft Sans Serif"/>
              </a:rPr>
              <a:t> </a:t>
            </a:r>
            <a:r>
              <a:rPr sz="1800" spc="-50" dirty="0">
                <a:latin typeface="Microsoft Sans Serif"/>
                <a:cs typeface="Microsoft Sans Serif"/>
              </a:rPr>
              <a:t>sites</a:t>
            </a:r>
            <a:r>
              <a:rPr sz="1800" spc="70" dirty="0">
                <a:latin typeface="Microsoft Sans Serif"/>
                <a:cs typeface="Microsoft Sans Serif"/>
              </a:rPr>
              <a:t> </a:t>
            </a:r>
            <a:r>
              <a:rPr sz="1800" spc="-65" dirty="0">
                <a:latin typeface="Microsoft Sans Serif"/>
                <a:cs typeface="Microsoft Sans Serif"/>
              </a:rPr>
              <a:t>whose</a:t>
            </a:r>
            <a:r>
              <a:rPr sz="1800" spc="40" dirty="0">
                <a:latin typeface="Microsoft Sans Serif"/>
                <a:cs typeface="Microsoft Sans Serif"/>
              </a:rPr>
              <a:t> </a:t>
            </a:r>
            <a:r>
              <a:rPr sz="1800" spc="-90" dirty="0">
                <a:latin typeface="Microsoft Sans Serif"/>
                <a:cs typeface="Microsoft Sans Serif"/>
              </a:rPr>
              <a:t>name</a:t>
            </a:r>
            <a:r>
              <a:rPr sz="1800" spc="55" dirty="0">
                <a:latin typeface="Microsoft Sans Serif"/>
                <a:cs typeface="Microsoft Sans Serif"/>
              </a:rPr>
              <a:t> </a:t>
            </a:r>
            <a:r>
              <a:rPr sz="1800" spc="-20" dirty="0">
                <a:latin typeface="Microsoft Sans Serif"/>
                <a:cs typeface="Microsoft Sans Serif"/>
              </a:rPr>
              <a:t>begin</a:t>
            </a:r>
            <a:r>
              <a:rPr sz="1800" spc="4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with</a:t>
            </a:r>
            <a:r>
              <a:rPr sz="1800" spc="40" dirty="0">
                <a:latin typeface="Microsoft Sans Serif"/>
                <a:cs typeface="Microsoft Sans Serif"/>
              </a:rPr>
              <a:t> </a:t>
            </a:r>
            <a:r>
              <a:rPr sz="1800" spc="-25" dirty="0">
                <a:latin typeface="Microsoft Sans Serif"/>
                <a:cs typeface="Microsoft Sans Serif"/>
              </a:rPr>
              <a:t>the</a:t>
            </a:r>
            <a:r>
              <a:rPr sz="1800" spc="6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string</a:t>
            </a:r>
            <a:r>
              <a:rPr sz="1800" spc="70" dirty="0">
                <a:latin typeface="Microsoft Sans Serif"/>
                <a:cs typeface="Microsoft Sans Serif"/>
              </a:rPr>
              <a:t> </a:t>
            </a:r>
            <a:r>
              <a:rPr sz="1800" spc="-114" dirty="0">
                <a:latin typeface="Microsoft Sans Serif"/>
                <a:cs typeface="Microsoft Sans Serif"/>
              </a:rPr>
              <a:t>'CCA’;</a:t>
            </a:r>
            <a:endParaRPr sz="1800" dirty="0">
              <a:latin typeface="Microsoft Sans Serif"/>
              <a:cs typeface="Microsoft Sans Serif"/>
            </a:endParaRPr>
          </a:p>
          <a:p>
            <a:pPr marL="698500" lvl="1" indent="-228600">
              <a:lnSpc>
                <a:spcPct val="100000"/>
              </a:lnSpc>
              <a:spcBef>
                <a:spcPts val="600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1800" spc="-45" dirty="0">
                <a:latin typeface="Microsoft Sans Serif"/>
                <a:cs typeface="Microsoft Sans Serif"/>
              </a:rPr>
              <a:t>Total</a:t>
            </a:r>
            <a:r>
              <a:rPr sz="1800" spc="70" dirty="0">
                <a:latin typeface="Microsoft Sans Serif"/>
                <a:cs typeface="Microsoft Sans Serif"/>
              </a:rPr>
              <a:t> </a:t>
            </a:r>
            <a:r>
              <a:rPr sz="1800" spc="-40" dirty="0">
                <a:latin typeface="Microsoft Sans Serif"/>
                <a:cs typeface="Microsoft Sans Serif"/>
              </a:rPr>
              <a:t>payload</a:t>
            </a:r>
            <a:r>
              <a:rPr sz="1800" spc="50" dirty="0">
                <a:latin typeface="Microsoft Sans Serif"/>
                <a:cs typeface="Microsoft Sans Serif"/>
              </a:rPr>
              <a:t> </a:t>
            </a:r>
            <a:r>
              <a:rPr sz="1800" spc="-120" dirty="0">
                <a:latin typeface="Microsoft Sans Serif"/>
                <a:cs typeface="Microsoft Sans Serif"/>
              </a:rPr>
              <a:t>mass</a:t>
            </a:r>
            <a:r>
              <a:rPr sz="1800" spc="75" dirty="0">
                <a:latin typeface="Microsoft Sans Serif"/>
                <a:cs typeface="Microsoft Sans Serif"/>
              </a:rPr>
              <a:t> </a:t>
            </a:r>
            <a:r>
              <a:rPr sz="1800" spc="-45" dirty="0">
                <a:latin typeface="Microsoft Sans Serif"/>
                <a:cs typeface="Microsoft Sans Serif"/>
              </a:rPr>
              <a:t>carried</a:t>
            </a:r>
            <a:r>
              <a:rPr sz="1800" spc="90" dirty="0">
                <a:latin typeface="Microsoft Sans Serif"/>
                <a:cs typeface="Microsoft Sans Serif"/>
              </a:rPr>
              <a:t> </a:t>
            </a:r>
            <a:r>
              <a:rPr sz="1800" spc="-35" dirty="0">
                <a:latin typeface="Microsoft Sans Serif"/>
                <a:cs typeface="Microsoft Sans Serif"/>
              </a:rPr>
              <a:t>by</a:t>
            </a:r>
            <a:r>
              <a:rPr sz="1800" spc="75" dirty="0">
                <a:latin typeface="Microsoft Sans Serif"/>
                <a:cs typeface="Microsoft Sans Serif"/>
              </a:rPr>
              <a:t> </a:t>
            </a:r>
            <a:r>
              <a:rPr sz="1800" spc="-30" dirty="0">
                <a:latin typeface="Microsoft Sans Serif"/>
                <a:cs typeface="Microsoft Sans Serif"/>
              </a:rPr>
              <a:t>boosters</a:t>
            </a:r>
            <a:r>
              <a:rPr sz="1800" spc="35" dirty="0">
                <a:latin typeface="Microsoft Sans Serif"/>
                <a:cs typeface="Microsoft Sans Serif"/>
              </a:rPr>
              <a:t> </a:t>
            </a:r>
            <a:r>
              <a:rPr sz="1800" spc="-60" dirty="0">
                <a:latin typeface="Microsoft Sans Serif"/>
                <a:cs typeface="Microsoft Sans Serif"/>
              </a:rPr>
              <a:t>launched</a:t>
            </a:r>
            <a:r>
              <a:rPr sz="1800" spc="50" dirty="0">
                <a:latin typeface="Microsoft Sans Serif"/>
                <a:cs typeface="Microsoft Sans Serif"/>
              </a:rPr>
              <a:t> </a:t>
            </a:r>
            <a:r>
              <a:rPr sz="1800" spc="-35" dirty="0">
                <a:latin typeface="Microsoft Sans Serif"/>
                <a:cs typeface="Microsoft Sans Serif"/>
              </a:rPr>
              <a:t>by</a:t>
            </a:r>
            <a:r>
              <a:rPr sz="1800" spc="70" dirty="0">
                <a:latin typeface="Microsoft Sans Serif"/>
                <a:cs typeface="Microsoft Sans Serif"/>
              </a:rPr>
              <a:t> </a:t>
            </a:r>
            <a:r>
              <a:rPr sz="1800" spc="-135" dirty="0">
                <a:latin typeface="Microsoft Sans Serif"/>
                <a:cs typeface="Microsoft Sans Serif"/>
              </a:rPr>
              <a:t>NASA</a:t>
            </a:r>
            <a:r>
              <a:rPr sz="1800" spc="40" dirty="0">
                <a:latin typeface="Microsoft Sans Serif"/>
                <a:cs typeface="Microsoft Sans Serif"/>
              </a:rPr>
              <a:t> </a:t>
            </a:r>
            <a:r>
              <a:rPr sz="1800" spc="-185" dirty="0">
                <a:latin typeface="Microsoft Sans Serif"/>
                <a:cs typeface="Microsoft Sans Serif"/>
              </a:rPr>
              <a:t>(CRS);</a:t>
            </a:r>
            <a:endParaRPr sz="1800" dirty="0">
              <a:latin typeface="Microsoft Sans Serif"/>
              <a:cs typeface="Microsoft Sans Serif"/>
            </a:endParaRPr>
          </a:p>
          <a:p>
            <a:pPr marL="698500" lvl="1" indent="-228600">
              <a:lnSpc>
                <a:spcPct val="100000"/>
              </a:lnSpc>
              <a:spcBef>
                <a:spcPts val="605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1800" spc="-65" dirty="0">
                <a:latin typeface="Microsoft Sans Serif"/>
                <a:cs typeface="Microsoft Sans Serif"/>
              </a:rPr>
              <a:t>Average</a:t>
            </a:r>
            <a:r>
              <a:rPr sz="1800" spc="75" dirty="0">
                <a:latin typeface="Microsoft Sans Serif"/>
                <a:cs typeface="Microsoft Sans Serif"/>
              </a:rPr>
              <a:t> </a:t>
            </a:r>
            <a:r>
              <a:rPr sz="1800" spc="-40" dirty="0">
                <a:latin typeface="Microsoft Sans Serif"/>
                <a:cs typeface="Microsoft Sans Serif"/>
              </a:rPr>
              <a:t>payload</a:t>
            </a:r>
            <a:r>
              <a:rPr sz="1800" spc="40" dirty="0">
                <a:latin typeface="Microsoft Sans Serif"/>
                <a:cs typeface="Microsoft Sans Serif"/>
              </a:rPr>
              <a:t> </a:t>
            </a:r>
            <a:r>
              <a:rPr sz="1800" spc="-120" dirty="0">
                <a:latin typeface="Microsoft Sans Serif"/>
                <a:cs typeface="Microsoft Sans Serif"/>
              </a:rPr>
              <a:t>mass</a:t>
            </a:r>
            <a:r>
              <a:rPr sz="1800" spc="70" dirty="0">
                <a:latin typeface="Microsoft Sans Serif"/>
                <a:cs typeface="Microsoft Sans Serif"/>
              </a:rPr>
              <a:t> </a:t>
            </a:r>
            <a:r>
              <a:rPr sz="1800" spc="-40" dirty="0">
                <a:latin typeface="Microsoft Sans Serif"/>
                <a:cs typeface="Microsoft Sans Serif"/>
              </a:rPr>
              <a:t>carried</a:t>
            </a:r>
            <a:r>
              <a:rPr sz="1800" spc="85" dirty="0">
                <a:latin typeface="Microsoft Sans Serif"/>
                <a:cs typeface="Microsoft Sans Serif"/>
              </a:rPr>
              <a:t> </a:t>
            </a:r>
            <a:r>
              <a:rPr sz="1800" spc="-30" dirty="0">
                <a:latin typeface="Microsoft Sans Serif"/>
                <a:cs typeface="Microsoft Sans Serif"/>
              </a:rPr>
              <a:t>by</a:t>
            </a:r>
            <a:r>
              <a:rPr sz="1800" spc="55" dirty="0">
                <a:latin typeface="Microsoft Sans Serif"/>
                <a:cs typeface="Microsoft Sans Serif"/>
              </a:rPr>
              <a:t> </a:t>
            </a:r>
            <a:r>
              <a:rPr sz="1800" spc="-20" dirty="0">
                <a:latin typeface="Microsoft Sans Serif"/>
                <a:cs typeface="Microsoft Sans Serif"/>
              </a:rPr>
              <a:t>booster</a:t>
            </a:r>
            <a:r>
              <a:rPr sz="1800" spc="40" dirty="0">
                <a:latin typeface="Microsoft Sans Serif"/>
                <a:cs typeface="Microsoft Sans Serif"/>
              </a:rPr>
              <a:t> </a:t>
            </a:r>
            <a:r>
              <a:rPr sz="1800" spc="-45" dirty="0">
                <a:latin typeface="Microsoft Sans Serif"/>
                <a:cs typeface="Microsoft Sans Serif"/>
              </a:rPr>
              <a:t>version</a:t>
            </a:r>
            <a:r>
              <a:rPr sz="1800" spc="65" dirty="0">
                <a:latin typeface="Microsoft Sans Serif"/>
                <a:cs typeface="Microsoft Sans Serif"/>
              </a:rPr>
              <a:t> </a:t>
            </a:r>
            <a:r>
              <a:rPr sz="1800" spc="-30" dirty="0">
                <a:latin typeface="Microsoft Sans Serif"/>
                <a:cs typeface="Microsoft Sans Serif"/>
              </a:rPr>
              <a:t>F9</a:t>
            </a:r>
            <a:r>
              <a:rPr sz="1800" spc="40" dirty="0">
                <a:latin typeface="Microsoft Sans Serif"/>
                <a:cs typeface="Microsoft Sans Serif"/>
              </a:rPr>
              <a:t> </a:t>
            </a:r>
            <a:r>
              <a:rPr sz="1800" spc="-20" dirty="0">
                <a:latin typeface="Microsoft Sans Serif"/>
                <a:cs typeface="Microsoft Sans Serif"/>
              </a:rPr>
              <a:t>v1.1;</a:t>
            </a:r>
            <a:endParaRPr sz="1800" dirty="0">
              <a:latin typeface="Microsoft Sans Serif"/>
              <a:cs typeface="Microsoft Sans Serif"/>
            </a:endParaRPr>
          </a:p>
          <a:p>
            <a:pPr marL="698500" lvl="1" indent="-228600">
              <a:lnSpc>
                <a:spcPct val="100000"/>
              </a:lnSpc>
              <a:spcBef>
                <a:spcPts val="600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1800" spc="-55" dirty="0">
                <a:latin typeface="Microsoft Sans Serif"/>
                <a:cs typeface="Microsoft Sans Serif"/>
              </a:rPr>
              <a:t>Date</a:t>
            </a:r>
            <a:r>
              <a:rPr sz="1800" spc="75" dirty="0">
                <a:latin typeface="Microsoft Sans Serif"/>
                <a:cs typeface="Microsoft Sans Serif"/>
              </a:rPr>
              <a:t> </a:t>
            </a:r>
            <a:r>
              <a:rPr sz="1800" spc="-65" dirty="0">
                <a:latin typeface="Microsoft Sans Serif"/>
                <a:cs typeface="Microsoft Sans Serif"/>
              </a:rPr>
              <a:t>when</a:t>
            </a:r>
            <a:r>
              <a:rPr sz="1800" spc="50" dirty="0">
                <a:latin typeface="Microsoft Sans Serif"/>
                <a:cs typeface="Microsoft Sans Serif"/>
              </a:rPr>
              <a:t> </a:t>
            </a:r>
            <a:r>
              <a:rPr sz="1800" spc="-25" dirty="0">
                <a:latin typeface="Microsoft Sans Serif"/>
                <a:cs typeface="Microsoft Sans Serif"/>
              </a:rPr>
              <a:t>the</a:t>
            </a:r>
            <a:r>
              <a:rPr sz="1800" spc="4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first</a:t>
            </a:r>
            <a:r>
              <a:rPr sz="1800" spc="75" dirty="0">
                <a:latin typeface="Microsoft Sans Serif"/>
                <a:cs typeface="Microsoft Sans Serif"/>
              </a:rPr>
              <a:t> </a:t>
            </a:r>
            <a:r>
              <a:rPr sz="1800" spc="-80" dirty="0">
                <a:latin typeface="Microsoft Sans Serif"/>
                <a:cs typeface="Microsoft Sans Serif"/>
              </a:rPr>
              <a:t>successful</a:t>
            </a:r>
            <a:r>
              <a:rPr sz="1800" spc="95" dirty="0">
                <a:latin typeface="Microsoft Sans Serif"/>
                <a:cs typeface="Microsoft Sans Serif"/>
              </a:rPr>
              <a:t> </a:t>
            </a:r>
            <a:r>
              <a:rPr sz="1800" spc="-20" dirty="0">
                <a:latin typeface="Microsoft Sans Serif"/>
                <a:cs typeface="Microsoft Sans Serif"/>
              </a:rPr>
              <a:t>landing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spc="-45" dirty="0">
                <a:latin typeface="Microsoft Sans Serif"/>
                <a:cs typeface="Microsoft Sans Serif"/>
              </a:rPr>
              <a:t>outcome</a:t>
            </a:r>
            <a:r>
              <a:rPr sz="1800" spc="3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in</a:t>
            </a:r>
            <a:r>
              <a:rPr sz="1800" spc="5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ground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spc="-30" dirty="0">
                <a:latin typeface="Microsoft Sans Serif"/>
                <a:cs typeface="Microsoft Sans Serif"/>
              </a:rPr>
              <a:t>pad</a:t>
            </a:r>
            <a:r>
              <a:rPr sz="1800" spc="45" dirty="0">
                <a:latin typeface="Microsoft Sans Serif"/>
                <a:cs typeface="Microsoft Sans Serif"/>
              </a:rPr>
              <a:t> </a:t>
            </a:r>
            <a:r>
              <a:rPr sz="1800" spc="-95" dirty="0">
                <a:latin typeface="Microsoft Sans Serif"/>
                <a:cs typeface="Microsoft Sans Serif"/>
              </a:rPr>
              <a:t>was</a:t>
            </a:r>
            <a:r>
              <a:rPr sz="1800" spc="70" dirty="0">
                <a:latin typeface="Microsoft Sans Serif"/>
                <a:cs typeface="Microsoft Sans Serif"/>
              </a:rPr>
              <a:t> </a:t>
            </a:r>
            <a:r>
              <a:rPr sz="1800" spc="-70" dirty="0">
                <a:latin typeface="Microsoft Sans Serif"/>
                <a:cs typeface="Microsoft Sans Serif"/>
              </a:rPr>
              <a:t>achieved;</a:t>
            </a:r>
            <a:endParaRPr sz="1800" dirty="0">
              <a:latin typeface="Microsoft Sans Serif"/>
              <a:cs typeface="Microsoft Sans Serif"/>
            </a:endParaRPr>
          </a:p>
          <a:p>
            <a:pPr marL="698500" marR="1073150" lvl="1" indent="-228600">
              <a:lnSpc>
                <a:spcPct val="100000"/>
              </a:lnSpc>
              <a:spcBef>
                <a:spcPts val="600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1800" spc="-114" dirty="0">
                <a:latin typeface="Microsoft Sans Serif"/>
                <a:cs typeface="Microsoft Sans Serif"/>
              </a:rPr>
              <a:t>Names</a:t>
            </a:r>
            <a:r>
              <a:rPr sz="1800" spc="6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of</a:t>
            </a:r>
            <a:r>
              <a:rPr sz="1800" spc="60" dirty="0">
                <a:latin typeface="Microsoft Sans Serif"/>
                <a:cs typeface="Microsoft Sans Serif"/>
              </a:rPr>
              <a:t> </a:t>
            </a:r>
            <a:r>
              <a:rPr sz="1800" spc="-25" dirty="0">
                <a:latin typeface="Microsoft Sans Serif"/>
                <a:cs typeface="Microsoft Sans Serif"/>
              </a:rPr>
              <a:t>the</a:t>
            </a:r>
            <a:r>
              <a:rPr sz="1800" spc="45" dirty="0">
                <a:latin typeface="Microsoft Sans Serif"/>
                <a:cs typeface="Microsoft Sans Serif"/>
              </a:rPr>
              <a:t> </a:t>
            </a:r>
            <a:r>
              <a:rPr sz="1800" spc="-30" dirty="0">
                <a:latin typeface="Microsoft Sans Serif"/>
                <a:cs typeface="Microsoft Sans Serif"/>
              </a:rPr>
              <a:t>boosters</a:t>
            </a:r>
            <a:r>
              <a:rPr sz="1800" spc="60" dirty="0">
                <a:latin typeface="Microsoft Sans Serif"/>
                <a:cs typeface="Microsoft Sans Serif"/>
              </a:rPr>
              <a:t> </a:t>
            </a:r>
            <a:r>
              <a:rPr sz="1800" spc="-50" dirty="0">
                <a:latin typeface="Microsoft Sans Serif"/>
                <a:cs typeface="Microsoft Sans Serif"/>
              </a:rPr>
              <a:t>which</a:t>
            </a:r>
            <a:r>
              <a:rPr sz="1800" spc="55" dirty="0">
                <a:latin typeface="Microsoft Sans Serif"/>
                <a:cs typeface="Microsoft Sans Serif"/>
              </a:rPr>
              <a:t> </a:t>
            </a:r>
            <a:r>
              <a:rPr sz="1800" spc="-85" dirty="0">
                <a:latin typeface="Microsoft Sans Serif"/>
                <a:cs typeface="Microsoft Sans Serif"/>
              </a:rPr>
              <a:t>have</a:t>
            </a:r>
            <a:r>
              <a:rPr sz="1800" spc="80" dirty="0">
                <a:latin typeface="Microsoft Sans Serif"/>
                <a:cs typeface="Microsoft Sans Serif"/>
              </a:rPr>
              <a:t> </a:t>
            </a:r>
            <a:r>
              <a:rPr sz="1800" spc="-110" dirty="0">
                <a:latin typeface="Microsoft Sans Serif"/>
                <a:cs typeface="Microsoft Sans Serif"/>
              </a:rPr>
              <a:t>success</a:t>
            </a:r>
            <a:r>
              <a:rPr sz="1800" spc="7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in</a:t>
            </a:r>
            <a:r>
              <a:rPr sz="1800" spc="50" dirty="0">
                <a:latin typeface="Microsoft Sans Serif"/>
                <a:cs typeface="Microsoft Sans Serif"/>
              </a:rPr>
              <a:t> </a:t>
            </a:r>
            <a:r>
              <a:rPr sz="1800" spc="-25" dirty="0">
                <a:latin typeface="Microsoft Sans Serif"/>
                <a:cs typeface="Microsoft Sans Serif"/>
              </a:rPr>
              <a:t>drone</a:t>
            </a:r>
            <a:r>
              <a:rPr sz="1800" spc="50" dirty="0">
                <a:latin typeface="Microsoft Sans Serif"/>
                <a:cs typeface="Microsoft Sans Serif"/>
              </a:rPr>
              <a:t> </a:t>
            </a:r>
            <a:r>
              <a:rPr sz="1800" spc="-35" dirty="0">
                <a:latin typeface="Microsoft Sans Serif"/>
                <a:cs typeface="Microsoft Sans Serif"/>
              </a:rPr>
              <a:t>ship</a:t>
            </a:r>
            <a:r>
              <a:rPr sz="1800" spc="55" dirty="0">
                <a:latin typeface="Microsoft Sans Serif"/>
                <a:cs typeface="Microsoft Sans Serif"/>
              </a:rPr>
              <a:t> </a:t>
            </a:r>
            <a:r>
              <a:rPr sz="1800" spc="-55" dirty="0">
                <a:latin typeface="Microsoft Sans Serif"/>
                <a:cs typeface="Microsoft Sans Serif"/>
              </a:rPr>
              <a:t>and</a:t>
            </a:r>
            <a:r>
              <a:rPr sz="1800" spc="50" dirty="0">
                <a:latin typeface="Microsoft Sans Serif"/>
                <a:cs typeface="Microsoft Sans Serif"/>
              </a:rPr>
              <a:t> </a:t>
            </a:r>
            <a:r>
              <a:rPr sz="1800" spc="-85" dirty="0">
                <a:latin typeface="Microsoft Sans Serif"/>
                <a:cs typeface="Microsoft Sans Serif"/>
              </a:rPr>
              <a:t>have</a:t>
            </a:r>
            <a:r>
              <a:rPr sz="1800" spc="80" dirty="0">
                <a:latin typeface="Microsoft Sans Serif"/>
                <a:cs typeface="Microsoft Sans Serif"/>
              </a:rPr>
              <a:t> </a:t>
            </a:r>
            <a:r>
              <a:rPr sz="1800" spc="-40" dirty="0">
                <a:latin typeface="Microsoft Sans Serif"/>
                <a:cs typeface="Microsoft Sans Serif"/>
              </a:rPr>
              <a:t>payload</a:t>
            </a:r>
            <a:r>
              <a:rPr sz="1800" spc="45" dirty="0">
                <a:latin typeface="Microsoft Sans Serif"/>
                <a:cs typeface="Microsoft Sans Serif"/>
              </a:rPr>
              <a:t> </a:t>
            </a:r>
            <a:r>
              <a:rPr sz="1800" spc="-120" dirty="0">
                <a:latin typeface="Microsoft Sans Serif"/>
                <a:cs typeface="Microsoft Sans Serif"/>
              </a:rPr>
              <a:t>mass</a:t>
            </a:r>
            <a:r>
              <a:rPr sz="1800" spc="80" dirty="0">
                <a:latin typeface="Microsoft Sans Serif"/>
                <a:cs typeface="Microsoft Sans Serif"/>
              </a:rPr>
              <a:t> </a:t>
            </a:r>
            <a:r>
              <a:rPr sz="1800" spc="-45" dirty="0">
                <a:latin typeface="Microsoft Sans Serif"/>
                <a:cs typeface="Microsoft Sans Serif"/>
              </a:rPr>
              <a:t>between </a:t>
            </a:r>
            <a:r>
              <a:rPr sz="1800" spc="-465" dirty="0">
                <a:latin typeface="Microsoft Sans Serif"/>
                <a:cs typeface="Microsoft Sans Serif"/>
              </a:rPr>
              <a:t> </a:t>
            </a:r>
            <a:r>
              <a:rPr sz="1800" spc="75" dirty="0">
                <a:latin typeface="Microsoft Sans Serif"/>
                <a:cs typeface="Microsoft Sans Serif"/>
              </a:rPr>
              <a:t>4000</a:t>
            </a:r>
            <a:r>
              <a:rPr sz="1800" spc="65" dirty="0">
                <a:latin typeface="Microsoft Sans Serif"/>
                <a:cs typeface="Microsoft Sans Serif"/>
              </a:rPr>
              <a:t> </a:t>
            </a:r>
            <a:r>
              <a:rPr sz="1800" spc="-55" dirty="0">
                <a:latin typeface="Microsoft Sans Serif"/>
                <a:cs typeface="Microsoft Sans Serif"/>
              </a:rPr>
              <a:t>and</a:t>
            </a:r>
            <a:r>
              <a:rPr sz="1800" spc="70" dirty="0">
                <a:latin typeface="Microsoft Sans Serif"/>
                <a:cs typeface="Microsoft Sans Serif"/>
              </a:rPr>
              <a:t> </a:t>
            </a:r>
            <a:r>
              <a:rPr sz="1800" spc="75" dirty="0">
                <a:latin typeface="Microsoft Sans Serif"/>
                <a:cs typeface="Microsoft Sans Serif"/>
              </a:rPr>
              <a:t>6000</a:t>
            </a:r>
            <a:r>
              <a:rPr sz="1800" spc="70" dirty="0">
                <a:latin typeface="Microsoft Sans Serif"/>
                <a:cs typeface="Microsoft Sans Serif"/>
              </a:rPr>
              <a:t> </a:t>
            </a:r>
            <a:r>
              <a:rPr sz="1800" spc="-40" dirty="0">
                <a:latin typeface="Microsoft Sans Serif"/>
                <a:cs typeface="Microsoft Sans Serif"/>
              </a:rPr>
              <a:t>kg;</a:t>
            </a:r>
            <a:endParaRPr sz="1800" dirty="0">
              <a:latin typeface="Microsoft Sans Serif"/>
              <a:cs typeface="Microsoft Sans Serif"/>
            </a:endParaRPr>
          </a:p>
          <a:p>
            <a:pPr marL="698500" lvl="1" indent="-228600">
              <a:lnSpc>
                <a:spcPct val="100000"/>
              </a:lnSpc>
              <a:spcBef>
                <a:spcPts val="600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1800" spc="-45" dirty="0">
                <a:latin typeface="Microsoft Sans Serif"/>
                <a:cs typeface="Microsoft Sans Serif"/>
              </a:rPr>
              <a:t>Total</a:t>
            </a:r>
            <a:r>
              <a:rPr sz="1800" spc="65" dirty="0">
                <a:latin typeface="Microsoft Sans Serif"/>
                <a:cs typeface="Microsoft Sans Serif"/>
              </a:rPr>
              <a:t> </a:t>
            </a:r>
            <a:r>
              <a:rPr sz="1800" spc="-45" dirty="0">
                <a:latin typeface="Microsoft Sans Serif"/>
                <a:cs typeface="Microsoft Sans Serif"/>
              </a:rPr>
              <a:t>number</a:t>
            </a:r>
            <a:r>
              <a:rPr sz="1800" spc="4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of</a:t>
            </a:r>
            <a:r>
              <a:rPr sz="1800" spc="40" dirty="0">
                <a:latin typeface="Microsoft Sans Serif"/>
                <a:cs typeface="Microsoft Sans Serif"/>
              </a:rPr>
              <a:t> </a:t>
            </a:r>
            <a:r>
              <a:rPr sz="1800" spc="-80" dirty="0">
                <a:latin typeface="Microsoft Sans Serif"/>
                <a:cs typeface="Microsoft Sans Serif"/>
              </a:rPr>
              <a:t>successful</a:t>
            </a:r>
            <a:r>
              <a:rPr sz="1800" spc="90" dirty="0">
                <a:latin typeface="Microsoft Sans Serif"/>
                <a:cs typeface="Microsoft Sans Serif"/>
              </a:rPr>
              <a:t> </a:t>
            </a:r>
            <a:r>
              <a:rPr sz="1800" spc="-55" dirty="0">
                <a:latin typeface="Microsoft Sans Serif"/>
                <a:cs typeface="Microsoft Sans Serif"/>
              </a:rPr>
              <a:t>and</a:t>
            </a:r>
            <a:r>
              <a:rPr sz="1800" spc="45" dirty="0">
                <a:latin typeface="Microsoft Sans Serif"/>
                <a:cs typeface="Microsoft Sans Serif"/>
              </a:rPr>
              <a:t> </a:t>
            </a:r>
            <a:r>
              <a:rPr sz="1800" spc="-30" dirty="0">
                <a:latin typeface="Microsoft Sans Serif"/>
                <a:cs typeface="Microsoft Sans Serif"/>
              </a:rPr>
              <a:t>failure</a:t>
            </a:r>
            <a:r>
              <a:rPr sz="1800" spc="70" dirty="0">
                <a:latin typeface="Microsoft Sans Serif"/>
                <a:cs typeface="Microsoft Sans Serif"/>
              </a:rPr>
              <a:t> </a:t>
            </a:r>
            <a:r>
              <a:rPr sz="1800" spc="-50" dirty="0">
                <a:latin typeface="Microsoft Sans Serif"/>
                <a:cs typeface="Microsoft Sans Serif"/>
              </a:rPr>
              <a:t>mission</a:t>
            </a:r>
            <a:r>
              <a:rPr sz="1800" spc="45" dirty="0">
                <a:latin typeface="Microsoft Sans Serif"/>
                <a:cs typeface="Microsoft Sans Serif"/>
              </a:rPr>
              <a:t> </a:t>
            </a:r>
            <a:r>
              <a:rPr sz="1800" spc="-60" dirty="0">
                <a:latin typeface="Microsoft Sans Serif"/>
                <a:cs typeface="Microsoft Sans Serif"/>
              </a:rPr>
              <a:t>outcomes;</a:t>
            </a:r>
            <a:endParaRPr sz="1800" dirty="0">
              <a:latin typeface="Microsoft Sans Serif"/>
              <a:cs typeface="Microsoft Sans Serif"/>
            </a:endParaRPr>
          </a:p>
          <a:p>
            <a:pPr marL="698500" lvl="1" indent="-228600">
              <a:lnSpc>
                <a:spcPct val="100000"/>
              </a:lnSpc>
              <a:spcBef>
                <a:spcPts val="605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1800" spc="-114" dirty="0">
                <a:latin typeface="Microsoft Sans Serif"/>
                <a:cs typeface="Microsoft Sans Serif"/>
              </a:rPr>
              <a:t>Names</a:t>
            </a:r>
            <a:r>
              <a:rPr sz="1800" spc="6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of</a:t>
            </a:r>
            <a:r>
              <a:rPr sz="1800" spc="60" dirty="0">
                <a:latin typeface="Microsoft Sans Serif"/>
                <a:cs typeface="Microsoft Sans Serif"/>
              </a:rPr>
              <a:t> </a:t>
            </a:r>
            <a:r>
              <a:rPr sz="1800" spc="-25" dirty="0">
                <a:latin typeface="Microsoft Sans Serif"/>
                <a:cs typeface="Microsoft Sans Serif"/>
              </a:rPr>
              <a:t>the</a:t>
            </a:r>
            <a:r>
              <a:rPr sz="1800" spc="50" dirty="0">
                <a:latin typeface="Microsoft Sans Serif"/>
                <a:cs typeface="Microsoft Sans Serif"/>
              </a:rPr>
              <a:t> </a:t>
            </a:r>
            <a:r>
              <a:rPr sz="1800" spc="-20" dirty="0">
                <a:latin typeface="Microsoft Sans Serif"/>
                <a:cs typeface="Microsoft Sans Serif"/>
              </a:rPr>
              <a:t>booster</a:t>
            </a:r>
            <a:r>
              <a:rPr sz="1800" spc="65" dirty="0">
                <a:latin typeface="Microsoft Sans Serif"/>
                <a:cs typeface="Microsoft Sans Serif"/>
              </a:rPr>
              <a:t> </a:t>
            </a:r>
            <a:r>
              <a:rPr sz="1800" spc="-55" dirty="0">
                <a:latin typeface="Microsoft Sans Serif"/>
                <a:cs typeface="Microsoft Sans Serif"/>
              </a:rPr>
              <a:t>versions</a:t>
            </a:r>
            <a:r>
              <a:rPr sz="1800" spc="70" dirty="0">
                <a:latin typeface="Microsoft Sans Serif"/>
                <a:cs typeface="Microsoft Sans Serif"/>
              </a:rPr>
              <a:t> </a:t>
            </a:r>
            <a:r>
              <a:rPr sz="1800" spc="-50" dirty="0">
                <a:latin typeface="Microsoft Sans Serif"/>
                <a:cs typeface="Microsoft Sans Serif"/>
              </a:rPr>
              <a:t>which</a:t>
            </a:r>
            <a:r>
              <a:rPr sz="1800" spc="50" dirty="0">
                <a:latin typeface="Microsoft Sans Serif"/>
                <a:cs typeface="Microsoft Sans Serif"/>
              </a:rPr>
              <a:t> </a:t>
            </a:r>
            <a:r>
              <a:rPr sz="1800" spc="-85" dirty="0">
                <a:latin typeface="Microsoft Sans Serif"/>
                <a:cs typeface="Microsoft Sans Serif"/>
              </a:rPr>
              <a:t>have</a:t>
            </a:r>
            <a:r>
              <a:rPr sz="1800" spc="70" dirty="0">
                <a:latin typeface="Microsoft Sans Serif"/>
                <a:cs typeface="Microsoft Sans Serif"/>
              </a:rPr>
              <a:t> </a:t>
            </a:r>
            <a:r>
              <a:rPr sz="1800" spc="-40" dirty="0">
                <a:latin typeface="Microsoft Sans Serif"/>
                <a:cs typeface="Microsoft Sans Serif"/>
              </a:rPr>
              <a:t>carried</a:t>
            </a:r>
            <a:r>
              <a:rPr sz="1800" spc="90" dirty="0">
                <a:latin typeface="Microsoft Sans Serif"/>
                <a:cs typeface="Microsoft Sans Serif"/>
              </a:rPr>
              <a:t> </a:t>
            </a:r>
            <a:r>
              <a:rPr sz="1800" spc="-25" dirty="0">
                <a:latin typeface="Microsoft Sans Serif"/>
                <a:cs typeface="Microsoft Sans Serif"/>
              </a:rPr>
              <a:t>the</a:t>
            </a:r>
            <a:r>
              <a:rPr sz="1800" spc="65" dirty="0">
                <a:latin typeface="Microsoft Sans Serif"/>
                <a:cs typeface="Microsoft Sans Serif"/>
              </a:rPr>
              <a:t> </a:t>
            </a:r>
            <a:r>
              <a:rPr sz="1800" spc="-80" dirty="0">
                <a:latin typeface="Microsoft Sans Serif"/>
                <a:cs typeface="Microsoft Sans Serif"/>
              </a:rPr>
              <a:t>maximum</a:t>
            </a:r>
            <a:r>
              <a:rPr sz="1800" spc="70" dirty="0">
                <a:latin typeface="Microsoft Sans Serif"/>
                <a:cs typeface="Microsoft Sans Serif"/>
              </a:rPr>
              <a:t> </a:t>
            </a:r>
            <a:r>
              <a:rPr sz="1800" spc="-40" dirty="0">
                <a:latin typeface="Microsoft Sans Serif"/>
                <a:cs typeface="Microsoft Sans Serif"/>
              </a:rPr>
              <a:t>payload</a:t>
            </a:r>
            <a:r>
              <a:rPr sz="1800" spc="45" dirty="0">
                <a:latin typeface="Microsoft Sans Serif"/>
                <a:cs typeface="Microsoft Sans Serif"/>
              </a:rPr>
              <a:t> </a:t>
            </a:r>
            <a:r>
              <a:rPr sz="1800" spc="-114" dirty="0">
                <a:latin typeface="Microsoft Sans Serif"/>
                <a:cs typeface="Microsoft Sans Serif"/>
              </a:rPr>
              <a:t>mass;</a:t>
            </a:r>
            <a:endParaRPr sz="1800" dirty="0">
              <a:latin typeface="Microsoft Sans Serif"/>
              <a:cs typeface="Microsoft Sans Serif"/>
            </a:endParaRPr>
          </a:p>
          <a:p>
            <a:pPr marL="698500" lvl="1" indent="-228600">
              <a:lnSpc>
                <a:spcPct val="100000"/>
              </a:lnSpc>
              <a:spcBef>
                <a:spcPts val="600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1800" spc="-50" dirty="0">
                <a:latin typeface="Microsoft Sans Serif"/>
                <a:cs typeface="Microsoft Sans Serif"/>
              </a:rPr>
              <a:t>Failed</a:t>
            </a:r>
            <a:r>
              <a:rPr sz="1800" spc="50" dirty="0">
                <a:latin typeface="Microsoft Sans Serif"/>
                <a:cs typeface="Microsoft Sans Serif"/>
              </a:rPr>
              <a:t> </a:t>
            </a:r>
            <a:r>
              <a:rPr sz="1800" spc="-20" dirty="0">
                <a:latin typeface="Microsoft Sans Serif"/>
                <a:cs typeface="Microsoft Sans Serif"/>
              </a:rPr>
              <a:t>landing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spc="-55" dirty="0">
                <a:latin typeface="Microsoft Sans Serif"/>
                <a:cs typeface="Microsoft Sans Serif"/>
              </a:rPr>
              <a:t>outcomes</a:t>
            </a:r>
            <a:r>
              <a:rPr sz="1800" spc="6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in</a:t>
            </a:r>
            <a:r>
              <a:rPr sz="1800" spc="50" dirty="0">
                <a:latin typeface="Microsoft Sans Serif"/>
                <a:cs typeface="Microsoft Sans Serif"/>
              </a:rPr>
              <a:t> </a:t>
            </a:r>
            <a:r>
              <a:rPr sz="1800" spc="-25" dirty="0">
                <a:latin typeface="Microsoft Sans Serif"/>
                <a:cs typeface="Microsoft Sans Serif"/>
              </a:rPr>
              <a:t>drone</a:t>
            </a:r>
            <a:r>
              <a:rPr sz="1800" spc="50" dirty="0">
                <a:latin typeface="Microsoft Sans Serif"/>
                <a:cs typeface="Microsoft Sans Serif"/>
              </a:rPr>
              <a:t> </a:t>
            </a:r>
            <a:r>
              <a:rPr sz="1800" spc="-45" dirty="0">
                <a:latin typeface="Microsoft Sans Serif"/>
                <a:cs typeface="Microsoft Sans Serif"/>
              </a:rPr>
              <a:t>ship,</a:t>
            </a:r>
            <a:r>
              <a:rPr sz="1800" spc="3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their</a:t>
            </a:r>
            <a:r>
              <a:rPr sz="1800" spc="70" dirty="0">
                <a:latin typeface="Microsoft Sans Serif"/>
                <a:cs typeface="Microsoft Sans Serif"/>
              </a:rPr>
              <a:t> </a:t>
            </a:r>
            <a:r>
              <a:rPr sz="1800" spc="-20" dirty="0">
                <a:latin typeface="Microsoft Sans Serif"/>
                <a:cs typeface="Microsoft Sans Serif"/>
              </a:rPr>
              <a:t>booster</a:t>
            </a:r>
            <a:r>
              <a:rPr sz="1800" spc="65" dirty="0">
                <a:latin typeface="Microsoft Sans Serif"/>
                <a:cs typeface="Microsoft Sans Serif"/>
              </a:rPr>
              <a:t> </a:t>
            </a:r>
            <a:r>
              <a:rPr sz="1800" spc="-60" dirty="0">
                <a:latin typeface="Microsoft Sans Serif"/>
                <a:cs typeface="Microsoft Sans Serif"/>
              </a:rPr>
              <a:t>versions,</a:t>
            </a:r>
            <a:r>
              <a:rPr sz="1800" spc="50" dirty="0">
                <a:latin typeface="Microsoft Sans Serif"/>
                <a:cs typeface="Microsoft Sans Serif"/>
              </a:rPr>
              <a:t> </a:t>
            </a:r>
            <a:r>
              <a:rPr sz="1800" spc="-55" dirty="0">
                <a:latin typeface="Microsoft Sans Serif"/>
                <a:cs typeface="Microsoft Sans Serif"/>
              </a:rPr>
              <a:t>and</a:t>
            </a:r>
            <a:r>
              <a:rPr sz="1800" spc="75" dirty="0">
                <a:latin typeface="Microsoft Sans Serif"/>
                <a:cs typeface="Microsoft Sans Serif"/>
              </a:rPr>
              <a:t> </a:t>
            </a:r>
            <a:r>
              <a:rPr sz="1800" spc="-60" dirty="0">
                <a:latin typeface="Microsoft Sans Serif"/>
                <a:cs typeface="Microsoft Sans Serif"/>
              </a:rPr>
              <a:t>launch</a:t>
            </a:r>
            <a:r>
              <a:rPr sz="1800" spc="50" dirty="0">
                <a:latin typeface="Microsoft Sans Serif"/>
                <a:cs typeface="Microsoft Sans Serif"/>
              </a:rPr>
              <a:t> </a:t>
            </a:r>
            <a:r>
              <a:rPr sz="1800" spc="-30" dirty="0">
                <a:latin typeface="Microsoft Sans Serif"/>
                <a:cs typeface="Microsoft Sans Serif"/>
              </a:rPr>
              <a:t>site</a:t>
            </a:r>
            <a:r>
              <a:rPr sz="1800" spc="60" dirty="0">
                <a:latin typeface="Microsoft Sans Serif"/>
                <a:cs typeface="Microsoft Sans Serif"/>
              </a:rPr>
              <a:t> </a:t>
            </a:r>
            <a:r>
              <a:rPr sz="1800" spc="-95" dirty="0">
                <a:latin typeface="Microsoft Sans Serif"/>
                <a:cs typeface="Microsoft Sans Serif"/>
              </a:rPr>
              <a:t>names</a:t>
            </a:r>
            <a:r>
              <a:rPr sz="1800" spc="6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for</a:t>
            </a:r>
            <a:r>
              <a:rPr sz="1800" spc="7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in</a:t>
            </a:r>
            <a:endParaRPr sz="1800" dirty="0">
              <a:latin typeface="Microsoft Sans Serif"/>
              <a:cs typeface="Microsoft Sans Serif"/>
            </a:endParaRPr>
          </a:p>
          <a:p>
            <a:pPr marL="698500">
              <a:lnSpc>
                <a:spcPct val="100000"/>
              </a:lnSpc>
            </a:pPr>
            <a:r>
              <a:rPr sz="1800" spc="-75" dirty="0">
                <a:latin typeface="Microsoft Sans Serif"/>
                <a:cs typeface="Microsoft Sans Serif"/>
              </a:rPr>
              <a:t>year</a:t>
            </a:r>
            <a:r>
              <a:rPr sz="1800" spc="60" dirty="0">
                <a:latin typeface="Microsoft Sans Serif"/>
                <a:cs typeface="Microsoft Sans Serif"/>
              </a:rPr>
              <a:t> </a:t>
            </a:r>
            <a:r>
              <a:rPr sz="1800" spc="40" dirty="0">
                <a:latin typeface="Microsoft Sans Serif"/>
                <a:cs typeface="Microsoft Sans Serif"/>
              </a:rPr>
              <a:t>2015;</a:t>
            </a:r>
            <a:r>
              <a:rPr sz="1800" spc="65" dirty="0">
                <a:latin typeface="Microsoft Sans Serif"/>
                <a:cs typeface="Microsoft Sans Serif"/>
              </a:rPr>
              <a:t> </a:t>
            </a:r>
            <a:r>
              <a:rPr sz="1800" spc="-60" dirty="0">
                <a:latin typeface="Microsoft Sans Serif"/>
                <a:cs typeface="Microsoft Sans Serif"/>
              </a:rPr>
              <a:t>and</a:t>
            </a:r>
            <a:endParaRPr sz="1800" dirty="0">
              <a:latin typeface="Microsoft Sans Serif"/>
              <a:cs typeface="Microsoft Sans Serif"/>
            </a:endParaRPr>
          </a:p>
          <a:p>
            <a:pPr marL="698500" lvl="1" indent="-228600">
              <a:lnSpc>
                <a:spcPct val="100000"/>
              </a:lnSpc>
              <a:spcBef>
                <a:spcPts val="600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1800" spc="-114" dirty="0">
                <a:latin typeface="Microsoft Sans Serif"/>
                <a:cs typeface="Microsoft Sans Serif"/>
              </a:rPr>
              <a:t>Rank</a:t>
            </a:r>
            <a:r>
              <a:rPr sz="1800" spc="6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of</a:t>
            </a:r>
            <a:r>
              <a:rPr sz="1800" spc="35" dirty="0">
                <a:latin typeface="Microsoft Sans Serif"/>
                <a:cs typeface="Microsoft Sans Serif"/>
              </a:rPr>
              <a:t> </a:t>
            </a:r>
            <a:r>
              <a:rPr sz="1800" spc="-25" dirty="0">
                <a:latin typeface="Microsoft Sans Serif"/>
                <a:cs typeface="Microsoft Sans Serif"/>
              </a:rPr>
              <a:t>the</a:t>
            </a:r>
            <a:r>
              <a:rPr sz="1800" spc="60" dirty="0">
                <a:latin typeface="Microsoft Sans Serif"/>
                <a:cs typeface="Microsoft Sans Serif"/>
              </a:rPr>
              <a:t> </a:t>
            </a:r>
            <a:r>
              <a:rPr sz="1800" spc="-30" dirty="0">
                <a:latin typeface="Microsoft Sans Serif"/>
                <a:cs typeface="Microsoft Sans Serif"/>
              </a:rPr>
              <a:t>count</a:t>
            </a:r>
            <a:r>
              <a:rPr sz="1800" spc="3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of</a:t>
            </a:r>
            <a:r>
              <a:rPr sz="1800" spc="35" dirty="0">
                <a:latin typeface="Microsoft Sans Serif"/>
                <a:cs typeface="Microsoft Sans Serif"/>
              </a:rPr>
              <a:t> </a:t>
            </a:r>
            <a:r>
              <a:rPr sz="1800" spc="-20" dirty="0">
                <a:latin typeface="Microsoft Sans Serif"/>
                <a:cs typeface="Microsoft Sans Serif"/>
              </a:rPr>
              <a:t>landing</a:t>
            </a:r>
            <a:r>
              <a:rPr sz="1800" spc="50" dirty="0">
                <a:latin typeface="Microsoft Sans Serif"/>
                <a:cs typeface="Microsoft Sans Serif"/>
              </a:rPr>
              <a:t> </a:t>
            </a:r>
            <a:r>
              <a:rPr sz="1800" spc="-50" dirty="0">
                <a:latin typeface="Microsoft Sans Serif"/>
                <a:cs typeface="Microsoft Sans Serif"/>
              </a:rPr>
              <a:t>outcomes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spc="-90" dirty="0">
                <a:latin typeface="Microsoft Sans Serif"/>
                <a:cs typeface="Microsoft Sans Serif"/>
              </a:rPr>
              <a:t>(such</a:t>
            </a:r>
            <a:r>
              <a:rPr sz="1800" spc="65" dirty="0">
                <a:latin typeface="Microsoft Sans Serif"/>
                <a:cs typeface="Microsoft Sans Serif"/>
              </a:rPr>
              <a:t> </a:t>
            </a:r>
            <a:r>
              <a:rPr sz="1800" spc="-125" dirty="0">
                <a:latin typeface="Microsoft Sans Serif"/>
                <a:cs typeface="Microsoft Sans Serif"/>
              </a:rPr>
              <a:t>as</a:t>
            </a:r>
            <a:r>
              <a:rPr sz="1800" spc="55" dirty="0">
                <a:latin typeface="Microsoft Sans Serif"/>
                <a:cs typeface="Microsoft Sans Serif"/>
              </a:rPr>
              <a:t> </a:t>
            </a:r>
            <a:r>
              <a:rPr sz="1800" spc="-50" dirty="0">
                <a:latin typeface="Microsoft Sans Serif"/>
                <a:cs typeface="Microsoft Sans Serif"/>
              </a:rPr>
              <a:t>Failure</a:t>
            </a:r>
            <a:r>
              <a:rPr sz="1800" spc="70" dirty="0">
                <a:latin typeface="Microsoft Sans Serif"/>
                <a:cs typeface="Microsoft Sans Serif"/>
              </a:rPr>
              <a:t> </a:t>
            </a:r>
            <a:r>
              <a:rPr sz="1800" spc="-40" dirty="0">
                <a:latin typeface="Microsoft Sans Serif"/>
                <a:cs typeface="Microsoft Sans Serif"/>
              </a:rPr>
              <a:t>(drone</a:t>
            </a:r>
            <a:r>
              <a:rPr sz="1800" spc="45" dirty="0">
                <a:latin typeface="Microsoft Sans Serif"/>
                <a:cs typeface="Microsoft Sans Serif"/>
              </a:rPr>
              <a:t> </a:t>
            </a:r>
            <a:r>
              <a:rPr sz="1800" spc="-50" dirty="0">
                <a:latin typeface="Microsoft Sans Serif"/>
                <a:cs typeface="Microsoft Sans Serif"/>
              </a:rPr>
              <a:t>ship)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spc="5" dirty="0">
                <a:latin typeface="Microsoft Sans Serif"/>
                <a:cs typeface="Microsoft Sans Serif"/>
              </a:rPr>
              <a:t>or</a:t>
            </a:r>
            <a:r>
              <a:rPr sz="1800" spc="60" dirty="0">
                <a:latin typeface="Microsoft Sans Serif"/>
                <a:cs typeface="Microsoft Sans Serif"/>
              </a:rPr>
              <a:t> </a:t>
            </a:r>
            <a:r>
              <a:rPr sz="1800" spc="-125" dirty="0">
                <a:latin typeface="Microsoft Sans Serif"/>
                <a:cs typeface="Microsoft Sans Serif"/>
              </a:rPr>
              <a:t>Success</a:t>
            </a:r>
            <a:r>
              <a:rPr sz="1800" spc="55" dirty="0">
                <a:latin typeface="Microsoft Sans Serif"/>
                <a:cs typeface="Microsoft Sans Serif"/>
              </a:rPr>
              <a:t> </a:t>
            </a:r>
            <a:r>
              <a:rPr sz="1800" spc="-25" dirty="0">
                <a:latin typeface="Microsoft Sans Serif"/>
                <a:cs typeface="Microsoft Sans Serif"/>
              </a:rPr>
              <a:t>(ground</a:t>
            </a:r>
            <a:endParaRPr sz="1800" dirty="0">
              <a:latin typeface="Microsoft Sans Serif"/>
              <a:cs typeface="Microsoft Sans Serif"/>
            </a:endParaRPr>
          </a:p>
          <a:p>
            <a:pPr marL="698500">
              <a:lnSpc>
                <a:spcPts val="2035"/>
              </a:lnSpc>
            </a:pPr>
            <a:r>
              <a:rPr sz="1800" spc="-65" dirty="0">
                <a:latin typeface="Microsoft Sans Serif"/>
                <a:cs typeface="Microsoft Sans Serif"/>
              </a:rPr>
              <a:t>pad))</a:t>
            </a:r>
            <a:r>
              <a:rPr sz="1800" spc="55" dirty="0">
                <a:latin typeface="Microsoft Sans Serif"/>
                <a:cs typeface="Microsoft Sans Serif"/>
              </a:rPr>
              <a:t> </a:t>
            </a:r>
            <a:r>
              <a:rPr sz="1800" spc="-45" dirty="0">
                <a:latin typeface="Microsoft Sans Serif"/>
                <a:cs typeface="Microsoft Sans Serif"/>
              </a:rPr>
              <a:t>between</a:t>
            </a:r>
            <a:r>
              <a:rPr sz="1800" spc="70" dirty="0">
                <a:latin typeface="Microsoft Sans Serif"/>
                <a:cs typeface="Microsoft Sans Serif"/>
              </a:rPr>
              <a:t> </a:t>
            </a:r>
            <a:r>
              <a:rPr sz="1800" spc="-25" dirty="0">
                <a:latin typeface="Microsoft Sans Serif"/>
                <a:cs typeface="Microsoft Sans Serif"/>
              </a:rPr>
              <a:t>the</a:t>
            </a:r>
            <a:r>
              <a:rPr sz="1800" spc="70" dirty="0">
                <a:latin typeface="Microsoft Sans Serif"/>
                <a:cs typeface="Microsoft Sans Serif"/>
              </a:rPr>
              <a:t> </a:t>
            </a:r>
            <a:r>
              <a:rPr sz="1800" spc="-35" dirty="0">
                <a:latin typeface="Microsoft Sans Serif"/>
                <a:cs typeface="Microsoft Sans Serif"/>
              </a:rPr>
              <a:t>date</a:t>
            </a:r>
            <a:r>
              <a:rPr sz="1800" spc="55" dirty="0">
                <a:latin typeface="Microsoft Sans Serif"/>
                <a:cs typeface="Microsoft Sans Serif"/>
              </a:rPr>
              <a:t> </a:t>
            </a:r>
            <a:r>
              <a:rPr sz="1800" spc="60" dirty="0">
                <a:latin typeface="Microsoft Sans Serif"/>
                <a:cs typeface="Microsoft Sans Serif"/>
              </a:rPr>
              <a:t>2010-06-04</a:t>
            </a:r>
            <a:r>
              <a:rPr sz="1800" spc="114" dirty="0">
                <a:latin typeface="Microsoft Sans Serif"/>
                <a:cs typeface="Microsoft Sans Serif"/>
              </a:rPr>
              <a:t> </a:t>
            </a:r>
            <a:r>
              <a:rPr sz="1800" spc="-55" dirty="0">
                <a:latin typeface="Microsoft Sans Serif"/>
                <a:cs typeface="Microsoft Sans Serif"/>
              </a:rPr>
              <a:t>and</a:t>
            </a:r>
            <a:r>
              <a:rPr sz="1800" spc="50" dirty="0">
                <a:latin typeface="Microsoft Sans Serif"/>
                <a:cs typeface="Microsoft Sans Serif"/>
              </a:rPr>
              <a:t> </a:t>
            </a:r>
            <a:r>
              <a:rPr sz="1800" spc="45" dirty="0">
                <a:latin typeface="Microsoft Sans Serif"/>
                <a:cs typeface="Microsoft Sans Serif"/>
              </a:rPr>
              <a:t>2017-03-20.</a:t>
            </a:r>
            <a:endParaRPr sz="1800" dirty="0">
              <a:latin typeface="Microsoft Sans Serif"/>
              <a:cs typeface="Microsoft Sans Serif"/>
            </a:endParaRPr>
          </a:p>
          <a:p>
            <a:pPr marL="10275570">
              <a:lnSpc>
                <a:spcPts val="1795"/>
              </a:lnSpc>
            </a:pPr>
            <a:r>
              <a:rPr sz="1600" spc="65" dirty="0">
                <a:latin typeface="Microsoft Sans Serif"/>
                <a:cs typeface="Microsoft Sans Serif"/>
              </a:rPr>
              <a:t>13</a:t>
            </a:r>
            <a:endParaRPr sz="1600" dirty="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8994" y="6310327"/>
            <a:ext cx="88265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z="1400" dirty="0">
                <a:solidFill>
                  <a:srgbClr val="292929"/>
                </a:solidFill>
                <a:latin typeface="Arial MT"/>
                <a:cs typeface="Arial MT"/>
              </a:rPr>
              <a:t>•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8994" y="331159"/>
            <a:ext cx="9209406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-270" dirty="0"/>
              <a:t>EDA</a:t>
            </a:r>
            <a:r>
              <a:rPr sz="5400" spc="95" dirty="0"/>
              <a:t> </a:t>
            </a:r>
            <a:r>
              <a:rPr sz="5400" spc="5" dirty="0"/>
              <a:t>with</a:t>
            </a:r>
            <a:r>
              <a:rPr sz="5400" spc="95" dirty="0"/>
              <a:t> </a:t>
            </a:r>
            <a:r>
              <a:rPr sz="5400" spc="-325" dirty="0"/>
              <a:t>SQL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7257" y="1649793"/>
            <a:ext cx="10246360" cy="2693670"/>
          </a:xfrm>
          <a:prstGeom prst="rect">
            <a:avLst/>
          </a:prstGeom>
        </p:spPr>
        <p:txBody>
          <a:bodyPr vert="horz" wrap="square" lIns="0" tIns="18034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420"/>
              </a:spcBef>
              <a:buFont typeface="Arial MT"/>
              <a:buChar char="•"/>
              <a:tabLst>
                <a:tab pos="241300" algn="l"/>
              </a:tabLst>
            </a:pPr>
            <a:r>
              <a:rPr sz="2600" spc="-90" dirty="0">
                <a:latin typeface="Microsoft Sans Serif"/>
                <a:cs typeface="Microsoft Sans Serif"/>
              </a:rPr>
              <a:t>Markers,</a:t>
            </a:r>
            <a:r>
              <a:rPr sz="2600" spc="80" dirty="0">
                <a:latin typeface="Microsoft Sans Serif"/>
                <a:cs typeface="Microsoft Sans Serif"/>
              </a:rPr>
              <a:t> </a:t>
            </a:r>
            <a:r>
              <a:rPr sz="2600" spc="-85" dirty="0">
                <a:latin typeface="Microsoft Sans Serif"/>
                <a:cs typeface="Microsoft Sans Serif"/>
              </a:rPr>
              <a:t>circles,</a:t>
            </a:r>
            <a:r>
              <a:rPr sz="2600" spc="114" dirty="0">
                <a:latin typeface="Microsoft Sans Serif"/>
                <a:cs typeface="Microsoft Sans Serif"/>
              </a:rPr>
              <a:t> </a:t>
            </a:r>
            <a:r>
              <a:rPr sz="2600" spc="-65" dirty="0">
                <a:latin typeface="Microsoft Sans Serif"/>
                <a:cs typeface="Microsoft Sans Serif"/>
              </a:rPr>
              <a:t>lines</a:t>
            </a:r>
            <a:r>
              <a:rPr sz="2600" spc="95" dirty="0">
                <a:latin typeface="Microsoft Sans Serif"/>
                <a:cs typeface="Microsoft Sans Serif"/>
              </a:rPr>
              <a:t> </a:t>
            </a:r>
            <a:r>
              <a:rPr sz="2600" spc="-80" dirty="0">
                <a:latin typeface="Microsoft Sans Serif"/>
                <a:cs typeface="Microsoft Sans Serif"/>
              </a:rPr>
              <a:t>and</a:t>
            </a:r>
            <a:r>
              <a:rPr sz="2600" spc="95" dirty="0">
                <a:latin typeface="Microsoft Sans Serif"/>
                <a:cs typeface="Microsoft Sans Serif"/>
              </a:rPr>
              <a:t> </a:t>
            </a:r>
            <a:r>
              <a:rPr sz="2600" spc="-70" dirty="0">
                <a:latin typeface="Microsoft Sans Serif"/>
                <a:cs typeface="Microsoft Sans Serif"/>
              </a:rPr>
              <a:t>marker</a:t>
            </a:r>
            <a:r>
              <a:rPr sz="2600" spc="75" dirty="0">
                <a:latin typeface="Microsoft Sans Serif"/>
                <a:cs typeface="Microsoft Sans Serif"/>
              </a:rPr>
              <a:t> </a:t>
            </a:r>
            <a:r>
              <a:rPr sz="2600" spc="-70" dirty="0">
                <a:latin typeface="Microsoft Sans Serif"/>
                <a:cs typeface="Microsoft Sans Serif"/>
              </a:rPr>
              <a:t>clusters</a:t>
            </a:r>
            <a:r>
              <a:rPr sz="2600" spc="100" dirty="0">
                <a:latin typeface="Microsoft Sans Serif"/>
                <a:cs typeface="Microsoft Sans Serif"/>
              </a:rPr>
              <a:t> </a:t>
            </a:r>
            <a:r>
              <a:rPr sz="2600" spc="-85" dirty="0">
                <a:latin typeface="Microsoft Sans Serif"/>
                <a:cs typeface="Microsoft Sans Serif"/>
              </a:rPr>
              <a:t>were</a:t>
            </a:r>
            <a:r>
              <a:rPr sz="2600" spc="100" dirty="0">
                <a:latin typeface="Microsoft Sans Serif"/>
                <a:cs typeface="Microsoft Sans Serif"/>
              </a:rPr>
              <a:t> </a:t>
            </a:r>
            <a:r>
              <a:rPr sz="2600" spc="-90" dirty="0">
                <a:latin typeface="Microsoft Sans Serif"/>
                <a:cs typeface="Microsoft Sans Serif"/>
              </a:rPr>
              <a:t>used</a:t>
            </a:r>
            <a:r>
              <a:rPr sz="2600" spc="95" dirty="0">
                <a:latin typeface="Microsoft Sans Serif"/>
                <a:cs typeface="Microsoft Sans Serif"/>
              </a:rPr>
              <a:t> </a:t>
            </a:r>
            <a:r>
              <a:rPr sz="2600" dirty="0">
                <a:latin typeface="Microsoft Sans Serif"/>
                <a:cs typeface="Microsoft Sans Serif"/>
              </a:rPr>
              <a:t>with</a:t>
            </a:r>
            <a:r>
              <a:rPr sz="2600" spc="90" dirty="0">
                <a:latin typeface="Microsoft Sans Serif"/>
                <a:cs typeface="Microsoft Sans Serif"/>
              </a:rPr>
              <a:t> </a:t>
            </a:r>
            <a:r>
              <a:rPr sz="2600" spc="-65" dirty="0">
                <a:latin typeface="Microsoft Sans Serif"/>
                <a:cs typeface="Microsoft Sans Serif"/>
              </a:rPr>
              <a:t>Folium</a:t>
            </a:r>
            <a:r>
              <a:rPr sz="2600" spc="100" dirty="0">
                <a:latin typeface="Microsoft Sans Serif"/>
                <a:cs typeface="Microsoft Sans Serif"/>
              </a:rPr>
              <a:t> </a:t>
            </a:r>
            <a:r>
              <a:rPr sz="2600" spc="-114" dirty="0">
                <a:latin typeface="Microsoft Sans Serif"/>
                <a:cs typeface="Microsoft Sans Serif"/>
              </a:rPr>
              <a:t>Maps</a:t>
            </a:r>
            <a:endParaRPr sz="2600" dirty="0">
              <a:latin typeface="Microsoft Sans Serif"/>
              <a:cs typeface="Microsoft Sans Serif"/>
            </a:endParaRPr>
          </a:p>
          <a:p>
            <a:pPr marL="697865" lvl="1" indent="-229235">
              <a:lnSpc>
                <a:spcPct val="100000"/>
              </a:lnSpc>
              <a:spcBef>
                <a:spcPts val="960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1900" spc="-60" dirty="0">
                <a:latin typeface="Microsoft Sans Serif"/>
                <a:cs typeface="Microsoft Sans Serif"/>
              </a:rPr>
              <a:t>Markers</a:t>
            </a:r>
            <a:r>
              <a:rPr sz="1900" spc="30" dirty="0">
                <a:latin typeface="Microsoft Sans Serif"/>
                <a:cs typeface="Microsoft Sans Serif"/>
              </a:rPr>
              <a:t> </a:t>
            </a:r>
            <a:r>
              <a:rPr sz="1900" spc="-35" dirty="0">
                <a:latin typeface="Microsoft Sans Serif"/>
                <a:cs typeface="Microsoft Sans Serif"/>
              </a:rPr>
              <a:t>indicate</a:t>
            </a:r>
            <a:r>
              <a:rPr sz="1900" spc="95" dirty="0">
                <a:latin typeface="Microsoft Sans Serif"/>
                <a:cs typeface="Microsoft Sans Serif"/>
              </a:rPr>
              <a:t> </a:t>
            </a:r>
            <a:r>
              <a:rPr sz="1900" spc="-15" dirty="0">
                <a:latin typeface="Microsoft Sans Serif"/>
                <a:cs typeface="Microsoft Sans Serif"/>
              </a:rPr>
              <a:t>points</a:t>
            </a:r>
            <a:r>
              <a:rPr sz="1900" spc="95" dirty="0">
                <a:latin typeface="Microsoft Sans Serif"/>
                <a:cs typeface="Microsoft Sans Serif"/>
              </a:rPr>
              <a:t> </a:t>
            </a:r>
            <a:r>
              <a:rPr sz="1900" spc="-20" dirty="0">
                <a:latin typeface="Microsoft Sans Serif"/>
                <a:cs typeface="Microsoft Sans Serif"/>
              </a:rPr>
              <a:t>like</a:t>
            </a:r>
            <a:r>
              <a:rPr sz="1900" spc="55" dirty="0">
                <a:latin typeface="Microsoft Sans Serif"/>
                <a:cs typeface="Microsoft Sans Serif"/>
              </a:rPr>
              <a:t> </a:t>
            </a:r>
            <a:r>
              <a:rPr sz="1900" spc="-65" dirty="0">
                <a:latin typeface="Microsoft Sans Serif"/>
                <a:cs typeface="Microsoft Sans Serif"/>
              </a:rPr>
              <a:t>launch</a:t>
            </a:r>
            <a:r>
              <a:rPr sz="1900" spc="90" dirty="0">
                <a:latin typeface="Microsoft Sans Serif"/>
                <a:cs typeface="Microsoft Sans Serif"/>
              </a:rPr>
              <a:t> </a:t>
            </a:r>
            <a:r>
              <a:rPr sz="1900" spc="-55" dirty="0">
                <a:latin typeface="Microsoft Sans Serif"/>
                <a:cs typeface="Microsoft Sans Serif"/>
              </a:rPr>
              <a:t>sites;</a:t>
            </a:r>
            <a:endParaRPr sz="1900" dirty="0">
              <a:latin typeface="Microsoft Sans Serif"/>
              <a:cs typeface="Microsoft Sans Serif"/>
            </a:endParaRPr>
          </a:p>
          <a:p>
            <a:pPr marL="697865" lvl="1" indent="-229235">
              <a:lnSpc>
                <a:spcPts val="2060"/>
              </a:lnSpc>
              <a:spcBef>
                <a:spcPts val="940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1900" spc="-80" dirty="0">
                <a:latin typeface="Microsoft Sans Serif"/>
                <a:cs typeface="Microsoft Sans Serif"/>
              </a:rPr>
              <a:t>Circles</a:t>
            </a:r>
            <a:r>
              <a:rPr sz="1900" spc="65" dirty="0">
                <a:latin typeface="Microsoft Sans Serif"/>
                <a:cs typeface="Microsoft Sans Serif"/>
              </a:rPr>
              <a:t> </a:t>
            </a:r>
            <a:r>
              <a:rPr sz="1900" spc="-35" dirty="0">
                <a:latin typeface="Microsoft Sans Serif"/>
                <a:cs typeface="Microsoft Sans Serif"/>
              </a:rPr>
              <a:t>indicate</a:t>
            </a:r>
            <a:r>
              <a:rPr sz="1900" spc="105" dirty="0">
                <a:latin typeface="Microsoft Sans Serif"/>
                <a:cs typeface="Microsoft Sans Serif"/>
              </a:rPr>
              <a:t> </a:t>
            </a:r>
            <a:r>
              <a:rPr sz="1900" spc="-10" dirty="0">
                <a:latin typeface="Microsoft Sans Serif"/>
                <a:cs typeface="Microsoft Sans Serif"/>
              </a:rPr>
              <a:t>highlighted</a:t>
            </a:r>
            <a:r>
              <a:rPr sz="1900" spc="130" dirty="0">
                <a:latin typeface="Microsoft Sans Serif"/>
                <a:cs typeface="Microsoft Sans Serif"/>
              </a:rPr>
              <a:t> </a:t>
            </a:r>
            <a:r>
              <a:rPr sz="1900" spc="-90" dirty="0">
                <a:latin typeface="Microsoft Sans Serif"/>
                <a:cs typeface="Microsoft Sans Serif"/>
              </a:rPr>
              <a:t>areas</a:t>
            </a:r>
            <a:r>
              <a:rPr sz="1900" spc="45" dirty="0">
                <a:latin typeface="Microsoft Sans Serif"/>
                <a:cs typeface="Microsoft Sans Serif"/>
              </a:rPr>
              <a:t> </a:t>
            </a:r>
            <a:r>
              <a:rPr sz="1900" spc="-40" dirty="0">
                <a:latin typeface="Microsoft Sans Serif"/>
                <a:cs typeface="Microsoft Sans Serif"/>
              </a:rPr>
              <a:t>around</a:t>
            </a:r>
            <a:r>
              <a:rPr sz="1900" spc="105" dirty="0">
                <a:latin typeface="Microsoft Sans Serif"/>
                <a:cs typeface="Microsoft Sans Serif"/>
              </a:rPr>
              <a:t> </a:t>
            </a:r>
            <a:r>
              <a:rPr sz="1900" spc="-50" dirty="0">
                <a:latin typeface="Microsoft Sans Serif"/>
                <a:cs typeface="Microsoft Sans Serif"/>
              </a:rPr>
              <a:t>specific</a:t>
            </a:r>
            <a:r>
              <a:rPr sz="1900" spc="85" dirty="0">
                <a:latin typeface="Microsoft Sans Serif"/>
                <a:cs typeface="Microsoft Sans Serif"/>
              </a:rPr>
              <a:t> </a:t>
            </a:r>
            <a:r>
              <a:rPr sz="1900" spc="-45" dirty="0">
                <a:latin typeface="Microsoft Sans Serif"/>
                <a:cs typeface="Microsoft Sans Serif"/>
              </a:rPr>
              <a:t>coordinates,</a:t>
            </a:r>
            <a:r>
              <a:rPr sz="1900" spc="80" dirty="0">
                <a:latin typeface="Microsoft Sans Serif"/>
                <a:cs typeface="Microsoft Sans Serif"/>
              </a:rPr>
              <a:t> </a:t>
            </a:r>
            <a:r>
              <a:rPr sz="1900" spc="-20" dirty="0">
                <a:latin typeface="Microsoft Sans Serif"/>
                <a:cs typeface="Microsoft Sans Serif"/>
              </a:rPr>
              <a:t>like</a:t>
            </a:r>
            <a:r>
              <a:rPr sz="1900" spc="80" dirty="0">
                <a:latin typeface="Microsoft Sans Serif"/>
                <a:cs typeface="Microsoft Sans Serif"/>
              </a:rPr>
              <a:t> </a:t>
            </a:r>
            <a:r>
              <a:rPr sz="1900" spc="-145" dirty="0">
                <a:latin typeface="Microsoft Sans Serif"/>
                <a:cs typeface="Microsoft Sans Serif"/>
              </a:rPr>
              <a:t>NASA</a:t>
            </a:r>
            <a:r>
              <a:rPr sz="1900" spc="90" dirty="0">
                <a:latin typeface="Microsoft Sans Serif"/>
                <a:cs typeface="Microsoft Sans Serif"/>
              </a:rPr>
              <a:t> </a:t>
            </a:r>
            <a:r>
              <a:rPr sz="1900" spc="-90" dirty="0">
                <a:latin typeface="Microsoft Sans Serif"/>
                <a:cs typeface="Microsoft Sans Serif"/>
              </a:rPr>
              <a:t>Johnson</a:t>
            </a:r>
            <a:r>
              <a:rPr sz="1900" spc="125" dirty="0">
                <a:latin typeface="Microsoft Sans Serif"/>
                <a:cs typeface="Microsoft Sans Serif"/>
              </a:rPr>
              <a:t> </a:t>
            </a:r>
            <a:r>
              <a:rPr sz="1900" spc="-125" dirty="0">
                <a:latin typeface="Microsoft Sans Serif"/>
                <a:cs typeface="Microsoft Sans Serif"/>
              </a:rPr>
              <a:t>Space</a:t>
            </a:r>
            <a:endParaRPr sz="1900" dirty="0">
              <a:latin typeface="Microsoft Sans Serif"/>
              <a:cs typeface="Microsoft Sans Serif"/>
            </a:endParaRPr>
          </a:p>
          <a:p>
            <a:pPr marL="697865">
              <a:lnSpc>
                <a:spcPts val="2060"/>
              </a:lnSpc>
            </a:pPr>
            <a:r>
              <a:rPr sz="1900" spc="-75" dirty="0">
                <a:latin typeface="Microsoft Sans Serif"/>
                <a:cs typeface="Microsoft Sans Serif"/>
              </a:rPr>
              <a:t>Center;</a:t>
            </a:r>
            <a:endParaRPr sz="1900" dirty="0">
              <a:latin typeface="Microsoft Sans Serif"/>
              <a:cs typeface="Microsoft Sans Serif"/>
            </a:endParaRPr>
          </a:p>
          <a:p>
            <a:pPr marL="697865" lvl="1" indent="-229235">
              <a:lnSpc>
                <a:spcPts val="2050"/>
              </a:lnSpc>
              <a:spcBef>
                <a:spcPts val="940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1900" spc="-50" dirty="0">
                <a:latin typeface="Microsoft Sans Serif"/>
                <a:cs typeface="Microsoft Sans Serif"/>
              </a:rPr>
              <a:t>Marker</a:t>
            </a:r>
            <a:r>
              <a:rPr sz="1900" spc="40" dirty="0">
                <a:latin typeface="Microsoft Sans Serif"/>
                <a:cs typeface="Microsoft Sans Serif"/>
              </a:rPr>
              <a:t> </a:t>
            </a:r>
            <a:r>
              <a:rPr sz="1900" spc="-50" dirty="0">
                <a:latin typeface="Microsoft Sans Serif"/>
                <a:cs typeface="Microsoft Sans Serif"/>
              </a:rPr>
              <a:t>clusters</a:t>
            </a:r>
            <a:r>
              <a:rPr sz="1900" spc="65" dirty="0">
                <a:latin typeface="Microsoft Sans Serif"/>
                <a:cs typeface="Microsoft Sans Serif"/>
              </a:rPr>
              <a:t> </a:t>
            </a:r>
            <a:r>
              <a:rPr sz="1900" spc="-45" dirty="0">
                <a:latin typeface="Microsoft Sans Serif"/>
                <a:cs typeface="Microsoft Sans Serif"/>
              </a:rPr>
              <a:t>indicates</a:t>
            </a:r>
            <a:r>
              <a:rPr sz="1900" spc="85" dirty="0">
                <a:latin typeface="Microsoft Sans Serif"/>
                <a:cs typeface="Microsoft Sans Serif"/>
              </a:rPr>
              <a:t> </a:t>
            </a:r>
            <a:r>
              <a:rPr sz="1900" spc="-30" dirty="0">
                <a:latin typeface="Microsoft Sans Serif"/>
                <a:cs typeface="Microsoft Sans Serif"/>
              </a:rPr>
              <a:t>groups</a:t>
            </a:r>
            <a:r>
              <a:rPr sz="1900" spc="120" dirty="0">
                <a:latin typeface="Microsoft Sans Serif"/>
                <a:cs typeface="Microsoft Sans Serif"/>
              </a:rPr>
              <a:t> </a:t>
            </a:r>
            <a:r>
              <a:rPr sz="1900" spc="-10" dirty="0">
                <a:latin typeface="Microsoft Sans Serif"/>
                <a:cs typeface="Microsoft Sans Serif"/>
              </a:rPr>
              <a:t>of</a:t>
            </a:r>
            <a:r>
              <a:rPr sz="1900" spc="85" dirty="0">
                <a:latin typeface="Microsoft Sans Serif"/>
                <a:cs typeface="Microsoft Sans Serif"/>
              </a:rPr>
              <a:t> </a:t>
            </a:r>
            <a:r>
              <a:rPr sz="1900" spc="-60" dirty="0">
                <a:latin typeface="Microsoft Sans Serif"/>
                <a:cs typeface="Microsoft Sans Serif"/>
              </a:rPr>
              <a:t>events</a:t>
            </a:r>
            <a:r>
              <a:rPr sz="1900" spc="45" dirty="0">
                <a:latin typeface="Microsoft Sans Serif"/>
                <a:cs typeface="Microsoft Sans Serif"/>
              </a:rPr>
              <a:t> </a:t>
            </a:r>
            <a:r>
              <a:rPr sz="1900" spc="-15" dirty="0">
                <a:latin typeface="Microsoft Sans Serif"/>
                <a:cs typeface="Microsoft Sans Serif"/>
              </a:rPr>
              <a:t>in</a:t>
            </a:r>
            <a:r>
              <a:rPr sz="1900" spc="95" dirty="0">
                <a:latin typeface="Microsoft Sans Serif"/>
                <a:cs typeface="Microsoft Sans Serif"/>
              </a:rPr>
              <a:t> </a:t>
            </a:r>
            <a:r>
              <a:rPr sz="1900" spc="-100" dirty="0">
                <a:latin typeface="Microsoft Sans Serif"/>
                <a:cs typeface="Microsoft Sans Serif"/>
              </a:rPr>
              <a:t>each</a:t>
            </a:r>
            <a:r>
              <a:rPr sz="1900" spc="65" dirty="0">
                <a:latin typeface="Microsoft Sans Serif"/>
                <a:cs typeface="Microsoft Sans Serif"/>
              </a:rPr>
              <a:t> </a:t>
            </a:r>
            <a:r>
              <a:rPr sz="1900" spc="-40" dirty="0">
                <a:latin typeface="Microsoft Sans Serif"/>
                <a:cs typeface="Microsoft Sans Serif"/>
              </a:rPr>
              <a:t>coordinate,</a:t>
            </a:r>
            <a:r>
              <a:rPr sz="1900" spc="85" dirty="0">
                <a:latin typeface="Microsoft Sans Serif"/>
                <a:cs typeface="Microsoft Sans Serif"/>
              </a:rPr>
              <a:t> </a:t>
            </a:r>
            <a:r>
              <a:rPr sz="1900" spc="-20" dirty="0">
                <a:latin typeface="Microsoft Sans Serif"/>
                <a:cs typeface="Microsoft Sans Serif"/>
              </a:rPr>
              <a:t>like</a:t>
            </a:r>
            <a:r>
              <a:rPr sz="1900" spc="65" dirty="0">
                <a:latin typeface="Microsoft Sans Serif"/>
                <a:cs typeface="Microsoft Sans Serif"/>
              </a:rPr>
              <a:t> </a:t>
            </a:r>
            <a:r>
              <a:rPr sz="1900" spc="-80" dirty="0">
                <a:latin typeface="Microsoft Sans Serif"/>
                <a:cs typeface="Microsoft Sans Serif"/>
              </a:rPr>
              <a:t>launches</a:t>
            </a:r>
            <a:r>
              <a:rPr sz="1900" spc="105" dirty="0">
                <a:latin typeface="Microsoft Sans Serif"/>
                <a:cs typeface="Microsoft Sans Serif"/>
              </a:rPr>
              <a:t> </a:t>
            </a:r>
            <a:r>
              <a:rPr sz="1900" spc="-15" dirty="0">
                <a:latin typeface="Microsoft Sans Serif"/>
                <a:cs typeface="Microsoft Sans Serif"/>
              </a:rPr>
              <a:t>in</a:t>
            </a:r>
            <a:r>
              <a:rPr sz="1900" spc="90" dirty="0">
                <a:latin typeface="Microsoft Sans Serif"/>
                <a:cs typeface="Microsoft Sans Serif"/>
              </a:rPr>
              <a:t> </a:t>
            </a:r>
            <a:r>
              <a:rPr sz="1900" spc="-130" dirty="0">
                <a:latin typeface="Microsoft Sans Serif"/>
                <a:cs typeface="Microsoft Sans Serif"/>
              </a:rPr>
              <a:t>a</a:t>
            </a:r>
            <a:r>
              <a:rPr sz="1900" spc="70" dirty="0">
                <a:latin typeface="Microsoft Sans Serif"/>
                <a:cs typeface="Microsoft Sans Serif"/>
              </a:rPr>
              <a:t> </a:t>
            </a:r>
            <a:r>
              <a:rPr sz="1900" spc="-65" dirty="0">
                <a:latin typeface="Microsoft Sans Serif"/>
                <a:cs typeface="Microsoft Sans Serif"/>
              </a:rPr>
              <a:t>launch</a:t>
            </a:r>
            <a:r>
              <a:rPr sz="1900" spc="105" dirty="0">
                <a:latin typeface="Microsoft Sans Serif"/>
                <a:cs typeface="Microsoft Sans Serif"/>
              </a:rPr>
              <a:t> </a:t>
            </a:r>
            <a:r>
              <a:rPr sz="1900" spc="-40" dirty="0">
                <a:latin typeface="Microsoft Sans Serif"/>
                <a:cs typeface="Microsoft Sans Serif"/>
              </a:rPr>
              <a:t>site;</a:t>
            </a:r>
            <a:endParaRPr sz="1900" dirty="0">
              <a:latin typeface="Microsoft Sans Serif"/>
              <a:cs typeface="Microsoft Sans Serif"/>
            </a:endParaRPr>
          </a:p>
          <a:p>
            <a:pPr marL="697865">
              <a:lnSpc>
                <a:spcPts val="2050"/>
              </a:lnSpc>
            </a:pPr>
            <a:r>
              <a:rPr sz="1900" spc="-55" dirty="0">
                <a:latin typeface="Microsoft Sans Serif"/>
                <a:cs typeface="Microsoft Sans Serif"/>
              </a:rPr>
              <a:t>and</a:t>
            </a:r>
            <a:endParaRPr sz="1900" dirty="0">
              <a:latin typeface="Microsoft Sans Serif"/>
              <a:cs typeface="Microsoft Sans Serif"/>
            </a:endParaRPr>
          </a:p>
          <a:p>
            <a:pPr marL="697865" lvl="1" indent="-229235">
              <a:lnSpc>
                <a:spcPct val="100000"/>
              </a:lnSpc>
              <a:spcBef>
                <a:spcPts val="945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1900" spc="-75" dirty="0">
                <a:latin typeface="Microsoft Sans Serif"/>
                <a:cs typeface="Microsoft Sans Serif"/>
              </a:rPr>
              <a:t>Lines</a:t>
            </a:r>
            <a:r>
              <a:rPr sz="1900" spc="80" dirty="0">
                <a:latin typeface="Microsoft Sans Serif"/>
                <a:cs typeface="Microsoft Sans Serif"/>
              </a:rPr>
              <a:t> </a:t>
            </a:r>
            <a:r>
              <a:rPr sz="1900" spc="-70" dirty="0">
                <a:latin typeface="Microsoft Sans Serif"/>
                <a:cs typeface="Microsoft Sans Serif"/>
              </a:rPr>
              <a:t>are</a:t>
            </a:r>
            <a:r>
              <a:rPr sz="1900" spc="65" dirty="0">
                <a:latin typeface="Microsoft Sans Serif"/>
                <a:cs typeface="Microsoft Sans Serif"/>
              </a:rPr>
              <a:t> </a:t>
            </a:r>
            <a:r>
              <a:rPr sz="1900" spc="-65" dirty="0">
                <a:latin typeface="Microsoft Sans Serif"/>
                <a:cs typeface="Microsoft Sans Serif"/>
              </a:rPr>
              <a:t>used</a:t>
            </a:r>
            <a:r>
              <a:rPr sz="1900" spc="60" dirty="0">
                <a:latin typeface="Microsoft Sans Serif"/>
                <a:cs typeface="Microsoft Sans Serif"/>
              </a:rPr>
              <a:t> </a:t>
            </a:r>
            <a:r>
              <a:rPr sz="1900" spc="35" dirty="0">
                <a:latin typeface="Microsoft Sans Serif"/>
                <a:cs typeface="Microsoft Sans Serif"/>
              </a:rPr>
              <a:t>to</a:t>
            </a:r>
            <a:r>
              <a:rPr sz="1900" spc="65" dirty="0">
                <a:latin typeface="Microsoft Sans Serif"/>
                <a:cs typeface="Microsoft Sans Serif"/>
              </a:rPr>
              <a:t> </a:t>
            </a:r>
            <a:r>
              <a:rPr sz="1900" spc="-35" dirty="0">
                <a:latin typeface="Microsoft Sans Serif"/>
                <a:cs typeface="Microsoft Sans Serif"/>
              </a:rPr>
              <a:t>indicate</a:t>
            </a:r>
            <a:r>
              <a:rPr sz="1900" spc="80" dirty="0">
                <a:latin typeface="Microsoft Sans Serif"/>
                <a:cs typeface="Microsoft Sans Serif"/>
              </a:rPr>
              <a:t> </a:t>
            </a:r>
            <a:r>
              <a:rPr sz="1900" spc="-60" dirty="0">
                <a:latin typeface="Microsoft Sans Serif"/>
                <a:cs typeface="Microsoft Sans Serif"/>
              </a:rPr>
              <a:t>distances</a:t>
            </a:r>
            <a:r>
              <a:rPr sz="1900" spc="80" dirty="0">
                <a:latin typeface="Microsoft Sans Serif"/>
                <a:cs typeface="Microsoft Sans Serif"/>
              </a:rPr>
              <a:t> </a:t>
            </a:r>
            <a:r>
              <a:rPr sz="1900" spc="-50" dirty="0">
                <a:latin typeface="Microsoft Sans Serif"/>
                <a:cs typeface="Microsoft Sans Serif"/>
              </a:rPr>
              <a:t>between</a:t>
            </a:r>
            <a:r>
              <a:rPr sz="1900" spc="60" dirty="0">
                <a:latin typeface="Microsoft Sans Serif"/>
                <a:cs typeface="Microsoft Sans Serif"/>
              </a:rPr>
              <a:t> </a:t>
            </a:r>
            <a:r>
              <a:rPr sz="1900" spc="5" dirty="0">
                <a:latin typeface="Microsoft Sans Serif"/>
                <a:cs typeface="Microsoft Sans Serif"/>
              </a:rPr>
              <a:t>two</a:t>
            </a:r>
            <a:r>
              <a:rPr sz="1900" spc="65" dirty="0">
                <a:latin typeface="Microsoft Sans Serif"/>
                <a:cs typeface="Microsoft Sans Serif"/>
              </a:rPr>
              <a:t> </a:t>
            </a:r>
            <a:r>
              <a:rPr sz="1900" spc="-45" dirty="0">
                <a:latin typeface="Microsoft Sans Serif"/>
                <a:cs typeface="Microsoft Sans Serif"/>
              </a:rPr>
              <a:t>coordinates.</a:t>
            </a:r>
            <a:endParaRPr sz="1900" dirty="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48994" y="399552"/>
            <a:ext cx="10216185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50" dirty="0"/>
              <a:t>Build</a:t>
            </a:r>
            <a:r>
              <a:rPr sz="4000" spc="145" dirty="0"/>
              <a:t> </a:t>
            </a:r>
            <a:r>
              <a:rPr sz="4000" spc="-175" dirty="0"/>
              <a:t>an</a:t>
            </a:r>
            <a:r>
              <a:rPr sz="4000" spc="110" dirty="0"/>
              <a:t> </a:t>
            </a:r>
            <a:r>
              <a:rPr sz="4000" spc="-80" dirty="0"/>
              <a:t>Interactive</a:t>
            </a:r>
            <a:r>
              <a:rPr sz="4000" spc="120" dirty="0"/>
              <a:t> </a:t>
            </a:r>
            <a:r>
              <a:rPr sz="4000" spc="-145" dirty="0"/>
              <a:t>Map</a:t>
            </a:r>
            <a:r>
              <a:rPr sz="4000" spc="125" dirty="0"/>
              <a:t> </a:t>
            </a:r>
            <a:r>
              <a:rPr sz="4000" spc="5" dirty="0"/>
              <a:t>with</a:t>
            </a:r>
            <a:r>
              <a:rPr sz="4000" spc="140" dirty="0"/>
              <a:t> </a:t>
            </a:r>
            <a:r>
              <a:rPr sz="4000" spc="-95" dirty="0"/>
              <a:t>Folium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39"/>
              </a:lnSpc>
            </a:pPr>
            <a:fld id="{81D60167-4931-47E6-BA6A-407CBD079E47}" type="slidenum">
              <a:rPr spc="75" dirty="0"/>
              <a:t>14</a:t>
            </a:fld>
            <a:endParaRPr spc="75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8994" y="1841880"/>
            <a:ext cx="9288145" cy="2449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145" dirty="0">
                <a:latin typeface="Microsoft Sans Serif"/>
                <a:cs typeface="Microsoft Sans Serif"/>
              </a:rPr>
              <a:t>The</a:t>
            </a:r>
            <a:r>
              <a:rPr sz="2200" spc="85" dirty="0">
                <a:latin typeface="Microsoft Sans Serif"/>
                <a:cs typeface="Microsoft Sans Serif"/>
              </a:rPr>
              <a:t> </a:t>
            </a:r>
            <a:r>
              <a:rPr sz="2200" spc="-10" dirty="0">
                <a:latin typeface="Microsoft Sans Serif"/>
                <a:cs typeface="Microsoft Sans Serif"/>
              </a:rPr>
              <a:t>following</a:t>
            </a:r>
            <a:r>
              <a:rPr sz="2200" spc="85" dirty="0">
                <a:latin typeface="Microsoft Sans Serif"/>
                <a:cs typeface="Microsoft Sans Serif"/>
              </a:rPr>
              <a:t> </a:t>
            </a:r>
            <a:r>
              <a:rPr sz="2200" spc="-50" dirty="0">
                <a:latin typeface="Microsoft Sans Serif"/>
                <a:cs typeface="Microsoft Sans Serif"/>
              </a:rPr>
              <a:t>graphs</a:t>
            </a:r>
            <a:r>
              <a:rPr sz="2200" spc="75" dirty="0">
                <a:latin typeface="Microsoft Sans Serif"/>
                <a:cs typeface="Microsoft Sans Serif"/>
              </a:rPr>
              <a:t> </a:t>
            </a:r>
            <a:r>
              <a:rPr sz="2200" spc="-70" dirty="0">
                <a:latin typeface="Microsoft Sans Serif"/>
                <a:cs typeface="Microsoft Sans Serif"/>
              </a:rPr>
              <a:t>and</a:t>
            </a:r>
            <a:r>
              <a:rPr sz="2200" spc="85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plots</a:t>
            </a:r>
            <a:r>
              <a:rPr sz="2200" spc="55" dirty="0">
                <a:latin typeface="Microsoft Sans Serif"/>
                <a:cs typeface="Microsoft Sans Serif"/>
              </a:rPr>
              <a:t> </a:t>
            </a:r>
            <a:r>
              <a:rPr sz="2200" spc="-75" dirty="0">
                <a:latin typeface="Microsoft Sans Serif"/>
                <a:cs typeface="Microsoft Sans Serif"/>
              </a:rPr>
              <a:t>were</a:t>
            </a:r>
            <a:r>
              <a:rPr sz="2200" spc="95" dirty="0">
                <a:latin typeface="Microsoft Sans Serif"/>
                <a:cs typeface="Microsoft Sans Serif"/>
              </a:rPr>
              <a:t> </a:t>
            </a:r>
            <a:r>
              <a:rPr sz="2200" spc="-80" dirty="0">
                <a:latin typeface="Microsoft Sans Serif"/>
                <a:cs typeface="Microsoft Sans Serif"/>
              </a:rPr>
              <a:t>used</a:t>
            </a:r>
            <a:r>
              <a:rPr sz="2200" spc="75" dirty="0">
                <a:latin typeface="Microsoft Sans Serif"/>
                <a:cs typeface="Microsoft Sans Serif"/>
              </a:rPr>
              <a:t> </a:t>
            </a:r>
            <a:r>
              <a:rPr sz="2200" spc="45" dirty="0">
                <a:latin typeface="Microsoft Sans Serif"/>
                <a:cs typeface="Microsoft Sans Serif"/>
              </a:rPr>
              <a:t>to</a:t>
            </a:r>
            <a:r>
              <a:rPr sz="2200" spc="65" dirty="0">
                <a:latin typeface="Microsoft Sans Serif"/>
                <a:cs typeface="Microsoft Sans Serif"/>
              </a:rPr>
              <a:t> </a:t>
            </a:r>
            <a:r>
              <a:rPr sz="2200" spc="-65" dirty="0">
                <a:latin typeface="Microsoft Sans Serif"/>
                <a:cs typeface="Microsoft Sans Serif"/>
              </a:rPr>
              <a:t>visualize</a:t>
            </a:r>
            <a:r>
              <a:rPr sz="2200" spc="95" dirty="0">
                <a:latin typeface="Microsoft Sans Serif"/>
                <a:cs typeface="Microsoft Sans Serif"/>
              </a:rPr>
              <a:t> </a:t>
            </a:r>
            <a:r>
              <a:rPr sz="2200" spc="-45" dirty="0">
                <a:latin typeface="Microsoft Sans Serif"/>
                <a:cs typeface="Microsoft Sans Serif"/>
              </a:rPr>
              <a:t>data</a:t>
            </a:r>
            <a:endParaRPr sz="2200" dirty="0">
              <a:latin typeface="Microsoft Sans Serif"/>
              <a:cs typeface="Microsoft Sans Serif"/>
            </a:endParaRPr>
          </a:p>
          <a:p>
            <a:pPr marL="698500" lvl="1" indent="-228600">
              <a:lnSpc>
                <a:spcPct val="100000"/>
              </a:lnSpc>
              <a:spcBef>
                <a:spcPts val="1440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1800" spc="-70" dirty="0">
                <a:latin typeface="Microsoft Sans Serif"/>
                <a:cs typeface="Microsoft Sans Serif"/>
              </a:rPr>
              <a:t>Percentage</a:t>
            </a:r>
            <a:r>
              <a:rPr sz="1800" spc="6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of</a:t>
            </a:r>
            <a:r>
              <a:rPr sz="1800" spc="35" dirty="0">
                <a:latin typeface="Microsoft Sans Serif"/>
                <a:cs typeface="Microsoft Sans Serif"/>
              </a:rPr>
              <a:t> </a:t>
            </a:r>
            <a:r>
              <a:rPr sz="1800" spc="-75" dirty="0">
                <a:latin typeface="Microsoft Sans Serif"/>
                <a:cs typeface="Microsoft Sans Serif"/>
              </a:rPr>
              <a:t>launches</a:t>
            </a:r>
            <a:r>
              <a:rPr sz="1800" spc="55" dirty="0">
                <a:latin typeface="Microsoft Sans Serif"/>
                <a:cs typeface="Microsoft Sans Serif"/>
              </a:rPr>
              <a:t> </a:t>
            </a:r>
            <a:r>
              <a:rPr sz="1800" spc="-30" dirty="0">
                <a:latin typeface="Microsoft Sans Serif"/>
                <a:cs typeface="Microsoft Sans Serif"/>
              </a:rPr>
              <a:t>by</a:t>
            </a:r>
            <a:r>
              <a:rPr sz="1800" spc="35" dirty="0">
                <a:latin typeface="Microsoft Sans Serif"/>
                <a:cs typeface="Microsoft Sans Serif"/>
              </a:rPr>
              <a:t> </a:t>
            </a:r>
            <a:r>
              <a:rPr sz="1800" spc="-35" dirty="0">
                <a:latin typeface="Microsoft Sans Serif"/>
                <a:cs typeface="Microsoft Sans Serif"/>
              </a:rPr>
              <a:t>site</a:t>
            </a:r>
            <a:endParaRPr sz="1800" dirty="0">
              <a:latin typeface="Microsoft Sans Serif"/>
              <a:cs typeface="Microsoft Sans Serif"/>
            </a:endParaRPr>
          </a:p>
          <a:p>
            <a:pPr marL="698500" lvl="1" indent="-228600">
              <a:lnSpc>
                <a:spcPct val="100000"/>
              </a:lnSpc>
              <a:spcBef>
                <a:spcPts val="1400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1800" spc="-70" dirty="0">
                <a:latin typeface="Microsoft Sans Serif"/>
                <a:cs typeface="Microsoft Sans Serif"/>
              </a:rPr>
              <a:t>Payload</a:t>
            </a:r>
            <a:r>
              <a:rPr sz="1800" dirty="0">
                <a:latin typeface="Microsoft Sans Serif"/>
                <a:cs typeface="Microsoft Sans Serif"/>
              </a:rPr>
              <a:t> </a:t>
            </a:r>
            <a:r>
              <a:rPr sz="1800" spc="-50" dirty="0">
                <a:latin typeface="Microsoft Sans Serif"/>
                <a:cs typeface="Microsoft Sans Serif"/>
              </a:rPr>
              <a:t>range</a:t>
            </a:r>
            <a:endParaRPr sz="1800" dirty="0">
              <a:latin typeface="Microsoft Sans Serif"/>
              <a:cs typeface="Microsoft Sans Serif"/>
            </a:endParaRPr>
          </a:p>
          <a:p>
            <a:pPr marL="241300" marR="5080" indent="-228600">
              <a:lnSpc>
                <a:spcPct val="100000"/>
              </a:lnSpc>
              <a:spcBef>
                <a:spcPts val="136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110" dirty="0">
                <a:latin typeface="Microsoft Sans Serif"/>
                <a:cs typeface="Microsoft Sans Serif"/>
              </a:rPr>
              <a:t>This</a:t>
            </a:r>
            <a:r>
              <a:rPr sz="2200" spc="90" dirty="0">
                <a:latin typeface="Microsoft Sans Serif"/>
                <a:cs typeface="Microsoft Sans Serif"/>
              </a:rPr>
              <a:t> </a:t>
            </a:r>
            <a:r>
              <a:rPr sz="2200" spc="-35" dirty="0">
                <a:latin typeface="Microsoft Sans Serif"/>
                <a:cs typeface="Microsoft Sans Serif"/>
              </a:rPr>
              <a:t>combination</a:t>
            </a:r>
            <a:r>
              <a:rPr sz="2200" spc="50" dirty="0">
                <a:latin typeface="Microsoft Sans Serif"/>
                <a:cs typeface="Microsoft Sans Serif"/>
              </a:rPr>
              <a:t> </a:t>
            </a:r>
            <a:r>
              <a:rPr sz="2200" spc="-40" dirty="0">
                <a:latin typeface="Microsoft Sans Serif"/>
                <a:cs typeface="Microsoft Sans Serif"/>
              </a:rPr>
              <a:t>allowed</a:t>
            </a:r>
            <a:r>
              <a:rPr sz="2200" spc="85" dirty="0">
                <a:latin typeface="Microsoft Sans Serif"/>
                <a:cs typeface="Microsoft Sans Serif"/>
              </a:rPr>
              <a:t> </a:t>
            </a:r>
            <a:r>
              <a:rPr sz="2200" spc="40" dirty="0">
                <a:latin typeface="Microsoft Sans Serif"/>
                <a:cs typeface="Microsoft Sans Serif"/>
              </a:rPr>
              <a:t>to</a:t>
            </a:r>
            <a:r>
              <a:rPr sz="2200" spc="60" dirty="0">
                <a:latin typeface="Microsoft Sans Serif"/>
                <a:cs typeface="Microsoft Sans Serif"/>
              </a:rPr>
              <a:t> </a:t>
            </a:r>
            <a:r>
              <a:rPr sz="2200" spc="-40" dirty="0">
                <a:latin typeface="Microsoft Sans Serif"/>
                <a:cs typeface="Microsoft Sans Serif"/>
              </a:rPr>
              <a:t>quickly</a:t>
            </a:r>
            <a:r>
              <a:rPr sz="2200" spc="90" dirty="0">
                <a:latin typeface="Microsoft Sans Serif"/>
                <a:cs typeface="Microsoft Sans Serif"/>
              </a:rPr>
              <a:t> </a:t>
            </a:r>
            <a:r>
              <a:rPr sz="2200" spc="-95" dirty="0">
                <a:latin typeface="Microsoft Sans Serif"/>
                <a:cs typeface="Microsoft Sans Serif"/>
              </a:rPr>
              <a:t>analyze</a:t>
            </a:r>
            <a:r>
              <a:rPr sz="2200" spc="95" dirty="0">
                <a:latin typeface="Microsoft Sans Serif"/>
                <a:cs typeface="Microsoft Sans Serif"/>
              </a:rPr>
              <a:t> </a:t>
            </a:r>
            <a:r>
              <a:rPr sz="2200" spc="-30" dirty="0">
                <a:latin typeface="Microsoft Sans Serif"/>
                <a:cs typeface="Microsoft Sans Serif"/>
              </a:rPr>
              <a:t>the</a:t>
            </a:r>
            <a:r>
              <a:rPr sz="2200" spc="55" dirty="0">
                <a:latin typeface="Microsoft Sans Serif"/>
                <a:cs typeface="Microsoft Sans Serif"/>
              </a:rPr>
              <a:t> </a:t>
            </a:r>
            <a:r>
              <a:rPr sz="2200" spc="-25" dirty="0">
                <a:latin typeface="Microsoft Sans Serif"/>
                <a:cs typeface="Microsoft Sans Serif"/>
              </a:rPr>
              <a:t>relation</a:t>
            </a:r>
            <a:r>
              <a:rPr sz="2200" spc="75" dirty="0">
                <a:latin typeface="Microsoft Sans Serif"/>
                <a:cs typeface="Microsoft Sans Serif"/>
              </a:rPr>
              <a:t> </a:t>
            </a:r>
            <a:r>
              <a:rPr sz="2200" spc="-55" dirty="0">
                <a:latin typeface="Microsoft Sans Serif"/>
                <a:cs typeface="Microsoft Sans Serif"/>
              </a:rPr>
              <a:t>between</a:t>
            </a:r>
            <a:r>
              <a:rPr sz="2200" spc="75" dirty="0">
                <a:latin typeface="Microsoft Sans Serif"/>
                <a:cs typeface="Microsoft Sans Serif"/>
              </a:rPr>
              <a:t> </a:t>
            </a:r>
            <a:r>
              <a:rPr sz="2200" spc="-65" dirty="0">
                <a:latin typeface="Microsoft Sans Serif"/>
                <a:cs typeface="Microsoft Sans Serif"/>
              </a:rPr>
              <a:t>payloads </a:t>
            </a:r>
            <a:r>
              <a:rPr sz="2200" spc="-60" dirty="0">
                <a:latin typeface="Microsoft Sans Serif"/>
                <a:cs typeface="Microsoft Sans Serif"/>
              </a:rPr>
              <a:t> </a:t>
            </a:r>
            <a:r>
              <a:rPr sz="2200" spc="-70" dirty="0">
                <a:latin typeface="Microsoft Sans Serif"/>
                <a:cs typeface="Microsoft Sans Serif"/>
              </a:rPr>
              <a:t>and</a:t>
            </a:r>
            <a:r>
              <a:rPr sz="2200" spc="75" dirty="0">
                <a:latin typeface="Microsoft Sans Serif"/>
                <a:cs typeface="Microsoft Sans Serif"/>
              </a:rPr>
              <a:t> </a:t>
            </a:r>
            <a:r>
              <a:rPr sz="2200" spc="-80" dirty="0">
                <a:latin typeface="Microsoft Sans Serif"/>
                <a:cs typeface="Microsoft Sans Serif"/>
              </a:rPr>
              <a:t>launch</a:t>
            </a:r>
            <a:r>
              <a:rPr sz="2200" spc="90" dirty="0">
                <a:latin typeface="Microsoft Sans Serif"/>
                <a:cs typeface="Microsoft Sans Serif"/>
              </a:rPr>
              <a:t> </a:t>
            </a:r>
            <a:r>
              <a:rPr sz="2200" spc="-65" dirty="0">
                <a:latin typeface="Microsoft Sans Serif"/>
                <a:cs typeface="Microsoft Sans Serif"/>
              </a:rPr>
              <a:t>sites,</a:t>
            </a:r>
            <a:r>
              <a:rPr sz="2200" spc="80" dirty="0">
                <a:latin typeface="Microsoft Sans Serif"/>
                <a:cs typeface="Microsoft Sans Serif"/>
              </a:rPr>
              <a:t> </a:t>
            </a:r>
            <a:r>
              <a:rPr sz="2200" spc="-30" dirty="0">
                <a:latin typeface="Microsoft Sans Serif"/>
                <a:cs typeface="Microsoft Sans Serif"/>
              </a:rPr>
              <a:t>helping</a:t>
            </a:r>
            <a:r>
              <a:rPr sz="2200" spc="85" dirty="0">
                <a:latin typeface="Microsoft Sans Serif"/>
                <a:cs typeface="Microsoft Sans Serif"/>
              </a:rPr>
              <a:t> </a:t>
            </a:r>
            <a:r>
              <a:rPr sz="2200" spc="40" dirty="0">
                <a:latin typeface="Microsoft Sans Serif"/>
                <a:cs typeface="Microsoft Sans Serif"/>
              </a:rPr>
              <a:t>to</a:t>
            </a:r>
            <a:r>
              <a:rPr sz="2200" spc="95" dirty="0">
                <a:latin typeface="Microsoft Sans Serif"/>
                <a:cs typeface="Microsoft Sans Serif"/>
              </a:rPr>
              <a:t> </a:t>
            </a:r>
            <a:r>
              <a:rPr sz="2200" spc="-20" dirty="0">
                <a:latin typeface="Microsoft Sans Serif"/>
                <a:cs typeface="Microsoft Sans Serif"/>
              </a:rPr>
              <a:t>identify</a:t>
            </a:r>
            <a:r>
              <a:rPr sz="2200" spc="80" dirty="0">
                <a:latin typeface="Microsoft Sans Serif"/>
                <a:cs typeface="Microsoft Sans Serif"/>
              </a:rPr>
              <a:t> </a:t>
            </a:r>
            <a:r>
              <a:rPr sz="2200" spc="-75" dirty="0">
                <a:latin typeface="Microsoft Sans Serif"/>
                <a:cs typeface="Microsoft Sans Serif"/>
              </a:rPr>
              <a:t>where</a:t>
            </a:r>
            <a:r>
              <a:rPr sz="2200" spc="100" dirty="0">
                <a:latin typeface="Microsoft Sans Serif"/>
                <a:cs typeface="Microsoft Sans Serif"/>
              </a:rPr>
              <a:t> </a:t>
            </a:r>
            <a:r>
              <a:rPr sz="2200" spc="-60" dirty="0">
                <a:latin typeface="Microsoft Sans Serif"/>
                <a:cs typeface="Microsoft Sans Serif"/>
              </a:rPr>
              <a:t>is</a:t>
            </a:r>
            <a:r>
              <a:rPr sz="2200" spc="75" dirty="0">
                <a:latin typeface="Microsoft Sans Serif"/>
                <a:cs typeface="Microsoft Sans Serif"/>
              </a:rPr>
              <a:t> </a:t>
            </a:r>
            <a:r>
              <a:rPr sz="2200" spc="-40" dirty="0">
                <a:latin typeface="Microsoft Sans Serif"/>
                <a:cs typeface="Microsoft Sans Serif"/>
              </a:rPr>
              <a:t>best</a:t>
            </a:r>
            <a:r>
              <a:rPr sz="2200" spc="90" dirty="0">
                <a:latin typeface="Microsoft Sans Serif"/>
                <a:cs typeface="Microsoft Sans Serif"/>
              </a:rPr>
              <a:t> </a:t>
            </a:r>
            <a:r>
              <a:rPr sz="2200" spc="-80" dirty="0">
                <a:latin typeface="Microsoft Sans Serif"/>
                <a:cs typeface="Microsoft Sans Serif"/>
              </a:rPr>
              <a:t>place</a:t>
            </a:r>
            <a:r>
              <a:rPr sz="2200" spc="85" dirty="0">
                <a:latin typeface="Microsoft Sans Serif"/>
                <a:cs typeface="Microsoft Sans Serif"/>
              </a:rPr>
              <a:t> </a:t>
            </a:r>
            <a:r>
              <a:rPr sz="2200" spc="40" dirty="0">
                <a:latin typeface="Microsoft Sans Serif"/>
                <a:cs typeface="Microsoft Sans Serif"/>
              </a:rPr>
              <a:t>to</a:t>
            </a:r>
            <a:r>
              <a:rPr sz="2200" spc="65" dirty="0">
                <a:latin typeface="Microsoft Sans Serif"/>
                <a:cs typeface="Microsoft Sans Serif"/>
              </a:rPr>
              <a:t> </a:t>
            </a:r>
            <a:r>
              <a:rPr sz="2200" spc="-80" dirty="0">
                <a:latin typeface="Microsoft Sans Serif"/>
                <a:cs typeface="Microsoft Sans Serif"/>
              </a:rPr>
              <a:t>launch</a:t>
            </a:r>
            <a:r>
              <a:rPr sz="2200" spc="90" dirty="0">
                <a:latin typeface="Microsoft Sans Serif"/>
                <a:cs typeface="Microsoft Sans Serif"/>
              </a:rPr>
              <a:t> </a:t>
            </a:r>
            <a:r>
              <a:rPr sz="2200" spc="-55" dirty="0">
                <a:latin typeface="Microsoft Sans Serif"/>
                <a:cs typeface="Microsoft Sans Serif"/>
              </a:rPr>
              <a:t>according </a:t>
            </a:r>
            <a:r>
              <a:rPr sz="2200" spc="-570" dirty="0">
                <a:latin typeface="Microsoft Sans Serif"/>
                <a:cs typeface="Microsoft Sans Serif"/>
              </a:rPr>
              <a:t> </a:t>
            </a:r>
            <a:r>
              <a:rPr sz="2200" spc="45" dirty="0">
                <a:latin typeface="Microsoft Sans Serif"/>
                <a:cs typeface="Microsoft Sans Serif"/>
              </a:rPr>
              <a:t>to</a:t>
            </a:r>
            <a:r>
              <a:rPr sz="2200" spc="55" dirty="0">
                <a:latin typeface="Microsoft Sans Serif"/>
                <a:cs typeface="Microsoft Sans Serif"/>
              </a:rPr>
              <a:t> </a:t>
            </a:r>
            <a:r>
              <a:rPr sz="2200" spc="-70" dirty="0">
                <a:latin typeface="Microsoft Sans Serif"/>
                <a:cs typeface="Microsoft Sans Serif"/>
              </a:rPr>
              <a:t>payloads.</a:t>
            </a:r>
            <a:endParaRPr sz="2200" dirty="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48994" y="399298"/>
            <a:ext cx="10428606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50" dirty="0"/>
              <a:t>Build</a:t>
            </a:r>
            <a:r>
              <a:rPr sz="4000" spc="145" dirty="0"/>
              <a:t> </a:t>
            </a:r>
            <a:r>
              <a:rPr sz="4000" spc="-245" dirty="0"/>
              <a:t>a</a:t>
            </a:r>
            <a:r>
              <a:rPr sz="4000" spc="120" dirty="0"/>
              <a:t> </a:t>
            </a:r>
            <a:r>
              <a:rPr sz="4000" spc="-100" dirty="0"/>
              <a:t>Dashboard</a:t>
            </a:r>
            <a:r>
              <a:rPr sz="4000" spc="135" dirty="0"/>
              <a:t> </a:t>
            </a:r>
            <a:r>
              <a:rPr sz="4000" spc="5" dirty="0"/>
              <a:t>with</a:t>
            </a:r>
            <a:r>
              <a:rPr sz="4000" spc="150" dirty="0"/>
              <a:t> </a:t>
            </a:r>
            <a:r>
              <a:rPr sz="4000" spc="-55" dirty="0"/>
              <a:t>Plotly</a:t>
            </a:r>
            <a:r>
              <a:rPr sz="4000" spc="130" dirty="0"/>
              <a:t> </a:t>
            </a:r>
            <a:r>
              <a:rPr sz="4000" spc="-175" dirty="0"/>
              <a:t>Dash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39"/>
              </a:lnSpc>
            </a:pPr>
            <a:fld id="{81D60167-4931-47E6-BA6A-407CBD079E47}" type="slidenum">
              <a:rPr spc="75" dirty="0"/>
              <a:t>15</a:t>
            </a:fld>
            <a:endParaRPr spc="75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8994" y="1841880"/>
            <a:ext cx="945578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5080" indent="-2286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60" dirty="0">
                <a:latin typeface="Microsoft Sans Serif"/>
                <a:cs typeface="Microsoft Sans Serif"/>
              </a:rPr>
              <a:t>Four</a:t>
            </a:r>
            <a:r>
              <a:rPr sz="2200" spc="85" dirty="0">
                <a:latin typeface="Microsoft Sans Serif"/>
                <a:cs typeface="Microsoft Sans Serif"/>
              </a:rPr>
              <a:t> </a:t>
            </a:r>
            <a:r>
              <a:rPr sz="2200" spc="-55" dirty="0">
                <a:latin typeface="Microsoft Sans Serif"/>
                <a:cs typeface="Microsoft Sans Serif"/>
              </a:rPr>
              <a:t>classification</a:t>
            </a:r>
            <a:r>
              <a:rPr sz="2200" spc="75" dirty="0">
                <a:latin typeface="Microsoft Sans Serif"/>
                <a:cs typeface="Microsoft Sans Serif"/>
              </a:rPr>
              <a:t> </a:t>
            </a:r>
            <a:r>
              <a:rPr sz="2200" spc="-60" dirty="0">
                <a:latin typeface="Microsoft Sans Serif"/>
                <a:cs typeface="Microsoft Sans Serif"/>
              </a:rPr>
              <a:t>models</a:t>
            </a:r>
            <a:r>
              <a:rPr sz="2200" spc="75" dirty="0">
                <a:latin typeface="Microsoft Sans Serif"/>
                <a:cs typeface="Microsoft Sans Serif"/>
              </a:rPr>
              <a:t> </a:t>
            </a:r>
            <a:r>
              <a:rPr sz="2200" spc="-75" dirty="0">
                <a:latin typeface="Microsoft Sans Serif"/>
                <a:cs typeface="Microsoft Sans Serif"/>
              </a:rPr>
              <a:t>were</a:t>
            </a:r>
            <a:r>
              <a:rPr sz="2200" spc="85" dirty="0">
                <a:latin typeface="Microsoft Sans Serif"/>
                <a:cs typeface="Microsoft Sans Serif"/>
              </a:rPr>
              <a:t> </a:t>
            </a:r>
            <a:r>
              <a:rPr sz="2200" spc="-70" dirty="0">
                <a:latin typeface="Microsoft Sans Serif"/>
                <a:cs typeface="Microsoft Sans Serif"/>
              </a:rPr>
              <a:t>compared:</a:t>
            </a:r>
            <a:r>
              <a:rPr sz="2200" spc="55" dirty="0">
                <a:latin typeface="Microsoft Sans Serif"/>
                <a:cs typeface="Microsoft Sans Serif"/>
              </a:rPr>
              <a:t> </a:t>
            </a:r>
            <a:r>
              <a:rPr sz="2200" spc="-15" dirty="0">
                <a:latin typeface="Microsoft Sans Serif"/>
                <a:cs typeface="Microsoft Sans Serif"/>
              </a:rPr>
              <a:t>logistic</a:t>
            </a:r>
            <a:r>
              <a:rPr sz="2200" spc="70" dirty="0">
                <a:latin typeface="Microsoft Sans Serif"/>
                <a:cs typeface="Microsoft Sans Serif"/>
              </a:rPr>
              <a:t> </a:t>
            </a:r>
            <a:r>
              <a:rPr sz="2200" spc="-60" dirty="0">
                <a:latin typeface="Microsoft Sans Serif"/>
                <a:cs typeface="Microsoft Sans Serif"/>
              </a:rPr>
              <a:t>regression,</a:t>
            </a:r>
            <a:r>
              <a:rPr sz="2200" spc="90" dirty="0">
                <a:latin typeface="Microsoft Sans Serif"/>
                <a:cs typeface="Microsoft Sans Serif"/>
              </a:rPr>
              <a:t> </a:t>
            </a:r>
            <a:r>
              <a:rPr sz="2200" spc="-10" dirty="0">
                <a:latin typeface="Microsoft Sans Serif"/>
                <a:cs typeface="Microsoft Sans Serif"/>
              </a:rPr>
              <a:t>support</a:t>
            </a:r>
            <a:r>
              <a:rPr sz="2200" spc="70" dirty="0">
                <a:latin typeface="Microsoft Sans Serif"/>
                <a:cs typeface="Microsoft Sans Serif"/>
              </a:rPr>
              <a:t> </a:t>
            </a:r>
            <a:r>
              <a:rPr sz="2200" spc="-35" dirty="0">
                <a:latin typeface="Microsoft Sans Serif"/>
                <a:cs typeface="Microsoft Sans Serif"/>
              </a:rPr>
              <a:t>vector </a:t>
            </a:r>
            <a:r>
              <a:rPr sz="2200" spc="-570" dirty="0">
                <a:latin typeface="Microsoft Sans Serif"/>
                <a:cs typeface="Microsoft Sans Serif"/>
              </a:rPr>
              <a:t> </a:t>
            </a:r>
            <a:r>
              <a:rPr sz="2200" spc="-95" dirty="0">
                <a:latin typeface="Microsoft Sans Serif"/>
                <a:cs typeface="Microsoft Sans Serif"/>
              </a:rPr>
              <a:t>machine,</a:t>
            </a:r>
            <a:r>
              <a:rPr sz="2200" spc="70" dirty="0">
                <a:latin typeface="Microsoft Sans Serif"/>
                <a:cs typeface="Microsoft Sans Serif"/>
              </a:rPr>
              <a:t> </a:t>
            </a:r>
            <a:r>
              <a:rPr sz="2200" spc="-55" dirty="0">
                <a:latin typeface="Microsoft Sans Serif"/>
                <a:cs typeface="Microsoft Sans Serif"/>
              </a:rPr>
              <a:t>decision</a:t>
            </a:r>
            <a:r>
              <a:rPr sz="2200" spc="90" dirty="0">
                <a:latin typeface="Microsoft Sans Serif"/>
                <a:cs typeface="Microsoft Sans Serif"/>
              </a:rPr>
              <a:t> </a:t>
            </a:r>
            <a:r>
              <a:rPr sz="2200" spc="-35" dirty="0">
                <a:latin typeface="Microsoft Sans Serif"/>
                <a:cs typeface="Microsoft Sans Serif"/>
              </a:rPr>
              <a:t>tree</a:t>
            </a:r>
            <a:r>
              <a:rPr sz="2200" spc="75" dirty="0">
                <a:latin typeface="Microsoft Sans Serif"/>
                <a:cs typeface="Microsoft Sans Serif"/>
              </a:rPr>
              <a:t> </a:t>
            </a:r>
            <a:r>
              <a:rPr sz="2200" spc="-70" dirty="0">
                <a:latin typeface="Microsoft Sans Serif"/>
                <a:cs typeface="Microsoft Sans Serif"/>
              </a:rPr>
              <a:t>and</a:t>
            </a:r>
            <a:r>
              <a:rPr sz="2200" spc="55" dirty="0">
                <a:latin typeface="Microsoft Sans Serif"/>
                <a:cs typeface="Microsoft Sans Serif"/>
              </a:rPr>
              <a:t> </a:t>
            </a:r>
            <a:r>
              <a:rPr sz="2200" spc="-25" dirty="0">
                <a:latin typeface="Microsoft Sans Serif"/>
                <a:cs typeface="Microsoft Sans Serif"/>
              </a:rPr>
              <a:t>k</a:t>
            </a:r>
            <a:r>
              <a:rPr sz="2200" spc="75" dirty="0">
                <a:latin typeface="Microsoft Sans Serif"/>
                <a:cs typeface="Microsoft Sans Serif"/>
              </a:rPr>
              <a:t> </a:t>
            </a:r>
            <a:r>
              <a:rPr sz="2200" spc="-70" dirty="0">
                <a:latin typeface="Microsoft Sans Serif"/>
                <a:cs typeface="Microsoft Sans Serif"/>
              </a:rPr>
              <a:t>nearest</a:t>
            </a:r>
            <a:r>
              <a:rPr sz="2200" spc="85" dirty="0">
                <a:latin typeface="Microsoft Sans Serif"/>
                <a:cs typeface="Microsoft Sans Serif"/>
              </a:rPr>
              <a:t> </a:t>
            </a:r>
            <a:r>
              <a:rPr sz="2200" spc="-50" dirty="0">
                <a:latin typeface="Microsoft Sans Serif"/>
                <a:cs typeface="Microsoft Sans Serif"/>
              </a:rPr>
              <a:t>neighbors.</a:t>
            </a:r>
            <a:endParaRPr sz="2200" dirty="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48993" y="368521"/>
            <a:ext cx="10216185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85" dirty="0"/>
              <a:t>Predictive</a:t>
            </a:r>
            <a:r>
              <a:rPr sz="4400" spc="114" dirty="0"/>
              <a:t> </a:t>
            </a:r>
            <a:r>
              <a:rPr sz="4400" spc="-130" dirty="0"/>
              <a:t>Analysis</a:t>
            </a:r>
            <a:r>
              <a:rPr sz="4400" spc="120" dirty="0"/>
              <a:t> </a:t>
            </a:r>
            <a:r>
              <a:rPr sz="4400" spc="-120" dirty="0"/>
              <a:t>(Classification)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39"/>
              </a:lnSpc>
            </a:pPr>
            <a:fld id="{81D60167-4931-47E6-BA6A-407CBD079E47}" type="slidenum">
              <a:rPr spc="75" dirty="0"/>
              <a:t>16</a:t>
            </a:fld>
            <a:endParaRPr spc="75" dirty="0"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9160" y="3169920"/>
            <a:ext cx="2512314" cy="1521713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179512" y="3411854"/>
            <a:ext cx="1953260" cy="975994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12700" marR="5080" algn="ctr">
              <a:lnSpc>
                <a:spcPts val="2420"/>
              </a:lnSpc>
              <a:spcBef>
                <a:spcPts val="360"/>
              </a:spcBef>
            </a:pPr>
            <a:r>
              <a:rPr sz="2200" spc="-10" dirty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sz="2200" spc="-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libri"/>
                <a:cs typeface="Calibri"/>
              </a:rPr>
              <a:t>preparation </a:t>
            </a:r>
            <a:r>
              <a:rPr sz="2200" spc="-48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and </a:t>
            </a:r>
            <a:r>
              <a:rPr sz="22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FFFFFF"/>
                </a:solidFill>
                <a:latin typeface="Calibri"/>
                <a:cs typeface="Calibri"/>
              </a:rPr>
              <a:t>standardization</a:t>
            </a:r>
            <a:endParaRPr sz="220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632200" y="3606774"/>
            <a:ext cx="556526" cy="64797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376420" y="3169920"/>
            <a:ext cx="2514854" cy="1521713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4556759" y="3257867"/>
            <a:ext cx="2157095" cy="1283970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12065" marR="5080" algn="ctr">
              <a:lnSpc>
                <a:spcPct val="91700"/>
              </a:lnSpc>
              <a:spcBef>
                <a:spcPts val="320"/>
              </a:spcBef>
            </a:pPr>
            <a:r>
              <a:rPr sz="2200" spc="-55" dirty="0">
                <a:solidFill>
                  <a:srgbClr val="FFFFFF"/>
                </a:solidFill>
                <a:latin typeface="Calibri"/>
                <a:cs typeface="Calibri"/>
              </a:rPr>
              <a:t>Test</a:t>
            </a:r>
            <a:r>
              <a:rPr sz="22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22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each</a:t>
            </a:r>
            <a:r>
              <a:rPr sz="22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model </a:t>
            </a:r>
            <a:r>
              <a:rPr sz="2200" spc="-4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with </a:t>
            </a:r>
            <a:r>
              <a:rPr sz="2200" spc="-5" dirty="0">
                <a:solidFill>
                  <a:srgbClr val="FFFFFF"/>
                </a:solidFill>
                <a:latin typeface="Calibri"/>
                <a:cs typeface="Calibri"/>
              </a:rPr>
              <a:t>combinations </a:t>
            </a:r>
            <a:r>
              <a:rPr sz="2200" spc="-48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alibri"/>
                <a:cs typeface="Calibri"/>
              </a:rPr>
              <a:t>of 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FFFFFF"/>
                </a:solidFill>
                <a:latin typeface="Calibri"/>
                <a:cs typeface="Calibri"/>
              </a:rPr>
              <a:t>hyperparameters</a:t>
            </a:r>
            <a:endParaRPr sz="2200">
              <a:latin typeface="Calibri"/>
              <a:cs typeface="Calibri"/>
            </a:endParaRPr>
          </a:p>
        </p:txBody>
      </p:sp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109459" y="3606774"/>
            <a:ext cx="556526" cy="647979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853680" y="3169920"/>
            <a:ext cx="2514854" cy="1521713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8271509" y="3565525"/>
            <a:ext cx="1684655" cy="668020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464820" marR="5080" indent="-452755">
              <a:lnSpc>
                <a:spcPts val="2420"/>
              </a:lnSpc>
              <a:spcBef>
                <a:spcPts val="360"/>
              </a:spcBef>
            </a:pPr>
            <a:r>
              <a:rPr sz="2200" spc="-5" dirty="0">
                <a:solidFill>
                  <a:srgbClr val="FFFFFF"/>
                </a:solidFill>
                <a:latin typeface="Calibri"/>
                <a:cs typeface="Calibri"/>
              </a:rPr>
              <a:t>Comparison</a:t>
            </a:r>
            <a:r>
              <a:rPr sz="220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alibri"/>
                <a:cs typeface="Calibri"/>
              </a:rPr>
              <a:t>of </a:t>
            </a:r>
            <a:r>
              <a:rPr sz="2200" spc="-4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alibri"/>
                <a:cs typeface="Calibri"/>
              </a:rPr>
              <a:t>results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20114" y="1823465"/>
            <a:ext cx="10217150" cy="3740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50" dirty="0">
                <a:latin typeface="Microsoft Sans Serif"/>
                <a:cs typeface="Microsoft Sans Serif"/>
              </a:rPr>
              <a:t>Exploratory</a:t>
            </a:r>
            <a:r>
              <a:rPr sz="2200" spc="60" dirty="0">
                <a:latin typeface="Microsoft Sans Serif"/>
                <a:cs typeface="Microsoft Sans Serif"/>
              </a:rPr>
              <a:t> </a:t>
            </a:r>
            <a:r>
              <a:rPr sz="2200" spc="-45" dirty="0">
                <a:latin typeface="Microsoft Sans Serif"/>
                <a:cs typeface="Microsoft Sans Serif"/>
              </a:rPr>
              <a:t>data</a:t>
            </a:r>
            <a:r>
              <a:rPr sz="2200" spc="45" dirty="0">
                <a:latin typeface="Microsoft Sans Serif"/>
                <a:cs typeface="Microsoft Sans Serif"/>
              </a:rPr>
              <a:t> </a:t>
            </a:r>
            <a:r>
              <a:rPr sz="2200" spc="-90" dirty="0">
                <a:latin typeface="Microsoft Sans Serif"/>
                <a:cs typeface="Microsoft Sans Serif"/>
              </a:rPr>
              <a:t>analysis</a:t>
            </a:r>
            <a:r>
              <a:rPr sz="2200" spc="100" dirty="0">
                <a:latin typeface="Microsoft Sans Serif"/>
                <a:cs typeface="Microsoft Sans Serif"/>
              </a:rPr>
              <a:t> </a:t>
            </a:r>
            <a:r>
              <a:rPr sz="2200" spc="-55" dirty="0">
                <a:latin typeface="Microsoft Sans Serif"/>
                <a:cs typeface="Microsoft Sans Serif"/>
              </a:rPr>
              <a:t>results:</a:t>
            </a:r>
            <a:endParaRPr sz="2200" dirty="0">
              <a:latin typeface="Microsoft Sans Serif"/>
              <a:cs typeface="Microsoft Sans Serif"/>
            </a:endParaRPr>
          </a:p>
          <a:p>
            <a:pPr marL="698500" lvl="1" indent="-228600">
              <a:lnSpc>
                <a:spcPct val="100000"/>
              </a:lnSpc>
              <a:spcBef>
                <a:spcPts val="1440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1600" spc="-105" dirty="0">
                <a:latin typeface="Microsoft Sans Serif"/>
                <a:cs typeface="Microsoft Sans Serif"/>
              </a:rPr>
              <a:t>Space</a:t>
            </a:r>
            <a:r>
              <a:rPr sz="1600" spc="65" dirty="0">
                <a:latin typeface="Microsoft Sans Serif"/>
                <a:cs typeface="Microsoft Sans Serif"/>
              </a:rPr>
              <a:t> </a:t>
            </a:r>
            <a:r>
              <a:rPr sz="1600" spc="-150" dirty="0">
                <a:latin typeface="Microsoft Sans Serif"/>
                <a:cs typeface="Microsoft Sans Serif"/>
              </a:rPr>
              <a:t>X</a:t>
            </a:r>
            <a:r>
              <a:rPr sz="1600" spc="50" dirty="0">
                <a:latin typeface="Microsoft Sans Serif"/>
                <a:cs typeface="Microsoft Sans Serif"/>
              </a:rPr>
              <a:t> </a:t>
            </a:r>
            <a:r>
              <a:rPr sz="1600" spc="-85" dirty="0">
                <a:latin typeface="Microsoft Sans Serif"/>
                <a:cs typeface="Microsoft Sans Serif"/>
              </a:rPr>
              <a:t>uses</a:t>
            </a:r>
            <a:r>
              <a:rPr sz="1600" spc="65" dirty="0">
                <a:latin typeface="Microsoft Sans Serif"/>
                <a:cs typeface="Microsoft Sans Serif"/>
              </a:rPr>
              <a:t> </a:t>
            </a:r>
            <a:r>
              <a:rPr sz="1600" spc="75" dirty="0">
                <a:latin typeface="Microsoft Sans Serif"/>
                <a:cs typeface="Microsoft Sans Serif"/>
              </a:rPr>
              <a:t>4</a:t>
            </a:r>
            <a:r>
              <a:rPr sz="1600" spc="60" dirty="0">
                <a:latin typeface="Microsoft Sans Serif"/>
                <a:cs typeface="Microsoft Sans Serif"/>
              </a:rPr>
              <a:t> </a:t>
            </a:r>
            <a:r>
              <a:rPr sz="1600" spc="-15" dirty="0">
                <a:latin typeface="Microsoft Sans Serif"/>
                <a:cs typeface="Microsoft Sans Serif"/>
              </a:rPr>
              <a:t>different</a:t>
            </a:r>
            <a:r>
              <a:rPr sz="1600" spc="70" dirty="0">
                <a:latin typeface="Microsoft Sans Serif"/>
                <a:cs typeface="Microsoft Sans Serif"/>
              </a:rPr>
              <a:t> </a:t>
            </a:r>
            <a:r>
              <a:rPr sz="1600" spc="-60" dirty="0">
                <a:latin typeface="Microsoft Sans Serif"/>
                <a:cs typeface="Microsoft Sans Serif"/>
              </a:rPr>
              <a:t>launch</a:t>
            </a:r>
            <a:r>
              <a:rPr sz="1600" spc="95" dirty="0">
                <a:latin typeface="Microsoft Sans Serif"/>
                <a:cs typeface="Microsoft Sans Serif"/>
              </a:rPr>
              <a:t> </a:t>
            </a:r>
            <a:r>
              <a:rPr sz="1600" spc="-50" dirty="0">
                <a:latin typeface="Microsoft Sans Serif"/>
                <a:cs typeface="Microsoft Sans Serif"/>
              </a:rPr>
              <a:t>sites;</a:t>
            </a:r>
            <a:endParaRPr sz="1600" dirty="0">
              <a:latin typeface="Microsoft Sans Serif"/>
              <a:cs typeface="Microsoft Sans Serif"/>
            </a:endParaRPr>
          </a:p>
          <a:p>
            <a:pPr marL="698500" lvl="1" indent="-228600">
              <a:lnSpc>
                <a:spcPct val="100000"/>
              </a:lnSpc>
              <a:spcBef>
                <a:spcPts val="1400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1600" spc="-110" dirty="0">
                <a:latin typeface="Microsoft Sans Serif"/>
                <a:cs typeface="Microsoft Sans Serif"/>
              </a:rPr>
              <a:t>The</a:t>
            </a:r>
            <a:r>
              <a:rPr sz="1600" spc="6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first</a:t>
            </a:r>
            <a:r>
              <a:rPr sz="1600" spc="55" dirty="0">
                <a:latin typeface="Microsoft Sans Serif"/>
                <a:cs typeface="Microsoft Sans Serif"/>
              </a:rPr>
              <a:t> </a:t>
            </a:r>
            <a:r>
              <a:rPr sz="1600" spc="-70" dirty="0">
                <a:latin typeface="Microsoft Sans Serif"/>
                <a:cs typeface="Microsoft Sans Serif"/>
              </a:rPr>
              <a:t>launches</a:t>
            </a:r>
            <a:r>
              <a:rPr sz="1600" spc="110" dirty="0">
                <a:latin typeface="Microsoft Sans Serif"/>
                <a:cs typeface="Microsoft Sans Serif"/>
              </a:rPr>
              <a:t> </a:t>
            </a:r>
            <a:r>
              <a:rPr sz="1600" spc="-50" dirty="0">
                <a:latin typeface="Microsoft Sans Serif"/>
                <a:cs typeface="Microsoft Sans Serif"/>
              </a:rPr>
              <a:t>were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40" dirty="0">
                <a:latin typeface="Microsoft Sans Serif"/>
                <a:cs typeface="Microsoft Sans Serif"/>
              </a:rPr>
              <a:t>done</a:t>
            </a:r>
            <a:r>
              <a:rPr sz="1600" spc="90" dirty="0">
                <a:latin typeface="Microsoft Sans Serif"/>
                <a:cs typeface="Microsoft Sans Serif"/>
              </a:rPr>
              <a:t> </a:t>
            </a:r>
            <a:r>
              <a:rPr sz="1600" spc="30" dirty="0">
                <a:latin typeface="Microsoft Sans Serif"/>
                <a:cs typeface="Microsoft Sans Serif"/>
              </a:rPr>
              <a:t>to</a:t>
            </a:r>
            <a:r>
              <a:rPr sz="1600" spc="50" dirty="0">
                <a:latin typeface="Microsoft Sans Serif"/>
                <a:cs typeface="Microsoft Sans Serif"/>
              </a:rPr>
              <a:t> </a:t>
            </a:r>
            <a:r>
              <a:rPr sz="1600" spc="-105" dirty="0">
                <a:latin typeface="Microsoft Sans Serif"/>
                <a:cs typeface="Microsoft Sans Serif"/>
              </a:rPr>
              <a:t>Space</a:t>
            </a:r>
            <a:r>
              <a:rPr sz="1600" spc="70" dirty="0">
                <a:latin typeface="Microsoft Sans Serif"/>
                <a:cs typeface="Microsoft Sans Serif"/>
              </a:rPr>
              <a:t> </a:t>
            </a:r>
            <a:r>
              <a:rPr sz="1600" spc="-150" dirty="0">
                <a:latin typeface="Microsoft Sans Serif"/>
                <a:cs typeface="Microsoft Sans Serif"/>
              </a:rPr>
              <a:t>X</a:t>
            </a:r>
            <a:r>
              <a:rPr sz="1600" spc="55" dirty="0">
                <a:latin typeface="Microsoft Sans Serif"/>
                <a:cs typeface="Microsoft Sans Serif"/>
              </a:rPr>
              <a:t> </a:t>
            </a:r>
            <a:r>
              <a:rPr sz="1600" spc="-20" dirty="0">
                <a:latin typeface="Microsoft Sans Serif"/>
                <a:cs typeface="Microsoft Sans Serif"/>
              </a:rPr>
              <a:t>itself</a:t>
            </a:r>
            <a:r>
              <a:rPr sz="1600" spc="80" dirty="0">
                <a:latin typeface="Microsoft Sans Serif"/>
                <a:cs typeface="Microsoft Sans Serif"/>
              </a:rPr>
              <a:t> </a:t>
            </a:r>
            <a:r>
              <a:rPr sz="1600" spc="-55" dirty="0">
                <a:latin typeface="Microsoft Sans Serif"/>
                <a:cs typeface="Microsoft Sans Serif"/>
              </a:rPr>
              <a:t>and</a:t>
            </a:r>
            <a:r>
              <a:rPr sz="1600" spc="70" dirty="0">
                <a:latin typeface="Microsoft Sans Serif"/>
                <a:cs typeface="Microsoft Sans Serif"/>
              </a:rPr>
              <a:t> </a:t>
            </a:r>
            <a:r>
              <a:rPr sz="1600" spc="-114" dirty="0">
                <a:latin typeface="Microsoft Sans Serif"/>
                <a:cs typeface="Microsoft Sans Serif"/>
              </a:rPr>
              <a:t>NASA;</a:t>
            </a:r>
            <a:endParaRPr sz="1600" dirty="0">
              <a:latin typeface="Microsoft Sans Serif"/>
              <a:cs typeface="Microsoft Sans Serif"/>
            </a:endParaRPr>
          </a:p>
          <a:p>
            <a:pPr marL="698500" lvl="1" indent="-228600">
              <a:lnSpc>
                <a:spcPct val="100000"/>
              </a:lnSpc>
              <a:spcBef>
                <a:spcPts val="1405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1600" spc="-110" dirty="0">
                <a:latin typeface="Microsoft Sans Serif"/>
                <a:cs typeface="Microsoft Sans Serif"/>
              </a:rPr>
              <a:t>The</a:t>
            </a:r>
            <a:r>
              <a:rPr sz="1600" spc="70" dirty="0">
                <a:latin typeface="Microsoft Sans Serif"/>
                <a:cs typeface="Microsoft Sans Serif"/>
              </a:rPr>
              <a:t> </a:t>
            </a:r>
            <a:r>
              <a:rPr sz="1600" spc="-65" dirty="0">
                <a:latin typeface="Microsoft Sans Serif"/>
                <a:cs typeface="Microsoft Sans Serif"/>
              </a:rPr>
              <a:t>average</a:t>
            </a:r>
            <a:r>
              <a:rPr sz="1600" spc="60" dirty="0">
                <a:latin typeface="Microsoft Sans Serif"/>
                <a:cs typeface="Microsoft Sans Serif"/>
              </a:rPr>
              <a:t> </a:t>
            </a:r>
            <a:r>
              <a:rPr sz="1600" spc="-40" dirty="0">
                <a:latin typeface="Microsoft Sans Serif"/>
                <a:cs typeface="Microsoft Sans Serif"/>
              </a:rPr>
              <a:t>payload</a:t>
            </a:r>
            <a:r>
              <a:rPr sz="1600" spc="9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of</a:t>
            </a:r>
            <a:r>
              <a:rPr sz="1600" spc="60" dirty="0">
                <a:latin typeface="Microsoft Sans Serif"/>
                <a:cs typeface="Microsoft Sans Serif"/>
              </a:rPr>
              <a:t> </a:t>
            </a:r>
            <a:r>
              <a:rPr sz="1600" spc="-35" dirty="0">
                <a:latin typeface="Microsoft Sans Serif"/>
                <a:cs typeface="Microsoft Sans Serif"/>
              </a:rPr>
              <a:t>F9</a:t>
            </a:r>
            <a:r>
              <a:rPr sz="1600" spc="7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v1.1</a:t>
            </a:r>
            <a:r>
              <a:rPr sz="1600" spc="50" dirty="0">
                <a:latin typeface="Microsoft Sans Serif"/>
                <a:cs typeface="Microsoft Sans Serif"/>
              </a:rPr>
              <a:t> </a:t>
            </a:r>
            <a:r>
              <a:rPr sz="1600" spc="-20" dirty="0">
                <a:latin typeface="Microsoft Sans Serif"/>
                <a:cs typeface="Microsoft Sans Serif"/>
              </a:rPr>
              <a:t>booster</a:t>
            </a:r>
            <a:r>
              <a:rPr sz="1600" spc="85" dirty="0">
                <a:latin typeface="Microsoft Sans Serif"/>
                <a:cs typeface="Microsoft Sans Serif"/>
              </a:rPr>
              <a:t> </a:t>
            </a:r>
            <a:r>
              <a:rPr sz="1600" spc="-45" dirty="0">
                <a:latin typeface="Microsoft Sans Serif"/>
                <a:cs typeface="Microsoft Sans Serif"/>
              </a:rPr>
              <a:t>is</a:t>
            </a:r>
            <a:r>
              <a:rPr sz="1600" spc="50" dirty="0">
                <a:latin typeface="Microsoft Sans Serif"/>
                <a:cs typeface="Microsoft Sans Serif"/>
              </a:rPr>
              <a:t> </a:t>
            </a:r>
            <a:r>
              <a:rPr sz="1600" spc="35" dirty="0">
                <a:latin typeface="Microsoft Sans Serif"/>
                <a:cs typeface="Microsoft Sans Serif"/>
              </a:rPr>
              <a:t>2,928</a:t>
            </a:r>
            <a:r>
              <a:rPr sz="1600" spc="65" dirty="0">
                <a:latin typeface="Microsoft Sans Serif"/>
                <a:cs typeface="Microsoft Sans Serif"/>
              </a:rPr>
              <a:t> </a:t>
            </a:r>
            <a:r>
              <a:rPr sz="1600" spc="-35" dirty="0">
                <a:latin typeface="Microsoft Sans Serif"/>
                <a:cs typeface="Microsoft Sans Serif"/>
              </a:rPr>
              <a:t>kg;</a:t>
            </a:r>
            <a:endParaRPr sz="1600" dirty="0">
              <a:latin typeface="Microsoft Sans Serif"/>
              <a:cs typeface="Microsoft Sans Serif"/>
            </a:endParaRPr>
          </a:p>
          <a:p>
            <a:pPr marL="698500" lvl="1" indent="-228600">
              <a:lnSpc>
                <a:spcPct val="100000"/>
              </a:lnSpc>
              <a:spcBef>
                <a:spcPts val="1400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1600" spc="-110" dirty="0">
                <a:latin typeface="Microsoft Sans Serif"/>
                <a:cs typeface="Microsoft Sans Serif"/>
              </a:rPr>
              <a:t>The</a:t>
            </a:r>
            <a:r>
              <a:rPr sz="1600" spc="7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first</a:t>
            </a:r>
            <a:r>
              <a:rPr sz="1600" spc="60" dirty="0">
                <a:latin typeface="Microsoft Sans Serif"/>
                <a:cs typeface="Microsoft Sans Serif"/>
              </a:rPr>
              <a:t> </a:t>
            </a:r>
            <a:r>
              <a:rPr sz="1600" spc="-95" dirty="0">
                <a:latin typeface="Microsoft Sans Serif"/>
                <a:cs typeface="Microsoft Sans Serif"/>
              </a:rPr>
              <a:t>success</a:t>
            </a:r>
            <a:r>
              <a:rPr sz="1600" spc="75" dirty="0">
                <a:latin typeface="Microsoft Sans Serif"/>
                <a:cs typeface="Microsoft Sans Serif"/>
              </a:rPr>
              <a:t> </a:t>
            </a:r>
            <a:r>
              <a:rPr sz="1600" spc="-25" dirty="0">
                <a:latin typeface="Microsoft Sans Serif"/>
                <a:cs typeface="Microsoft Sans Serif"/>
              </a:rPr>
              <a:t>landing</a:t>
            </a:r>
            <a:r>
              <a:rPr sz="1600" spc="114" dirty="0">
                <a:latin typeface="Microsoft Sans Serif"/>
                <a:cs typeface="Microsoft Sans Serif"/>
              </a:rPr>
              <a:t> </a:t>
            </a:r>
            <a:r>
              <a:rPr sz="1600" spc="-45" dirty="0">
                <a:latin typeface="Microsoft Sans Serif"/>
                <a:cs typeface="Microsoft Sans Serif"/>
              </a:rPr>
              <a:t>outcome</a:t>
            </a:r>
            <a:r>
              <a:rPr sz="1600" spc="75" dirty="0">
                <a:latin typeface="Microsoft Sans Serif"/>
                <a:cs typeface="Microsoft Sans Serif"/>
              </a:rPr>
              <a:t> </a:t>
            </a:r>
            <a:r>
              <a:rPr sz="1600" spc="-50" dirty="0">
                <a:latin typeface="Microsoft Sans Serif"/>
                <a:cs typeface="Microsoft Sans Serif"/>
              </a:rPr>
              <a:t>happened</a:t>
            </a:r>
            <a:r>
              <a:rPr sz="1600" spc="95" dirty="0">
                <a:latin typeface="Microsoft Sans Serif"/>
                <a:cs typeface="Microsoft Sans Serif"/>
              </a:rPr>
              <a:t> </a:t>
            </a:r>
            <a:r>
              <a:rPr sz="1600" spc="-15" dirty="0">
                <a:latin typeface="Microsoft Sans Serif"/>
                <a:cs typeface="Microsoft Sans Serif"/>
              </a:rPr>
              <a:t>in</a:t>
            </a:r>
            <a:r>
              <a:rPr sz="1600" spc="60" dirty="0">
                <a:latin typeface="Microsoft Sans Serif"/>
                <a:cs typeface="Microsoft Sans Serif"/>
              </a:rPr>
              <a:t> </a:t>
            </a:r>
            <a:r>
              <a:rPr sz="1600" spc="65" dirty="0">
                <a:latin typeface="Microsoft Sans Serif"/>
                <a:cs typeface="Microsoft Sans Serif"/>
              </a:rPr>
              <a:t>2015</a:t>
            </a:r>
            <a:r>
              <a:rPr sz="1600" spc="70" dirty="0">
                <a:latin typeface="Microsoft Sans Serif"/>
                <a:cs typeface="Microsoft Sans Serif"/>
              </a:rPr>
              <a:t> </a:t>
            </a:r>
            <a:r>
              <a:rPr sz="1600" spc="-25" dirty="0">
                <a:latin typeface="Microsoft Sans Serif"/>
                <a:cs typeface="Microsoft Sans Serif"/>
              </a:rPr>
              <a:t>fiver</a:t>
            </a:r>
            <a:r>
              <a:rPr sz="1600" spc="85" dirty="0">
                <a:latin typeface="Microsoft Sans Serif"/>
                <a:cs typeface="Microsoft Sans Serif"/>
              </a:rPr>
              <a:t> </a:t>
            </a:r>
            <a:r>
              <a:rPr sz="1600" spc="-60" dirty="0">
                <a:latin typeface="Microsoft Sans Serif"/>
                <a:cs typeface="Microsoft Sans Serif"/>
              </a:rPr>
              <a:t>year</a:t>
            </a:r>
            <a:r>
              <a:rPr sz="1600" spc="65" dirty="0">
                <a:latin typeface="Microsoft Sans Serif"/>
                <a:cs typeface="Microsoft Sans Serif"/>
              </a:rPr>
              <a:t> </a:t>
            </a:r>
            <a:r>
              <a:rPr sz="1600" spc="-30" dirty="0">
                <a:latin typeface="Microsoft Sans Serif"/>
                <a:cs typeface="Microsoft Sans Serif"/>
              </a:rPr>
              <a:t>after</a:t>
            </a:r>
            <a:r>
              <a:rPr sz="1600" spc="65" dirty="0">
                <a:latin typeface="Microsoft Sans Serif"/>
                <a:cs typeface="Microsoft Sans Serif"/>
              </a:rPr>
              <a:t> </a:t>
            </a:r>
            <a:r>
              <a:rPr sz="1600" spc="-25" dirty="0">
                <a:latin typeface="Microsoft Sans Serif"/>
                <a:cs typeface="Microsoft Sans Serif"/>
              </a:rPr>
              <a:t>the</a:t>
            </a:r>
            <a:r>
              <a:rPr sz="1600" spc="7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first</a:t>
            </a:r>
            <a:r>
              <a:rPr sz="1600" spc="60" dirty="0">
                <a:latin typeface="Microsoft Sans Serif"/>
                <a:cs typeface="Microsoft Sans Serif"/>
              </a:rPr>
              <a:t> </a:t>
            </a:r>
            <a:r>
              <a:rPr sz="1600" spc="-65" dirty="0">
                <a:latin typeface="Microsoft Sans Serif"/>
                <a:cs typeface="Microsoft Sans Serif"/>
              </a:rPr>
              <a:t>launch;</a:t>
            </a:r>
            <a:endParaRPr sz="1600" dirty="0">
              <a:latin typeface="Microsoft Sans Serif"/>
              <a:cs typeface="Microsoft Sans Serif"/>
            </a:endParaRPr>
          </a:p>
          <a:p>
            <a:pPr marL="698500" lvl="1" indent="-228600">
              <a:lnSpc>
                <a:spcPct val="100000"/>
              </a:lnSpc>
              <a:spcBef>
                <a:spcPts val="1400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1600" spc="-85" dirty="0">
                <a:latin typeface="Microsoft Sans Serif"/>
                <a:cs typeface="Microsoft Sans Serif"/>
              </a:rPr>
              <a:t>Many</a:t>
            </a:r>
            <a:r>
              <a:rPr sz="1600" spc="100" dirty="0">
                <a:latin typeface="Microsoft Sans Serif"/>
                <a:cs typeface="Microsoft Sans Serif"/>
              </a:rPr>
              <a:t> </a:t>
            </a:r>
            <a:r>
              <a:rPr sz="1600" spc="-65" dirty="0">
                <a:latin typeface="Microsoft Sans Serif"/>
                <a:cs typeface="Microsoft Sans Serif"/>
              </a:rPr>
              <a:t>Falcon</a:t>
            </a:r>
            <a:r>
              <a:rPr sz="1600" spc="90" dirty="0">
                <a:latin typeface="Microsoft Sans Serif"/>
                <a:cs typeface="Microsoft Sans Serif"/>
              </a:rPr>
              <a:t> </a:t>
            </a:r>
            <a:r>
              <a:rPr sz="1600" spc="75" dirty="0">
                <a:latin typeface="Microsoft Sans Serif"/>
                <a:cs typeface="Microsoft Sans Serif"/>
              </a:rPr>
              <a:t>9</a:t>
            </a:r>
            <a:r>
              <a:rPr sz="1600" spc="70" dirty="0">
                <a:latin typeface="Microsoft Sans Serif"/>
                <a:cs typeface="Microsoft Sans Serif"/>
              </a:rPr>
              <a:t> </a:t>
            </a:r>
            <a:r>
              <a:rPr sz="1600" spc="-20" dirty="0">
                <a:latin typeface="Microsoft Sans Serif"/>
                <a:cs typeface="Microsoft Sans Serif"/>
              </a:rPr>
              <a:t>booster</a:t>
            </a:r>
            <a:r>
              <a:rPr sz="1600" spc="70" dirty="0">
                <a:latin typeface="Microsoft Sans Serif"/>
                <a:cs typeface="Microsoft Sans Serif"/>
              </a:rPr>
              <a:t> </a:t>
            </a:r>
            <a:r>
              <a:rPr sz="1600" spc="-50" dirty="0">
                <a:latin typeface="Microsoft Sans Serif"/>
                <a:cs typeface="Microsoft Sans Serif"/>
              </a:rPr>
              <a:t>versions</a:t>
            </a:r>
            <a:r>
              <a:rPr sz="1600" spc="80" dirty="0">
                <a:latin typeface="Microsoft Sans Serif"/>
                <a:cs typeface="Microsoft Sans Serif"/>
              </a:rPr>
              <a:t> </a:t>
            </a:r>
            <a:r>
              <a:rPr sz="1600" spc="-50" dirty="0">
                <a:latin typeface="Microsoft Sans Serif"/>
                <a:cs typeface="Microsoft Sans Serif"/>
              </a:rPr>
              <a:t>were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70" dirty="0">
                <a:latin typeface="Microsoft Sans Serif"/>
                <a:cs typeface="Microsoft Sans Serif"/>
              </a:rPr>
              <a:t>successful</a:t>
            </a:r>
            <a:r>
              <a:rPr sz="1600" spc="95" dirty="0">
                <a:latin typeface="Microsoft Sans Serif"/>
                <a:cs typeface="Microsoft Sans Serif"/>
              </a:rPr>
              <a:t> </a:t>
            </a:r>
            <a:r>
              <a:rPr sz="1600" spc="-20" dirty="0">
                <a:latin typeface="Microsoft Sans Serif"/>
                <a:cs typeface="Microsoft Sans Serif"/>
              </a:rPr>
              <a:t>at</a:t>
            </a:r>
            <a:r>
              <a:rPr sz="1600" spc="75" dirty="0">
                <a:latin typeface="Microsoft Sans Serif"/>
                <a:cs typeface="Microsoft Sans Serif"/>
              </a:rPr>
              <a:t> </a:t>
            </a:r>
            <a:r>
              <a:rPr sz="1600" spc="-25" dirty="0">
                <a:latin typeface="Microsoft Sans Serif"/>
                <a:cs typeface="Microsoft Sans Serif"/>
              </a:rPr>
              <a:t>landing</a:t>
            </a:r>
            <a:r>
              <a:rPr sz="1600" spc="100" dirty="0">
                <a:latin typeface="Microsoft Sans Serif"/>
                <a:cs typeface="Microsoft Sans Serif"/>
              </a:rPr>
              <a:t> </a:t>
            </a:r>
            <a:r>
              <a:rPr sz="1600" spc="-15" dirty="0">
                <a:latin typeface="Microsoft Sans Serif"/>
                <a:cs typeface="Microsoft Sans Serif"/>
              </a:rPr>
              <a:t>in</a:t>
            </a:r>
            <a:r>
              <a:rPr sz="1600" spc="60" dirty="0">
                <a:latin typeface="Microsoft Sans Serif"/>
                <a:cs typeface="Microsoft Sans Serif"/>
              </a:rPr>
              <a:t> </a:t>
            </a:r>
            <a:r>
              <a:rPr sz="1600" spc="-25" dirty="0">
                <a:latin typeface="Microsoft Sans Serif"/>
                <a:cs typeface="Microsoft Sans Serif"/>
              </a:rPr>
              <a:t>drone</a:t>
            </a:r>
            <a:r>
              <a:rPr sz="1600" spc="80" dirty="0">
                <a:latin typeface="Microsoft Sans Serif"/>
                <a:cs typeface="Microsoft Sans Serif"/>
              </a:rPr>
              <a:t> </a:t>
            </a:r>
            <a:r>
              <a:rPr sz="1600" spc="-50" dirty="0">
                <a:latin typeface="Microsoft Sans Serif"/>
                <a:cs typeface="Microsoft Sans Serif"/>
              </a:rPr>
              <a:t>ships</a:t>
            </a:r>
            <a:r>
              <a:rPr sz="1600" spc="75" dirty="0">
                <a:latin typeface="Microsoft Sans Serif"/>
                <a:cs typeface="Microsoft Sans Serif"/>
              </a:rPr>
              <a:t> </a:t>
            </a:r>
            <a:r>
              <a:rPr sz="1600" spc="-45" dirty="0">
                <a:latin typeface="Microsoft Sans Serif"/>
                <a:cs typeface="Microsoft Sans Serif"/>
              </a:rPr>
              <a:t>having</a:t>
            </a:r>
            <a:r>
              <a:rPr sz="1600" spc="100" dirty="0">
                <a:latin typeface="Microsoft Sans Serif"/>
                <a:cs typeface="Microsoft Sans Serif"/>
              </a:rPr>
              <a:t> </a:t>
            </a:r>
            <a:r>
              <a:rPr sz="1600" spc="-40" dirty="0">
                <a:latin typeface="Microsoft Sans Serif"/>
                <a:cs typeface="Microsoft Sans Serif"/>
              </a:rPr>
              <a:t>payload</a:t>
            </a:r>
            <a:r>
              <a:rPr sz="1600" spc="90" dirty="0">
                <a:latin typeface="Microsoft Sans Serif"/>
                <a:cs typeface="Microsoft Sans Serif"/>
              </a:rPr>
              <a:t> </a:t>
            </a:r>
            <a:r>
              <a:rPr sz="1600" spc="-55" dirty="0">
                <a:latin typeface="Microsoft Sans Serif"/>
                <a:cs typeface="Microsoft Sans Serif"/>
              </a:rPr>
              <a:t>above</a:t>
            </a:r>
            <a:r>
              <a:rPr sz="1600" spc="65" dirty="0">
                <a:latin typeface="Microsoft Sans Serif"/>
                <a:cs typeface="Microsoft Sans Serif"/>
              </a:rPr>
              <a:t> </a:t>
            </a:r>
            <a:r>
              <a:rPr sz="1600" spc="-25" dirty="0">
                <a:latin typeface="Microsoft Sans Serif"/>
                <a:cs typeface="Microsoft Sans Serif"/>
              </a:rPr>
              <a:t>the</a:t>
            </a:r>
            <a:r>
              <a:rPr sz="1600" spc="75" dirty="0">
                <a:latin typeface="Microsoft Sans Serif"/>
                <a:cs typeface="Microsoft Sans Serif"/>
              </a:rPr>
              <a:t> </a:t>
            </a:r>
            <a:r>
              <a:rPr sz="1600" spc="-65" dirty="0">
                <a:latin typeface="Microsoft Sans Serif"/>
                <a:cs typeface="Microsoft Sans Serif"/>
              </a:rPr>
              <a:t>average;</a:t>
            </a:r>
            <a:endParaRPr sz="1600" dirty="0">
              <a:latin typeface="Microsoft Sans Serif"/>
              <a:cs typeface="Microsoft Sans Serif"/>
            </a:endParaRPr>
          </a:p>
          <a:p>
            <a:pPr marL="698500" lvl="1" indent="-228600">
              <a:lnSpc>
                <a:spcPct val="100000"/>
              </a:lnSpc>
              <a:spcBef>
                <a:spcPts val="1400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1600" spc="-30" dirty="0">
                <a:latin typeface="Microsoft Sans Serif"/>
                <a:cs typeface="Microsoft Sans Serif"/>
              </a:rPr>
              <a:t>Almost</a:t>
            </a:r>
            <a:r>
              <a:rPr sz="1600" spc="65" dirty="0">
                <a:latin typeface="Microsoft Sans Serif"/>
                <a:cs typeface="Microsoft Sans Serif"/>
              </a:rPr>
              <a:t> </a:t>
            </a:r>
            <a:r>
              <a:rPr sz="1600" spc="55" dirty="0">
                <a:latin typeface="Microsoft Sans Serif"/>
                <a:cs typeface="Microsoft Sans Serif"/>
              </a:rPr>
              <a:t>100%</a:t>
            </a:r>
            <a:r>
              <a:rPr sz="1600" spc="8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of</a:t>
            </a:r>
            <a:r>
              <a:rPr sz="1600" spc="60" dirty="0">
                <a:latin typeface="Microsoft Sans Serif"/>
                <a:cs typeface="Microsoft Sans Serif"/>
              </a:rPr>
              <a:t> </a:t>
            </a:r>
            <a:r>
              <a:rPr sz="1600" spc="-50" dirty="0">
                <a:latin typeface="Microsoft Sans Serif"/>
                <a:cs typeface="Microsoft Sans Serif"/>
              </a:rPr>
              <a:t>mission</a:t>
            </a:r>
            <a:r>
              <a:rPr sz="1600" spc="75" dirty="0">
                <a:latin typeface="Microsoft Sans Serif"/>
                <a:cs typeface="Microsoft Sans Serif"/>
              </a:rPr>
              <a:t> </a:t>
            </a:r>
            <a:r>
              <a:rPr sz="1600" spc="-50" dirty="0">
                <a:latin typeface="Microsoft Sans Serif"/>
                <a:cs typeface="Microsoft Sans Serif"/>
              </a:rPr>
              <a:t>outcomes</a:t>
            </a:r>
            <a:r>
              <a:rPr sz="1600" spc="90" dirty="0">
                <a:latin typeface="Microsoft Sans Serif"/>
                <a:cs typeface="Microsoft Sans Serif"/>
              </a:rPr>
              <a:t> </a:t>
            </a:r>
            <a:r>
              <a:rPr sz="1600" spc="-50" dirty="0">
                <a:latin typeface="Microsoft Sans Serif"/>
                <a:cs typeface="Microsoft Sans Serif"/>
              </a:rPr>
              <a:t>were</a:t>
            </a:r>
            <a:r>
              <a:rPr sz="1600" spc="55" dirty="0">
                <a:latin typeface="Microsoft Sans Serif"/>
                <a:cs typeface="Microsoft Sans Serif"/>
              </a:rPr>
              <a:t> </a:t>
            </a:r>
            <a:r>
              <a:rPr sz="1600" spc="-75" dirty="0">
                <a:latin typeface="Microsoft Sans Serif"/>
                <a:cs typeface="Microsoft Sans Serif"/>
              </a:rPr>
              <a:t>successful;</a:t>
            </a:r>
            <a:endParaRPr sz="1600" dirty="0">
              <a:latin typeface="Microsoft Sans Serif"/>
              <a:cs typeface="Microsoft Sans Serif"/>
            </a:endParaRPr>
          </a:p>
          <a:p>
            <a:pPr marL="698500" lvl="1" indent="-228600">
              <a:lnSpc>
                <a:spcPct val="100000"/>
              </a:lnSpc>
              <a:spcBef>
                <a:spcPts val="1405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1600" spc="-75" dirty="0">
                <a:latin typeface="Microsoft Sans Serif"/>
                <a:cs typeface="Microsoft Sans Serif"/>
              </a:rPr>
              <a:t>Two</a:t>
            </a:r>
            <a:r>
              <a:rPr sz="1600" spc="60" dirty="0">
                <a:latin typeface="Microsoft Sans Serif"/>
                <a:cs typeface="Microsoft Sans Serif"/>
              </a:rPr>
              <a:t> </a:t>
            </a:r>
            <a:r>
              <a:rPr sz="1600" spc="-20" dirty="0">
                <a:latin typeface="Microsoft Sans Serif"/>
                <a:cs typeface="Microsoft Sans Serif"/>
              </a:rPr>
              <a:t>booster</a:t>
            </a:r>
            <a:r>
              <a:rPr sz="1600" spc="85" dirty="0">
                <a:latin typeface="Microsoft Sans Serif"/>
                <a:cs typeface="Microsoft Sans Serif"/>
              </a:rPr>
              <a:t> </a:t>
            </a:r>
            <a:r>
              <a:rPr sz="1600" spc="-45" dirty="0">
                <a:latin typeface="Microsoft Sans Serif"/>
                <a:cs typeface="Microsoft Sans Serif"/>
              </a:rPr>
              <a:t>versions</a:t>
            </a:r>
            <a:r>
              <a:rPr sz="1600" spc="60" dirty="0">
                <a:latin typeface="Microsoft Sans Serif"/>
                <a:cs typeface="Microsoft Sans Serif"/>
              </a:rPr>
              <a:t> </a:t>
            </a:r>
            <a:r>
              <a:rPr sz="1600" spc="-35" dirty="0">
                <a:latin typeface="Microsoft Sans Serif"/>
                <a:cs typeface="Microsoft Sans Serif"/>
              </a:rPr>
              <a:t>failed</a:t>
            </a:r>
            <a:r>
              <a:rPr sz="1600" spc="90" dirty="0">
                <a:latin typeface="Microsoft Sans Serif"/>
                <a:cs typeface="Microsoft Sans Serif"/>
              </a:rPr>
              <a:t> </a:t>
            </a:r>
            <a:r>
              <a:rPr sz="1600" spc="-20" dirty="0">
                <a:latin typeface="Microsoft Sans Serif"/>
                <a:cs typeface="Microsoft Sans Serif"/>
              </a:rPr>
              <a:t>at</a:t>
            </a:r>
            <a:r>
              <a:rPr sz="1600" spc="75" dirty="0">
                <a:latin typeface="Microsoft Sans Serif"/>
                <a:cs typeface="Microsoft Sans Serif"/>
              </a:rPr>
              <a:t> </a:t>
            </a:r>
            <a:r>
              <a:rPr sz="1600" spc="-25" dirty="0">
                <a:latin typeface="Microsoft Sans Serif"/>
                <a:cs typeface="Microsoft Sans Serif"/>
              </a:rPr>
              <a:t>landing</a:t>
            </a:r>
            <a:r>
              <a:rPr sz="1600" spc="95" dirty="0">
                <a:latin typeface="Microsoft Sans Serif"/>
                <a:cs typeface="Microsoft Sans Serif"/>
              </a:rPr>
              <a:t> </a:t>
            </a:r>
            <a:r>
              <a:rPr sz="1600" spc="-15" dirty="0">
                <a:latin typeface="Microsoft Sans Serif"/>
                <a:cs typeface="Microsoft Sans Serif"/>
              </a:rPr>
              <a:t>in</a:t>
            </a:r>
            <a:r>
              <a:rPr sz="1600" spc="60" dirty="0">
                <a:latin typeface="Microsoft Sans Serif"/>
                <a:cs typeface="Microsoft Sans Serif"/>
              </a:rPr>
              <a:t> </a:t>
            </a:r>
            <a:r>
              <a:rPr sz="1600" spc="-25" dirty="0">
                <a:latin typeface="Microsoft Sans Serif"/>
                <a:cs typeface="Microsoft Sans Serif"/>
              </a:rPr>
              <a:t>drone</a:t>
            </a:r>
            <a:r>
              <a:rPr sz="1600" spc="75" dirty="0">
                <a:latin typeface="Microsoft Sans Serif"/>
                <a:cs typeface="Microsoft Sans Serif"/>
              </a:rPr>
              <a:t> </a:t>
            </a:r>
            <a:r>
              <a:rPr sz="1600" spc="-50" dirty="0">
                <a:latin typeface="Microsoft Sans Serif"/>
                <a:cs typeface="Microsoft Sans Serif"/>
              </a:rPr>
              <a:t>ships</a:t>
            </a:r>
            <a:r>
              <a:rPr sz="1600" spc="75" dirty="0">
                <a:latin typeface="Microsoft Sans Serif"/>
                <a:cs typeface="Microsoft Sans Serif"/>
              </a:rPr>
              <a:t> </a:t>
            </a:r>
            <a:r>
              <a:rPr sz="1600" spc="-15" dirty="0">
                <a:latin typeface="Microsoft Sans Serif"/>
                <a:cs typeface="Microsoft Sans Serif"/>
              </a:rPr>
              <a:t>in</a:t>
            </a:r>
            <a:r>
              <a:rPr sz="1600" spc="80" dirty="0">
                <a:latin typeface="Microsoft Sans Serif"/>
                <a:cs typeface="Microsoft Sans Serif"/>
              </a:rPr>
              <a:t> </a:t>
            </a:r>
            <a:r>
              <a:rPr sz="1600" spc="35" dirty="0">
                <a:latin typeface="Microsoft Sans Serif"/>
                <a:cs typeface="Microsoft Sans Serif"/>
              </a:rPr>
              <a:t>2015:</a:t>
            </a:r>
            <a:r>
              <a:rPr sz="1600" spc="70" dirty="0">
                <a:latin typeface="Microsoft Sans Serif"/>
                <a:cs typeface="Microsoft Sans Serif"/>
              </a:rPr>
              <a:t> </a:t>
            </a:r>
            <a:r>
              <a:rPr sz="1600" spc="-35" dirty="0">
                <a:latin typeface="Microsoft Sans Serif"/>
                <a:cs typeface="Microsoft Sans Serif"/>
              </a:rPr>
              <a:t>F9</a:t>
            </a:r>
            <a:r>
              <a:rPr sz="1600" spc="7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v1.1</a:t>
            </a:r>
            <a:r>
              <a:rPr sz="1600" spc="55" dirty="0">
                <a:latin typeface="Microsoft Sans Serif"/>
                <a:cs typeface="Microsoft Sans Serif"/>
              </a:rPr>
              <a:t> </a:t>
            </a:r>
            <a:r>
              <a:rPr sz="1600" spc="30" dirty="0">
                <a:latin typeface="Microsoft Sans Serif"/>
                <a:cs typeface="Microsoft Sans Serif"/>
              </a:rPr>
              <a:t>B1012</a:t>
            </a:r>
            <a:r>
              <a:rPr sz="1600" spc="70" dirty="0">
                <a:latin typeface="Microsoft Sans Serif"/>
                <a:cs typeface="Microsoft Sans Serif"/>
              </a:rPr>
              <a:t> </a:t>
            </a:r>
            <a:r>
              <a:rPr sz="1600" spc="-55" dirty="0">
                <a:latin typeface="Microsoft Sans Serif"/>
                <a:cs typeface="Microsoft Sans Serif"/>
              </a:rPr>
              <a:t>and</a:t>
            </a:r>
            <a:r>
              <a:rPr sz="1600" spc="75" dirty="0">
                <a:latin typeface="Microsoft Sans Serif"/>
                <a:cs typeface="Microsoft Sans Serif"/>
              </a:rPr>
              <a:t> </a:t>
            </a:r>
            <a:r>
              <a:rPr sz="1600" spc="-35" dirty="0">
                <a:latin typeface="Microsoft Sans Serif"/>
                <a:cs typeface="Microsoft Sans Serif"/>
              </a:rPr>
              <a:t>F9</a:t>
            </a:r>
            <a:r>
              <a:rPr sz="1600" spc="7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v1.1</a:t>
            </a:r>
            <a:r>
              <a:rPr sz="1600" spc="55" dirty="0">
                <a:latin typeface="Microsoft Sans Serif"/>
                <a:cs typeface="Microsoft Sans Serif"/>
              </a:rPr>
              <a:t> </a:t>
            </a:r>
            <a:r>
              <a:rPr sz="1600" spc="10" dirty="0">
                <a:latin typeface="Microsoft Sans Serif"/>
                <a:cs typeface="Microsoft Sans Serif"/>
              </a:rPr>
              <a:t>B1015;</a:t>
            </a:r>
            <a:endParaRPr sz="1600" dirty="0">
              <a:latin typeface="Microsoft Sans Serif"/>
              <a:cs typeface="Microsoft Sans Serif"/>
            </a:endParaRPr>
          </a:p>
          <a:p>
            <a:pPr marL="698500" lvl="1" indent="-228600">
              <a:lnSpc>
                <a:spcPct val="100000"/>
              </a:lnSpc>
              <a:spcBef>
                <a:spcPts val="1400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1600" spc="-110" dirty="0">
                <a:latin typeface="Microsoft Sans Serif"/>
                <a:cs typeface="Microsoft Sans Serif"/>
              </a:rPr>
              <a:t>The</a:t>
            </a:r>
            <a:r>
              <a:rPr sz="1600" spc="70" dirty="0">
                <a:latin typeface="Microsoft Sans Serif"/>
                <a:cs typeface="Microsoft Sans Serif"/>
              </a:rPr>
              <a:t> </a:t>
            </a:r>
            <a:r>
              <a:rPr sz="1600" spc="-45" dirty="0">
                <a:latin typeface="Microsoft Sans Serif"/>
                <a:cs typeface="Microsoft Sans Serif"/>
              </a:rPr>
              <a:t>number</a:t>
            </a:r>
            <a:r>
              <a:rPr sz="1600" spc="8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of</a:t>
            </a:r>
            <a:r>
              <a:rPr sz="1600" spc="80" dirty="0">
                <a:latin typeface="Microsoft Sans Serif"/>
                <a:cs typeface="Microsoft Sans Serif"/>
              </a:rPr>
              <a:t> </a:t>
            </a:r>
            <a:r>
              <a:rPr sz="1600" spc="-25" dirty="0">
                <a:latin typeface="Microsoft Sans Serif"/>
                <a:cs typeface="Microsoft Sans Serif"/>
              </a:rPr>
              <a:t>landing</a:t>
            </a:r>
            <a:r>
              <a:rPr sz="1600" spc="90" dirty="0">
                <a:latin typeface="Microsoft Sans Serif"/>
                <a:cs typeface="Microsoft Sans Serif"/>
              </a:rPr>
              <a:t> </a:t>
            </a:r>
            <a:r>
              <a:rPr sz="1600" spc="-50" dirty="0">
                <a:latin typeface="Microsoft Sans Serif"/>
                <a:cs typeface="Microsoft Sans Serif"/>
              </a:rPr>
              <a:t>outcomes</a:t>
            </a:r>
            <a:r>
              <a:rPr sz="1600" spc="90" dirty="0">
                <a:latin typeface="Microsoft Sans Serif"/>
                <a:cs typeface="Microsoft Sans Serif"/>
              </a:rPr>
              <a:t> </a:t>
            </a:r>
            <a:r>
              <a:rPr sz="1600" spc="-80" dirty="0">
                <a:latin typeface="Microsoft Sans Serif"/>
                <a:cs typeface="Microsoft Sans Serif"/>
              </a:rPr>
              <a:t>became</a:t>
            </a:r>
            <a:r>
              <a:rPr sz="1600" spc="70" dirty="0">
                <a:latin typeface="Microsoft Sans Serif"/>
                <a:cs typeface="Microsoft Sans Serif"/>
              </a:rPr>
              <a:t> </a:t>
            </a:r>
            <a:r>
              <a:rPr sz="1600" spc="-105" dirty="0">
                <a:latin typeface="Microsoft Sans Serif"/>
                <a:cs typeface="Microsoft Sans Serif"/>
              </a:rPr>
              <a:t>as</a:t>
            </a:r>
            <a:r>
              <a:rPr sz="1600" spc="7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better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105" dirty="0">
                <a:latin typeface="Microsoft Sans Serif"/>
                <a:cs typeface="Microsoft Sans Serif"/>
              </a:rPr>
              <a:t>as</a:t>
            </a:r>
            <a:r>
              <a:rPr sz="1600" spc="65" dirty="0">
                <a:latin typeface="Microsoft Sans Serif"/>
                <a:cs typeface="Microsoft Sans Serif"/>
              </a:rPr>
              <a:t> </a:t>
            </a:r>
            <a:r>
              <a:rPr sz="1600" spc="-70" dirty="0">
                <a:latin typeface="Microsoft Sans Serif"/>
                <a:cs typeface="Microsoft Sans Serif"/>
              </a:rPr>
              <a:t>years</a:t>
            </a:r>
            <a:r>
              <a:rPr sz="1600" spc="55" dirty="0">
                <a:latin typeface="Microsoft Sans Serif"/>
                <a:cs typeface="Microsoft Sans Serif"/>
              </a:rPr>
              <a:t> </a:t>
            </a:r>
            <a:r>
              <a:rPr sz="1600" spc="-70" dirty="0">
                <a:latin typeface="Microsoft Sans Serif"/>
                <a:cs typeface="Microsoft Sans Serif"/>
              </a:rPr>
              <a:t>passed.</a:t>
            </a:r>
            <a:endParaRPr sz="1600" dirty="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8994" y="291830"/>
            <a:ext cx="5628006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-165" dirty="0"/>
              <a:t>Results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39"/>
              </a:lnSpc>
            </a:pPr>
            <a:fld id="{81D60167-4931-47E6-BA6A-407CBD079E47}" type="slidenum">
              <a:rPr spc="75" dirty="0"/>
              <a:t>17</a:t>
            </a:fld>
            <a:endParaRPr spc="75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20114" y="1823465"/>
            <a:ext cx="10147300" cy="1209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90" dirty="0">
                <a:latin typeface="Microsoft Sans Serif"/>
                <a:cs typeface="Microsoft Sans Serif"/>
              </a:rPr>
              <a:t>Using</a:t>
            </a:r>
            <a:r>
              <a:rPr sz="2200" spc="100" dirty="0">
                <a:latin typeface="Microsoft Sans Serif"/>
                <a:cs typeface="Microsoft Sans Serif"/>
              </a:rPr>
              <a:t> </a:t>
            </a:r>
            <a:r>
              <a:rPr sz="2200" spc="-40" dirty="0">
                <a:latin typeface="Microsoft Sans Serif"/>
                <a:cs typeface="Microsoft Sans Serif"/>
              </a:rPr>
              <a:t>interactive</a:t>
            </a:r>
            <a:r>
              <a:rPr sz="2200" spc="85" dirty="0">
                <a:latin typeface="Microsoft Sans Serif"/>
                <a:cs typeface="Microsoft Sans Serif"/>
              </a:rPr>
              <a:t> </a:t>
            </a:r>
            <a:r>
              <a:rPr sz="2200" spc="-70" dirty="0">
                <a:latin typeface="Microsoft Sans Serif"/>
                <a:cs typeface="Microsoft Sans Serif"/>
              </a:rPr>
              <a:t>analytics</a:t>
            </a:r>
            <a:r>
              <a:rPr sz="2200" spc="80" dirty="0">
                <a:latin typeface="Microsoft Sans Serif"/>
                <a:cs typeface="Microsoft Sans Serif"/>
              </a:rPr>
              <a:t> </a:t>
            </a:r>
            <a:r>
              <a:rPr sz="2200" spc="-114" dirty="0">
                <a:latin typeface="Microsoft Sans Serif"/>
                <a:cs typeface="Microsoft Sans Serif"/>
              </a:rPr>
              <a:t>was</a:t>
            </a:r>
            <a:r>
              <a:rPr sz="2200" spc="80" dirty="0">
                <a:latin typeface="Microsoft Sans Serif"/>
                <a:cs typeface="Microsoft Sans Serif"/>
              </a:rPr>
              <a:t> </a:t>
            </a:r>
            <a:r>
              <a:rPr sz="2200" spc="-45" dirty="0">
                <a:latin typeface="Microsoft Sans Serif"/>
                <a:cs typeface="Microsoft Sans Serif"/>
              </a:rPr>
              <a:t>possible</a:t>
            </a:r>
            <a:r>
              <a:rPr sz="2200" spc="95" dirty="0">
                <a:latin typeface="Microsoft Sans Serif"/>
                <a:cs typeface="Microsoft Sans Serif"/>
              </a:rPr>
              <a:t> </a:t>
            </a:r>
            <a:r>
              <a:rPr sz="2200" spc="45" dirty="0">
                <a:latin typeface="Microsoft Sans Serif"/>
                <a:cs typeface="Microsoft Sans Serif"/>
              </a:rPr>
              <a:t>to</a:t>
            </a:r>
            <a:r>
              <a:rPr sz="2200" spc="70" dirty="0">
                <a:latin typeface="Microsoft Sans Serif"/>
                <a:cs typeface="Microsoft Sans Serif"/>
              </a:rPr>
              <a:t> </a:t>
            </a:r>
            <a:r>
              <a:rPr sz="2200" spc="-20" dirty="0">
                <a:latin typeface="Microsoft Sans Serif"/>
                <a:cs typeface="Microsoft Sans Serif"/>
              </a:rPr>
              <a:t>identify</a:t>
            </a:r>
            <a:r>
              <a:rPr sz="2200" spc="75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that</a:t>
            </a:r>
            <a:r>
              <a:rPr sz="2200" spc="90" dirty="0">
                <a:latin typeface="Microsoft Sans Serif"/>
                <a:cs typeface="Microsoft Sans Serif"/>
              </a:rPr>
              <a:t> </a:t>
            </a:r>
            <a:r>
              <a:rPr sz="2200" spc="-80" dirty="0">
                <a:latin typeface="Microsoft Sans Serif"/>
                <a:cs typeface="Microsoft Sans Serif"/>
              </a:rPr>
              <a:t>launch</a:t>
            </a:r>
            <a:r>
              <a:rPr sz="2200" spc="114" dirty="0">
                <a:latin typeface="Microsoft Sans Serif"/>
                <a:cs typeface="Microsoft Sans Serif"/>
              </a:rPr>
              <a:t> </a:t>
            </a:r>
            <a:r>
              <a:rPr sz="2200" spc="-60" dirty="0">
                <a:latin typeface="Microsoft Sans Serif"/>
                <a:cs typeface="Microsoft Sans Serif"/>
              </a:rPr>
              <a:t>sites</a:t>
            </a:r>
            <a:r>
              <a:rPr sz="2200" spc="90" dirty="0">
                <a:latin typeface="Microsoft Sans Serif"/>
                <a:cs typeface="Microsoft Sans Serif"/>
              </a:rPr>
              <a:t> </a:t>
            </a:r>
            <a:r>
              <a:rPr sz="2200" spc="-110" dirty="0">
                <a:latin typeface="Microsoft Sans Serif"/>
                <a:cs typeface="Microsoft Sans Serif"/>
              </a:rPr>
              <a:t>use</a:t>
            </a:r>
            <a:r>
              <a:rPr sz="2200" spc="85" dirty="0">
                <a:latin typeface="Microsoft Sans Serif"/>
                <a:cs typeface="Microsoft Sans Serif"/>
              </a:rPr>
              <a:t> </a:t>
            </a:r>
            <a:r>
              <a:rPr sz="2200" spc="45" dirty="0">
                <a:latin typeface="Microsoft Sans Serif"/>
                <a:cs typeface="Microsoft Sans Serif"/>
              </a:rPr>
              <a:t>to</a:t>
            </a:r>
            <a:r>
              <a:rPr sz="2200" spc="70" dirty="0">
                <a:latin typeface="Microsoft Sans Serif"/>
                <a:cs typeface="Microsoft Sans Serif"/>
              </a:rPr>
              <a:t> </a:t>
            </a:r>
            <a:r>
              <a:rPr sz="2200" spc="-55" dirty="0">
                <a:latin typeface="Microsoft Sans Serif"/>
                <a:cs typeface="Microsoft Sans Serif"/>
              </a:rPr>
              <a:t>be</a:t>
            </a:r>
            <a:r>
              <a:rPr sz="2200" spc="85" dirty="0">
                <a:latin typeface="Microsoft Sans Serif"/>
                <a:cs typeface="Microsoft Sans Serif"/>
              </a:rPr>
              <a:t> </a:t>
            </a:r>
            <a:r>
              <a:rPr sz="2200" spc="-25" dirty="0">
                <a:latin typeface="Microsoft Sans Serif"/>
                <a:cs typeface="Microsoft Sans Serif"/>
              </a:rPr>
              <a:t>in</a:t>
            </a:r>
            <a:endParaRPr sz="2200" dirty="0">
              <a:latin typeface="Microsoft Sans Serif"/>
              <a:cs typeface="Microsoft Sans Serif"/>
            </a:endParaRPr>
          </a:p>
          <a:p>
            <a:pPr marL="241300">
              <a:lnSpc>
                <a:spcPct val="100000"/>
              </a:lnSpc>
            </a:pPr>
            <a:r>
              <a:rPr sz="2200" spc="-65" dirty="0">
                <a:latin typeface="Microsoft Sans Serif"/>
                <a:cs typeface="Microsoft Sans Serif"/>
              </a:rPr>
              <a:t>safety</a:t>
            </a:r>
            <a:r>
              <a:rPr sz="2200" spc="70" dirty="0">
                <a:latin typeface="Microsoft Sans Serif"/>
                <a:cs typeface="Microsoft Sans Serif"/>
              </a:rPr>
              <a:t> </a:t>
            </a:r>
            <a:r>
              <a:rPr sz="2200" spc="-95" dirty="0">
                <a:latin typeface="Microsoft Sans Serif"/>
                <a:cs typeface="Microsoft Sans Serif"/>
              </a:rPr>
              <a:t>places,</a:t>
            </a:r>
            <a:r>
              <a:rPr sz="2200" spc="75" dirty="0">
                <a:latin typeface="Microsoft Sans Serif"/>
                <a:cs typeface="Microsoft Sans Serif"/>
              </a:rPr>
              <a:t> </a:t>
            </a:r>
            <a:r>
              <a:rPr sz="2200" spc="-80" dirty="0">
                <a:latin typeface="Microsoft Sans Serif"/>
                <a:cs typeface="Microsoft Sans Serif"/>
              </a:rPr>
              <a:t>near</a:t>
            </a:r>
            <a:r>
              <a:rPr sz="2200" spc="85" dirty="0">
                <a:latin typeface="Microsoft Sans Serif"/>
                <a:cs typeface="Microsoft Sans Serif"/>
              </a:rPr>
              <a:t> </a:t>
            </a:r>
            <a:r>
              <a:rPr sz="2200" spc="-130" dirty="0">
                <a:latin typeface="Microsoft Sans Serif"/>
                <a:cs typeface="Microsoft Sans Serif"/>
              </a:rPr>
              <a:t>sea,</a:t>
            </a:r>
            <a:r>
              <a:rPr sz="2200" spc="70" dirty="0">
                <a:latin typeface="Microsoft Sans Serif"/>
                <a:cs typeface="Microsoft Sans Serif"/>
              </a:rPr>
              <a:t> </a:t>
            </a:r>
            <a:r>
              <a:rPr sz="2200" spc="5" dirty="0">
                <a:latin typeface="Microsoft Sans Serif"/>
                <a:cs typeface="Microsoft Sans Serif"/>
              </a:rPr>
              <a:t>for</a:t>
            </a:r>
            <a:r>
              <a:rPr sz="2200" spc="85" dirty="0">
                <a:latin typeface="Microsoft Sans Serif"/>
                <a:cs typeface="Microsoft Sans Serif"/>
              </a:rPr>
              <a:t> </a:t>
            </a:r>
            <a:r>
              <a:rPr sz="2200" spc="-90" dirty="0">
                <a:latin typeface="Microsoft Sans Serif"/>
                <a:cs typeface="Microsoft Sans Serif"/>
              </a:rPr>
              <a:t>example</a:t>
            </a:r>
            <a:r>
              <a:rPr sz="2200" spc="85" dirty="0">
                <a:latin typeface="Microsoft Sans Serif"/>
                <a:cs typeface="Microsoft Sans Serif"/>
              </a:rPr>
              <a:t> </a:t>
            </a:r>
            <a:r>
              <a:rPr sz="2200" spc="-70" dirty="0">
                <a:latin typeface="Microsoft Sans Serif"/>
                <a:cs typeface="Microsoft Sans Serif"/>
              </a:rPr>
              <a:t>and</a:t>
            </a:r>
            <a:r>
              <a:rPr sz="2200" spc="85" dirty="0">
                <a:latin typeface="Microsoft Sans Serif"/>
                <a:cs typeface="Microsoft Sans Serif"/>
              </a:rPr>
              <a:t> </a:t>
            </a:r>
            <a:r>
              <a:rPr sz="2200" spc="-105" dirty="0">
                <a:latin typeface="Microsoft Sans Serif"/>
                <a:cs typeface="Microsoft Sans Serif"/>
              </a:rPr>
              <a:t>have</a:t>
            </a:r>
            <a:r>
              <a:rPr sz="2200" spc="85" dirty="0">
                <a:latin typeface="Microsoft Sans Serif"/>
                <a:cs typeface="Microsoft Sans Serif"/>
              </a:rPr>
              <a:t> </a:t>
            </a:r>
            <a:r>
              <a:rPr sz="2200" spc="-145" dirty="0">
                <a:latin typeface="Microsoft Sans Serif"/>
                <a:cs typeface="Microsoft Sans Serif"/>
              </a:rPr>
              <a:t>a</a:t>
            </a:r>
            <a:r>
              <a:rPr sz="2200" spc="45" dirty="0">
                <a:latin typeface="Microsoft Sans Serif"/>
                <a:cs typeface="Microsoft Sans Serif"/>
              </a:rPr>
              <a:t> </a:t>
            </a:r>
            <a:r>
              <a:rPr sz="2200" spc="5" dirty="0">
                <a:latin typeface="Microsoft Sans Serif"/>
                <a:cs typeface="Microsoft Sans Serif"/>
              </a:rPr>
              <a:t>good</a:t>
            </a:r>
            <a:r>
              <a:rPr sz="2200" spc="85" dirty="0">
                <a:latin typeface="Microsoft Sans Serif"/>
                <a:cs typeface="Microsoft Sans Serif"/>
              </a:rPr>
              <a:t> </a:t>
            </a:r>
            <a:r>
              <a:rPr sz="2200" spc="-15" dirty="0">
                <a:latin typeface="Microsoft Sans Serif"/>
                <a:cs typeface="Microsoft Sans Serif"/>
              </a:rPr>
              <a:t>logistic</a:t>
            </a:r>
            <a:r>
              <a:rPr sz="2200" spc="75" dirty="0">
                <a:latin typeface="Microsoft Sans Serif"/>
                <a:cs typeface="Microsoft Sans Serif"/>
              </a:rPr>
              <a:t> </a:t>
            </a:r>
            <a:r>
              <a:rPr sz="2200" spc="-30" dirty="0">
                <a:latin typeface="Microsoft Sans Serif"/>
                <a:cs typeface="Microsoft Sans Serif"/>
              </a:rPr>
              <a:t>infrastructure</a:t>
            </a:r>
            <a:r>
              <a:rPr sz="2200" spc="75" dirty="0">
                <a:latin typeface="Microsoft Sans Serif"/>
                <a:cs typeface="Microsoft Sans Serif"/>
              </a:rPr>
              <a:t> </a:t>
            </a:r>
            <a:r>
              <a:rPr sz="2200" spc="-55" dirty="0">
                <a:latin typeface="Microsoft Sans Serif"/>
                <a:cs typeface="Microsoft Sans Serif"/>
              </a:rPr>
              <a:t>around.</a:t>
            </a:r>
            <a:endParaRPr sz="2200" dirty="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140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45" dirty="0">
                <a:latin typeface="Microsoft Sans Serif"/>
                <a:cs typeface="Microsoft Sans Serif"/>
              </a:rPr>
              <a:t>Most</a:t>
            </a:r>
            <a:r>
              <a:rPr sz="2200" spc="60" dirty="0">
                <a:latin typeface="Microsoft Sans Serif"/>
                <a:cs typeface="Microsoft Sans Serif"/>
              </a:rPr>
              <a:t> </a:t>
            </a:r>
            <a:r>
              <a:rPr sz="2200" spc="-95" dirty="0">
                <a:latin typeface="Microsoft Sans Serif"/>
                <a:cs typeface="Microsoft Sans Serif"/>
              </a:rPr>
              <a:t>launches</a:t>
            </a:r>
            <a:r>
              <a:rPr sz="2200" spc="85" dirty="0">
                <a:latin typeface="Microsoft Sans Serif"/>
                <a:cs typeface="Microsoft Sans Serif"/>
              </a:rPr>
              <a:t> </a:t>
            </a:r>
            <a:r>
              <a:rPr sz="2200" spc="-75" dirty="0">
                <a:latin typeface="Microsoft Sans Serif"/>
                <a:cs typeface="Microsoft Sans Serif"/>
              </a:rPr>
              <a:t>happens</a:t>
            </a:r>
            <a:r>
              <a:rPr sz="2200" spc="75" dirty="0">
                <a:latin typeface="Microsoft Sans Serif"/>
                <a:cs typeface="Microsoft Sans Serif"/>
              </a:rPr>
              <a:t> </a:t>
            </a:r>
            <a:r>
              <a:rPr sz="2200" spc="-30" dirty="0">
                <a:latin typeface="Microsoft Sans Serif"/>
                <a:cs typeface="Microsoft Sans Serif"/>
              </a:rPr>
              <a:t>at</a:t>
            </a:r>
            <a:r>
              <a:rPr sz="2200" spc="55" dirty="0">
                <a:latin typeface="Microsoft Sans Serif"/>
                <a:cs typeface="Microsoft Sans Serif"/>
              </a:rPr>
              <a:t> </a:t>
            </a:r>
            <a:r>
              <a:rPr sz="2200" spc="-80" dirty="0">
                <a:latin typeface="Microsoft Sans Serif"/>
                <a:cs typeface="Microsoft Sans Serif"/>
              </a:rPr>
              <a:t>east</a:t>
            </a:r>
            <a:r>
              <a:rPr sz="2200" spc="90" dirty="0">
                <a:latin typeface="Microsoft Sans Serif"/>
                <a:cs typeface="Microsoft Sans Serif"/>
              </a:rPr>
              <a:t> </a:t>
            </a:r>
            <a:r>
              <a:rPr sz="2200" spc="-50" dirty="0">
                <a:latin typeface="Microsoft Sans Serif"/>
                <a:cs typeface="Microsoft Sans Serif"/>
              </a:rPr>
              <a:t>cost</a:t>
            </a:r>
            <a:r>
              <a:rPr sz="2200" spc="85" dirty="0">
                <a:latin typeface="Microsoft Sans Serif"/>
                <a:cs typeface="Microsoft Sans Serif"/>
              </a:rPr>
              <a:t> </a:t>
            </a:r>
            <a:r>
              <a:rPr sz="2200" spc="-80" dirty="0">
                <a:latin typeface="Microsoft Sans Serif"/>
                <a:cs typeface="Microsoft Sans Serif"/>
              </a:rPr>
              <a:t>launch</a:t>
            </a:r>
            <a:r>
              <a:rPr sz="2200" spc="70" dirty="0">
                <a:latin typeface="Microsoft Sans Serif"/>
                <a:cs typeface="Microsoft Sans Serif"/>
              </a:rPr>
              <a:t> </a:t>
            </a:r>
            <a:r>
              <a:rPr sz="2200" spc="-70" dirty="0">
                <a:latin typeface="Microsoft Sans Serif"/>
                <a:cs typeface="Microsoft Sans Serif"/>
              </a:rPr>
              <a:t>sites.</a:t>
            </a:r>
            <a:endParaRPr sz="2200" dirty="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8994" y="245664"/>
            <a:ext cx="4175125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165" dirty="0"/>
              <a:t>Results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39"/>
              </a:lnSpc>
            </a:pPr>
            <a:fld id="{81D60167-4931-47E6-BA6A-407CBD079E47}" type="slidenum">
              <a:rPr spc="75" dirty="0"/>
              <a:t>18</a:t>
            </a:fld>
            <a:endParaRPr spc="75" dirty="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85519" y="3517900"/>
            <a:ext cx="4038600" cy="243586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972300" y="3497579"/>
            <a:ext cx="4038600" cy="245618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6512232F-2653-4448-B628-C12EF8A80ABC}"/>
              </a:ext>
            </a:extLst>
          </p:cNvPr>
          <p:cNvSpPr/>
          <p:nvPr/>
        </p:nvSpPr>
        <p:spPr>
          <a:xfrm>
            <a:off x="1162381" y="3413759"/>
            <a:ext cx="3728086" cy="2743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/>
          <p:nvPr/>
        </p:nvSpPr>
        <p:spPr>
          <a:xfrm>
            <a:off x="920114" y="1823465"/>
            <a:ext cx="6859270" cy="1367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5080" indent="-2286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50" dirty="0">
                <a:latin typeface="Microsoft Sans Serif"/>
                <a:cs typeface="Microsoft Sans Serif"/>
              </a:rPr>
              <a:t>Predictive</a:t>
            </a:r>
            <a:r>
              <a:rPr sz="2200" spc="75" dirty="0">
                <a:latin typeface="Microsoft Sans Serif"/>
                <a:cs typeface="Microsoft Sans Serif"/>
              </a:rPr>
              <a:t> </a:t>
            </a:r>
            <a:r>
              <a:rPr sz="2200" spc="-80" dirty="0">
                <a:latin typeface="Microsoft Sans Serif"/>
                <a:cs typeface="Microsoft Sans Serif"/>
              </a:rPr>
              <a:t>Analysis</a:t>
            </a:r>
            <a:r>
              <a:rPr sz="2200" spc="85" dirty="0">
                <a:latin typeface="Microsoft Sans Serif"/>
                <a:cs typeface="Microsoft Sans Serif"/>
              </a:rPr>
              <a:t> </a:t>
            </a:r>
            <a:r>
              <a:rPr sz="2200" spc="-65" dirty="0">
                <a:latin typeface="Microsoft Sans Serif"/>
                <a:cs typeface="Microsoft Sans Serif"/>
              </a:rPr>
              <a:t>showed</a:t>
            </a:r>
            <a:r>
              <a:rPr sz="2200" spc="70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that</a:t>
            </a:r>
            <a:r>
              <a:rPr sz="2200" spc="60" dirty="0">
                <a:latin typeface="Microsoft Sans Serif"/>
                <a:cs typeface="Microsoft Sans Serif"/>
              </a:rPr>
              <a:t> </a:t>
            </a:r>
            <a:r>
              <a:rPr sz="2200" spc="-65" dirty="0">
                <a:latin typeface="Microsoft Sans Serif"/>
                <a:cs typeface="Microsoft Sans Serif"/>
              </a:rPr>
              <a:t>Decision</a:t>
            </a:r>
            <a:r>
              <a:rPr sz="2200" spc="90" dirty="0">
                <a:latin typeface="Microsoft Sans Serif"/>
                <a:cs typeface="Microsoft Sans Serif"/>
              </a:rPr>
              <a:t> </a:t>
            </a:r>
            <a:r>
              <a:rPr sz="2200" spc="-120" dirty="0">
                <a:latin typeface="Microsoft Sans Serif"/>
                <a:cs typeface="Microsoft Sans Serif"/>
              </a:rPr>
              <a:t>Tree</a:t>
            </a:r>
            <a:r>
              <a:rPr sz="2200" spc="75" dirty="0">
                <a:latin typeface="Microsoft Sans Serif"/>
                <a:cs typeface="Microsoft Sans Serif"/>
              </a:rPr>
              <a:t> </a:t>
            </a:r>
            <a:r>
              <a:rPr sz="2200" spc="-80" dirty="0">
                <a:latin typeface="Microsoft Sans Serif"/>
                <a:cs typeface="Microsoft Sans Serif"/>
              </a:rPr>
              <a:t>Classifier </a:t>
            </a:r>
            <a:r>
              <a:rPr sz="2200" spc="-570" dirty="0">
                <a:latin typeface="Microsoft Sans Serif"/>
                <a:cs typeface="Microsoft Sans Serif"/>
              </a:rPr>
              <a:t> </a:t>
            </a:r>
            <a:r>
              <a:rPr sz="2200" spc="-60" dirty="0">
                <a:latin typeface="Microsoft Sans Serif"/>
                <a:cs typeface="Microsoft Sans Serif"/>
              </a:rPr>
              <a:t>is</a:t>
            </a:r>
            <a:r>
              <a:rPr sz="2200" spc="90" dirty="0">
                <a:latin typeface="Microsoft Sans Serif"/>
                <a:cs typeface="Microsoft Sans Serif"/>
              </a:rPr>
              <a:t> </a:t>
            </a:r>
            <a:r>
              <a:rPr sz="2200" spc="-30" dirty="0">
                <a:latin typeface="Microsoft Sans Serif"/>
                <a:cs typeface="Microsoft Sans Serif"/>
              </a:rPr>
              <a:t>the</a:t>
            </a:r>
            <a:r>
              <a:rPr sz="2200" spc="55" dirty="0">
                <a:latin typeface="Microsoft Sans Serif"/>
                <a:cs typeface="Microsoft Sans Serif"/>
              </a:rPr>
              <a:t> </a:t>
            </a:r>
            <a:r>
              <a:rPr sz="2200" spc="-40" dirty="0">
                <a:latin typeface="Microsoft Sans Serif"/>
                <a:cs typeface="Microsoft Sans Serif"/>
              </a:rPr>
              <a:t>best</a:t>
            </a:r>
            <a:r>
              <a:rPr sz="2200" spc="85" dirty="0">
                <a:latin typeface="Microsoft Sans Serif"/>
                <a:cs typeface="Microsoft Sans Serif"/>
              </a:rPr>
              <a:t> </a:t>
            </a:r>
            <a:r>
              <a:rPr sz="2200" spc="-40" dirty="0">
                <a:latin typeface="Microsoft Sans Serif"/>
                <a:cs typeface="Microsoft Sans Serif"/>
              </a:rPr>
              <a:t>model</a:t>
            </a:r>
            <a:r>
              <a:rPr sz="2200" spc="75" dirty="0">
                <a:latin typeface="Microsoft Sans Serif"/>
                <a:cs typeface="Microsoft Sans Serif"/>
              </a:rPr>
              <a:t> </a:t>
            </a:r>
            <a:r>
              <a:rPr sz="2200" spc="40" dirty="0">
                <a:latin typeface="Microsoft Sans Serif"/>
                <a:cs typeface="Microsoft Sans Serif"/>
              </a:rPr>
              <a:t>to</a:t>
            </a:r>
            <a:r>
              <a:rPr sz="2200" spc="65" dirty="0">
                <a:latin typeface="Microsoft Sans Serif"/>
                <a:cs typeface="Microsoft Sans Serif"/>
              </a:rPr>
              <a:t> </a:t>
            </a:r>
            <a:r>
              <a:rPr sz="2200" spc="-15" dirty="0">
                <a:latin typeface="Microsoft Sans Serif"/>
                <a:cs typeface="Microsoft Sans Serif"/>
              </a:rPr>
              <a:t>predict</a:t>
            </a:r>
            <a:r>
              <a:rPr sz="2200" spc="85" dirty="0">
                <a:latin typeface="Microsoft Sans Serif"/>
                <a:cs typeface="Microsoft Sans Serif"/>
              </a:rPr>
              <a:t> </a:t>
            </a:r>
            <a:r>
              <a:rPr sz="2200" spc="-95" dirty="0">
                <a:latin typeface="Microsoft Sans Serif"/>
                <a:cs typeface="Microsoft Sans Serif"/>
              </a:rPr>
              <a:t>successful</a:t>
            </a:r>
            <a:r>
              <a:rPr sz="2200" spc="85" dirty="0">
                <a:latin typeface="Microsoft Sans Serif"/>
                <a:cs typeface="Microsoft Sans Serif"/>
              </a:rPr>
              <a:t> </a:t>
            </a:r>
            <a:r>
              <a:rPr sz="2200" spc="-55" dirty="0">
                <a:latin typeface="Microsoft Sans Serif"/>
                <a:cs typeface="Microsoft Sans Serif"/>
              </a:rPr>
              <a:t>landings,</a:t>
            </a:r>
            <a:r>
              <a:rPr sz="2200" spc="80" dirty="0">
                <a:latin typeface="Microsoft Sans Serif"/>
                <a:cs typeface="Microsoft Sans Serif"/>
              </a:rPr>
              <a:t> </a:t>
            </a:r>
            <a:r>
              <a:rPr sz="2200" spc="-55" dirty="0">
                <a:latin typeface="Microsoft Sans Serif"/>
                <a:cs typeface="Microsoft Sans Serif"/>
              </a:rPr>
              <a:t>having </a:t>
            </a:r>
            <a:r>
              <a:rPr sz="2200" spc="-570" dirty="0">
                <a:latin typeface="Microsoft Sans Serif"/>
                <a:cs typeface="Microsoft Sans Serif"/>
              </a:rPr>
              <a:t> </a:t>
            </a:r>
            <a:r>
              <a:rPr sz="2200" spc="-110" dirty="0">
                <a:latin typeface="Microsoft Sans Serif"/>
                <a:cs typeface="Microsoft Sans Serif"/>
              </a:rPr>
              <a:t>accuracy</a:t>
            </a:r>
            <a:r>
              <a:rPr sz="2200" spc="-105" dirty="0">
                <a:latin typeface="Microsoft Sans Serif"/>
                <a:cs typeface="Microsoft Sans Serif"/>
              </a:rPr>
              <a:t> </a:t>
            </a:r>
            <a:r>
              <a:rPr sz="2200" spc="-45" dirty="0">
                <a:latin typeface="Microsoft Sans Serif"/>
                <a:cs typeface="Microsoft Sans Serif"/>
              </a:rPr>
              <a:t>over </a:t>
            </a:r>
            <a:r>
              <a:rPr sz="2200" spc="70" dirty="0">
                <a:latin typeface="Microsoft Sans Serif"/>
                <a:cs typeface="Microsoft Sans Serif"/>
              </a:rPr>
              <a:t>87% </a:t>
            </a:r>
            <a:r>
              <a:rPr sz="2200" spc="-70" dirty="0">
                <a:latin typeface="Microsoft Sans Serif"/>
                <a:cs typeface="Microsoft Sans Serif"/>
              </a:rPr>
              <a:t>and </a:t>
            </a:r>
            <a:r>
              <a:rPr sz="2200" spc="-110" dirty="0">
                <a:latin typeface="Microsoft Sans Serif"/>
                <a:cs typeface="Microsoft Sans Serif"/>
              </a:rPr>
              <a:t>accuracy</a:t>
            </a:r>
            <a:r>
              <a:rPr sz="2200" spc="360" dirty="0">
                <a:latin typeface="Microsoft Sans Serif"/>
                <a:cs typeface="Microsoft Sans Serif"/>
              </a:rPr>
              <a:t> </a:t>
            </a:r>
            <a:r>
              <a:rPr sz="2200" spc="5" dirty="0">
                <a:latin typeface="Microsoft Sans Serif"/>
                <a:cs typeface="Microsoft Sans Serif"/>
              </a:rPr>
              <a:t>for </a:t>
            </a:r>
            <a:r>
              <a:rPr sz="2200" spc="-15" dirty="0">
                <a:latin typeface="Microsoft Sans Serif"/>
                <a:cs typeface="Microsoft Sans Serif"/>
              </a:rPr>
              <a:t>test </a:t>
            </a:r>
            <a:r>
              <a:rPr sz="2200" spc="-45" dirty="0">
                <a:latin typeface="Microsoft Sans Serif"/>
                <a:cs typeface="Microsoft Sans Serif"/>
              </a:rPr>
              <a:t>data over </a:t>
            </a:r>
            <a:r>
              <a:rPr sz="2200" spc="-40" dirty="0">
                <a:latin typeface="Microsoft Sans Serif"/>
                <a:cs typeface="Microsoft Sans Serif"/>
              </a:rPr>
              <a:t> </a:t>
            </a:r>
            <a:r>
              <a:rPr sz="2200" spc="30" dirty="0">
                <a:latin typeface="Microsoft Sans Serif"/>
                <a:cs typeface="Microsoft Sans Serif"/>
              </a:rPr>
              <a:t>94%.</a:t>
            </a:r>
            <a:endParaRPr sz="2200" dirty="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8994" y="245664"/>
            <a:ext cx="3799206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165" dirty="0"/>
              <a:t>Results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39"/>
              </a:lnSpc>
            </a:pPr>
            <a:fld id="{81D60167-4931-47E6-BA6A-407CBD079E47}" type="slidenum">
              <a:rPr spc="75" dirty="0"/>
              <a:t>19</a:t>
            </a:fld>
            <a:endParaRPr spc="75" dirty="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28421" y="3479798"/>
            <a:ext cx="3675379" cy="264668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37589" y="1952001"/>
            <a:ext cx="2542540" cy="3104515"/>
          </a:xfrm>
          <a:prstGeom prst="rect">
            <a:avLst/>
          </a:prstGeom>
        </p:spPr>
        <p:txBody>
          <a:bodyPr vert="horz" wrap="square" lIns="0" tIns="1898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49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95" dirty="0">
                <a:latin typeface="Microsoft Sans Serif"/>
                <a:cs typeface="Microsoft Sans Serif"/>
              </a:rPr>
              <a:t>Executive</a:t>
            </a:r>
            <a:r>
              <a:rPr sz="2200" spc="45" dirty="0">
                <a:latin typeface="Microsoft Sans Serif"/>
                <a:cs typeface="Microsoft Sans Serif"/>
              </a:rPr>
              <a:t> </a:t>
            </a:r>
            <a:r>
              <a:rPr sz="2200" spc="-120" dirty="0">
                <a:latin typeface="Microsoft Sans Serif"/>
                <a:cs typeface="Microsoft Sans Serif"/>
              </a:rPr>
              <a:t>Summary</a:t>
            </a:r>
            <a:endParaRPr sz="2200" dirty="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140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latin typeface="Microsoft Sans Serif"/>
                <a:cs typeface="Microsoft Sans Serif"/>
              </a:rPr>
              <a:t>Introduction</a:t>
            </a:r>
            <a:endParaRPr sz="2200" dirty="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140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latin typeface="Microsoft Sans Serif"/>
                <a:cs typeface="Microsoft Sans Serif"/>
              </a:rPr>
              <a:t>Methodology</a:t>
            </a:r>
            <a:endParaRPr sz="2200" dirty="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140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100" dirty="0">
                <a:latin typeface="Microsoft Sans Serif"/>
                <a:cs typeface="Microsoft Sans Serif"/>
              </a:rPr>
              <a:t>Results</a:t>
            </a:r>
            <a:endParaRPr sz="2200" dirty="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140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80" dirty="0">
                <a:latin typeface="Microsoft Sans Serif"/>
                <a:cs typeface="Microsoft Sans Serif"/>
              </a:rPr>
              <a:t>Conclusion</a:t>
            </a:r>
            <a:endParaRPr sz="2200" dirty="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140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45" dirty="0">
                <a:latin typeface="Microsoft Sans Serif"/>
                <a:cs typeface="Microsoft Sans Serif"/>
              </a:rPr>
              <a:t>Appendix</a:t>
            </a:r>
            <a:endParaRPr sz="2200" dirty="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208766" y="6104032"/>
            <a:ext cx="199390" cy="256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39"/>
              </a:lnSpc>
            </a:pPr>
            <a:fld id="{81D60167-4931-47E6-BA6A-407CBD079E47}" type="slidenum">
              <a:rPr sz="1600" spc="75" dirty="0">
                <a:solidFill>
                  <a:srgbClr val="1C7CDB"/>
                </a:solidFill>
                <a:latin typeface="Microsoft Sans Serif"/>
                <a:cs typeface="Microsoft Sans Serif"/>
              </a:rPr>
              <a:t>2</a:t>
            </a:fld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4400" y="457200"/>
            <a:ext cx="6161407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55" dirty="0"/>
              <a:t>Out</a:t>
            </a:r>
            <a:r>
              <a:rPr sz="6000" spc="-45" dirty="0"/>
              <a:t>l</a:t>
            </a:r>
            <a:r>
              <a:rPr sz="6000" spc="-20" dirty="0"/>
              <a:t>i</a:t>
            </a:r>
            <a:r>
              <a:rPr sz="6000" spc="-55" dirty="0"/>
              <a:t>n</a:t>
            </a:r>
            <a:r>
              <a:rPr sz="6000" spc="-210" dirty="0"/>
              <a:t>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7DE6716-C5A0-489E-989D-CE5A5DE364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Insight from </a:t>
            </a:r>
            <a:r>
              <a:rPr lang="en-US" dirty="0" err="1"/>
              <a:t>eda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21D8131A-3995-4FCC-B7C1-74321245CF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SECTION 2</a:t>
            </a:r>
          </a:p>
        </p:txBody>
      </p:sp>
    </p:spTree>
    <p:extLst>
      <p:ext uri="{BB962C8B-B14F-4D97-AF65-F5344CB8AC3E}">
        <p14:creationId xmlns:p14="http://schemas.microsoft.com/office/powerpoint/2010/main" val="12157356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902149A3-C90D-4A12-AEE3-D11B9AF9F5A4}"/>
              </a:ext>
            </a:extLst>
          </p:cNvPr>
          <p:cNvSpPr/>
          <p:nvPr/>
        </p:nvSpPr>
        <p:spPr>
          <a:xfrm>
            <a:off x="762000" y="1371600"/>
            <a:ext cx="10591800" cy="24384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/>
          <p:nvPr/>
        </p:nvSpPr>
        <p:spPr>
          <a:xfrm>
            <a:off x="943927" y="3870642"/>
            <a:ext cx="9347200" cy="17233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40" dirty="0">
                <a:latin typeface="Microsoft Sans Serif"/>
                <a:cs typeface="Microsoft Sans Serif"/>
              </a:rPr>
              <a:t>According</a:t>
            </a:r>
            <a:r>
              <a:rPr sz="2200" spc="75" dirty="0">
                <a:latin typeface="Microsoft Sans Serif"/>
                <a:cs typeface="Microsoft Sans Serif"/>
              </a:rPr>
              <a:t> </a:t>
            </a:r>
            <a:r>
              <a:rPr sz="2200" spc="40" dirty="0">
                <a:latin typeface="Microsoft Sans Serif"/>
                <a:cs typeface="Microsoft Sans Serif"/>
              </a:rPr>
              <a:t>to</a:t>
            </a:r>
            <a:r>
              <a:rPr sz="2200" spc="60" dirty="0">
                <a:latin typeface="Microsoft Sans Serif"/>
                <a:cs typeface="Microsoft Sans Serif"/>
              </a:rPr>
              <a:t> </a:t>
            </a:r>
            <a:r>
              <a:rPr sz="2200" spc="-30" dirty="0">
                <a:latin typeface="Microsoft Sans Serif"/>
                <a:cs typeface="Microsoft Sans Serif"/>
              </a:rPr>
              <a:t>the</a:t>
            </a:r>
            <a:r>
              <a:rPr sz="2200" spc="80" dirty="0">
                <a:latin typeface="Microsoft Sans Serif"/>
                <a:cs typeface="Microsoft Sans Serif"/>
              </a:rPr>
              <a:t> </a:t>
            </a:r>
            <a:r>
              <a:rPr sz="2200" spc="25" dirty="0">
                <a:latin typeface="Microsoft Sans Serif"/>
                <a:cs typeface="Microsoft Sans Serif"/>
              </a:rPr>
              <a:t>plot</a:t>
            </a:r>
            <a:r>
              <a:rPr sz="2200" spc="90" dirty="0">
                <a:latin typeface="Microsoft Sans Serif"/>
                <a:cs typeface="Microsoft Sans Serif"/>
              </a:rPr>
              <a:t> </a:t>
            </a:r>
            <a:r>
              <a:rPr sz="2200" spc="-75" dirty="0">
                <a:latin typeface="Microsoft Sans Serif"/>
                <a:cs typeface="Microsoft Sans Serif"/>
              </a:rPr>
              <a:t>above,</a:t>
            </a:r>
            <a:r>
              <a:rPr sz="2200" spc="45" dirty="0">
                <a:latin typeface="Microsoft Sans Serif"/>
                <a:cs typeface="Microsoft Sans Serif"/>
              </a:rPr>
              <a:t> </a:t>
            </a:r>
            <a:r>
              <a:rPr sz="2200" dirty="0">
                <a:latin typeface="Microsoft Sans Serif"/>
                <a:cs typeface="Microsoft Sans Serif"/>
              </a:rPr>
              <a:t>it’s</a:t>
            </a:r>
            <a:r>
              <a:rPr sz="2200" spc="70" dirty="0">
                <a:latin typeface="Microsoft Sans Serif"/>
                <a:cs typeface="Microsoft Sans Serif"/>
              </a:rPr>
              <a:t> </a:t>
            </a:r>
            <a:r>
              <a:rPr sz="2200" spc="-45" dirty="0">
                <a:latin typeface="Microsoft Sans Serif"/>
                <a:cs typeface="Microsoft Sans Serif"/>
              </a:rPr>
              <a:t>possible</a:t>
            </a:r>
            <a:r>
              <a:rPr sz="2200" spc="80" dirty="0">
                <a:latin typeface="Microsoft Sans Serif"/>
                <a:cs typeface="Microsoft Sans Serif"/>
              </a:rPr>
              <a:t> </a:t>
            </a:r>
            <a:r>
              <a:rPr sz="2200" spc="40" dirty="0">
                <a:latin typeface="Microsoft Sans Serif"/>
                <a:cs typeface="Microsoft Sans Serif"/>
              </a:rPr>
              <a:t>to</a:t>
            </a:r>
            <a:r>
              <a:rPr sz="2200" spc="75" dirty="0">
                <a:latin typeface="Microsoft Sans Serif"/>
                <a:cs typeface="Microsoft Sans Serif"/>
              </a:rPr>
              <a:t> </a:t>
            </a:r>
            <a:r>
              <a:rPr sz="2200" spc="-40" dirty="0">
                <a:latin typeface="Microsoft Sans Serif"/>
                <a:cs typeface="Microsoft Sans Serif"/>
              </a:rPr>
              <a:t>verify</a:t>
            </a:r>
            <a:r>
              <a:rPr sz="2200" spc="70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that</a:t>
            </a:r>
            <a:r>
              <a:rPr sz="2200" spc="75" dirty="0">
                <a:latin typeface="Microsoft Sans Serif"/>
                <a:cs typeface="Microsoft Sans Serif"/>
              </a:rPr>
              <a:t> </a:t>
            </a:r>
            <a:r>
              <a:rPr sz="2200" spc="-30" dirty="0">
                <a:latin typeface="Microsoft Sans Serif"/>
                <a:cs typeface="Microsoft Sans Serif"/>
              </a:rPr>
              <a:t>the</a:t>
            </a:r>
            <a:r>
              <a:rPr sz="2200" spc="80" dirty="0">
                <a:latin typeface="Microsoft Sans Serif"/>
                <a:cs typeface="Microsoft Sans Serif"/>
              </a:rPr>
              <a:t> </a:t>
            </a:r>
            <a:r>
              <a:rPr sz="2200" spc="-40" dirty="0">
                <a:latin typeface="Microsoft Sans Serif"/>
                <a:cs typeface="Microsoft Sans Serif"/>
              </a:rPr>
              <a:t>best</a:t>
            </a:r>
            <a:r>
              <a:rPr sz="2200" spc="55" dirty="0">
                <a:latin typeface="Microsoft Sans Serif"/>
                <a:cs typeface="Microsoft Sans Serif"/>
              </a:rPr>
              <a:t> </a:t>
            </a:r>
            <a:r>
              <a:rPr sz="2200" spc="-75" dirty="0">
                <a:latin typeface="Microsoft Sans Serif"/>
                <a:cs typeface="Microsoft Sans Serif"/>
              </a:rPr>
              <a:t>launch</a:t>
            </a:r>
            <a:r>
              <a:rPr sz="2200" spc="80" dirty="0">
                <a:latin typeface="Microsoft Sans Serif"/>
                <a:cs typeface="Microsoft Sans Serif"/>
              </a:rPr>
              <a:t> </a:t>
            </a:r>
            <a:r>
              <a:rPr sz="2200" spc="-35" dirty="0">
                <a:latin typeface="Microsoft Sans Serif"/>
                <a:cs typeface="Microsoft Sans Serif"/>
              </a:rPr>
              <a:t>site</a:t>
            </a:r>
            <a:endParaRPr sz="2200" dirty="0">
              <a:latin typeface="Microsoft Sans Serif"/>
              <a:cs typeface="Microsoft Sans Serif"/>
            </a:endParaRPr>
          </a:p>
          <a:p>
            <a:pPr marL="241300">
              <a:lnSpc>
                <a:spcPct val="100000"/>
              </a:lnSpc>
              <a:spcBef>
                <a:spcPts val="5"/>
              </a:spcBef>
            </a:pPr>
            <a:r>
              <a:rPr sz="2200" spc="-85" dirty="0">
                <a:latin typeface="Microsoft Sans Serif"/>
                <a:cs typeface="Microsoft Sans Serif"/>
              </a:rPr>
              <a:t>nowadays</a:t>
            </a:r>
            <a:r>
              <a:rPr sz="2200" spc="65" dirty="0">
                <a:latin typeface="Microsoft Sans Serif"/>
                <a:cs typeface="Microsoft Sans Serif"/>
              </a:rPr>
              <a:t> </a:t>
            </a:r>
            <a:r>
              <a:rPr sz="2200" spc="-60" dirty="0">
                <a:latin typeface="Microsoft Sans Serif"/>
                <a:cs typeface="Microsoft Sans Serif"/>
              </a:rPr>
              <a:t>is</a:t>
            </a:r>
            <a:r>
              <a:rPr sz="2200" spc="75" dirty="0">
                <a:latin typeface="Microsoft Sans Serif"/>
                <a:cs typeface="Microsoft Sans Serif"/>
              </a:rPr>
              <a:t> </a:t>
            </a:r>
            <a:r>
              <a:rPr sz="2200" spc="-160" dirty="0">
                <a:latin typeface="Microsoft Sans Serif"/>
                <a:cs typeface="Microsoft Sans Serif"/>
              </a:rPr>
              <a:t>CCAF5</a:t>
            </a:r>
            <a:r>
              <a:rPr sz="2200" spc="85" dirty="0">
                <a:latin typeface="Microsoft Sans Serif"/>
                <a:cs typeface="Microsoft Sans Serif"/>
              </a:rPr>
              <a:t> </a:t>
            </a:r>
            <a:r>
              <a:rPr sz="2200" spc="-240" dirty="0">
                <a:latin typeface="Microsoft Sans Serif"/>
                <a:cs typeface="Microsoft Sans Serif"/>
              </a:rPr>
              <a:t>SLC</a:t>
            </a:r>
            <a:r>
              <a:rPr sz="2200" spc="90" dirty="0">
                <a:latin typeface="Microsoft Sans Serif"/>
                <a:cs typeface="Microsoft Sans Serif"/>
              </a:rPr>
              <a:t> </a:t>
            </a:r>
            <a:r>
              <a:rPr sz="2200" spc="25" dirty="0">
                <a:latin typeface="Microsoft Sans Serif"/>
                <a:cs typeface="Microsoft Sans Serif"/>
              </a:rPr>
              <a:t>40,</a:t>
            </a:r>
            <a:r>
              <a:rPr sz="2200" spc="90" dirty="0">
                <a:latin typeface="Microsoft Sans Serif"/>
                <a:cs typeface="Microsoft Sans Serif"/>
              </a:rPr>
              <a:t> </a:t>
            </a:r>
            <a:r>
              <a:rPr sz="2200" spc="-75" dirty="0">
                <a:latin typeface="Microsoft Sans Serif"/>
                <a:cs typeface="Microsoft Sans Serif"/>
              </a:rPr>
              <a:t>where</a:t>
            </a:r>
            <a:r>
              <a:rPr sz="2200" spc="80" dirty="0">
                <a:latin typeface="Microsoft Sans Serif"/>
                <a:cs typeface="Microsoft Sans Serif"/>
              </a:rPr>
              <a:t> </a:t>
            </a:r>
            <a:r>
              <a:rPr sz="2200" spc="-45" dirty="0">
                <a:latin typeface="Microsoft Sans Serif"/>
                <a:cs typeface="Microsoft Sans Serif"/>
              </a:rPr>
              <a:t>most</a:t>
            </a:r>
            <a:r>
              <a:rPr sz="2200" spc="65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of</a:t>
            </a:r>
            <a:r>
              <a:rPr sz="2200" spc="90" dirty="0">
                <a:latin typeface="Microsoft Sans Serif"/>
                <a:cs typeface="Microsoft Sans Serif"/>
              </a:rPr>
              <a:t> </a:t>
            </a:r>
            <a:r>
              <a:rPr sz="2200" spc="-60" dirty="0">
                <a:latin typeface="Microsoft Sans Serif"/>
                <a:cs typeface="Microsoft Sans Serif"/>
              </a:rPr>
              <a:t>recent</a:t>
            </a:r>
            <a:r>
              <a:rPr sz="2200" spc="90" dirty="0">
                <a:latin typeface="Microsoft Sans Serif"/>
                <a:cs typeface="Microsoft Sans Serif"/>
              </a:rPr>
              <a:t> </a:t>
            </a:r>
            <a:r>
              <a:rPr sz="2200" spc="-95" dirty="0">
                <a:latin typeface="Microsoft Sans Serif"/>
                <a:cs typeface="Microsoft Sans Serif"/>
              </a:rPr>
              <a:t>launches</a:t>
            </a:r>
            <a:r>
              <a:rPr sz="2200" spc="90" dirty="0">
                <a:latin typeface="Microsoft Sans Serif"/>
                <a:cs typeface="Microsoft Sans Serif"/>
              </a:rPr>
              <a:t> </a:t>
            </a:r>
            <a:r>
              <a:rPr sz="2200" spc="-75" dirty="0">
                <a:latin typeface="Microsoft Sans Serif"/>
                <a:cs typeface="Microsoft Sans Serif"/>
              </a:rPr>
              <a:t>were</a:t>
            </a:r>
            <a:r>
              <a:rPr sz="2200" spc="130" dirty="0">
                <a:latin typeface="Microsoft Sans Serif"/>
                <a:cs typeface="Microsoft Sans Serif"/>
              </a:rPr>
              <a:t> </a:t>
            </a:r>
            <a:r>
              <a:rPr sz="2200" spc="-95" dirty="0">
                <a:latin typeface="Microsoft Sans Serif"/>
                <a:cs typeface="Microsoft Sans Serif"/>
              </a:rPr>
              <a:t>successful;</a:t>
            </a:r>
            <a:endParaRPr sz="2200" dirty="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140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85" dirty="0">
                <a:latin typeface="Microsoft Sans Serif"/>
                <a:cs typeface="Microsoft Sans Serif"/>
              </a:rPr>
              <a:t>In</a:t>
            </a:r>
            <a:r>
              <a:rPr sz="2200" spc="65" dirty="0">
                <a:latin typeface="Microsoft Sans Serif"/>
                <a:cs typeface="Microsoft Sans Serif"/>
              </a:rPr>
              <a:t> </a:t>
            </a:r>
            <a:r>
              <a:rPr sz="2200" spc="-80" dirty="0">
                <a:latin typeface="Microsoft Sans Serif"/>
                <a:cs typeface="Microsoft Sans Serif"/>
              </a:rPr>
              <a:t>second</a:t>
            </a:r>
            <a:r>
              <a:rPr sz="2200" spc="85" dirty="0">
                <a:latin typeface="Microsoft Sans Serif"/>
                <a:cs typeface="Microsoft Sans Serif"/>
              </a:rPr>
              <a:t> </a:t>
            </a:r>
            <a:r>
              <a:rPr sz="2200" spc="-80" dirty="0">
                <a:latin typeface="Microsoft Sans Serif"/>
                <a:cs typeface="Microsoft Sans Serif"/>
              </a:rPr>
              <a:t>place</a:t>
            </a:r>
            <a:r>
              <a:rPr sz="2200" spc="65" dirty="0">
                <a:latin typeface="Microsoft Sans Serif"/>
                <a:cs typeface="Microsoft Sans Serif"/>
              </a:rPr>
              <a:t> </a:t>
            </a:r>
            <a:r>
              <a:rPr sz="2200" spc="-135" dirty="0">
                <a:latin typeface="Microsoft Sans Serif"/>
                <a:cs typeface="Microsoft Sans Serif"/>
              </a:rPr>
              <a:t>VAFB</a:t>
            </a:r>
            <a:r>
              <a:rPr sz="2200" spc="70" dirty="0">
                <a:latin typeface="Microsoft Sans Serif"/>
                <a:cs typeface="Microsoft Sans Serif"/>
              </a:rPr>
              <a:t> </a:t>
            </a:r>
            <a:r>
              <a:rPr sz="2200" spc="-240" dirty="0">
                <a:latin typeface="Microsoft Sans Serif"/>
                <a:cs typeface="Microsoft Sans Serif"/>
              </a:rPr>
              <a:t>SLC</a:t>
            </a:r>
            <a:r>
              <a:rPr sz="2200" spc="90" dirty="0">
                <a:latin typeface="Microsoft Sans Serif"/>
                <a:cs typeface="Microsoft Sans Serif"/>
              </a:rPr>
              <a:t> </a:t>
            </a:r>
            <a:r>
              <a:rPr sz="2200" spc="-105" dirty="0">
                <a:latin typeface="Microsoft Sans Serif"/>
                <a:cs typeface="Microsoft Sans Serif"/>
              </a:rPr>
              <a:t>4E</a:t>
            </a:r>
            <a:r>
              <a:rPr sz="2200" spc="85" dirty="0">
                <a:latin typeface="Microsoft Sans Serif"/>
                <a:cs typeface="Microsoft Sans Serif"/>
              </a:rPr>
              <a:t> </a:t>
            </a:r>
            <a:r>
              <a:rPr sz="2200" spc="-70" dirty="0">
                <a:latin typeface="Microsoft Sans Serif"/>
                <a:cs typeface="Microsoft Sans Serif"/>
              </a:rPr>
              <a:t>and</a:t>
            </a:r>
            <a:r>
              <a:rPr sz="2200" spc="60" dirty="0">
                <a:latin typeface="Microsoft Sans Serif"/>
                <a:cs typeface="Microsoft Sans Serif"/>
              </a:rPr>
              <a:t> </a:t>
            </a:r>
            <a:r>
              <a:rPr sz="2200" spc="15" dirty="0">
                <a:latin typeface="Microsoft Sans Serif"/>
                <a:cs typeface="Microsoft Sans Serif"/>
              </a:rPr>
              <a:t>third</a:t>
            </a:r>
            <a:r>
              <a:rPr sz="2200" spc="100" dirty="0">
                <a:latin typeface="Microsoft Sans Serif"/>
                <a:cs typeface="Microsoft Sans Serif"/>
              </a:rPr>
              <a:t> </a:t>
            </a:r>
            <a:r>
              <a:rPr sz="2200" spc="-80" dirty="0">
                <a:latin typeface="Microsoft Sans Serif"/>
                <a:cs typeface="Microsoft Sans Serif"/>
              </a:rPr>
              <a:t>place</a:t>
            </a:r>
            <a:r>
              <a:rPr sz="2200" spc="65" dirty="0">
                <a:latin typeface="Microsoft Sans Serif"/>
                <a:cs typeface="Microsoft Sans Serif"/>
              </a:rPr>
              <a:t> </a:t>
            </a:r>
            <a:r>
              <a:rPr sz="2200" spc="-280" dirty="0">
                <a:latin typeface="Microsoft Sans Serif"/>
                <a:cs typeface="Microsoft Sans Serif"/>
              </a:rPr>
              <a:t>KSC</a:t>
            </a:r>
            <a:r>
              <a:rPr sz="2200" spc="-225" dirty="0">
                <a:latin typeface="Microsoft Sans Serif"/>
                <a:cs typeface="Microsoft Sans Serif"/>
              </a:rPr>
              <a:t> </a:t>
            </a:r>
            <a:r>
              <a:rPr sz="2200" spc="-204" dirty="0">
                <a:latin typeface="Microsoft Sans Serif"/>
                <a:cs typeface="Microsoft Sans Serif"/>
              </a:rPr>
              <a:t>LC</a:t>
            </a:r>
            <a:r>
              <a:rPr sz="2200" spc="114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39A;</a:t>
            </a:r>
            <a:endParaRPr sz="2200" dirty="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140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35" dirty="0">
                <a:latin typeface="Microsoft Sans Serif"/>
                <a:cs typeface="Microsoft Sans Serif"/>
              </a:rPr>
              <a:t>It’s</a:t>
            </a:r>
            <a:r>
              <a:rPr sz="2200" spc="80" dirty="0">
                <a:latin typeface="Microsoft Sans Serif"/>
                <a:cs typeface="Microsoft Sans Serif"/>
              </a:rPr>
              <a:t> </a:t>
            </a:r>
            <a:r>
              <a:rPr sz="2200" spc="-75" dirty="0">
                <a:latin typeface="Microsoft Sans Serif"/>
                <a:cs typeface="Microsoft Sans Serif"/>
              </a:rPr>
              <a:t>also</a:t>
            </a:r>
            <a:r>
              <a:rPr sz="2200" spc="85" dirty="0">
                <a:latin typeface="Microsoft Sans Serif"/>
                <a:cs typeface="Microsoft Sans Serif"/>
              </a:rPr>
              <a:t> </a:t>
            </a:r>
            <a:r>
              <a:rPr sz="2200" spc="-45" dirty="0">
                <a:latin typeface="Microsoft Sans Serif"/>
                <a:cs typeface="Microsoft Sans Serif"/>
              </a:rPr>
              <a:t>possible</a:t>
            </a:r>
            <a:r>
              <a:rPr sz="2200" spc="85" dirty="0">
                <a:latin typeface="Microsoft Sans Serif"/>
                <a:cs typeface="Microsoft Sans Serif"/>
              </a:rPr>
              <a:t> </a:t>
            </a:r>
            <a:r>
              <a:rPr sz="2200" spc="40" dirty="0">
                <a:latin typeface="Microsoft Sans Serif"/>
                <a:cs typeface="Microsoft Sans Serif"/>
              </a:rPr>
              <a:t>to</a:t>
            </a:r>
            <a:r>
              <a:rPr sz="2200" spc="60" dirty="0">
                <a:latin typeface="Microsoft Sans Serif"/>
                <a:cs typeface="Microsoft Sans Serif"/>
              </a:rPr>
              <a:t> </a:t>
            </a:r>
            <a:r>
              <a:rPr sz="2200" spc="-130" dirty="0">
                <a:latin typeface="Microsoft Sans Serif"/>
                <a:cs typeface="Microsoft Sans Serif"/>
              </a:rPr>
              <a:t>see</a:t>
            </a:r>
            <a:r>
              <a:rPr sz="2200" spc="90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that</a:t>
            </a:r>
            <a:r>
              <a:rPr sz="2200" spc="65" dirty="0">
                <a:latin typeface="Microsoft Sans Serif"/>
                <a:cs typeface="Microsoft Sans Serif"/>
              </a:rPr>
              <a:t> </a:t>
            </a:r>
            <a:r>
              <a:rPr sz="2200" spc="-30" dirty="0">
                <a:latin typeface="Microsoft Sans Serif"/>
                <a:cs typeface="Microsoft Sans Serif"/>
              </a:rPr>
              <a:t>the</a:t>
            </a:r>
            <a:r>
              <a:rPr sz="2200" spc="80" dirty="0">
                <a:latin typeface="Microsoft Sans Serif"/>
                <a:cs typeface="Microsoft Sans Serif"/>
              </a:rPr>
              <a:t> </a:t>
            </a:r>
            <a:r>
              <a:rPr sz="2200" spc="-60" dirty="0">
                <a:latin typeface="Microsoft Sans Serif"/>
                <a:cs typeface="Microsoft Sans Serif"/>
              </a:rPr>
              <a:t>general</a:t>
            </a:r>
            <a:r>
              <a:rPr sz="2200" spc="75" dirty="0">
                <a:latin typeface="Microsoft Sans Serif"/>
                <a:cs typeface="Microsoft Sans Serif"/>
              </a:rPr>
              <a:t> </a:t>
            </a:r>
            <a:r>
              <a:rPr sz="2200" spc="-130" dirty="0">
                <a:latin typeface="Microsoft Sans Serif"/>
                <a:cs typeface="Microsoft Sans Serif"/>
              </a:rPr>
              <a:t>success</a:t>
            </a:r>
            <a:r>
              <a:rPr sz="2200" spc="90" dirty="0">
                <a:latin typeface="Microsoft Sans Serif"/>
                <a:cs typeface="Microsoft Sans Serif"/>
              </a:rPr>
              <a:t> </a:t>
            </a:r>
            <a:r>
              <a:rPr sz="2200" spc="-40" dirty="0">
                <a:latin typeface="Microsoft Sans Serif"/>
                <a:cs typeface="Microsoft Sans Serif"/>
              </a:rPr>
              <a:t>rate</a:t>
            </a:r>
            <a:r>
              <a:rPr sz="2200" spc="80" dirty="0">
                <a:latin typeface="Microsoft Sans Serif"/>
                <a:cs typeface="Microsoft Sans Serif"/>
              </a:rPr>
              <a:t> </a:t>
            </a:r>
            <a:r>
              <a:rPr sz="2200" spc="-30" dirty="0">
                <a:latin typeface="Microsoft Sans Serif"/>
                <a:cs typeface="Microsoft Sans Serif"/>
              </a:rPr>
              <a:t>improved</a:t>
            </a:r>
            <a:r>
              <a:rPr sz="2200" spc="60" dirty="0">
                <a:latin typeface="Microsoft Sans Serif"/>
                <a:cs typeface="Microsoft Sans Serif"/>
              </a:rPr>
              <a:t> </a:t>
            </a:r>
            <a:r>
              <a:rPr sz="2200" spc="-45" dirty="0">
                <a:latin typeface="Microsoft Sans Serif"/>
                <a:cs typeface="Microsoft Sans Serif"/>
              </a:rPr>
              <a:t>over</a:t>
            </a:r>
            <a:r>
              <a:rPr sz="2200" spc="85" dirty="0">
                <a:latin typeface="Microsoft Sans Serif"/>
                <a:cs typeface="Microsoft Sans Serif"/>
              </a:rPr>
              <a:t> </a:t>
            </a:r>
            <a:r>
              <a:rPr sz="2200" spc="-45" dirty="0">
                <a:latin typeface="Microsoft Sans Serif"/>
                <a:cs typeface="Microsoft Sans Serif"/>
              </a:rPr>
              <a:t>time.</a:t>
            </a:r>
            <a:endParaRPr sz="2200" dirty="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8994" y="461106"/>
            <a:ext cx="7533006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Flight</a:t>
            </a:r>
            <a:r>
              <a:rPr spc="135" dirty="0"/>
              <a:t> </a:t>
            </a:r>
            <a:r>
              <a:rPr spc="-120" dirty="0"/>
              <a:t>Number</a:t>
            </a:r>
            <a:r>
              <a:rPr spc="130" dirty="0"/>
              <a:t> </a:t>
            </a:r>
            <a:r>
              <a:rPr spc="-180" dirty="0"/>
              <a:t>vs.</a:t>
            </a:r>
            <a:r>
              <a:rPr spc="114" dirty="0"/>
              <a:t> </a:t>
            </a:r>
            <a:r>
              <a:rPr spc="-160" dirty="0"/>
              <a:t>Launch</a:t>
            </a:r>
            <a:r>
              <a:rPr spc="150" dirty="0"/>
              <a:t> </a:t>
            </a:r>
            <a:r>
              <a:rPr spc="-130" dirty="0"/>
              <a:t>Site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39"/>
              </a:lnSpc>
            </a:pPr>
            <a:fld id="{81D60167-4931-47E6-BA6A-407CBD079E47}" type="slidenum">
              <a:rPr spc="75" dirty="0"/>
              <a:t>21</a:t>
            </a:fld>
            <a:endParaRPr spc="75" dirty="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9619" y="1384300"/>
            <a:ext cx="10576560" cy="238506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306E5D25-FEDC-4EC5-9F4B-B4D198CEC96B}"/>
              </a:ext>
            </a:extLst>
          </p:cNvPr>
          <p:cNvSpPr/>
          <p:nvPr/>
        </p:nvSpPr>
        <p:spPr>
          <a:xfrm>
            <a:off x="762000" y="1353122"/>
            <a:ext cx="10668000" cy="238067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/>
          <p:nvPr/>
        </p:nvSpPr>
        <p:spPr>
          <a:xfrm>
            <a:off x="835977" y="3959288"/>
            <a:ext cx="10083800" cy="15455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95" dirty="0">
                <a:latin typeface="Microsoft Sans Serif"/>
                <a:cs typeface="Microsoft Sans Serif"/>
              </a:rPr>
              <a:t>Payloads</a:t>
            </a:r>
            <a:r>
              <a:rPr sz="2200" spc="85" dirty="0">
                <a:latin typeface="Microsoft Sans Serif"/>
                <a:cs typeface="Microsoft Sans Serif"/>
              </a:rPr>
              <a:t> </a:t>
            </a:r>
            <a:r>
              <a:rPr sz="2200" spc="-45" dirty="0">
                <a:latin typeface="Microsoft Sans Serif"/>
                <a:cs typeface="Microsoft Sans Serif"/>
              </a:rPr>
              <a:t>over</a:t>
            </a:r>
            <a:r>
              <a:rPr sz="2200" spc="90" dirty="0">
                <a:latin typeface="Microsoft Sans Serif"/>
                <a:cs typeface="Microsoft Sans Serif"/>
              </a:rPr>
              <a:t> </a:t>
            </a:r>
            <a:r>
              <a:rPr sz="2200" spc="30" dirty="0">
                <a:latin typeface="Microsoft Sans Serif"/>
                <a:cs typeface="Microsoft Sans Serif"/>
              </a:rPr>
              <a:t>9,000kg</a:t>
            </a:r>
            <a:r>
              <a:rPr sz="2200" spc="95" dirty="0">
                <a:latin typeface="Microsoft Sans Serif"/>
                <a:cs typeface="Microsoft Sans Serif"/>
              </a:rPr>
              <a:t> </a:t>
            </a:r>
            <a:r>
              <a:rPr sz="2200" spc="-40" dirty="0">
                <a:latin typeface="Microsoft Sans Serif"/>
                <a:cs typeface="Microsoft Sans Serif"/>
              </a:rPr>
              <a:t>(about</a:t>
            </a:r>
            <a:r>
              <a:rPr sz="2200" spc="70" dirty="0">
                <a:latin typeface="Microsoft Sans Serif"/>
                <a:cs typeface="Microsoft Sans Serif"/>
              </a:rPr>
              <a:t> </a:t>
            </a:r>
            <a:r>
              <a:rPr sz="2200" spc="-30" dirty="0">
                <a:latin typeface="Microsoft Sans Serif"/>
                <a:cs typeface="Microsoft Sans Serif"/>
              </a:rPr>
              <a:t>the</a:t>
            </a:r>
            <a:r>
              <a:rPr sz="2200" spc="85" dirty="0">
                <a:latin typeface="Microsoft Sans Serif"/>
                <a:cs typeface="Microsoft Sans Serif"/>
              </a:rPr>
              <a:t> </a:t>
            </a:r>
            <a:r>
              <a:rPr sz="2200" spc="-20" dirty="0">
                <a:latin typeface="Microsoft Sans Serif"/>
                <a:cs typeface="Microsoft Sans Serif"/>
              </a:rPr>
              <a:t>weight</a:t>
            </a:r>
            <a:r>
              <a:rPr sz="2200" spc="65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of</a:t>
            </a:r>
            <a:r>
              <a:rPr sz="2200" spc="85" dirty="0">
                <a:latin typeface="Microsoft Sans Serif"/>
                <a:cs typeface="Microsoft Sans Serif"/>
              </a:rPr>
              <a:t> </a:t>
            </a:r>
            <a:r>
              <a:rPr sz="2200" spc="-145" dirty="0">
                <a:latin typeface="Microsoft Sans Serif"/>
                <a:cs typeface="Microsoft Sans Serif"/>
              </a:rPr>
              <a:t>a</a:t>
            </a:r>
            <a:r>
              <a:rPr sz="2200" spc="80" dirty="0">
                <a:latin typeface="Microsoft Sans Serif"/>
                <a:cs typeface="Microsoft Sans Serif"/>
              </a:rPr>
              <a:t> </a:t>
            </a:r>
            <a:r>
              <a:rPr sz="2200" spc="-60" dirty="0">
                <a:latin typeface="Microsoft Sans Serif"/>
                <a:cs typeface="Microsoft Sans Serif"/>
              </a:rPr>
              <a:t>school</a:t>
            </a:r>
            <a:r>
              <a:rPr sz="2200" spc="80" dirty="0">
                <a:latin typeface="Microsoft Sans Serif"/>
                <a:cs typeface="Microsoft Sans Serif"/>
              </a:rPr>
              <a:t> </a:t>
            </a:r>
            <a:r>
              <a:rPr sz="2200" spc="-85" dirty="0">
                <a:latin typeface="Microsoft Sans Serif"/>
                <a:cs typeface="Microsoft Sans Serif"/>
              </a:rPr>
              <a:t>bus)</a:t>
            </a:r>
            <a:r>
              <a:rPr sz="2200" spc="75" dirty="0">
                <a:latin typeface="Microsoft Sans Serif"/>
                <a:cs typeface="Microsoft Sans Serif"/>
              </a:rPr>
              <a:t> </a:t>
            </a:r>
            <a:r>
              <a:rPr sz="2200" spc="-100" dirty="0">
                <a:latin typeface="Microsoft Sans Serif"/>
                <a:cs typeface="Microsoft Sans Serif"/>
              </a:rPr>
              <a:t>have</a:t>
            </a:r>
            <a:r>
              <a:rPr sz="2200" spc="85" dirty="0">
                <a:latin typeface="Microsoft Sans Serif"/>
                <a:cs typeface="Microsoft Sans Serif"/>
              </a:rPr>
              <a:t> </a:t>
            </a:r>
            <a:r>
              <a:rPr sz="2200" spc="-65" dirty="0">
                <a:latin typeface="Microsoft Sans Serif"/>
                <a:cs typeface="Microsoft Sans Serif"/>
              </a:rPr>
              <a:t>excellent</a:t>
            </a:r>
            <a:r>
              <a:rPr sz="2200" spc="105" dirty="0">
                <a:latin typeface="Microsoft Sans Serif"/>
                <a:cs typeface="Microsoft Sans Serif"/>
              </a:rPr>
              <a:t> </a:t>
            </a:r>
            <a:r>
              <a:rPr sz="2200" spc="-130" dirty="0">
                <a:latin typeface="Microsoft Sans Serif"/>
                <a:cs typeface="Microsoft Sans Serif"/>
              </a:rPr>
              <a:t>success</a:t>
            </a:r>
            <a:endParaRPr sz="2200" dirty="0">
              <a:latin typeface="Microsoft Sans Serif"/>
              <a:cs typeface="Microsoft Sans Serif"/>
            </a:endParaRPr>
          </a:p>
          <a:p>
            <a:pPr marL="241300">
              <a:lnSpc>
                <a:spcPct val="100000"/>
              </a:lnSpc>
              <a:spcBef>
                <a:spcPts val="5"/>
              </a:spcBef>
            </a:pPr>
            <a:r>
              <a:rPr sz="2200" spc="-55" dirty="0">
                <a:latin typeface="Microsoft Sans Serif"/>
                <a:cs typeface="Microsoft Sans Serif"/>
              </a:rPr>
              <a:t>rate;</a:t>
            </a:r>
            <a:endParaRPr sz="2200" dirty="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140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95" dirty="0">
                <a:latin typeface="Microsoft Sans Serif"/>
                <a:cs typeface="Microsoft Sans Serif"/>
              </a:rPr>
              <a:t>Payloads</a:t>
            </a:r>
            <a:r>
              <a:rPr sz="2200" spc="80" dirty="0">
                <a:latin typeface="Microsoft Sans Serif"/>
                <a:cs typeface="Microsoft Sans Serif"/>
              </a:rPr>
              <a:t> </a:t>
            </a:r>
            <a:r>
              <a:rPr sz="2200" spc="-45" dirty="0">
                <a:latin typeface="Microsoft Sans Serif"/>
                <a:cs typeface="Microsoft Sans Serif"/>
              </a:rPr>
              <a:t>over</a:t>
            </a:r>
            <a:r>
              <a:rPr sz="2200" spc="90" dirty="0">
                <a:latin typeface="Microsoft Sans Serif"/>
                <a:cs typeface="Microsoft Sans Serif"/>
              </a:rPr>
              <a:t> </a:t>
            </a:r>
            <a:r>
              <a:rPr sz="2200" spc="40" dirty="0">
                <a:latin typeface="Microsoft Sans Serif"/>
                <a:cs typeface="Microsoft Sans Serif"/>
              </a:rPr>
              <a:t>12,000kg</a:t>
            </a:r>
            <a:r>
              <a:rPr sz="2200" spc="95" dirty="0">
                <a:latin typeface="Microsoft Sans Serif"/>
                <a:cs typeface="Microsoft Sans Serif"/>
              </a:rPr>
              <a:t> </a:t>
            </a:r>
            <a:r>
              <a:rPr sz="2200" spc="-130" dirty="0">
                <a:latin typeface="Microsoft Sans Serif"/>
                <a:cs typeface="Microsoft Sans Serif"/>
              </a:rPr>
              <a:t>seems</a:t>
            </a:r>
            <a:r>
              <a:rPr sz="2200" spc="75" dirty="0">
                <a:latin typeface="Microsoft Sans Serif"/>
                <a:cs typeface="Microsoft Sans Serif"/>
              </a:rPr>
              <a:t> </a:t>
            </a:r>
            <a:r>
              <a:rPr sz="2200" spc="45" dirty="0">
                <a:latin typeface="Microsoft Sans Serif"/>
                <a:cs typeface="Microsoft Sans Serif"/>
              </a:rPr>
              <a:t>to</a:t>
            </a:r>
            <a:r>
              <a:rPr sz="2200" spc="60" dirty="0">
                <a:latin typeface="Microsoft Sans Serif"/>
                <a:cs typeface="Microsoft Sans Serif"/>
              </a:rPr>
              <a:t> </a:t>
            </a:r>
            <a:r>
              <a:rPr sz="2200" spc="-55" dirty="0">
                <a:latin typeface="Microsoft Sans Serif"/>
                <a:cs typeface="Microsoft Sans Serif"/>
              </a:rPr>
              <a:t>be</a:t>
            </a:r>
            <a:r>
              <a:rPr sz="2200" spc="85" dirty="0">
                <a:latin typeface="Microsoft Sans Serif"/>
                <a:cs typeface="Microsoft Sans Serif"/>
              </a:rPr>
              <a:t> </a:t>
            </a:r>
            <a:r>
              <a:rPr sz="2200" spc="-45" dirty="0">
                <a:latin typeface="Microsoft Sans Serif"/>
                <a:cs typeface="Microsoft Sans Serif"/>
              </a:rPr>
              <a:t>possible</a:t>
            </a:r>
            <a:r>
              <a:rPr sz="2200" spc="85" dirty="0">
                <a:latin typeface="Microsoft Sans Serif"/>
                <a:cs typeface="Microsoft Sans Serif"/>
              </a:rPr>
              <a:t> </a:t>
            </a:r>
            <a:r>
              <a:rPr sz="2200" spc="-40" dirty="0">
                <a:latin typeface="Microsoft Sans Serif"/>
                <a:cs typeface="Microsoft Sans Serif"/>
              </a:rPr>
              <a:t>only</a:t>
            </a:r>
            <a:r>
              <a:rPr sz="2200" spc="85" dirty="0">
                <a:latin typeface="Microsoft Sans Serif"/>
                <a:cs typeface="Microsoft Sans Serif"/>
              </a:rPr>
              <a:t> </a:t>
            </a:r>
            <a:r>
              <a:rPr sz="2200" spc="-35" dirty="0">
                <a:latin typeface="Microsoft Sans Serif"/>
                <a:cs typeface="Microsoft Sans Serif"/>
              </a:rPr>
              <a:t>on</a:t>
            </a:r>
            <a:r>
              <a:rPr sz="2200" spc="75" dirty="0">
                <a:latin typeface="Microsoft Sans Serif"/>
                <a:cs typeface="Microsoft Sans Serif"/>
              </a:rPr>
              <a:t> </a:t>
            </a:r>
            <a:r>
              <a:rPr sz="2200" spc="-240" dirty="0">
                <a:latin typeface="Microsoft Sans Serif"/>
                <a:cs typeface="Microsoft Sans Serif"/>
              </a:rPr>
              <a:t>CCAFS</a:t>
            </a:r>
            <a:r>
              <a:rPr sz="2200" spc="80" dirty="0">
                <a:latin typeface="Microsoft Sans Serif"/>
                <a:cs typeface="Microsoft Sans Serif"/>
              </a:rPr>
              <a:t> </a:t>
            </a:r>
            <a:r>
              <a:rPr sz="2200" spc="-240" dirty="0">
                <a:latin typeface="Microsoft Sans Serif"/>
                <a:cs typeface="Microsoft Sans Serif"/>
              </a:rPr>
              <a:t>SLC</a:t>
            </a:r>
            <a:r>
              <a:rPr sz="2200" spc="90" dirty="0">
                <a:latin typeface="Microsoft Sans Serif"/>
                <a:cs typeface="Microsoft Sans Serif"/>
              </a:rPr>
              <a:t> </a:t>
            </a:r>
            <a:r>
              <a:rPr sz="2200" spc="95" dirty="0">
                <a:latin typeface="Microsoft Sans Serif"/>
                <a:cs typeface="Microsoft Sans Serif"/>
              </a:rPr>
              <a:t>40</a:t>
            </a:r>
            <a:r>
              <a:rPr sz="2200" spc="70" dirty="0">
                <a:latin typeface="Microsoft Sans Serif"/>
                <a:cs typeface="Microsoft Sans Serif"/>
              </a:rPr>
              <a:t> </a:t>
            </a:r>
            <a:r>
              <a:rPr sz="2200" spc="-70" dirty="0">
                <a:latin typeface="Microsoft Sans Serif"/>
                <a:cs typeface="Microsoft Sans Serif"/>
              </a:rPr>
              <a:t>and</a:t>
            </a:r>
            <a:r>
              <a:rPr sz="2200" spc="85" dirty="0">
                <a:latin typeface="Microsoft Sans Serif"/>
                <a:cs typeface="Microsoft Sans Serif"/>
              </a:rPr>
              <a:t> </a:t>
            </a:r>
            <a:r>
              <a:rPr sz="2200" spc="-280" dirty="0">
                <a:latin typeface="Microsoft Sans Serif"/>
                <a:cs typeface="Microsoft Sans Serif"/>
              </a:rPr>
              <a:t>KSC</a:t>
            </a:r>
            <a:r>
              <a:rPr sz="2200" spc="90" dirty="0">
                <a:latin typeface="Microsoft Sans Serif"/>
                <a:cs typeface="Microsoft Sans Serif"/>
              </a:rPr>
              <a:t> </a:t>
            </a:r>
            <a:r>
              <a:rPr sz="2200" spc="-204" dirty="0">
                <a:latin typeface="Microsoft Sans Serif"/>
                <a:cs typeface="Microsoft Sans Serif"/>
              </a:rPr>
              <a:t>LC</a:t>
            </a:r>
            <a:endParaRPr sz="2200" dirty="0">
              <a:latin typeface="Microsoft Sans Serif"/>
              <a:cs typeface="Microsoft Sans Serif"/>
            </a:endParaRPr>
          </a:p>
          <a:p>
            <a:pPr marL="241300">
              <a:lnSpc>
                <a:spcPct val="100000"/>
              </a:lnSpc>
            </a:pPr>
            <a:r>
              <a:rPr sz="2200" spc="30" dirty="0">
                <a:latin typeface="Microsoft Sans Serif"/>
                <a:cs typeface="Microsoft Sans Serif"/>
              </a:rPr>
              <a:t>39A</a:t>
            </a:r>
            <a:r>
              <a:rPr sz="2200" spc="55" dirty="0">
                <a:latin typeface="Microsoft Sans Serif"/>
                <a:cs typeface="Microsoft Sans Serif"/>
              </a:rPr>
              <a:t> </a:t>
            </a:r>
            <a:r>
              <a:rPr sz="2200" spc="-80" dirty="0">
                <a:latin typeface="Microsoft Sans Serif"/>
                <a:cs typeface="Microsoft Sans Serif"/>
              </a:rPr>
              <a:t>launch</a:t>
            </a:r>
            <a:r>
              <a:rPr sz="2200" spc="55" dirty="0">
                <a:latin typeface="Microsoft Sans Serif"/>
                <a:cs typeface="Microsoft Sans Serif"/>
              </a:rPr>
              <a:t> </a:t>
            </a:r>
            <a:r>
              <a:rPr sz="2200" spc="-65" dirty="0">
                <a:latin typeface="Microsoft Sans Serif"/>
                <a:cs typeface="Microsoft Sans Serif"/>
              </a:rPr>
              <a:t>sites.</a:t>
            </a:r>
            <a:endParaRPr sz="2200" dirty="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8994" y="460852"/>
            <a:ext cx="5704206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0" dirty="0"/>
              <a:t>Payload</a:t>
            </a:r>
            <a:r>
              <a:rPr spc="110" dirty="0"/>
              <a:t> </a:t>
            </a:r>
            <a:r>
              <a:rPr spc="-180" dirty="0"/>
              <a:t>vs.</a:t>
            </a:r>
            <a:r>
              <a:rPr spc="105" dirty="0"/>
              <a:t> </a:t>
            </a:r>
            <a:r>
              <a:rPr spc="-160" dirty="0"/>
              <a:t>Launch</a:t>
            </a:r>
            <a:r>
              <a:rPr spc="95" dirty="0"/>
              <a:t> </a:t>
            </a:r>
            <a:r>
              <a:rPr spc="-130" dirty="0"/>
              <a:t>Site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39"/>
              </a:lnSpc>
            </a:pPr>
            <a:fld id="{81D60167-4931-47E6-BA6A-407CBD079E47}" type="slidenum">
              <a:rPr spc="75" dirty="0"/>
              <a:t>22</a:t>
            </a:fld>
            <a:endParaRPr spc="75" dirty="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6919" y="1361439"/>
            <a:ext cx="10678160" cy="2382519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A42FE6C5-6E1A-4FD0-9D29-5C6599075C8B}"/>
              </a:ext>
            </a:extLst>
          </p:cNvPr>
          <p:cNvSpPr/>
          <p:nvPr/>
        </p:nvSpPr>
        <p:spPr>
          <a:xfrm>
            <a:off x="7696200" y="1884997"/>
            <a:ext cx="3646806" cy="268700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/>
          <p:nvPr/>
        </p:nvSpPr>
        <p:spPr>
          <a:xfrm>
            <a:off x="848994" y="1884997"/>
            <a:ext cx="5565140" cy="35934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145" dirty="0">
                <a:latin typeface="Microsoft Sans Serif"/>
                <a:cs typeface="Microsoft Sans Serif"/>
              </a:rPr>
              <a:t>The</a:t>
            </a:r>
            <a:r>
              <a:rPr sz="2200" spc="75" dirty="0">
                <a:latin typeface="Microsoft Sans Serif"/>
                <a:cs typeface="Microsoft Sans Serif"/>
              </a:rPr>
              <a:t> </a:t>
            </a:r>
            <a:r>
              <a:rPr sz="2200" spc="-15" dirty="0">
                <a:latin typeface="Microsoft Sans Serif"/>
                <a:cs typeface="Microsoft Sans Serif"/>
              </a:rPr>
              <a:t>biggest</a:t>
            </a:r>
            <a:r>
              <a:rPr sz="2200" spc="80" dirty="0">
                <a:latin typeface="Microsoft Sans Serif"/>
                <a:cs typeface="Microsoft Sans Serif"/>
              </a:rPr>
              <a:t> </a:t>
            </a:r>
            <a:r>
              <a:rPr sz="2200" spc="-130" dirty="0">
                <a:latin typeface="Microsoft Sans Serif"/>
                <a:cs typeface="Microsoft Sans Serif"/>
              </a:rPr>
              <a:t>success</a:t>
            </a:r>
            <a:r>
              <a:rPr sz="2200" spc="75" dirty="0">
                <a:latin typeface="Microsoft Sans Serif"/>
                <a:cs typeface="Microsoft Sans Serif"/>
              </a:rPr>
              <a:t> </a:t>
            </a:r>
            <a:r>
              <a:rPr sz="2200" spc="-60" dirty="0">
                <a:latin typeface="Microsoft Sans Serif"/>
                <a:cs typeface="Microsoft Sans Serif"/>
              </a:rPr>
              <a:t>rates</a:t>
            </a:r>
            <a:r>
              <a:rPr sz="2200" spc="65" dirty="0">
                <a:latin typeface="Microsoft Sans Serif"/>
                <a:cs typeface="Microsoft Sans Serif"/>
              </a:rPr>
              <a:t> </a:t>
            </a:r>
            <a:r>
              <a:rPr sz="2200" spc="-75" dirty="0">
                <a:latin typeface="Microsoft Sans Serif"/>
                <a:cs typeface="Microsoft Sans Serif"/>
              </a:rPr>
              <a:t>happens</a:t>
            </a:r>
            <a:r>
              <a:rPr sz="2200" spc="65" dirty="0">
                <a:latin typeface="Microsoft Sans Serif"/>
                <a:cs typeface="Microsoft Sans Serif"/>
              </a:rPr>
              <a:t> </a:t>
            </a:r>
            <a:r>
              <a:rPr sz="2200" spc="45" dirty="0">
                <a:latin typeface="Microsoft Sans Serif"/>
                <a:cs typeface="Microsoft Sans Serif"/>
              </a:rPr>
              <a:t>to</a:t>
            </a:r>
            <a:r>
              <a:rPr sz="2200" spc="55" dirty="0">
                <a:latin typeface="Microsoft Sans Serif"/>
                <a:cs typeface="Microsoft Sans Serif"/>
              </a:rPr>
              <a:t> </a:t>
            </a:r>
            <a:r>
              <a:rPr sz="2200" spc="-15" dirty="0">
                <a:latin typeface="Microsoft Sans Serif"/>
                <a:cs typeface="Microsoft Sans Serif"/>
              </a:rPr>
              <a:t>orbits:</a:t>
            </a:r>
            <a:endParaRPr sz="2200" dirty="0">
              <a:latin typeface="Microsoft Sans Serif"/>
              <a:cs typeface="Microsoft Sans Serif"/>
            </a:endParaRPr>
          </a:p>
          <a:p>
            <a:pPr marL="698500" lvl="1" indent="-228600">
              <a:lnSpc>
                <a:spcPct val="100000"/>
              </a:lnSpc>
              <a:spcBef>
                <a:spcPts val="1445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1800" spc="-100" dirty="0">
                <a:latin typeface="Microsoft Sans Serif"/>
                <a:cs typeface="Microsoft Sans Serif"/>
              </a:rPr>
              <a:t>ES-L1;</a:t>
            </a:r>
            <a:endParaRPr sz="1800" dirty="0">
              <a:latin typeface="Microsoft Sans Serif"/>
              <a:cs typeface="Microsoft Sans Serif"/>
            </a:endParaRPr>
          </a:p>
          <a:p>
            <a:pPr marL="698500" lvl="1" indent="-228600">
              <a:lnSpc>
                <a:spcPct val="100000"/>
              </a:lnSpc>
              <a:spcBef>
                <a:spcPts val="1400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1800" spc="-190" dirty="0">
                <a:latin typeface="Microsoft Sans Serif"/>
                <a:cs typeface="Microsoft Sans Serif"/>
              </a:rPr>
              <a:t>GEO;</a:t>
            </a:r>
            <a:endParaRPr sz="1800" dirty="0">
              <a:latin typeface="Microsoft Sans Serif"/>
              <a:cs typeface="Microsoft Sans Serif"/>
            </a:endParaRPr>
          </a:p>
          <a:p>
            <a:pPr marL="698500" lvl="1" indent="-228600">
              <a:lnSpc>
                <a:spcPct val="100000"/>
              </a:lnSpc>
              <a:spcBef>
                <a:spcPts val="1400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1800" spc="-165" dirty="0">
                <a:latin typeface="Microsoft Sans Serif"/>
                <a:cs typeface="Microsoft Sans Serif"/>
              </a:rPr>
              <a:t>HE</a:t>
            </a:r>
            <a:r>
              <a:rPr sz="1800" spc="-180" dirty="0">
                <a:latin typeface="Microsoft Sans Serif"/>
                <a:cs typeface="Microsoft Sans Serif"/>
              </a:rPr>
              <a:t>O</a:t>
            </a:r>
            <a:r>
              <a:rPr sz="1800" spc="-90" dirty="0">
                <a:latin typeface="Microsoft Sans Serif"/>
                <a:cs typeface="Microsoft Sans Serif"/>
              </a:rPr>
              <a:t>;</a:t>
            </a:r>
            <a:r>
              <a:rPr sz="1800" spc="45" dirty="0">
                <a:latin typeface="Microsoft Sans Serif"/>
                <a:cs typeface="Microsoft Sans Serif"/>
              </a:rPr>
              <a:t> </a:t>
            </a:r>
            <a:r>
              <a:rPr sz="1800" spc="-60" dirty="0">
                <a:latin typeface="Microsoft Sans Serif"/>
                <a:cs typeface="Microsoft Sans Serif"/>
              </a:rPr>
              <a:t>and</a:t>
            </a:r>
            <a:endParaRPr sz="1800" dirty="0">
              <a:latin typeface="Microsoft Sans Serif"/>
              <a:cs typeface="Microsoft Sans Serif"/>
            </a:endParaRPr>
          </a:p>
          <a:p>
            <a:pPr marL="698500" lvl="1" indent="-228600">
              <a:lnSpc>
                <a:spcPct val="100000"/>
              </a:lnSpc>
              <a:spcBef>
                <a:spcPts val="1405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1800" spc="-185" dirty="0">
                <a:latin typeface="Microsoft Sans Serif"/>
                <a:cs typeface="Microsoft Sans Serif"/>
              </a:rPr>
              <a:t>SSO.</a:t>
            </a:r>
            <a:endParaRPr sz="1800" dirty="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136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45" dirty="0">
                <a:latin typeface="Microsoft Sans Serif"/>
                <a:cs typeface="Microsoft Sans Serif"/>
              </a:rPr>
              <a:t>Followed</a:t>
            </a:r>
            <a:r>
              <a:rPr sz="2200" spc="50" dirty="0">
                <a:latin typeface="Microsoft Sans Serif"/>
                <a:cs typeface="Microsoft Sans Serif"/>
              </a:rPr>
              <a:t> </a:t>
            </a:r>
            <a:r>
              <a:rPr sz="2200" spc="-65" dirty="0">
                <a:latin typeface="Microsoft Sans Serif"/>
                <a:cs typeface="Microsoft Sans Serif"/>
              </a:rPr>
              <a:t>by:</a:t>
            </a:r>
            <a:endParaRPr sz="2200" dirty="0">
              <a:latin typeface="Microsoft Sans Serif"/>
              <a:cs typeface="Microsoft Sans Serif"/>
            </a:endParaRPr>
          </a:p>
          <a:p>
            <a:pPr marL="698500" lvl="1" indent="-228600">
              <a:lnSpc>
                <a:spcPct val="100000"/>
              </a:lnSpc>
              <a:spcBef>
                <a:spcPts val="1440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1800" spc="-145" dirty="0">
                <a:latin typeface="Microsoft Sans Serif"/>
                <a:cs typeface="Microsoft Sans Serif"/>
              </a:rPr>
              <a:t>VLEO</a:t>
            </a:r>
            <a:r>
              <a:rPr sz="1800" spc="40" dirty="0">
                <a:latin typeface="Microsoft Sans Serif"/>
                <a:cs typeface="Microsoft Sans Serif"/>
              </a:rPr>
              <a:t> </a:t>
            </a:r>
            <a:r>
              <a:rPr sz="1800" spc="-70" dirty="0">
                <a:latin typeface="Microsoft Sans Serif"/>
                <a:cs typeface="Microsoft Sans Serif"/>
              </a:rPr>
              <a:t>(above</a:t>
            </a:r>
            <a:r>
              <a:rPr sz="1800" spc="4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80%);</a:t>
            </a:r>
            <a:r>
              <a:rPr sz="1800" spc="50" dirty="0">
                <a:latin typeface="Microsoft Sans Serif"/>
                <a:cs typeface="Microsoft Sans Serif"/>
              </a:rPr>
              <a:t> </a:t>
            </a:r>
            <a:r>
              <a:rPr sz="1800" spc="-55" dirty="0">
                <a:latin typeface="Microsoft Sans Serif"/>
                <a:cs typeface="Microsoft Sans Serif"/>
              </a:rPr>
              <a:t>and</a:t>
            </a:r>
            <a:endParaRPr sz="1800" dirty="0">
              <a:latin typeface="Microsoft Sans Serif"/>
              <a:cs typeface="Microsoft Sans Serif"/>
            </a:endParaRPr>
          </a:p>
          <a:p>
            <a:pPr marL="698500" lvl="1" indent="-228600">
              <a:lnSpc>
                <a:spcPct val="100000"/>
              </a:lnSpc>
              <a:spcBef>
                <a:spcPts val="1400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1800" spc="-125" dirty="0">
                <a:latin typeface="Microsoft Sans Serif"/>
                <a:cs typeface="Microsoft Sans Serif"/>
              </a:rPr>
              <a:t>LFO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spc="-70" dirty="0">
                <a:latin typeface="Microsoft Sans Serif"/>
                <a:cs typeface="Microsoft Sans Serif"/>
              </a:rPr>
              <a:t>(above</a:t>
            </a:r>
            <a:r>
              <a:rPr sz="1800" spc="3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70%).</a:t>
            </a:r>
            <a:endParaRPr sz="1800" dirty="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8994" y="418782"/>
            <a:ext cx="5542280" cy="589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0" dirty="0"/>
              <a:t>Success</a:t>
            </a:r>
            <a:r>
              <a:rPr spc="120" dirty="0"/>
              <a:t> </a:t>
            </a:r>
            <a:r>
              <a:rPr spc="-210" dirty="0"/>
              <a:t>Rate</a:t>
            </a:r>
            <a:r>
              <a:rPr spc="125" dirty="0"/>
              <a:t> </a:t>
            </a:r>
            <a:r>
              <a:rPr spc="-180" dirty="0"/>
              <a:t>vs.</a:t>
            </a:r>
            <a:r>
              <a:rPr spc="125" dirty="0"/>
              <a:t> </a:t>
            </a:r>
            <a:r>
              <a:rPr spc="-10" dirty="0"/>
              <a:t>Orbit</a:t>
            </a:r>
            <a:r>
              <a:rPr spc="114" dirty="0"/>
              <a:t> </a:t>
            </a:r>
            <a:r>
              <a:rPr spc="-185" dirty="0"/>
              <a:t>Type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39"/>
              </a:lnSpc>
            </a:pPr>
            <a:fld id="{81D60167-4931-47E6-BA6A-407CBD079E47}" type="slidenum">
              <a:rPr spc="75" dirty="0"/>
              <a:t>23</a:t>
            </a:fld>
            <a:endParaRPr spc="75" dirty="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41919" y="1869439"/>
            <a:ext cx="3543300" cy="26670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1E89E3A8-42AD-4F15-AB75-5A93BD492117}"/>
              </a:ext>
            </a:extLst>
          </p:cNvPr>
          <p:cNvSpPr/>
          <p:nvPr/>
        </p:nvSpPr>
        <p:spPr>
          <a:xfrm>
            <a:off x="762000" y="1600200"/>
            <a:ext cx="10744200" cy="24384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/>
          <p:nvPr/>
        </p:nvSpPr>
        <p:spPr>
          <a:xfrm>
            <a:off x="848994" y="4087379"/>
            <a:ext cx="9236075" cy="1386840"/>
          </a:xfrm>
          <a:prstGeom prst="rect">
            <a:avLst/>
          </a:prstGeom>
        </p:spPr>
        <p:txBody>
          <a:bodyPr vert="horz" wrap="square" lIns="0" tIns="1898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49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45" dirty="0">
                <a:latin typeface="Microsoft Sans Serif"/>
                <a:cs typeface="Microsoft Sans Serif"/>
              </a:rPr>
              <a:t>Apparently,</a:t>
            </a:r>
            <a:r>
              <a:rPr sz="2200" spc="70" dirty="0">
                <a:latin typeface="Microsoft Sans Serif"/>
                <a:cs typeface="Microsoft Sans Serif"/>
              </a:rPr>
              <a:t> </a:t>
            </a:r>
            <a:r>
              <a:rPr sz="2200" spc="-130" dirty="0">
                <a:latin typeface="Microsoft Sans Serif"/>
                <a:cs typeface="Microsoft Sans Serif"/>
              </a:rPr>
              <a:t>success</a:t>
            </a:r>
            <a:r>
              <a:rPr sz="2200" spc="85" dirty="0">
                <a:latin typeface="Microsoft Sans Serif"/>
                <a:cs typeface="Microsoft Sans Serif"/>
              </a:rPr>
              <a:t> </a:t>
            </a:r>
            <a:r>
              <a:rPr sz="2200" spc="-40" dirty="0">
                <a:latin typeface="Microsoft Sans Serif"/>
                <a:cs typeface="Microsoft Sans Serif"/>
              </a:rPr>
              <a:t>rate</a:t>
            </a:r>
            <a:r>
              <a:rPr sz="2200" spc="80" dirty="0">
                <a:latin typeface="Microsoft Sans Serif"/>
                <a:cs typeface="Microsoft Sans Serif"/>
              </a:rPr>
              <a:t> </a:t>
            </a:r>
            <a:r>
              <a:rPr sz="2200" spc="-30" dirty="0">
                <a:latin typeface="Microsoft Sans Serif"/>
                <a:cs typeface="Microsoft Sans Serif"/>
              </a:rPr>
              <a:t>improved</a:t>
            </a:r>
            <a:r>
              <a:rPr sz="2200" spc="55" dirty="0">
                <a:latin typeface="Microsoft Sans Serif"/>
                <a:cs typeface="Microsoft Sans Serif"/>
              </a:rPr>
              <a:t> </a:t>
            </a:r>
            <a:r>
              <a:rPr sz="2200" spc="-45" dirty="0">
                <a:latin typeface="Microsoft Sans Serif"/>
                <a:cs typeface="Microsoft Sans Serif"/>
              </a:rPr>
              <a:t>over</a:t>
            </a:r>
            <a:r>
              <a:rPr sz="2200" spc="85" dirty="0">
                <a:latin typeface="Microsoft Sans Serif"/>
                <a:cs typeface="Microsoft Sans Serif"/>
              </a:rPr>
              <a:t> </a:t>
            </a:r>
            <a:r>
              <a:rPr sz="2200" spc="-30" dirty="0">
                <a:latin typeface="Microsoft Sans Serif"/>
                <a:cs typeface="Microsoft Sans Serif"/>
              </a:rPr>
              <a:t>time</a:t>
            </a:r>
            <a:r>
              <a:rPr sz="2200" spc="55" dirty="0">
                <a:latin typeface="Microsoft Sans Serif"/>
                <a:cs typeface="Microsoft Sans Serif"/>
              </a:rPr>
              <a:t> </a:t>
            </a:r>
            <a:r>
              <a:rPr sz="2200" spc="45" dirty="0">
                <a:latin typeface="Microsoft Sans Serif"/>
                <a:cs typeface="Microsoft Sans Serif"/>
              </a:rPr>
              <a:t>to</a:t>
            </a:r>
            <a:r>
              <a:rPr sz="2200" spc="80" dirty="0">
                <a:latin typeface="Microsoft Sans Serif"/>
                <a:cs typeface="Microsoft Sans Serif"/>
              </a:rPr>
              <a:t> </a:t>
            </a:r>
            <a:r>
              <a:rPr sz="2200" spc="-35" dirty="0">
                <a:latin typeface="Microsoft Sans Serif"/>
                <a:cs typeface="Microsoft Sans Serif"/>
              </a:rPr>
              <a:t>all</a:t>
            </a:r>
            <a:r>
              <a:rPr sz="2200" spc="65" dirty="0">
                <a:latin typeface="Microsoft Sans Serif"/>
                <a:cs typeface="Microsoft Sans Serif"/>
              </a:rPr>
              <a:t> </a:t>
            </a:r>
            <a:r>
              <a:rPr sz="2200" spc="-15" dirty="0">
                <a:latin typeface="Microsoft Sans Serif"/>
                <a:cs typeface="Microsoft Sans Serif"/>
              </a:rPr>
              <a:t>orbits;</a:t>
            </a:r>
            <a:endParaRPr sz="2200" dirty="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140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180" dirty="0">
                <a:latin typeface="Microsoft Sans Serif"/>
                <a:cs typeface="Microsoft Sans Serif"/>
              </a:rPr>
              <a:t>VLEO</a:t>
            </a:r>
            <a:r>
              <a:rPr sz="2200" spc="80" dirty="0">
                <a:latin typeface="Microsoft Sans Serif"/>
                <a:cs typeface="Microsoft Sans Serif"/>
              </a:rPr>
              <a:t> </a:t>
            </a:r>
            <a:r>
              <a:rPr sz="2200" spc="30" dirty="0">
                <a:latin typeface="Microsoft Sans Serif"/>
                <a:cs typeface="Microsoft Sans Serif"/>
              </a:rPr>
              <a:t>orbit</a:t>
            </a:r>
            <a:r>
              <a:rPr sz="2200" spc="85" dirty="0">
                <a:latin typeface="Microsoft Sans Serif"/>
                <a:cs typeface="Microsoft Sans Serif"/>
              </a:rPr>
              <a:t> </a:t>
            </a:r>
            <a:r>
              <a:rPr sz="2200" spc="-130" dirty="0">
                <a:latin typeface="Microsoft Sans Serif"/>
                <a:cs typeface="Microsoft Sans Serif"/>
              </a:rPr>
              <a:t>seems</a:t>
            </a:r>
            <a:r>
              <a:rPr sz="2200" spc="75" dirty="0">
                <a:latin typeface="Microsoft Sans Serif"/>
                <a:cs typeface="Microsoft Sans Serif"/>
              </a:rPr>
              <a:t> </a:t>
            </a:r>
            <a:r>
              <a:rPr sz="2200" spc="-145" dirty="0">
                <a:latin typeface="Microsoft Sans Serif"/>
                <a:cs typeface="Microsoft Sans Serif"/>
              </a:rPr>
              <a:t>a</a:t>
            </a:r>
            <a:r>
              <a:rPr sz="2200" spc="60" dirty="0">
                <a:latin typeface="Microsoft Sans Serif"/>
                <a:cs typeface="Microsoft Sans Serif"/>
              </a:rPr>
              <a:t> </a:t>
            </a:r>
            <a:r>
              <a:rPr sz="2200" spc="-80" dirty="0">
                <a:latin typeface="Microsoft Sans Serif"/>
                <a:cs typeface="Microsoft Sans Serif"/>
              </a:rPr>
              <a:t>new</a:t>
            </a:r>
            <a:r>
              <a:rPr sz="2200" spc="100" dirty="0">
                <a:latin typeface="Microsoft Sans Serif"/>
                <a:cs typeface="Microsoft Sans Serif"/>
              </a:rPr>
              <a:t> </a:t>
            </a:r>
            <a:r>
              <a:rPr sz="2200" spc="-80" dirty="0">
                <a:latin typeface="Microsoft Sans Serif"/>
                <a:cs typeface="Microsoft Sans Serif"/>
              </a:rPr>
              <a:t>business</a:t>
            </a:r>
            <a:r>
              <a:rPr sz="2200" spc="70" dirty="0">
                <a:latin typeface="Microsoft Sans Serif"/>
                <a:cs typeface="Microsoft Sans Serif"/>
              </a:rPr>
              <a:t> </a:t>
            </a:r>
            <a:r>
              <a:rPr sz="2200" spc="-10" dirty="0">
                <a:latin typeface="Microsoft Sans Serif"/>
                <a:cs typeface="Microsoft Sans Serif"/>
              </a:rPr>
              <a:t>opportunity,</a:t>
            </a:r>
            <a:r>
              <a:rPr sz="2200" spc="75" dirty="0">
                <a:latin typeface="Microsoft Sans Serif"/>
                <a:cs typeface="Microsoft Sans Serif"/>
              </a:rPr>
              <a:t> </a:t>
            </a:r>
            <a:r>
              <a:rPr sz="2200" spc="-60" dirty="0">
                <a:latin typeface="Microsoft Sans Serif"/>
                <a:cs typeface="Microsoft Sans Serif"/>
              </a:rPr>
              <a:t>due</a:t>
            </a:r>
            <a:r>
              <a:rPr sz="2200" spc="90" dirty="0">
                <a:latin typeface="Microsoft Sans Serif"/>
                <a:cs typeface="Microsoft Sans Serif"/>
              </a:rPr>
              <a:t> </a:t>
            </a:r>
            <a:r>
              <a:rPr sz="2200" spc="40" dirty="0">
                <a:latin typeface="Microsoft Sans Serif"/>
                <a:cs typeface="Microsoft Sans Serif"/>
              </a:rPr>
              <a:t>to</a:t>
            </a:r>
            <a:r>
              <a:rPr sz="2200" spc="80" dirty="0">
                <a:latin typeface="Microsoft Sans Serif"/>
                <a:cs typeface="Microsoft Sans Serif"/>
              </a:rPr>
              <a:t> </a:t>
            </a:r>
            <a:r>
              <a:rPr sz="2200" spc="-60" dirty="0">
                <a:latin typeface="Microsoft Sans Serif"/>
                <a:cs typeface="Microsoft Sans Serif"/>
              </a:rPr>
              <a:t>recent</a:t>
            </a:r>
            <a:r>
              <a:rPr sz="2200" spc="95" dirty="0">
                <a:latin typeface="Microsoft Sans Serif"/>
                <a:cs typeface="Microsoft Sans Serif"/>
              </a:rPr>
              <a:t> </a:t>
            </a:r>
            <a:r>
              <a:rPr sz="2200" spc="-90" dirty="0">
                <a:latin typeface="Microsoft Sans Serif"/>
                <a:cs typeface="Microsoft Sans Serif"/>
              </a:rPr>
              <a:t>increase</a:t>
            </a:r>
            <a:r>
              <a:rPr sz="2200" spc="85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of</a:t>
            </a:r>
            <a:r>
              <a:rPr sz="2200" spc="90" dirty="0">
                <a:latin typeface="Microsoft Sans Serif"/>
                <a:cs typeface="Microsoft Sans Serif"/>
              </a:rPr>
              <a:t> </a:t>
            </a:r>
            <a:r>
              <a:rPr sz="2200" spc="-10" dirty="0">
                <a:latin typeface="Microsoft Sans Serif"/>
                <a:cs typeface="Microsoft Sans Serif"/>
              </a:rPr>
              <a:t>its</a:t>
            </a:r>
            <a:endParaRPr sz="2200" dirty="0">
              <a:latin typeface="Microsoft Sans Serif"/>
              <a:cs typeface="Microsoft Sans Serif"/>
            </a:endParaRPr>
          </a:p>
          <a:p>
            <a:pPr marL="241300">
              <a:lnSpc>
                <a:spcPct val="100000"/>
              </a:lnSpc>
            </a:pPr>
            <a:r>
              <a:rPr sz="2200" spc="-70" dirty="0">
                <a:latin typeface="Microsoft Sans Serif"/>
                <a:cs typeface="Microsoft Sans Serif"/>
              </a:rPr>
              <a:t>frequency.</a:t>
            </a:r>
            <a:endParaRPr sz="2200" dirty="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8994" y="418782"/>
            <a:ext cx="5824220" cy="589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Flight</a:t>
            </a:r>
            <a:r>
              <a:rPr spc="135" dirty="0"/>
              <a:t> </a:t>
            </a:r>
            <a:r>
              <a:rPr spc="-120" dirty="0"/>
              <a:t>Number</a:t>
            </a:r>
            <a:r>
              <a:rPr spc="130" dirty="0"/>
              <a:t> </a:t>
            </a:r>
            <a:r>
              <a:rPr spc="-180" dirty="0"/>
              <a:t>vs.</a:t>
            </a:r>
            <a:r>
              <a:rPr spc="120" dirty="0"/>
              <a:t> </a:t>
            </a:r>
            <a:r>
              <a:rPr spc="-10" dirty="0"/>
              <a:t>Orbit</a:t>
            </a:r>
            <a:r>
              <a:rPr spc="145" dirty="0"/>
              <a:t> </a:t>
            </a:r>
            <a:r>
              <a:rPr spc="-185" dirty="0"/>
              <a:t>Type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39"/>
              </a:lnSpc>
            </a:pPr>
            <a:fld id="{81D60167-4931-47E6-BA6A-407CBD079E47}" type="slidenum">
              <a:rPr spc="75" dirty="0"/>
              <a:t>24</a:t>
            </a:fld>
            <a:endParaRPr spc="75" dirty="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9619" y="1597660"/>
            <a:ext cx="10688320" cy="237998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6830D3C5-653E-42EE-98CD-A564409C0E40}"/>
              </a:ext>
            </a:extLst>
          </p:cNvPr>
          <p:cNvSpPr/>
          <p:nvPr/>
        </p:nvSpPr>
        <p:spPr>
          <a:xfrm>
            <a:off x="762000" y="1447800"/>
            <a:ext cx="10744200" cy="2362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/>
          <p:nvPr/>
        </p:nvSpPr>
        <p:spPr>
          <a:xfrm>
            <a:off x="848994" y="3662731"/>
            <a:ext cx="9758680" cy="1566545"/>
          </a:xfrm>
          <a:prstGeom prst="rect">
            <a:avLst/>
          </a:prstGeom>
        </p:spPr>
        <p:txBody>
          <a:bodyPr vert="horz" wrap="square" lIns="0" tIns="1911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50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40" dirty="0">
                <a:latin typeface="Microsoft Sans Serif"/>
                <a:cs typeface="Microsoft Sans Serif"/>
              </a:rPr>
              <a:t>Apparently,</a:t>
            </a:r>
            <a:r>
              <a:rPr sz="2200" spc="75" dirty="0">
                <a:latin typeface="Microsoft Sans Serif"/>
                <a:cs typeface="Microsoft Sans Serif"/>
              </a:rPr>
              <a:t> </a:t>
            </a:r>
            <a:r>
              <a:rPr sz="2200" spc="-40" dirty="0">
                <a:latin typeface="Microsoft Sans Serif"/>
                <a:cs typeface="Microsoft Sans Serif"/>
              </a:rPr>
              <a:t>there</a:t>
            </a:r>
            <a:r>
              <a:rPr sz="2200" spc="85" dirty="0">
                <a:latin typeface="Microsoft Sans Serif"/>
                <a:cs typeface="Microsoft Sans Serif"/>
              </a:rPr>
              <a:t> </a:t>
            </a:r>
            <a:r>
              <a:rPr sz="2200" spc="-65" dirty="0">
                <a:latin typeface="Microsoft Sans Serif"/>
                <a:cs typeface="Microsoft Sans Serif"/>
              </a:rPr>
              <a:t>is</a:t>
            </a:r>
            <a:r>
              <a:rPr sz="2200" spc="95" dirty="0">
                <a:latin typeface="Microsoft Sans Serif"/>
                <a:cs typeface="Microsoft Sans Serif"/>
              </a:rPr>
              <a:t> </a:t>
            </a:r>
            <a:r>
              <a:rPr sz="2200" spc="-40" dirty="0">
                <a:latin typeface="Microsoft Sans Serif"/>
                <a:cs typeface="Microsoft Sans Serif"/>
              </a:rPr>
              <a:t>no</a:t>
            </a:r>
            <a:r>
              <a:rPr sz="2200" spc="85" dirty="0">
                <a:latin typeface="Microsoft Sans Serif"/>
                <a:cs typeface="Microsoft Sans Serif"/>
              </a:rPr>
              <a:t> </a:t>
            </a:r>
            <a:r>
              <a:rPr sz="2200" spc="-25" dirty="0">
                <a:latin typeface="Microsoft Sans Serif"/>
                <a:cs typeface="Microsoft Sans Serif"/>
              </a:rPr>
              <a:t>relation</a:t>
            </a:r>
            <a:r>
              <a:rPr sz="2200" spc="55" dirty="0">
                <a:latin typeface="Microsoft Sans Serif"/>
                <a:cs typeface="Microsoft Sans Serif"/>
              </a:rPr>
              <a:t> </a:t>
            </a:r>
            <a:r>
              <a:rPr sz="2200" spc="-55" dirty="0">
                <a:latin typeface="Microsoft Sans Serif"/>
                <a:cs typeface="Microsoft Sans Serif"/>
              </a:rPr>
              <a:t>between</a:t>
            </a:r>
            <a:r>
              <a:rPr sz="2200" spc="80" dirty="0">
                <a:latin typeface="Microsoft Sans Serif"/>
                <a:cs typeface="Microsoft Sans Serif"/>
              </a:rPr>
              <a:t> </a:t>
            </a:r>
            <a:r>
              <a:rPr sz="2200" spc="-55" dirty="0">
                <a:latin typeface="Microsoft Sans Serif"/>
                <a:cs typeface="Microsoft Sans Serif"/>
              </a:rPr>
              <a:t>payload</a:t>
            </a:r>
            <a:r>
              <a:rPr sz="2200" spc="85" dirty="0">
                <a:latin typeface="Microsoft Sans Serif"/>
                <a:cs typeface="Microsoft Sans Serif"/>
              </a:rPr>
              <a:t> </a:t>
            </a:r>
            <a:r>
              <a:rPr sz="2200" spc="-70" dirty="0">
                <a:latin typeface="Microsoft Sans Serif"/>
                <a:cs typeface="Microsoft Sans Serif"/>
              </a:rPr>
              <a:t>and</a:t>
            </a:r>
            <a:r>
              <a:rPr sz="2200" spc="90" dirty="0">
                <a:latin typeface="Microsoft Sans Serif"/>
                <a:cs typeface="Microsoft Sans Serif"/>
              </a:rPr>
              <a:t> </a:t>
            </a:r>
            <a:r>
              <a:rPr sz="2200" spc="-130" dirty="0">
                <a:latin typeface="Microsoft Sans Serif"/>
                <a:cs typeface="Microsoft Sans Serif"/>
              </a:rPr>
              <a:t>success</a:t>
            </a:r>
            <a:r>
              <a:rPr sz="2200" spc="85" dirty="0">
                <a:latin typeface="Microsoft Sans Serif"/>
                <a:cs typeface="Microsoft Sans Serif"/>
              </a:rPr>
              <a:t> </a:t>
            </a:r>
            <a:r>
              <a:rPr sz="2200" spc="-40" dirty="0">
                <a:latin typeface="Microsoft Sans Serif"/>
                <a:cs typeface="Microsoft Sans Serif"/>
              </a:rPr>
              <a:t>rate</a:t>
            </a:r>
            <a:r>
              <a:rPr sz="2200" spc="55" dirty="0">
                <a:latin typeface="Microsoft Sans Serif"/>
                <a:cs typeface="Microsoft Sans Serif"/>
              </a:rPr>
              <a:t> </a:t>
            </a:r>
            <a:r>
              <a:rPr sz="2200" spc="45" dirty="0">
                <a:latin typeface="Microsoft Sans Serif"/>
                <a:cs typeface="Microsoft Sans Serif"/>
              </a:rPr>
              <a:t>to</a:t>
            </a:r>
            <a:r>
              <a:rPr sz="2200" spc="90" dirty="0">
                <a:latin typeface="Microsoft Sans Serif"/>
                <a:cs typeface="Microsoft Sans Serif"/>
              </a:rPr>
              <a:t> </a:t>
            </a:r>
            <a:r>
              <a:rPr sz="2200" spc="30" dirty="0">
                <a:latin typeface="Microsoft Sans Serif"/>
                <a:cs typeface="Microsoft Sans Serif"/>
              </a:rPr>
              <a:t>orbit</a:t>
            </a:r>
            <a:r>
              <a:rPr sz="2200" spc="65" dirty="0">
                <a:latin typeface="Microsoft Sans Serif"/>
                <a:cs typeface="Microsoft Sans Serif"/>
              </a:rPr>
              <a:t> </a:t>
            </a:r>
            <a:r>
              <a:rPr sz="2200" spc="-215" dirty="0">
                <a:latin typeface="Microsoft Sans Serif"/>
                <a:cs typeface="Microsoft Sans Serif"/>
              </a:rPr>
              <a:t>GTO;</a:t>
            </a:r>
            <a:endParaRPr sz="220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140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245" dirty="0">
                <a:latin typeface="Microsoft Sans Serif"/>
                <a:cs typeface="Microsoft Sans Serif"/>
              </a:rPr>
              <a:t>ISS</a:t>
            </a:r>
            <a:r>
              <a:rPr sz="2200" spc="70" dirty="0">
                <a:latin typeface="Microsoft Sans Serif"/>
                <a:cs typeface="Microsoft Sans Serif"/>
              </a:rPr>
              <a:t> </a:t>
            </a:r>
            <a:r>
              <a:rPr sz="2200" spc="30" dirty="0">
                <a:latin typeface="Microsoft Sans Serif"/>
                <a:cs typeface="Microsoft Sans Serif"/>
              </a:rPr>
              <a:t>orbit</a:t>
            </a:r>
            <a:r>
              <a:rPr sz="2200" spc="90" dirty="0">
                <a:latin typeface="Microsoft Sans Serif"/>
                <a:cs typeface="Microsoft Sans Serif"/>
              </a:rPr>
              <a:t> </a:t>
            </a:r>
            <a:r>
              <a:rPr sz="2200" spc="-120" dirty="0">
                <a:latin typeface="Microsoft Sans Serif"/>
                <a:cs typeface="Microsoft Sans Serif"/>
              </a:rPr>
              <a:t>has</a:t>
            </a:r>
            <a:r>
              <a:rPr sz="2200" spc="75" dirty="0">
                <a:latin typeface="Microsoft Sans Serif"/>
                <a:cs typeface="Microsoft Sans Serif"/>
              </a:rPr>
              <a:t> </a:t>
            </a:r>
            <a:r>
              <a:rPr sz="2200" spc="-30" dirty="0">
                <a:latin typeface="Microsoft Sans Serif"/>
                <a:cs typeface="Microsoft Sans Serif"/>
              </a:rPr>
              <a:t>the</a:t>
            </a:r>
            <a:r>
              <a:rPr sz="2200" spc="75" dirty="0">
                <a:latin typeface="Microsoft Sans Serif"/>
                <a:cs typeface="Microsoft Sans Serif"/>
              </a:rPr>
              <a:t> </a:t>
            </a:r>
            <a:r>
              <a:rPr sz="2200" spc="-35" dirty="0">
                <a:latin typeface="Microsoft Sans Serif"/>
                <a:cs typeface="Microsoft Sans Serif"/>
              </a:rPr>
              <a:t>widest</a:t>
            </a:r>
            <a:r>
              <a:rPr sz="2200" spc="80" dirty="0">
                <a:latin typeface="Microsoft Sans Serif"/>
                <a:cs typeface="Microsoft Sans Serif"/>
              </a:rPr>
              <a:t> </a:t>
            </a:r>
            <a:r>
              <a:rPr sz="2200" spc="-65" dirty="0">
                <a:latin typeface="Microsoft Sans Serif"/>
                <a:cs typeface="Microsoft Sans Serif"/>
              </a:rPr>
              <a:t>range</a:t>
            </a:r>
            <a:r>
              <a:rPr sz="2200" spc="70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of</a:t>
            </a:r>
            <a:r>
              <a:rPr sz="2200" spc="65" dirty="0">
                <a:latin typeface="Microsoft Sans Serif"/>
                <a:cs typeface="Microsoft Sans Serif"/>
              </a:rPr>
              <a:t> </a:t>
            </a:r>
            <a:r>
              <a:rPr sz="2200" spc="-50" dirty="0">
                <a:latin typeface="Microsoft Sans Serif"/>
                <a:cs typeface="Microsoft Sans Serif"/>
              </a:rPr>
              <a:t>payload</a:t>
            </a:r>
            <a:r>
              <a:rPr sz="2200" spc="80" dirty="0">
                <a:latin typeface="Microsoft Sans Serif"/>
                <a:cs typeface="Microsoft Sans Serif"/>
              </a:rPr>
              <a:t> </a:t>
            </a:r>
            <a:r>
              <a:rPr sz="2200" spc="-70" dirty="0">
                <a:latin typeface="Microsoft Sans Serif"/>
                <a:cs typeface="Microsoft Sans Serif"/>
              </a:rPr>
              <a:t>and</a:t>
            </a:r>
            <a:r>
              <a:rPr sz="2200" spc="85" dirty="0">
                <a:latin typeface="Microsoft Sans Serif"/>
                <a:cs typeface="Microsoft Sans Serif"/>
              </a:rPr>
              <a:t> </a:t>
            </a:r>
            <a:r>
              <a:rPr sz="2200" spc="-145" dirty="0">
                <a:latin typeface="Microsoft Sans Serif"/>
                <a:cs typeface="Microsoft Sans Serif"/>
              </a:rPr>
              <a:t>a</a:t>
            </a:r>
            <a:r>
              <a:rPr sz="2200" spc="80" dirty="0">
                <a:latin typeface="Microsoft Sans Serif"/>
                <a:cs typeface="Microsoft Sans Serif"/>
              </a:rPr>
              <a:t> </a:t>
            </a:r>
            <a:r>
              <a:rPr sz="2200" dirty="0">
                <a:latin typeface="Microsoft Sans Serif"/>
                <a:cs typeface="Microsoft Sans Serif"/>
              </a:rPr>
              <a:t>good</a:t>
            </a:r>
            <a:r>
              <a:rPr sz="2200" spc="55" dirty="0">
                <a:latin typeface="Microsoft Sans Serif"/>
                <a:cs typeface="Microsoft Sans Serif"/>
              </a:rPr>
              <a:t> </a:t>
            </a:r>
            <a:r>
              <a:rPr sz="2200" spc="-40" dirty="0">
                <a:latin typeface="Microsoft Sans Serif"/>
                <a:cs typeface="Microsoft Sans Serif"/>
              </a:rPr>
              <a:t>rate</a:t>
            </a:r>
            <a:r>
              <a:rPr sz="2200" spc="85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of</a:t>
            </a:r>
            <a:r>
              <a:rPr sz="2200" spc="55" dirty="0">
                <a:latin typeface="Microsoft Sans Serif"/>
                <a:cs typeface="Microsoft Sans Serif"/>
              </a:rPr>
              <a:t> </a:t>
            </a:r>
            <a:r>
              <a:rPr sz="2200" spc="-130" dirty="0">
                <a:latin typeface="Microsoft Sans Serif"/>
                <a:cs typeface="Microsoft Sans Serif"/>
              </a:rPr>
              <a:t>success;</a:t>
            </a:r>
            <a:endParaRPr sz="220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140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110" dirty="0">
                <a:latin typeface="Microsoft Sans Serif"/>
                <a:cs typeface="Microsoft Sans Serif"/>
              </a:rPr>
              <a:t>There</a:t>
            </a:r>
            <a:r>
              <a:rPr sz="2200" spc="80" dirty="0">
                <a:latin typeface="Microsoft Sans Serif"/>
                <a:cs typeface="Microsoft Sans Serif"/>
              </a:rPr>
              <a:t> </a:t>
            </a:r>
            <a:r>
              <a:rPr sz="2200" spc="-85" dirty="0">
                <a:latin typeface="Microsoft Sans Serif"/>
                <a:cs typeface="Microsoft Sans Serif"/>
              </a:rPr>
              <a:t>are</a:t>
            </a:r>
            <a:r>
              <a:rPr sz="2200" spc="75" dirty="0">
                <a:latin typeface="Microsoft Sans Serif"/>
                <a:cs typeface="Microsoft Sans Serif"/>
              </a:rPr>
              <a:t> </a:t>
            </a:r>
            <a:r>
              <a:rPr sz="2200" spc="-60" dirty="0">
                <a:latin typeface="Microsoft Sans Serif"/>
                <a:cs typeface="Microsoft Sans Serif"/>
              </a:rPr>
              <a:t>few</a:t>
            </a:r>
            <a:r>
              <a:rPr sz="2200" spc="80" dirty="0">
                <a:latin typeface="Microsoft Sans Serif"/>
                <a:cs typeface="Microsoft Sans Serif"/>
              </a:rPr>
              <a:t> </a:t>
            </a:r>
            <a:r>
              <a:rPr sz="2200" spc="-95" dirty="0">
                <a:latin typeface="Microsoft Sans Serif"/>
                <a:cs typeface="Microsoft Sans Serif"/>
              </a:rPr>
              <a:t>launches</a:t>
            </a:r>
            <a:r>
              <a:rPr sz="2200" spc="85" dirty="0">
                <a:latin typeface="Microsoft Sans Serif"/>
                <a:cs typeface="Microsoft Sans Serif"/>
              </a:rPr>
              <a:t> </a:t>
            </a:r>
            <a:r>
              <a:rPr sz="2200" spc="45" dirty="0">
                <a:latin typeface="Microsoft Sans Serif"/>
                <a:cs typeface="Microsoft Sans Serif"/>
              </a:rPr>
              <a:t>to</a:t>
            </a:r>
            <a:r>
              <a:rPr sz="2200" spc="60" dirty="0">
                <a:latin typeface="Microsoft Sans Serif"/>
                <a:cs typeface="Microsoft Sans Serif"/>
              </a:rPr>
              <a:t> </a:t>
            </a:r>
            <a:r>
              <a:rPr sz="2200" spc="-30" dirty="0">
                <a:latin typeface="Microsoft Sans Serif"/>
                <a:cs typeface="Microsoft Sans Serif"/>
              </a:rPr>
              <a:t>the</a:t>
            </a:r>
            <a:r>
              <a:rPr sz="2200" spc="85" dirty="0">
                <a:latin typeface="Microsoft Sans Serif"/>
                <a:cs typeface="Microsoft Sans Serif"/>
              </a:rPr>
              <a:t> </a:t>
            </a:r>
            <a:r>
              <a:rPr sz="2200" dirty="0">
                <a:latin typeface="Microsoft Sans Serif"/>
                <a:cs typeface="Microsoft Sans Serif"/>
              </a:rPr>
              <a:t>orbits</a:t>
            </a:r>
            <a:r>
              <a:rPr sz="2200" spc="70" dirty="0">
                <a:latin typeface="Microsoft Sans Serif"/>
                <a:cs typeface="Microsoft Sans Serif"/>
              </a:rPr>
              <a:t> </a:t>
            </a:r>
            <a:r>
              <a:rPr sz="2200" spc="-245" dirty="0">
                <a:latin typeface="Microsoft Sans Serif"/>
                <a:cs typeface="Microsoft Sans Serif"/>
              </a:rPr>
              <a:t>SO</a:t>
            </a:r>
            <a:r>
              <a:rPr sz="2200" spc="75" dirty="0">
                <a:latin typeface="Microsoft Sans Serif"/>
                <a:cs typeface="Microsoft Sans Serif"/>
              </a:rPr>
              <a:t> </a:t>
            </a:r>
            <a:r>
              <a:rPr sz="2200" spc="-70" dirty="0">
                <a:latin typeface="Microsoft Sans Serif"/>
                <a:cs typeface="Microsoft Sans Serif"/>
              </a:rPr>
              <a:t>and</a:t>
            </a:r>
            <a:r>
              <a:rPr sz="2200" spc="70" dirty="0">
                <a:latin typeface="Microsoft Sans Serif"/>
                <a:cs typeface="Microsoft Sans Serif"/>
              </a:rPr>
              <a:t> </a:t>
            </a:r>
            <a:r>
              <a:rPr sz="2200" spc="-229" dirty="0">
                <a:latin typeface="Microsoft Sans Serif"/>
                <a:cs typeface="Microsoft Sans Serif"/>
              </a:rPr>
              <a:t>GEO.</a:t>
            </a:r>
            <a:endParaRPr sz="22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8994" y="461106"/>
            <a:ext cx="6085206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0" dirty="0"/>
              <a:t>Payload</a:t>
            </a:r>
            <a:r>
              <a:rPr spc="114" dirty="0"/>
              <a:t> </a:t>
            </a:r>
            <a:r>
              <a:rPr spc="-180" dirty="0"/>
              <a:t>vs.</a:t>
            </a:r>
            <a:r>
              <a:rPr spc="110" dirty="0"/>
              <a:t> </a:t>
            </a:r>
            <a:r>
              <a:rPr spc="-10" dirty="0"/>
              <a:t>Orbit</a:t>
            </a:r>
            <a:r>
              <a:rPr spc="140" dirty="0"/>
              <a:t> </a:t>
            </a:r>
            <a:r>
              <a:rPr spc="-185" dirty="0"/>
              <a:t>Type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39"/>
              </a:lnSpc>
            </a:pPr>
            <a:fld id="{81D60167-4931-47E6-BA6A-407CBD079E47}" type="slidenum">
              <a:rPr spc="75" dirty="0"/>
              <a:t>25</a:t>
            </a:fld>
            <a:endParaRPr spc="75" dirty="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9619" y="1442719"/>
            <a:ext cx="10688320" cy="2382519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3C020E2D-1FDD-4BDB-863C-ECAF7A46240A}"/>
              </a:ext>
            </a:extLst>
          </p:cNvPr>
          <p:cNvSpPr/>
          <p:nvPr/>
        </p:nvSpPr>
        <p:spPr>
          <a:xfrm>
            <a:off x="7696200" y="1905000"/>
            <a:ext cx="3646806" cy="2514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/>
          <p:nvPr/>
        </p:nvSpPr>
        <p:spPr>
          <a:xfrm>
            <a:off x="848994" y="2085975"/>
            <a:ext cx="5510530" cy="1880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155" dirty="0">
                <a:latin typeface="Microsoft Sans Serif"/>
                <a:cs typeface="Microsoft Sans Serif"/>
              </a:rPr>
              <a:t>Success</a:t>
            </a:r>
            <a:r>
              <a:rPr sz="2200" spc="85" dirty="0">
                <a:latin typeface="Microsoft Sans Serif"/>
                <a:cs typeface="Microsoft Sans Serif"/>
              </a:rPr>
              <a:t> </a:t>
            </a:r>
            <a:r>
              <a:rPr sz="2200" spc="-40" dirty="0">
                <a:latin typeface="Microsoft Sans Serif"/>
                <a:cs typeface="Microsoft Sans Serif"/>
              </a:rPr>
              <a:t>rate</a:t>
            </a:r>
            <a:r>
              <a:rPr sz="2200" spc="80" dirty="0">
                <a:latin typeface="Microsoft Sans Serif"/>
                <a:cs typeface="Microsoft Sans Serif"/>
              </a:rPr>
              <a:t> </a:t>
            </a:r>
            <a:r>
              <a:rPr sz="2200" spc="-25" dirty="0">
                <a:latin typeface="Microsoft Sans Serif"/>
                <a:cs typeface="Microsoft Sans Serif"/>
              </a:rPr>
              <a:t>started</a:t>
            </a:r>
            <a:r>
              <a:rPr sz="2200" spc="60" dirty="0">
                <a:latin typeface="Microsoft Sans Serif"/>
                <a:cs typeface="Microsoft Sans Serif"/>
              </a:rPr>
              <a:t> </a:t>
            </a:r>
            <a:r>
              <a:rPr sz="2200" spc="-65" dirty="0">
                <a:latin typeface="Microsoft Sans Serif"/>
                <a:cs typeface="Microsoft Sans Serif"/>
              </a:rPr>
              <a:t>increasing</a:t>
            </a:r>
            <a:r>
              <a:rPr sz="2200" spc="95" dirty="0">
                <a:latin typeface="Microsoft Sans Serif"/>
                <a:cs typeface="Microsoft Sans Serif"/>
              </a:rPr>
              <a:t> </a:t>
            </a:r>
            <a:r>
              <a:rPr sz="2200" spc="-20" dirty="0">
                <a:latin typeface="Microsoft Sans Serif"/>
                <a:cs typeface="Microsoft Sans Serif"/>
              </a:rPr>
              <a:t>in</a:t>
            </a:r>
            <a:r>
              <a:rPr sz="2200" spc="70" dirty="0">
                <a:latin typeface="Microsoft Sans Serif"/>
                <a:cs typeface="Microsoft Sans Serif"/>
              </a:rPr>
              <a:t> </a:t>
            </a:r>
            <a:r>
              <a:rPr sz="2200" spc="95" dirty="0">
                <a:latin typeface="Microsoft Sans Serif"/>
                <a:cs typeface="Microsoft Sans Serif"/>
              </a:rPr>
              <a:t>2013</a:t>
            </a:r>
            <a:r>
              <a:rPr sz="2200" spc="85" dirty="0">
                <a:latin typeface="Microsoft Sans Serif"/>
                <a:cs typeface="Microsoft Sans Serif"/>
              </a:rPr>
              <a:t> </a:t>
            </a:r>
            <a:r>
              <a:rPr sz="2200" spc="-70" dirty="0">
                <a:latin typeface="Microsoft Sans Serif"/>
                <a:cs typeface="Microsoft Sans Serif"/>
              </a:rPr>
              <a:t>and</a:t>
            </a:r>
            <a:endParaRPr sz="2200" dirty="0">
              <a:latin typeface="Microsoft Sans Serif"/>
              <a:cs typeface="Microsoft Sans Serif"/>
            </a:endParaRPr>
          </a:p>
          <a:p>
            <a:pPr marL="241300">
              <a:lnSpc>
                <a:spcPct val="100000"/>
              </a:lnSpc>
            </a:pPr>
            <a:r>
              <a:rPr sz="2200" spc="-15" dirty="0">
                <a:latin typeface="Microsoft Sans Serif"/>
                <a:cs typeface="Microsoft Sans Serif"/>
              </a:rPr>
              <a:t>kept</a:t>
            </a:r>
            <a:r>
              <a:rPr sz="2200" spc="45" dirty="0">
                <a:latin typeface="Microsoft Sans Serif"/>
                <a:cs typeface="Microsoft Sans Serif"/>
              </a:rPr>
              <a:t> </a:t>
            </a:r>
            <a:r>
              <a:rPr sz="2200" dirty="0">
                <a:latin typeface="Microsoft Sans Serif"/>
                <a:cs typeface="Microsoft Sans Serif"/>
              </a:rPr>
              <a:t>until</a:t>
            </a:r>
            <a:r>
              <a:rPr sz="2200" spc="75" dirty="0">
                <a:latin typeface="Microsoft Sans Serif"/>
                <a:cs typeface="Microsoft Sans Serif"/>
              </a:rPr>
              <a:t> </a:t>
            </a:r>
            <a:r>
              <a:rPr sz="2200" spc="50" dirty="0">
                <a:latin typeface="Microsoft Sans Serif"/>
                <a:cs typeface="Microsoft Sans Serif"/>
              </a:rPr>
              <a:t>2020;</a:t>
            </a:r>
            <a:endParaRPr sz="2200" dirty="0">
              <a:latin typeface="Microsoft Sans Serif"/>
              <a:cs typeface="Microsoft Sans Serif"/>
            </a:endParaRPr>
          </a:p>
          <a:p>
            <a:pPr marL="241300" marR="449580" indent="-228600">
              <a:lnSpc>
                <a:spcPct val="100000"/>
              </a:lnSpc>
              <a:spcBef>
                <a:spcPts val="140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latin typeface="Microsoft Sans Serif"/>
                <a:cs typeface="Microsoft Sans Serif"/>
              </a:rPr>
              <a:t>It</a:t>
            </a:r>
            <a:r>
              <a:rPr sz="2200" spc="75" dirty="0">
                <a:latin typeface="Microsoft Sans Serif"/>
                <a:cs typeface="Microsoft Sans Serif"/>
              </a:rPr>
              <a:t> </a:t>
            </a:r>
            <a:r>
              <a:rPr sz="2200" spc="-130" dirty="0">
                <a:latin typeface="Microsoft Sans Serif"/>
                <a:cs typeface="Microsoft Sans Serif"/>
              </a:rPr>
              <a:t>seems</a:t>
            </a:r>
            <a:r>
              <a:rPr sz="2200" spc="70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that</a:t>
            </a:r>
            <a:r>
              <a:rPr sz="2200" spc="60" dirty="0">
                <a:latin typeface="Microsoft Sans Serif"/>
                <a:cs typeface="Microsoft Sans Serif"/>
              </a:rPr>
              <a:t> </a:t>
            </a:r>
            <a:r>
              <a:rPr sz="2200" spc="-30" dirty="0">
                <a:latin typeface="Microsoft Sans Serif"/>
                <a:cs typeface="Microsoft Sans Serif"/>
              </a:rPr>
              <a:t>the</a:t>
            </a:r>
            <a:r>
              <a:rPr sz="2200" spc="75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first</a:t>
            </a:r>
            <a:r>
              <a:rPr sz="2200" spc="85" dirty="0">
                <a:latin typeface="Microsoft Sans Serif"/>
                <a:cs typeface="Microsoft Sans Serif"/>
              </a:rPr>
              <a:t> </a:t>
            </a:r>
            <a:r>
              <a:rPr sz="2200" spc="-40" dirty="0">
                <a:latin typeface="Microsoft Sans Serif"/>
                <a:cs typeface="Microsoft Sans Serif"/>
              </a:rPr>
              <a:t>three</a:t>
            </a:r>
            <a:r>
              <a:rPr sz="2200" spc="75" dirty="0">
                <a:latin typeface="Microsoft Sans Serif"/>
                <a:cs typeface="Microsoft Sans Serif"/>
              </a:rPr>
              <a:t> </a:t>
            </a:r>
            <a:r>
              <a:rPr sz="2200" spc="-100" dirty="0">
                <a:latin typeface="Microsoft Sans Serif"/>
                <a:cs typeface="Microsoft Sans Serif"/>
              </a:rPr>
              <a:t>years</a:t>
            </a:r>
            <a:r>
              <a:rPr sz="2200" spc="90" dirty="0">
                <a:latin typeface="Microsoft Sans Serif"/>
                <a:cs typeface="Microsoft Sans Serif"/>
              </a:rPr>
              <a:t> </a:t>
            </a:r>
            <a:r>
              <a:rPr sz="2200" spc="-75" dirty="0">
                <a:latin typeface="Microsoft Sans Serif"/>
                <a:cs typeface="Microsoft Sans Serif"/>
              </a:rPr>
              <a:t>were</a:t>
            </a:r>
            <a:r>
              <a:rPr sz="2200" spc="80" dirty="0">
                <a:latin typeface="Microsoft Sans Serif"/>
                <a:cs typeface="Microsoft Sans Serif"/>
              </a:rPr>
              <a:t> </a:t>
            </a:r>
            <a:r>
              <a:rPr sz="2200" spc="-145" dirty="0">
                <a:latin typeface="Microsoft Sans Serif"/>
                <a:cs typeface="Microsoft Sans Serif"/>
              </a:rPr>
              <a:t>a </a:t>
            </a:r>
            <a:r>
              <a:rPr sz="2200" spc="-570" dirty="0">
                <a:latin typeface="Microsoft Sans Serif"/>
                <a:cs typeface="Microsoft Sans Serif"/>
              </a:rPr>
              <a:t> </a:t>
            </a:r>
            <a:r>
              <a:rPr sz="2200" spc="-10" dirty="0">
                <a:latin typeface="Microsoft Sans Serif"/>
                <a:cs typeface="Microsoft Sans Serif"/>
              </a:rPr>
              <a:t>period</a:t>
            </a:r>
            <a:r>
              <a:rPr sz="2200" spc="80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of</a:t>
            </a:r>
            <a:r>
              <a:rPr sz="2200" spc="60" dirty="0">
                <a:latin typeface="Microsoft Sans Serif"/>
                <a:cs typeface="Microsoft Sans Serif"/>
              </a:rPr>
              <a:t> </a:t>
            </a:r>
            <a:r>
              <a:rPr sz="2200" spc="-55" dirty="0">
                <a:latin typeface="Microsoft Sans Serif"/>
                <a:cs typeface="Microsoft Sans Serif"/>
              </a:rPr>
              <a:t>adjusts</a:t>
            </a:r>
            <a:r>
              <a:rPr sz="2200" spc="80" dirty="0">
                <a:latin typeface="Microsoft Sans Serif"/>
                <a:cs typeface="Microsoft Sans Serif"/>
              </a:rPr>
              <a:t> </a:t>
            </a:r>
            <a:r>
              <a:rPr sz="2200" spc="-70" dirty="0">
                <a:latin typeface="Microsoft Sans Serif"/>
                <a:cs typeface="Microsoft Sans Serif"/>
              </a:rPr>
              <a:t>and</a:t>
            </a:r>
            <a:r>
              <a:rPr sz="2200" spc="80" dirty="0">
                <a:latin typeface="Microsoft Sans Serif"/>
                <a:cs typeface="Microsoft Sans Serif"/>
              </a:rPr>
              <a:t> </a:t>
            </a:r>
            <a:r>
              <a:rPr sz="2200" spc="-45" dirty="0">
                <a:latin typeface="Microsoft Sans Serif"/>
                <a:cs typeface="Microsoft Sans Serif"/>
              </a:rPr>
              <a:t>improvement</a:t>
            </a:r>
            <a:r>
              <a:rPr sz="2200" spc="60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of </a:t>
            </a:r>
            <a:r>
              <a:rPr sz="2200" dirty="0">
                <a:latin typeface="Microsoft Sans Serif"/>
                <a:cs typeface="Microsoft Sans Serif"/>
              </a:rPr>
              <a:t> </a:t>
            </a:r>
            <a:r>
              <a:rPr sz="2200" spc="-45" dirty="0">
                <a:latin typeface="Microsoft Sans Serif"/>
                <a:cs typeface="Microsoft Sans Serif"/>
              </a:rPr>
              <a:t>technology.</a:t>
            </a:r>
            <a:endParaRPr sz="2200" dirty="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8994" y="460852"/>
            <a:ext cx="7304406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60" dirty="0"/>
              <a:t>Launch</a:t>
            </a:r>
            <a:r>
              <a:rPr spc="125" dirty="0"/>
              <a:t> </a:t>
            </a:r>
            <a:r>
              <a:rPr spc="-250" dirty="0"/>
              <a:t>Success</a:t>
            </a:r>
            <a:r>
              <a:rPr spc="140" dirty="0"/>
              <a:t> </a:t>
            </a:r>
            <a:r>
              <a:rPr spc="-150" dirty="0"/>
              <a:t>Yearly</a:t>
            </a:r>
            <a:r>
              <a:rPr spc="100" dirty="0"/>
              <a:t> </a:t>
            </a:r>
            <a:r>
              <a:rPr spc="-130" dirty="0"/>
              <a:t>Trend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39"/>
              </a:lnSpc>
            </a:pPr>
            <a:fld id="{81D60167-4931-47E6-BA6A-407CBD079E47}" type="slidenum">
              <a:rPr spc="75" dirty="0"/>
              <a:t>26</a:t>
            </a:fld>
            <a:endParaRPr spc="75" dirty="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64146" y="1905000"/>
            <a:ext cx="3543300" cy="249428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8994" y="1841880"/>
            <a:ext cx="570611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45" dirty="0">
                <a:latin typeface="Microsoft Sans Serif"/>
                <a:cs typeface="Microsoft Sans Serif"/>
              </a:rPr>
              <a:t>According</a:t>
            </a:r>
            <a:r>
              <a:rPr sz="2200" spc="75" dirty="0">
                <a:latin typeface="Microsoft Sans Serif"/>
                <a:cs typeface="Microsoft Sans Serif"/>
              </a:rPr>
              <a:t> </a:t>
            </a:r>
            <a:r>
              <a:rPr sz="2200" spc="40" dirty="0">
                <a:latin typeface="Microsoft Sans Serif"/>
                <a:cs typeface="Microsoft Sans Serif"/>
              </a:rPr>
              <a:t>to</a:t>
            </a:r>
            <a:r>
              <a:rPr sz="2200" spc="60" dirty="0">
                <a:latin typeface="Microsoft Sans Serif"/>
                <a:cs typeface="Microsoft Sans Serif"/>
              </a:rPr>
              <a:t> </a:t>
            </a:r>
            <a:r>
              <a:rPr sz="2200" spc="-60" dirty="0">
                <a:latin typeface="Microsoft Sans Serif"/>
                <a:cs typeface="Microsoft Sans Serif"/>
              </a:rPr>
              <a:t>data,</a:t>
            </a:r>
            <a:r>
              <a:rPr sz="2200" spc="75" dirty="0">
                <a:latin typeface="Microsoft Sans Serif"/>
                <a:cs typeface="Microsoft Sans Serif"/>
              </a:rPr>
              <a:t> </a:t>
            </a:r>
            <a:r>
              <a:rPr sz="2200" spc="-40" dirty="0">
                <a:latin typeface="Microsoft Sans Serif"/>
                <a:cs typeface="Microsoft Sans Serif"/>
              </a:rPr>
              <a:t>there</a:t>
            </a:r>
            <a:r>
              <a:rPr sz="2200" spc="75" dirty="0">
                <a:latin typeface="Microsoft Sans Serif"/>
                <a:cs typeface="Microsoft Sans Serif"/>
              </a:rPr>
              <a:t> </a:t>
            </a:r>
            <a:r>
              <a:rPr sz="2200" spc="-85" dirty="0">
                <a:latin typeface="Microsoft Sans Serif"/>
                <a:cs typeface="Microsoft Sans Serif"/>
              </a:rPr>
              <a:t>are</a:t>
            </a:r>
            <a:r>
              <a:rPr sz="2200" spc="75" dirty="0">
                <a:latin typeface="Microsoft Sans Serif"/>
                <a:cs typeface="Microsoft Sans Serif"/>
              </a:rPr>
              <a:t> </a:t>
            </a:r>
            <a:r>
              <a:rPr sz="2200" spc="-10" dirty="0">
                <a:latin typeface="Microsoft Sans Serif"/>
                <a:cs typeface="Microsoft Sans Serif"/>
              </a:rPr>
              <a:t>four</a:t>
            </a:r>
            <a:r>
              <a:rPr sz="2200" spc="50" dirty="0">
                <a:latin typeface="Microsoft Sans Serif"/>
                <a:cs typeface="Microsoft Sans Serif"/>
              </a:rPr>
              <a:t> </a:t>
            </a:r>
            <a:r>
              <a:rPr sz="2200" spc="-80" dirty="0">
                <a:latin typeface="Microsoft Sans Serif"/>
                <a:cs typeface="Microsoft Sans Serif"/>
              </a:rPr>
              <a:t>launch</a:t>
            </a:r>
            <a:r>
              <a:rPr sz="2200" spc="80" dirty="0">
                <a:latin typeface="Microsoft Sans Serif"/>
                <a:cs typeface="Microsoft Sans Serif"/>
              </a:rPr>
              <a:t> </a:t>
            </a:r>
            <a:r>
              <a:rPr sz="2200" spc="-65" dirty="0">
                <a:latin typeface="Microsoft Sans Serif"/>
                <a:cs typeface="Microsoft Sans Serif"/>
              </a:rPr>
              <a:t>sites:</a:t>
            </a:r>
            <a:endParaRPr sz="2200" dirty="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48994" y="418528"/>
            <a:ext cx="4489450" cy="589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All</a:t>
            </a:r>
            <a:r>
              <a:rPr spc="100" dirty="0"/>
              <a:t> </a:t>
            </a:r>
            <a:r>
              <a:rPr spc="-160" dirty="0"/>
              <a:t>Launch</a:t>
            </a:r>
            <a:r>
              <a:rPr spc="120" dirty="0"/>
              <a:t> </a:t>
            </a:r>
            <a:r>
              <a:rPr spc="-130" dirty="0"/>
              <a:t>Site</a:t>
            </a:r>
            <a:r>
              <a:rPr spc="114" dirty="0"/>
              <a:t> </a:t>
            </a:r>
            <a:r>
              <a:rPr spc="-225" dirty="0"/>
              <a:t>Names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39"/>
              </a:lnSpc>
            </a:pPr>
            <a:fld id="{81D60167-4931-47E6-BA6A-407CBD079E47}" type="slidenum">
              <a:rPr spc="75" dirty="0"/>
              <a:t>27</a:t>
            </a:fld>
            <a:endParaRPr spc="75" dirty="0"/>
          </a:p>
        </p:txBody>
      </p:sp>
      <p:sp>
        <p:nvSpPr>
          <p:cNvPr id="3" name="object 3"/>
          <p:cNvSpPr txBox="1"/>
          <p:nvPr/>
        </p:nvSpPr>
        <p:spPr>
          <a:xfrm>
            <a:off x="848994" y="4920932"/>
            <a:ext cx="907288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135" dirty="0">
                <a:latin typeface="Microsoft Sans Serif"/>
                <a:cs typeface="Microsoft Sans Serif"/>
              </a:rPr>
              <a:t>They</a:t>
            </a:r>
            <a:r>
              <a:rPr sz="2200" spc="85" dirty="0">
                <a:latin typeface="Microsoft Sans Serif"/>
                <a:cs typeface="Microsoft Sans Serif"/>
              </a:rPr>
              <a:t> </a:t>
            </a:r>
            <a:r>
              <a:rPr sz="2200" spc="-85" dirty="0">
                <a:latin typeface="Microsoft Sans Serif"/>
                <a:cs typeface="Microsoft Sans Serif"/>
              </a:rPr>
              <a:t>are</a:t>
            </a:r>
            <a:r>
              <a:rPr sz="2200" spc="80" dirty="0">
                <a:latin typeface="Microsoft Sans Serif"/>
                <a:cs typeface="Microsoft Sans Serif"/>
              </a:rPr>
              <a:t> </a:t>
            </a:r>
            <a:r>
              <a:rPr sz="2200" spc="-25" dirty="0">
                <a:latin typeface="Microsoft Sans Serif"/>
                <a:cs typeface="Microsoft Sans Serif"/>
              </a:rPr>
              <a:t>obtained</a:t>
            </a:r>
            <a:r>
              <a:rPr sz="2200" spc="60" dirty="0">
                <a:latin typeface="Microsoft Sans Serif"/>
                <a:cs typeface="Microsoft Sans Serif"/>
              </a:rPr>
              <a:t> </a:t>
            </a:r>
            <a:r>
              <a:rPr sz="2200" spc="-40" dirty="0">
                <a:latin typeface="Microsoft Sans Serif"/>
                <a:cs typeface="Microsoft Sans Serif"/>
              </a:rPr>
              <a:t>by</a:t>
            </a:r>
            <a:r>
              <a:rPr sz="2200" spc="90" dirty="0">
                <a:latin typeface="Microsoft Sans Serif"/>
                <a:cs typeface="Microsoft Sans Serif"/>
              </a:rPr>
              <a:t> </a:t>
            </a:r>
            <a:r>
              <a:rPr sz="2200" spc="-50" dirty="0">
                <a:latin typeface="Microsoft Sans Serif"/>
                <a:cs typeface="Microsoft Sans Serif"/>
              </a:rPr>
              <a:t>selecting</a:t>
            </a:r>
            <a:r>
              <a:rPr sz="2200" spc="85" dirty="0">
                <a:latin typeface="Microsoft Sans Serif"/>
                <a:cs typeface="Microsoft Sans Serif"/>
              </a:rPr>
              <a:t> </a:t>
            </a:r>
            <a:r>
              <a:rPr sz="2200" spc="-50" dirty="0">
                <a:latin typeface="Microsoft Sans Serif"/>
                <a:cs typeface="Microsoft Sans Serif"/>
              </a:rPr>
              <a:t>unique</a:t>
            </a:r>
            <a:r>
              <a:rPr sz="2200" spc="100" dirty="0">
                <a:latin typeface="Microsoft Sans Serif"/>
                <a:cs typeface="Microsoft Sans Serif"/>
              </a:rPr>
              <a:t> </a:t>
            </a:r>
            <a:r>
              <a:rPr sz="2200" spc="-85" dirty="0">
                <a:latin typeface="Microsoft Sans Serif"/>
                <a:cs typeface="Microsoft Sans Serif"/>
              </a:rPr>
              <a:t>occurrences</a:t>
            </a:r>
            <a:r>
              <a:rPr sz="2200" spc="90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of</a:t>
            </a:r>
            <a:r>
              <a:rPr sz="2200" spc="70" dirty="0">
                <a:latin typeface="Microsoft Sans Serif"/>
                <a:cs typeface="Microsoft Sans Serif"/>
              </a:rPr>
              <a:t> </a:t>
            </a:r>
            <a:r>
              <a:rPr sz="2200" spc="-35" dirty="0">
                <a:latin typeface="Microsoft Sans Serif"/>
                <a:cs typeface="Microsoft Sans Serif"/>
              </a:rPr>
              <a:t>“launch_site”</a:t>
            </a:r>
            <a:r>
              <a:rPr sz="2200" spc="85" dirty="0">
                <a:latin typeface="Microsoft Sans Serif"/>
                <a:cs typeface="Microsoft Sans Serif"/>
              </a:rPr>
              <a:t> </a:t>
            </a:r>
            <a:r>
              <a:rPr sz="2200" spc="-90" dirty="0">
                <a:latin typeface="Microsoft Sans Serif"/>
                <a:cs typeface="Microsoft Sans Serif"/>
              </a:rPr>
              <a:t>values</a:t>
            </a:r>
            <a:endParaRPr sz="2200" dirty="0">
              <a:latin typeface="Microsoft Sans Serif"/>
              <a:cs typeface="Microsoft Sans Serif"/>
            </a:endParaRPr>
          </a:p>
          <a:p>
            <a:pPr marL="241300">
              <a:lnSpc>
                <a:spcPct val="100000"/>
              </a:lnSpc>
              <a:spcBef>
                <a:spcPts val="5"/>
              </a:spcBef>
            </a:pPr>
            <a:r>
              <a:rPr sz="2200" spc="-25" dirty="0">
                <a:latin typeface="Microsoft Sans Serif"/>
                <a:cs typeface="Microsoft Sans Serif"/>
              </a:rPr>
              <a:t>from</a:t>
            </a:r>
            <a:r>
              <a:rPr sz="2200" spc="35" dirty="0">
                <a:latin typeface="Microsoft Sans Serif"/>
                <a:cs typeface="Microsoft Sans Serif"/>
              </a:rPr>
              <a:t> </a:t>
            </a:r>
            <a:r>
              <a:rPr sz="2200" spc="-30" dirty="0">
                <a:latin typeface="Microsoft Sans Serif"/>
                <a:cs typeface="Microsoft Sans Serif"/>
              </a:rPr>
              <a:t>the</a:t>
            </a:r>
            <a:r>
              <a:rPr sz="2200" spc="65" dirty="0">
                <a:latin typeface="Microsoft Sans Serif"/>
                <a:cs typeface="Microsoft Sans Serif"/>
              </a:rPr>
              <a:t> </a:t>
            </a:r>
            <a:r>
              <a:rPr sz="2200" spc="-60" dirty="0">
                <a:latin typeface="Microsoft Sans Serif"/>
                <a:cs typeface="Microsoft Sans Serif"/>
              </a:rPr>
              <a:t>dataset.</a:t>
            </a:r>
            <a:endParaRPr sz="2200" dirty="0">
              <a:latin typeface="Microsoft Sans Serif"/>
              <a:cs typeface="Microsoft Sans Serif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9069853"/>
              </p:ext>
            </p:extLst>
          </p:nvPr>
        </p:nvGraphicFramePr>
        <p:xfrm>
          <a:off x="1530603" y="2623185"/>
          <a:ext cx="1894205" cy="18541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9420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Launch</a:t>
                      </a:r>
                      <a:r>
                        <a:rPr sz="1800" b="1" spc="-1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Site</a:t>
                      </a:r>
                      <a:endParaRPr sz="1800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CCAFS</a:t>
                      </a:r>
                      <a:r>
                        <a:rPr sz="1800" spc="-3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LC-40</a:t>
                      </a:r>
                      <a:endParaRPr sz="1800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CCAFS</a:t>
                      </a:r>
                      <a:r>
                        <a:rPr sz="1800" spc="-3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SLC-40</a:t>
                      </a:r>
                      <a:endParaRPr sz="1800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KSC</a:t>
                      </a:r>
                      <a:r>
                        <a:rPr sz="1800" spc="-3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LC-39A</a:t>
                      </a: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VAFB </a:t>
                      </a:r>
                      <a:r>
                        <a:rPr sz="1800" spc="-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SLC-4E</a:t>
                      </a:r>
                      <a:endParaRPr sz="1800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8994" y="1841880"/>
            <a:ext cx="584644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105" dirty="0">
                <a:latin typeface="Microsoft Sans Serif"/>
                <a:cs typeface="Microsoft Sans Serif"/>
              </a:rPr>
              <a:t>5</a:t>
            </a:r>
            <a:r>
              <a:rPr sz="2200" spc="65" dirty="0">
                <a:latin typeface="Microsoft Sans Serif"/>
                <a:cs typeface="Microsoft Sans Serif"/>
              </a:rPr>
              <a:t> </a:t>
            </a:r>
            <a:r>
              <a:rPr sz="2200" spc="-55" dirty="0">
                <a:latin typeface="Microsoft Sans Serif"/>
                <a:cs typeface="Microsoft Sans Serif"/>
              </a:rPr>
              <a:t>records</a:t>
            </a:r>
            <a:r>
              <a:rPr sz="2200" spc="85" dirty="0">
                <a:latin typeface="Microsoft Sans Serif"/>
                <a:cs typeface="Microsoft Sans Serif"/>
              </a:rPr>
              <a:t> </a:t>
            </a:r>
            <a:r>
              <a:rPr sz="2200" spc="-75" dirty="0">
                <a:latin typeface="Microsoft Sans Serif"/>
                <a:cs typeface="Microsoft Sans Serif"/>
              </a:rPr>
              <a:t>where</a:t>
            </a:r>
            <a:r>
              <a:rPr sz="2200" spc="75" dirty="0">
                <a:latin typeface="Microsoft Sans Serif"/>
                <a:cs typeface="Microsoft Sans Serif"/>
              </a:rPr>
              <a:t> </a:t>
            </a:r>
            <a:r>
              <a:rPr sz="2200" spc="-80" dirty="0">
                <a:latin typeface="Microsoft Sans Serif"/>
                <a:cs typeface="Microsoft Sans Serif"/>
              </a:rPr>
              <a:t>launch</a:t>
            </a:r>
            <a:r>
              <a:rPr sz="2200" spc="60" dirty="0">
                <a:latin typeface="Microsoft Sans Serif"/>
                <a:cs typeface="Microsoft Sans Serif"/>
              </a:rPr>
              <a:t> </a:t>
            </a:r>
            <a:r>
              <a:rPr sz="2200" spc="-60" dirty="0">
                <a:latin typeface="Microsoft Sans Serif"/>
                <a:cs typeface="Microsoft Sans Serif"/>
              </a:rPr>
              <a:t>sites</a:t>
            </a:r>
            <a:r>
              <a:rPr sz="2200" spc="85" dirty="0">
                <a:latin typeface="Microsoft Sans Serif"/>
                <a:cs typeface="Microsoft Sans Serif"/>
              </a:rPr>
              <a:t> </a:t>
            </a:r>
            <a:r>
              <a:rPr sz="2200" spc="-25" dirty="0">
                <a:latin typeface="Microsoft Sans Serif"/>
                <a:cs typeface="Microsoft Sans Serif"/>
              </a:rPr>
              <a:t>begin</a:t>
            </a:r>
            <a:r>
              <a:rPr sz="2200" spc="60" dirty="0">
                <a:latin typeface="Microsoft Sans Serif"/>
                <a:cs typeface="Microsoft Sans Serif"/>
              </a:rPr>
              <a:t> </a:t>
            </a:r>
            <a:r>
              <a:rPr sz="2200" dirty="0">
                <a:latin typeface="Microsoft Sans Serif"/>
                <a:cs typeface="Microsoft Sans Serif"/>
              </a:rPr>
              <a:t>with</a:t>
            </a:r>
            <a:r>
              <a:rPr sz="2200" spc="70" dirty="0">
                <a:latin typeface="Microsoft Sans Serif"/>
                <a:cs typeface="Microsoft Sans Serif"/>
              </a:rPr>
              <a:t> </a:t>
            </a:r>
            <a:r>
              <a:rPr sz="2200" spc="-135" dirty="0">
                <a:latin typeface="Microsoft Sans Serif"/>
                <a:cs typeface="Microsoft Sans Serif"/>
              </a:rPr>
              <a:t>`CCA`:</a:t>
            </a:r>
            <a:endParaRPr sz="2200" dirty="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48994" y="418528"/>
            <a:ext cx="7261859" cy="589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60" dirty="0"/>
              <a:t>Launch</a:t>
            </a:r>
            <a:r>
              <a:rPr spc="130" dirty="0"/>
              <a:t> </a:t>
            </a:r>
            <a:r>
              <a:rPr spc="-130" dirty="0"/>
              <a:t>Site</a:t>
            </a:r>
            <a:r>
              <a:rPr spc="125" dirty="0"/>
              <a:t> </a:t>
            </a:r>
            <a:r>
              <a:rPr spc="-225" dirty="0"/>
              <a:t>Names</a:t>
            </a:r>
            <a:r>
              <a:rPr spc="130" dirty="0"/>
              <a:t> </a:t>
            </a:r>
            <a:r>
              <a:rPr spc="-95" dirty="0"/>
              <a:t>Begin</a:t>
            </a:r>
            <a:r>
              <a:rPr spc="105" dirty="0"/>
              <a:t> </a:t>
            </a:r>
            <a:r>
              <a:rPr dirty="0"/>
              <a:t>with</a:t>
            </a:r>
            <a:r>
              <a:rPr spc="140" dirty="0"/>
              <a:t> </a:t>
            </a:r>
            <a:r>
              <a:rPr spc="-240" dirty="0"/>
              <a:t>'CCA'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39"/>
              </a:lnSpc>
            </a:pPr>
            <a:fld id="{81D60167-4931-47E6-BA6A-407CBD079E47}" type="slidenum">
              <a:rPr spc="75" dirty="0"/>
              <a:t>28</a:t>
            </a:fld>
            <a:endParaRPr spc="75" dirty="0"/>
          </a:p>
        </p:txBody>
      </p:sp>
      <p:sp>
        <p:nvSpPr>
          <p:cNvPr id="3" name="object 3"/>
          <p:cNvSpPr txBox="1"/>
          <p:nvPr/>
        </p:nvSpPr>
        <p:spPr>
          <a:xfrm>
            <a:off x="848994" y="5434647"/>
            <a:ext cx="7169784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95" dirty="0">
                <a:latin typeface="Microsoft Sans Serif"/>
                <a:cs typeface="Microsoft Sans Serif"/>
              </a:rPr>
              <a:t>Here</a:t>
            </a:r>
            <a:r>
              <a:rPr sz="2200" spc="75" dirty="0">
                <a:latin typeface="Microsoft Sans Serif"/>
                <a:cs typeface="Microsoft Sans Serif"/>
              </a:rPr>
              <a:t> </a:t>
            </a:r>
            <a:r>
              <a:rPr sz="2200" spc="-95" dirty="0">
                <a:latin typeface="Microsoft Sans Serif"/>
                <a:cs typeface="Microsoft Sans Serif"/>
              </a:rPr>
              <a:t>we</a:t>
            </a:r>
            <a:r>
              <a:rPr sz="2200" spc="75" dirty="0">
                <a:latin typeface="Microsoft Sans Serif"/>
                <a:cs typeface="Microsoft Sans Serif"/>
              </a:rPr>
              <a:t> </a:t>
            </a:r>
            <a:r>
              <a:rPr sz="2200" spc="-120" dirty="0">
                <a:latin typeface="Microsoft Sans Serif"/>
                <a:cs typeface="Microsoft Sans Serif"/>
              </a:rPr>
              <a:t>can</a:t>
            </a:r>
            <a:r>
              <a:rPr sz="2200" spc="60" dirty="0">
                <a:latin typeface="Microsoft Sans Serif"/>
                <a:cs typeface="Microsoft Sans Serif"/>
              </a:rPr>
              <a:t> </a:t>
            </a:r>
            <a:r>
              <a:rPr sz="2200" spc="-130" dirty="0">
                <a:latin typeface="Microsoft Sans Serif"/>
                <a:cs typeface="Microsoft Sans Serif"/>
              </a:rPr>
              <a:t>see</a:t>
            </a:r>
            <a:r>
              <a:rPr sz="2200" spc="85" dirty="0">
                <a:latin typeface="Microsoft Sans Serif"/>
                <a:cs typeface="Microsoft Sans Serif"/>
              </a:rPr>
              <a:t> </a:t>
            </a:r>
            <a:r>
              <a:rPr sz="2200" spc="-40" dirty="0">
                <a:latin typeface="Microsoft Sans Serif"/>
                <a:cs typeface="Microsoft Sans Serif"/>
              </a:rPr>
              <a:t>five</a:t>
            </a:r>
            <a:r>
              <a:rPr sz="2200" spc="55" dirty="0">
                <a:latin typeface="Microsoft Sans Serif"/>
                <a:cs typeface="Microsoft Sans Serif"/>
              </a:rPr>
              <a:t> </a:t>
            </a:r>
            <a:r>
              <a:rPr sz="2200" spc="-90" dirty="0">
                <a:latin typeface="Microsoft Sans Serif"/>
                <a:cs typeface="Microsoft Sans Serif"/>
              </a:rPr>
              <a:t>samples</a:t>
            </a:r>
            <a:r>
              <a:rPr sz="2200" spc="60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of</a:t>
            </a:r>
            <a:r>
              <a:rPr sz="2200" spc="80" dirty="0">
                <a:latin typeface="Microsoft Sans Serif"/>
                <a:cs typeface="Microsoft Sans Serif"/>
              </a:rPr>
              <a:t> </a:t>
            </a:r>
            <a:r>
              <a:rPr sz="2200" spc="-140" dirty="0">
                <a:latin typeface="Microsoft Sans Serif"/>
                <a:cs typeface="Microsoft Sans Serif"/>
              </a:rPr>
              <a:t>Cape</a:t>
            </a:r>
            <a:r>
              <a:rPr sz="2200" spc="80" dirty="0">
                <a:latin typeface="Microsoft Sans Serif"/>
                <a:cs typeface="Microsoft Sans Serif"/>
              </a:rPr>
              <a:t> </a:t>
            </a:r>
            <a:r>
              <a:rPr sz="2200" spc="-110" dirty="0">
                <a:latin typeface="Microsoft Sans Serif"/>
                <a:cs typeface="Microsoft Sans Serif"/>
              </a:rPr>
              <a:t>Canaveral</a:t>
            </a:r>
            <a:r>
              <a:rPr sz="2200" spc="75" dirty="0">
                <a:latin typeface="Microsoft Sans Serif"/>
                <a:cs typeface="Microsoft Sans Serif"/>
              </a:rPr>
              <a:t> </a:t>
            </a:r>
            <a:r>
              <a:rPr sz="2200" spc="-95" dirty="0">
                <a:latin typeface="Microsoft Sans Serif"/>
                <a:cs typeface="Microsoft Sans Serif"/>
              </a:rPr>
              <a:t>launches.</a:t>
            </a:r>
            <a:endParaRPr sz="2200" dirty="0">
              <a:latin typeface="Microsoft Sans Serif"/>
              <a:cs typeface="Microsoft Sans Serif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3624594"/>
              </p:ext>
            </p:extLst>
          </p:nvPr>
        </p:nvGraphicFramePr>
        <p:xfrm>
          <a:off x="763663" y="2284095"/>
          <a:ext cx="10627356" cy="29971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6299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6299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6299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062989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388744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904875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894715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1062354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902334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1222375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</a:tblGrid>
              <a:tr h="51815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125"/>
                        </a:spcBef>
                      </a:pPr>
                      <a:r>
                        <a:rPr sz="1400" b="1" spc="-1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Date</a:t>
                      </a:r>
                      <a:endParaRPr sz="140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1428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125"/>
                        </a:spcBef>
                      </a:pPr>
                      <a:r>
                        <a:rPr sz="1400" b="1" spc="-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Time</a:t>
                      </a:r>
                      <a:r>
                        <a:rPr sz="1400" b="1" spc="-5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1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UTC</a:t>
                      </a:r>
                      <a:endParaRPr sz="140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1428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39179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b="1" spc="-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B</a:t>
                      </a:r>
                      <a:r>
                        <a:rPr sz="1400" b="1" spc="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oo</a:t>
                      </a:r>
                      <a:r>
                        <a:rPr sz="1400" b="1" spc="-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1400" b="1" spc="-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1400" b="1" spc="-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14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r  </a:t>
                      </a:r>
                      <a:r>
                        <a:rPr sz="1400" b="1" spc="-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Version</a:t>
                      </a:r>
                      <a:endParaRPr sz="140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125"/>
                        </a:spcBef>
                      </a:pPr>
                      <a:r>
                        <a:rPr sz="14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Launch</a:t>
                      </a:r>
                      <a:r>
                        <a:rPr sz="1400" b="1" spc="-7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Site</a:t>
                      </a:r>
                      <a:endParaRPr sz="140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1428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125"/>
                        </a:spcBef>
                      </a:pPr>
                      <a:r>
                        <a:rPr sz="14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Payload</a:t>
                      </a:r>
                      <a:endParaRPr sz="140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1428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92710" marR="20701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Payload </a:t>
                      </a:r>
                      <a:r>
                        <a:rPr sz="1400" b="1" spc="-30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Mass</a:t>
                      </a:r>
                      <a:r>
                        <a:rPr sz="1400" b="1" spc="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k</a:t>
                      </a:r>
                      <a:r>
                        <a:rPr sz="14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g</a:t>
                      </a:r>
                      <a:endParaRPr sz="140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1125"/>
                        </a:spcBef>
                      </a:pPr>
                      <a:r>
                        <a:rPr sz="1400" b="1" spc="-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Orbit</a:t>
                      </a:r>
                      <a:endParaRPr sz="140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1428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1125"/>
                        </a:spcBef>
                      </a:pPr>
                      <a:r>
                        <a:rPr sz="14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Customer</a:t>
                      </a:r>
                      <a:endParaRPr sz="140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1428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93345" marR="123189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b="1" spc="-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Mission </a:t>
                      </a:r>
                      <a:r>
                        <a:rPr sz="14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1400" b="1" spc="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u</a:t>
                      </a:r>
                      <a:r>
                        <a:rPr sz="1400" b="1" spc="-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14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c</a:t>
                      </a:r>
                      <a:r>
                        <a:rPr sz="1400" b="1" spc="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1400" b="1" spc="-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me</a:t>
                      </a:r>
                      <a:endParaRPr sz="140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93345" marR="44323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Landing </a:t>
                      </a:r>
                      <a:r>
                        <a:rPr sz="1400" b="1" spc="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1400" b="1" spc="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u</a:t>
                      </a:r>
                      <a:r>
                        <a:rPr sz="1400" b="1" spc="-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14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c</a:t>
                      </a:r>
                      <a:r>
                        <a:rPr sz="1400" b="1" spc="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1400" b="1" spc="-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me</a:t>
                      </a:r>
                      <a:endParaRPr sz="140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010"/>
                        </a:spcBef>
                      </a:pPr>
                      <a:r>
                        <a:rPr sz="1200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2010-06-04</a:t>
                      </a:r>
                      <a:endParaRPr sz="120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1282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010"/>
                        </a:spcBef>
                      </a:pPr>
                      <a:r>
                        <a:rPr sz="1200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18:45:00</a:t>
                      </a:r>
                      <a:endParaRPr sz="120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1282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1010"/>
                        </a:spcBef>
                      </a:pPr>
                      <a:r>
                        <a:rPr sz="12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F9</a:t>
                      </a:r>
                      <a:r>
                        <a:rPr sz="1200" spc="-3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v1.0</a:t>
                      </a:r>
                      <a:r>
                        <a:rPr sz="1200" spc="-1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B0003</a:t>
                      </a:r>
                      <a:endParaRPr sz="120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1282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010"/>
                        </a:spcBef>
                      </a:pPr>
                      <a:r>
                        <a:rPr sz="1200" b="1" spc="-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CCA</a:t>
                      </a:r>
                      <a:r>
                        <a:rPr sz="1200" spc="-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FS</a:t>
                      </a:r>
                      <a:r>
                        <a:rPr sz="1200" spc="-4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LC-40</a:t>
                      </a:r>
                      <a:endParaRPr sz="120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1282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15557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spc="-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D</a:t>
                      </a:r>
                      <a:r>
                        <a:rPr sz="1200" spc="-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12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200" spc="-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g</a:t>
                      </a:r>
                      <a:r>
                        <a:rPr sz="1200" spc="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12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n</a:t>
                      </a:r>
                      <a:r>
                        <a:rPr sz="1200" spc="-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Sp</a:t>
                      </a:r>
                      <a:r>
                        <a:rPr sz="12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200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c</a:t>
                      </a:r>
                      <a:r>
                        <a:rPr sz="12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1200" spc="-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c</a:t>
                      </a:r>
                      <a:r>
                        <a:rPr sz="1200" spc="-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12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200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f</a:t>
                      </a:r>
                      <a:r>
                        <a:rPr sz="12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t  </a:t>
                      </a:r>
                      <a:r>
                        <a:rPr sz="1200" spc="-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Qualification</a:t>
                      </a:r>
                      <a:r>
                        <a:rPr sz="1200" spc="-3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Unit</a:t>
                      </a:r>
                      <a:endParaRPr sz="120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1010"/>
                        </a:spcBef>
                      </a:pPr>
                      <a:r>
                        <a:rPr sz="12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120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1282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1010"/>
                        </a:spcBef>
                      </a:pPr>
                      <a:r>
                        <a:rPr sz="1200" spc="-1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LEO</a:t>
                      </a:r>
                      <a:endParaRPr sz="120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1282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1010"/>
                        </a:spcBef>
                      </a:pPr>
                      <a:r>
                        <a:rPr sz="12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SpaceX</a:t>
                      </a:r>
                      <a:endParaRPr sz="120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1282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1010"/>
                        </a:spcBef>
                      </a:pPr>
                      <a:r>
                        <a:rPr sz="1200" spc="-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Success</a:t>
                      </a:r>
                      <a:endParaRPr sz="120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1282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3345" marR="40068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Failure </a:t>
                      </a:r>
                      <a:r>
                        <a:rPr sz="1200" spc="-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(</a:t>
                      </a:r>
                      <a:r>
                        <a:rPr sz="12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pa</a:t>
                      </a:r>
                      <a:r>
                        <a:rPr sz="1200" spc="-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12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200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c</a:t>
                      </a:r>
                      <a:r>
                        <a:rPr sz="1200" spc="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hu</a:t>
                      </a:r>
                      <a:r>
                        <a:rPr sz="1200" spc="-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12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e)</a:t>
                      </a:r>
                      <a:endParaRPr sz="120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22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solidFill>
                          <a:schemeClr val="bg1"/>
                        </a:solidFill>
                        <a:latin typeface="Times New Roman"/>
                        <a:cs typeface="Times New Roman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1070"/>
                        </a:spcBef>
                      </a:pPr>
                      <a:r>
                        <a:rPr sz="1200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2010-12-08</a:t>
                      </a:r>
                      <a:endParaRPr sz="120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solidFill>
                          <a:schemeClr val="bg1"/>
                        </a:solidFill>
                        <a:latin typeface="Times New Roman"/>
                        <a:cs typeface="Times New Roman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1070"/>
                        </a:spcBef>
                      </a:pPr>
                      <a:r>
                        <a:rPr sz="1200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15:43:00</a:t>
                      </a:r>
                      <a:endParaRPr sz="120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solidFill>
                          <a:schemeClr val="bg1"/>
                        </a:solidFill>
                        <a:latin typeface="Times New Roman"/>
                        <a:cs typeface="Times New Roman"/>
                      </a:endParaRPr>
                    </a:p>
                    <a:p>
                      <a:pPr marR="1905" algn="ctr">
                        <a:lnSpc>
                          <a:spcPct val="100000"/>
                        </a:lnSpc>
                        <a:spcBef>
                          <a:spcPts val="1070"/>
                        </a:spcBef>
                      </a:pPr>
                      <a:r>
                        <a:rPr sz="12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F9</a:t>
                      </a:r>
                      <a:r>
                        <a:rPr sz="1200" spc="-3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v1.0</a:t>
                      </a:r>
                      <a:r>
                        <a:rPr sz="1200" spc="-1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B0004</a:t>
                      </a:r>
                      <a:endParaRPr sz="120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solidFill>
                          <a:schemeClr val="bg1"/>
                        </a:solidFill>
                        <a:latin typeface="Times New Roman"/>
                        <a:cs typeface="Times New Roman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1070"/>
                        </a:spcBef>
                      </a:pPr>
                      <a:r>
                        <a:rPr sz="1200" b="1" spc="-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CCA</a:t>
                      </a:r>
                      <a:r>
                        <a:rPr sz="1200" spc="-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FS</a:t>
                      </a:r>
                      <a:r>
                        <a:rPr sz="1200" spc="-4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LC-40</a:t>
                      </a:r>
                      <a:endParaRPr sz="120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9525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spc="-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D</a:t>
                      </a:r>
                      <a:r>
                        <a:rPr sz="1200" spc="-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12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200" spc="-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g</a:t>
                      </a:r>
                      <a:r>
                        <a:rPr sz="1200" spc="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12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n</a:t>
                      </a:r>
                      <a:r>
                        <a:rPr sz="1200" spc="-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d</a:t>
                      </a:r>
                      <a:r>
                        <a:rPr sz="12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emo</a:t>
                      </a:r>
                      <a:r>
                        <a:rPr sz="1200" spc="-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f</a:t>
                      </a:r>
                      <a:r>
                        <a:rPr sz="12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li</a:t>
                      </a:r>
                      <a:r>
                        <a:rPr sz="1200" spc="-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g</a:t>
                      </a:r>
                      <a:r>
                        <a:rPr sz="1200" spc="-1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h</a:t>
                      </a:r>
                      <a:r>
                        <a:rPr sz="12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t  </a:t>
                      </a:r>
                      <a:r>
                        <a:rPr sz="1200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C1, two</a:t>
                      </a:r>
                      <a:r>
                        <a:rPr sz="12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CubeSats, </a:t>
                      </a:r>
                      <a:r>
                        <a:rPr sz="12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barrel </a:t>
                      </a:r>
                      <a:r>
                        <a:rPr sz="12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of </a:t>
                      </a:r>
                      <a:r>
                        <a:rPr sz="1200" spc="-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Brouere </a:t>
                      </a:r>
                      <a:r>
                        <a:rPr sz="12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cheese</a:t>
                      </a:r>
                      <a:endParaRPr sz="120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solidFill>
                          <a:schemeClr val="bg1"/>
                        </a:solidFill>
                        <a:latin typeface="Times New Roman"/>
                        <a:cs typeface="Times New Roman"/>
                      </a:endParaRPr>
                    </a:p>
                    <a:p>
                      <a:pPr marL="92710">
                        <a:lnSpc>
                          <a:spcPct val="100000"/>
                        </a:lnSpc>
                        <a:spcBef>
                          <a:spcPts val="1070"/>
                        </a:spcBef>
                      </a:pPr>
                      <a:r>
                        <a:rPr sz="12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120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solidFill>
                          <a:schemeClr val="bg1"/>
                        </a:solidFill>
                        <a:latin typeface="Times New Roman"/>
                        <a:cs typeface="Times New Roman"/>
                      </a:endParaRPr>
                    </a:p>
                    <a:p>
                      <a:pPr marL="92710">
                        <a:lnSpc>
                          <a:spcPct val="100000"/>
                        </a:lnSpc>
                        <a:spcBef>
                          <a:spcPts val="1070"/>
                        </a:spcBef>
                      </a:pPr>
                      <a:r>
                        <a:rPr sz="1200" spc="-1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LEO</a:t>
                      </a:r>
                      <a:r>
                        <a:rPr sz="1200" spc="-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(ISS)</a:t>
                      </a:r>
                      <a:endParaRPr sz="120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500">
                        <a:solidFill>
                          <a:schemeClr val="bg1"/>
                        </a:solidFill>
                        <a:latin typeface="Times New Roman"/>
                        <a:cs typeface="Times New Roman"/>
                      </a:endParaRPr>
                    </a:p>
                    <a:p>
                      <a:pPr marL="92710">
                        <a:lnSpc>
                          <a:spcPct val="100000"/>
                        </a:lnSpc>
                      </a:pPr>
                      <a:r>
                        <a:rPr sz="1200" spc="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NASA</a:t>
                      </a:r>
                      <a:r>
                        <a:rPr sz="1200" spc="-5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(COTS)</a:t>
                      </a:r>
                      <a:endParaRPr sz="120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  <a:p>
                      <a:pPr marL="92710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NRO</a:t>
                      </a:r>
                      <a:endParaRPr sz="120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6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solidFill>
                          <a:schemeClr val="bg1"/>
                        </a:solidFill>
                        <a:latin typeface="Times New Roman"/>
                        <a:cs typeface="Times New Roman"/>
                      </a:endParaRPr>
                    </a:p>
                    <a:p>
                      <a:pPr marL="93345">
                        <a:lnSpc>
                          <a:spcPct val="100000"/>
                        </a:lnSpc>
                        <a:spcBef>
                          <a:spcPts val="1070"/>
                        </a:spcBef>
                      </a:pPr>
                      <a:r>
                        <a:rPr sz="1200" spc="-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Success</a:t>
                      </a:r>
                      <a:endParaRPr sz="120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500">
                        <a:solidFill>
                          <a:schemeClr val="bg1"/>
                        </a:solidFill>
                        <a:latin typeface="Times New Roman"/>
                        <a:cs typeface="Times New Roman"/>
                      </a:endParaRPr>
                    </a:p>
                    <a:p>
                      <a:pPr marL="93345">
                        <a:lnSpc>
                          <a:spcPct val="100000"/>
                        </a:lnSpc>
                      </a:pPr>
                      <a:r>
                        <a:rPr sz="1200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Failure</a:t>
                      </a:r>
                      <a:endParaRPr sz="120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  <a:p>
                      <a:pPr marL="9334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(parachute)</a:t>
                      </a:r>
                      <a:endParaRPr sz="120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6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010"/>
                        </a:spcBef>
                      </a:pPr>
                      <a:r>
                        <a:rPr sz="1200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2012-05-22</a:t>
                      </a:r>
                      <a:endParaRPr sz="120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1282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010"/>
                        </a:spcBef>
                      </a:pPr>
                      <a:r>
                        <a:rPr sz="1200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07:44:00</a:t>
                      </a:r>
                      <a:endParaRPr sz="120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1282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1010"/>
                        </a:spcBef>
                      </a:pPr>
                      <a:r>
                        <a:rPr sz="12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F9</a:t>
                      </a:r>
                      <a:r>
                        <a:rPr sz="1200" spc="-3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v1.0</a:t>
                      </a:r>
                      <a:r>
                        <a:rPr sz="1200" spc="-1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B0005</a:t>
                      </a:r>
                      <a:endParaRPr sz="120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1282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010"/>
                        </a:spcBef>
                      </a:pPr>
                      <a:r>
                        <a:rPr sz="1200" b="1" spc="-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CCA</a:t>
                      </a:r>
                      <a:r>
                        <a:rPr sz="1200" spc="-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FS</a:t>
                      </a:r>
                      <a:r>
                        <a:rPr sz="1200" spc="-4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LC-40</a:t>
                      </a:r>
                      <a:endParaRPr sz="120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1282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spc="-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Dragon</a:t>
                      </a:r>
                      <a:r>
                        <a:rPr sz="1200" spc="-5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demo</a:t>
                      </a:r>
                      <a:r>
                        <a:rPr sz="1200" spc="-3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flight</a:t>
                      </a:r>
                      <a:endParaRPr sz="120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C2</a:t>
                      </a:r>
                      <a:endParaRPr sz="120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1010"/>
                        </a:spcBef>
                      </a:pPr>
                      <a:r>
                        <a:rPr sz="1200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525</a:t>
                      </a:r>
                      <a:endParaRPr sz="120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1282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1010"/>
                        </a:spcBef>
                      </a:pPr>
                      <a:r>
                        <a:rPr sz="1200" spc="-1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LEO</a:t>
                      </a:r>
                      <a:r>
                        <a:rPr sz="1200" spc="-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(ISS)</a:t>
                      </a:r>
                      <a:endParaRPr sz="120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1282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1010"/>
                        </a:spcBef>
                      </a:pPr>
                      <a:r>
                        <a:rPr sz="1200" spc="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NASA</a:t>
                      </a:r>
                      <a:r>
                        <a:rPr sz="1200" spc="-3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(COTS)</a:t>
                      </a:r>
                      <a:endParaRPr sz="120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1282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1010"/>
                        </a:spcBef>
                      </a:pPr>
                      <a:r>
                        <a:rPr sz="1200" spc="-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Success</a:t>
                      </a:r>
                      <a:endParaRPr sz="120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1282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1010"/>
                        </a:spcBef>
                      </a:pPr>
                      <a:r>
                        <a:rPr sz="12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No</a:t>
                      </a:r>
                      <a:r>
                        <a:rPr sz="1200" spc="-4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attempt</a:t>
                      </a:r>
                      <a:endParaRPr sz="120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1282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1200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2012-10-08</a:t>
                      </a:r>
                      <a:endParaRPr sz="120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857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1200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00:35:00</a:t>
                      </a:r>
                      <a:endParaRPr sz="120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857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12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F9</a:t>
                      </a:r>
                      <a:r>
                        <a:rPr sz="1200" spc="-3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v1.0</a:t>
                      </a:r>
                      <a:r>
                        <a:rPr sz="1200" spc="-1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B0006</a:t>
                      </a:r>
                      <a:endParaRPr sz="120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857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1200" b="1" spc="-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CCA</a:t>
                      </a:r>
                      <a:r>
                        <a:rPr sz="1200" spc="-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FS</a:t>
                      </a:r>
                      <a:r>
                        <a:rPr sz="1200" spc="-4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LC-40</a:t>
                      </a:r>
                      <a:endParaRPr sz="120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857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12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SpaceX</a:t>
                      </a:r>
                      <a:r>
                        <a:rPr sz="1200" spc="-5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CRS-1</a:t>
                      </a:r>
                      <a:endParaRPr sz="120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857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1200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500</a:t>
                      </a:r>
                      <a:endParaRPr sz="120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857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1200" spc="-1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LEO</a:t>
                      </a:r>
                      <a:r>
                        <a:rPr sz="1200" spc="-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(ISS)</a:t>
                      </a:r>
                      <a:endParaRPr sz="120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857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1200" spc="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NASA</a:t>
                      </a:r>
                      <a:r>
                        <a:rPr sz="1200" spc="-4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(CRS)</a:t>
                      </a:r>
                      <a:endParaRPr sz="120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857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1200" spc="-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Success</a:t>
                      </a:r>
                      <a:endParaRPr sz="120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857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12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No</a:t>
                      </a:r>
                      <a:r>
                        <a:rPr sz="1200" spc="-4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attempt</a:t>
                      </a:r>
                      <a:endParaRPr sz="120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857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1200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2013-03-01</a:t>
                      </a:r>
                      <a:endParaRPr sz="120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857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1200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15:10:00</a:t>
                      </a:r>
                      <a:endParaRPr sz="120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857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12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F9</a:t>
                      </a:r>
                      <a:r>
                        <a:rPr sz="1200" spc="-3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v1.0</a:t>
                      </a:r>
                      <a:r>
                        <a:rPr sz="1200" spc="-1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B0007</a:t>
                      </a:r>
                      <a:endParaRPr sz="120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857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1200" b="1" spc="-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CCA</a:t>
                      </a:r>
                      <a:r>
                        <a:rPr sz="1200" spc="-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FS</a:t>
                      </a:r>
                      <a:r>
                        <a:rPr sz="1200" spc="-4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LC-40</a:t>
                      </a:r>
                      <a:endParaRPr sz="120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857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12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SpaceX</a:t>
                      </a:r>
                      <a:r>
                        <a:rPr sz="1200" spc="-5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CRS-2</a:t>
                      </a:r>
                      <a:endParaRPr sz="120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857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1200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677</a:t>
                      </a:r>
                      <a:endParaRPr sz="120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857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1200" spc="-1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LEO</a:t>
                      </a:r>
                      <a:r>
                        <a:rPr sz="1200" spc="-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(ISS)</a:t>
                      </a:r>
                      <a:endParaRPr sz="120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857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1200" spc="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NASA</a:t>
                      </a:r>
                      <a:r>
                        <a:rPr sz="1200" spc="-4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(CRS)</a:t>
                      </a:r>
                      <a:endParaRPr sz="120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857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1200" spc="-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Success</a:t>
                      </a:r>
                      <a:endParaRPr sz="120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857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12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No</a:t>
                      </a:r>
                      <a:r>
                        <a:rPr sz="1200" spc="-3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attemp</a:t>
                      </a:r>
                      <a:endParaRPr sz="1200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857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8994" y="1841880"/>
            <a:ext cx="571246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55" dirty="0">
                <a:latin typeface="Microsoft Sans Serif"/>
                <a:cs typeface="Microsoft Sans Serif"/>
              </a:rPr>
              <a:t>Total</a:t>
            </a:r>
            <a:r>
              <a:rPr sz="2200" spc="35" dirty="0">
                <a:latin typeface="Microsoft Sans Serif"/>
                <a:cs typeface="Microsoft Sans Serif"/>
              </a:rPr>
              <a:t> </a:t>
            </a:r>
            <a:r>
              <a:rPr sz="2200" spc="-50" dirty="0">
                <a:latin typeface="Microsoft Sans Serif"/>
                <a:cs typeface="Microsoft Sans Serif"/>
              </a:rPr>
              <a:t>payload</a:t>
            </a:r>
            <a:r>
              <a:rPr sz="2200" spc="70" dirty="0">
                <a:latin typeface="Microsoft Sans Serif"/>
                <a:cs typeface="Microsoft Sans Serif"/>
              </a:rPr>
              <a:t> </a:t>
            </a:r>
            <a:r>
              <a:rPr sz="2200" spc="-45" dirty="0">
                <a:latin typeface="Microsoft Sans Serif"/>
                <a:cs typeface="Microsoft Sans Serif"/>
              </a:rPr>
              <a:t>carried</a:t>
            </a:r>
            <a:r>
              <a:rPr sz="2200" spc="75" dirty="0">
                <a:latin typeface="Microsoft Sans Serif"/>
                <a:cs typeface="Microsoft Sans Serif"/>
              </a:rPr>
              <a:t> </a:t>
            </a:r>
            <a:r>
              <a:rPr sz="2200" spc="-40" dirty="0">
                <a:latin typeface="Microsoft Sans Serif"/>
                <a:cs typeface="Microsoft Sans Serif"/>
              </a:rPr>
              <a:t>by</a:t>
            </a:r>
            <a:r>
              <a:rPr sz="2200" spc="55" dirty="0">
                <a:latin typeface="Microsoft Sans Serif"/>
                <a:cs typeface="Microsoft Sans Serif"/>
              </a:rPr>
              <a:t> </a:t>
            </a:r>
            <a:r>
              <a:rPr sz="2200" spc="-35" dirty="0">
                <a:latin typeface="Microsoft Sans Serif"/>
                <a:cs typeface="Microsoft Sans Serif"/>
              </a:rPr>
              <a:t>boosters</a:t>
            </a:r>
            <a:r>
              <a:rPr sz="2200" spc="70" dirty="0">
                <a:latin typeface="Microsoft Sans Serif"/>
                <a:cs typeface="Microsoft Sans Serif"/>
              </a:rPr>
              <a:t> </a:t>
            </a:r>
            <a:r>
              <a:rPr sz="2200" spc="-25" dirty="0">
                <a:latin typeface="Microsoft Sans Serif"/>
                <a:cs typeface="Microsoft Sans Serif"/>
              </a:rPr>
              <a:t>from</a:t>
            </a:r>
            <a:r>
              <a:rPr sz="2200" spc="50" dirty="0">
                <a:latin typeface="Microsoft Sans Serif"/>
                <a:cs typeface="Microsoft Sans Serif"/>
              </a:rPr>
              <a:t> </a:t>
            </a:r>
            <a:r>
              <a:rPr sz="2200" spc="-150" dirty="0">
                <a:latin typeface="Microsoft Sans Serif"/>
                <a:cs typeface="Microsoft Sans Serif"/>
              </a:rPr>
              <a:t>NASA:</a:t>
            </a:r>
            <a:endParaRPr sz="2200" dirty="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48994" y="460852"/>
            <a:ext cx="5628006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90" dirty="0"/>
              <a:t>Total</a:t>
            </a:r>
            <a:r>
              <a:rPr spc="75" dirty="0"/>
              <a:t> </a:t>
            </a:r>
            <a:r>
              <a:rPr spc="-140" dirty="0"/>
              <a:t>Payload</a:t>
            </a:r>
            <a:r>
              <a:rPr spc="110" dirty="0"/>
              <a:t> </a:t>
            </a:r>
            <a:r>
              <a:rPr spc="-235" dirty="0"/>
              <a:t>Mass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39"/>
              </a:lnSpc>
            </a:pPr>
            <a:fld id="{81D60167-4931-47E6-BA6A-407CBD079E47}" type="slidenum">
              <a:rPr spc="75" dirty="0"/>
              <a:t>29</a:t>
            </a:fld>
            <a:endParaRPr spc="75" dirty="0"/>
          </a:p>
        </p:txBody>
      </p:sp>
      <p:sp>
        <p:nvSpPr>
          <p:cNvPr id="3" name="object 3"/>
          <p:cNvSpPr txBox="1"/>
          <p:nvPr/>
        </p:nvSpPr>
        <p:spPr>
          <a:xfrm>
            <a:off x="848994" y="4408170"/>
            <a:ext cx="864997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55" dirty="0">
                <a:latin typeface="Microsoft Sans Serif"/>
                <a:cs typeface="Microsoft Sans Serif"/>
              </a:rPr>
              <a:t>Total</a:t>
            </a:r>
            <a:r>
              <a:rPr sz="2200" spc="45" dirty="0">
                <a:latin typeface="Microsoft Sans Serif"/>
                <a:cs typeface="Microsoft Sans Serif"/>
              </a:rPr>
              <a:t> </a:t>
            </a:r>
            <a:r>
              <a:rPr sz="2200" spc="-50" dirty="0">
                <a:latin typeface="Microsoft Sans Serif"/>
                <a:cs typeface="Microsoft Sans Serif"/>
              </a:rPr>
              <a:t>payload</a:t>
            </a:r>
            <a:r>
              <a:rPr sz="2200" spc="85" dirty="0">
                <a:latin typeface="Microsoft Sans Serif"/>
                <a:cs typeface="Microsoft Sans Serif"/>
              </a:rPr>
              <a:t> </a:t>
            </a:r>
            <a:r>
              <a:rPr sz="2200" spc="-65" dirty="0">
                <a:latin typeface="Microsoft Sans Serif"/>
                <a:cs typeface="Microsoft Sans Serif"/>
              </a:rPr>
              <a:t>calculated</a:t>
            </a:r>
            <a:r>
              <a:rPr sz="2200" spc="85" dirty="0">
                <a:latin typeface="Microsoft Sans Serif"/>
                <a:cs typeface="Microsoft Sans Serif"/>
              </a:rPr>
              <a:t> </a:t>
            </a:r>
            <a:r>
              <a:rPr sz="2200" spc="-75" dirty="0">
                <a:latin typeface="Microsoft Sans Serif"/>
                <a:cs typeface="Microsoft Sans Serif"/>
              </a:rPr>
              <a:t>above,</a:t>
            </a:r>
            <a:r>
              <a:rPr sz="2200" spc="75" dirty="0">
                <a:latin typeface="Microsoft Sans Serif"/>
                <a:cs typeface="Microsoft Sans Serif"/>
              </a:rPr>
              <a:t> </a:t>
            </a:r>
            <a:r>
              <a:rPr sz="2200" spc="-40" dirty="0">
                <a:latin typeface="Microsoft Sans Serif"/>
                <a:cs typeface="Microsoft Sans Serif"/>
              </a:rPr>
              <a:t>by</a:t>
            </a:r>
            <a:r>
              <a:rPr sz="2200" spc="70" dirty="0">
                <a:latin typeface="Microsoft Sans Serif"/>
                <a:cs typeface="Microsoft Sans Serif"/>
              </a:rPr>
              <a:t> </a:t>
            </a:r>
            <a:r>
              <a:rPr sz="2200" spc="-70" dirty="0">
                <a:latin typeface="Microsoft Sans Serif"/>
                <a:cs typeface="Microsoft Sans Serif"/>
              </a:rPr>
              <a:t>summing</a:t>
            </a:r>
            <a:r>
              <a:rPr sz="2200" spc="85" dirty="0">
                <a:latin typeface="Microsoft Sans Serif"/>
                <a:cs typeface="Microsoft Sans Serif"/>
              </a:rPr>
              <a:t> </a:t>
            </a:r>
            <a:r>
              <a:rPr sz="2200" spc="-40" dirty="0">
                <a:latin typeface="Microsoft Sans Serif"/>
                <a:cs typeface="Microsoft Sans Serif"/>
              </a:rPr>
              <a:t>all</a:t>
            </a:r>
            <a:r>
              <a:rPr sz="2200" spc="75" dirty="0">
                <a:latin typeface="Microsoft Sans Serif"/>
                <a:cs typeface="Microsoft Sans Serif"/>
              </a:rPr>
              <a:t> </a:t>
            </a:r>
            <a:r>
              <a:rPr sz="2200" spc="-65" dirty="0">
                <a:latin typeface="Microsoft Sans Serif"/>
                <a:cs typeface="Microsoft Sans Serif"/>
              </a:rPr>
              <a:t>payloads</a:t>
            </a:r>
            <a:r>
              <a:rPr sz="2200" spc="100" dirty="0">
                <a:latin typeface="Microsoft Sans Serif"/>
                <a:cs typeface="Microsoft Sans Serif"/>
              </a:rPr>
              <a:t> </a:t>
            </a:r>
            <a:r>
              <a:rPr sz="2200" spc="-80" dirty="0">
                <a:latin typeface="Microsoft Sans Serif"/>
                <a:cs typeface="Microsoft Sans Serif"/>
              </a:rPr>
              <a:t>whose</a:t>
            </a:r>
            <a:r>
              <a:rPr sz="2200" spc="80" dirty="0">
                <a:latin typeface="Microsoft Sans Serif"/>
                <a:cs typeface="Microsoft Sans Serif"/>
              </a:rPr>
              <a:t> </a:t>
            </a:r>
            <a:r>
              <a:rPr sz="2200" spc="-85" dirty="0">
                <a:latin typeface="Microsoft Sans Serif"/>
                <a:cs typeface="Microsoft Sans Serif"/>
              </a:rPr>
              <a:t>codes</a:t>
            </a:r>
            <a:endParaRPr sz="2200" dirty="0">
              <a:latin typeface="Microsoft Sans Serif"/>
              <a:cs typeface="Microsoft Sans Serif"/>
            </a:endParaRPr>
          </a:p>
          <a:p>
            <a:pPr marL="241300">
              <a:lnSpc>
                <a:spcPct val="100000"/>
              </a:lnSpc>
            </a:pPr>
            <a:r>
              <a:rPr sz="2200" spc="-40" dirty="0">
                <a:latin typeface="Microsoft Sans Serif"/>
                <a:cs typeface="Microsoft Sans Serif"/>
              </a:rPr>
              <a:t>contain</a:t>
            </a:r>
            <a:r>
              <a:rPr sz="2200" spc="60" dirty="0">
                <a:latin typeface="Microsoft Sans Serif"/>
                <a:cs typeface="Microsoft Sans Serif"/>
              </a:rPr>
              <a:t> </a:t>
            </a:r>
            <a:r>
              <a:rPr sz="2200" spc="-175" dirty="0">
                <a:latin typeface="Microsoft Sans Serif"/>
                <a:cs typeface="Microsoft Sans Serif"/>
              </a:rPr>
              <a:t>‘CRS’,</a:t>
            </a:r>
            <a:r>
              <a:rPr sz="2200" spc="80" dirty="0">
                <a:latin typeface="Microsoft Sans Serif"/>
                <a:cs typeface="Microsoft Sans Serif"/>
              </a:rPr>
              <a:t> </a:t>
            </a:r>
            <a:r>
              <a:rPr sz="2200" spc="-60" dirty="0">
                <a:latin typeface="Microsoft Sans Serif"/>
                <a:cs typeface="Microsoft Sans Serif"/>
              </a:rPr>
              <a:t>which</a:t>
            </a:r>
            <a:r>
              <a:rPr sz="2200" spc="60" dirty="0">
                <a:latin typeface="Microsoft Sans Serif"/>
                <a:cs typeface="Microsoft Sans Serif"/>
              </a:rPr>
              <a:t> </a:t>
            </a:r>
            <a:r>
              <a:rPr sz="2200" spc="-55" dirty="0">
                <a:latin typeface="Microsoft Sans Serif"/>
                <a:cs typeface="Microsoft Sans Serif"/>
              </a:rPr>
              <a:t>corresponds</a:t>
            </a:r>
            <a:r>
              <a:rPr sz="2200" spc="70" dirty="0">
                <a:latin typeface="Microsoft Sans Serif"/>
                <a:cs typeface="Microsoft Sans Serif"/>
              </a:rPr>
              <a:t> </a:t>
            </a:r>
            <a:r>
              <a:rPr sz="2200" spc="45" dirty="0">
                <a:latin typeface="Microsoft Sans Serif"/>
                <a:cs typeface="Microsoft Sans Serif"/>
              </a:rPr>
              <a:t>to</a:t>
            </a:r>
            <a:r>
              <a:rPr sz="2200" spc="70" dirty="0">
                <a:latin typeface="Microsoft Sans Serif"/>
                <a:cs typeface="Microsoft Sans Serif"/>
              </a:rPr>
              <a:t> </a:t>
            </a:r>
            <a:r>
              <a:rPr sz="2200" spc="-150" dirty="0">
                <a:latin typeface="Microsoft Sans Serif"/>
                <a:cs typeface="Microsoft Sans Serif"/>
              </a:rPr>
              <a:t>NASA.</a:t>
            </a:r>
            <a:endParaRPr sz="2200" dirty="0">
              <a:latin typeface="Microsoft Sans Serif"/>
              <a:cs typeface="Microsoft Sans Serif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8629009"/>
              </p:ext>
            </p:extLst>
          </p:nvPr>
        </p:nvGraphicFramePr>
        <p:xfrm>
          <a:off x="1670050" y="2808604"/>
          <a:ext cx="1881505" cy="7416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8150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spc="-4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Total</a:t>
                      </a:r>
                      <a:r>
                        <a:rPr sz="1800" b="1" spc="-1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Payload</a:t>
                      </a:r>
                      <a:r>
                        <a:rPr sz="1800" b="1" spc="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(kg)</a:t>
                      </a:r>
                      <a:endParaRPr sz="180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111.268</a:t>
                      </a:r>
                      <a:endParaRPr sz="1800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37907" y="1198452"/>
            <a:ext cx="9676765" cy="4131259"/>
          </a:xfrm>
          <a:prstGeom prst="rect">
            <a:avLst/>
          </a:prstGeom>
        </p:spPr>
        <p:txBody>
          <a:bodyPr vert="horz" wrap="square" lIns="0" tIns="202565" rIns="0" bIns="0" rtlCol="0">
            <a:spAutoFit/>
          </a:bodyPr>
          <a:lstStyle/>
          <a:p>
            <a:pPr marL="240665" indent="-228600">
              <a:lnSpc>
                <a:spcPct val="100000"/>
              </a:lnSpc>
              <a:spcBef>
                <a:spcPts val="159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145" dirty="0">
                <a:latin typeface="Microsoft Sans Serif"/>
                <a:cs typeface="Microsoft Sans Serif"/>
              </a:rPr>
              <a:t>The</a:t>
            </a:r>
            <a:r>
              <a:rPr sz="2200" spc="85" dirty="0">
                <a:latin typeface="Microsoft Sans Serif"/>
                <a:cs typeface="Microsoft Sans Serif"/>
              </a:rPr>
              <a:t> </a:t>
            </a:r>
            <a:r>
              <a:rPr sz="2200" spc="-10" dirty="0">
                <a:latin typeface="Microsoft Sans Serif"/>
                <a:cs typeface="Microsoft Sans Serif"/>
              </a:rPr>
              <a:t>following</a:t>
            </a:r>
            <a:r>
              <a:rPr sz="2200" spc="90" dirty="0">
                <a:latin typeface="Microsoft Sans Serif"/>
                <a:cs typeface="Microsoft Sans Serif"/>
              </a:rPr>
              <a:t> </a:t>
            </a:r>
            <a:r>
              <a:rPr sz="2200" spc="-35" dirty="0">
                <a:latin typeface="Microsoft Sans Serif"/>
                <a:cs typeface="Microsoft Sans Serif"/>
              </a:rPr>
              <a:t>methodologies</a:t>
            </a:r>
            <a:r>
              <a:rPr sz="2200" spc="55" dirty="0">
                <a:latin typeface="Microsoft Sans Serif"/>
                <a:cs typeface="Microsoft Sans Serif"/>
              </a:rPr>
              <a:t> </a:t>
            </a:r>
            <a:r>
              <a:rPr sz="2200" spc="-75" dirty="0">
                <a:latin typeface="Microsoft Sans Serif"/>
                <a:cs typeface="Microsoft Sans Serif"/>
              </a:rPr>
              <a:t>were</a:t>
            </a:r>
            <a:r>
              <a:rPr sz="2200" spc="80" dirty="0">
                <a:latin typeface="Microsoft Sans Serif"/>
                <a:cs typeface="Microsoft Sans Serif"/>
              </a:rPr>
              <a:t> </a:t>
            </a:r>
            <a:r>
              <a:rPr sz="2200" spc="-80" dirty="0">
                <a:latin typeface="Microsoft Sans Serif"/>
                <a:cs typeface="Microsoft Sans Serif"/>
              </a:rPr>
              <a:t>used</a:t>
            </a:r>
            <a:r>
              <a:rPr sz="2200" spc="75" dirty="0">
                <a:latin typeface="Microsoft Sans Serif"/>
                <a:cs typeface="Microsoft Sans Serif"/>
              </a:rPr>
              <a:t> </a:t>
            </a:r>
            <a:r>
              <a:rPr sz="2200" spc="45" dirty="0">
                <a:latin typeface="Microsoft Sans Serif"/>
                <a:cs typeface="Microsoft Sans Serif"/>
              </a:rPr>
              <a:t>to</a:t>
            </a:r>
            <a:r>
              <a:rPr sz="2200" spc="65" dirty="0">
                <a:latin typeface="Microsoft Sans Serif"/>
                <a:cs typeface="Microsoft Sans Serif"/>
              </a:rPr>
              <a:t> </a:t>
            </a:r>
            <a:r>
              <a:rPr sz="2200" spc="-95" dirty="0">
                <a:latin typeface="Microsoft Sans Serif"/>
                <a:cs typeface="Microsoft Sans Serif"/>
              </a:rPr>
              <a:t>analyze</a:t>
            </a:r>
            <a:r>
              <a:rPr sz="2200" spc="100" dirty="0">
                <a:latin typeface="Microsoft Sans Serif"/>
                <a:cs typeface="Microsoft Sans Serif"/>
              </a:rPr>
              <a:t> </a:t>
            </a:r>
            <a:r>
              <a:rPr sz="2200" spc="-60" dirty="0">
                <a:latin typeface="Microsoft Sans Serif"/>
                <a:cs typeface="Microsoft Sans Serif"/>
              </a:rPr>
              <a:t>data:</a:t>
            </a:r>
            <a:endParaRPr sz="2200" dirty="0">
              <a:latin typeface="Microsoft Sans Serif"/>
              <a:cs typeface="Microsoft Sans Serif"/>
            </a:endParaRPr>
          </a:p>
          <a:p>
            <a:pPr marL="698500" lvl="1" indent="-229870">
              <a:lnSpc>
                <a:spcPct val="100000"/>
              </a:lnSpc>
              <a:spcBef>
                <a:spcPts val="1225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1800" spc="-55" dirty="0">
                <a:latin typeface="Microsoft Sans Serif"/>
                <a:cs typeface="Microsoft Sans Serif"/>
              </a:rPr>
              <a:t>Data</a:t>
            </a:r>
            <a:r>
              <a:rPr sz="1800" spc="70" dirty="0">
                <a:latin typeface="Microsoft Sans Serif"/>
                <a:cs typeface="Microsoft Sans Serif"/>
              </a:rPr>
              <a:t> </a:t>
            </a:r>
            <a:r>
              <a:rPr sz="1800" spc="-40" dirty="0">
                <a:latin typeface="Microsoft Sans Serif"/>
                <a:cs typeface="Microsoft Sans Serif"/>
              </a:rPr>
              <a:t>Collection</a:t>
            </a:r>
            <a:r>
              <a:rPr sz="1800" spc="40" dirty="0">
                <a:latin typeface="Microsoft Sans Serif"/>
                <a:cs typeface="Microsoft Sans Serif"/>
              </a:rPr>
              <a:t> </a:t>
            </a:r>
            <a:r>
              <a:rPr sz="1800" spc="-35" dirty="0">
                <a:latin typeface="Microsoft Sans Serif"/>
                <a:cs typeface="Microsoft Sans Serif"/>
              </a:rPr>
              <a:t>using</a:t>
            </a:r>
            <a:r>
              <a:rPr sz="1800" spc="40" dirty="0">
                <a:latin typeface="Microsoft Sans Serif"/>
                <a:cs typeface="Microsoft Sans Serif"/>
              </a:rPr>
              <a:t> </a:t>
            </a:r>
            <a:r>
              <a:rPr sz="1800" spc="-50" dirty="0">
                <a:latin typeface="Microsoft Sans Serif"/>
                <a:cs typeface="Microsoft Sans Serif"/>
              </a:rPr>
              <a:t>web</a:t>
            </a:r>
            <a:r>
              <a:rPr sz="1800" spc="50" dirty="0">
                <a:latin typeface="Microsoft Sans Serif"/>
                <a:cs typeface="Microsoft Sans Serif"/>
              </a:rPr>
              <a:t> </a:t>
            </a:r>
            <a:r>
              <a:rPr sz="1800" spc="-45" dirty="0">
                <a:latin typeface="Microsoft Sans Serif"/>
                <a:cs typeface="Microsoft Sans Serif"/>
              </a:rPr>
              <a:t>scraping</a:t>
            </a:r>
            <a:r>
              <a:rPr sz="1800" spc="65" dirty="0">
                <a:latin typeface="Microsoft Sans Serif"/>
                <a:cs typeface="Microsoft Sans Serif"/>
              </a:rPr>
              <a:t> </a:t>
            </a:r>
            <a:r>
              <a:rPr sz="1800" spc="-55" dirty="0">
                <a:latin typeface="Microsoft Sans Serif"/>
                <a:cs typeface="Microsoft Sans Serif"/>
              </a:rPr>
              <a:t>and</a:t>
            </a:r>
            <a:r>
              <a:rPr sz="1800" spc="65" dirty="0">
                <a:latin typeface="Microsoft Sans Serif"/>
                <a:cs typeface="Microsoft Sans Serif"/>
              </a:rPr>
              <a:t> </a:t>
            </a:r>
            <a:r>
              <a:rPr sz="1800" spc="-125" dirty="0">
                <a:latin typeface="Microsoft Sans Serif"/>
                <a:cs typeface="Microsoft Sans Serif"/>
              </a:rPr>
              <a:t>SpaceX</a:t>
            </a:r>
            <a:r>
              <a:rPr sz="1800" spc="40" dirty="0">
                <a:latin typeface="Microsoft Sans Serif"/>
                <a:cs typeface="Microsoft Sans Serif"/>
              </a:rPr>
              <a:t> </a:t>
            </a:r>
            <a:r>
              <a:rPr sz="1800" spc="-110" dirty="0">
                <a:latin typeface="Microsoft Sans Serif"/>
                <a:cs typeface="Microsoft Sans Serif"/>
              </a:rPr>
              <a:t>API;</a:t>
            </a:r>
            <a:endParaRPr sz="1800" dirty="0">
              <a:latin typeface="Microsoft Sans Serif"/>
              <a:cs typeface="Microsoft Sans Serif"/>
            </a:endParaRPr>
          </a:p>
          <a:p>
            <a:pPr marL="698500" lvl="1" indent="-229870">
              <a:lnSpc>
                <a:spcPts val="2050"/>
              </a:lnSpc>
              <a:spcBef>
                <a:spcPts val="1180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1800" spc="-35" dirty="0">
                <a:latin typeface="Microsoft Sans Serif"/>
                <a:cs typeface="Microsoft Sans Serif"/>
              </a:rPr>
              <a:t>Exploratory</a:t>
            </a:r>
            <a:r>
              <a:rPr sz="1800" spc="60" dirty="0">
                <a:latin typeface="Microsoft Sans Serif"/>
                <a:cs typeface="Microsoft Sans Serif"/>
              </a:rPr>
              <a:t> </a:t>
            </a:r>
            <a:r>
              <a:rPr sz="1800" spc="-60" dirty="0">
                <a:latin typeface="Microsoft Sans Serif"/>
                <a:cs typeface="Microsoft Sans Serif"/>
              </a:rPr>
              <a:t>Data</a:t>
            </a:r>
            <a:r>
              <a:rPr sz="1800" spc="80" dirty="0">
                <a:latin typeface="Microsoft Sans Serif"/>
                <a:cs typeface="Microsoft Sans Serif"/>
              </a:rPr>
              <a:t> </a:t>
            </a:r>
            <a:r>
              <a:rPr sz="1800" spc="-65" dirty="0">
                <a:latin typeface="Microsoft Sans Serif"/>
                <a:cs typeface="Microsoft Sans Serif"/>
              </a:rPr>
              <a:t>Analysis</a:t>
            </a:r>
            <a:r>
              <a:rPr sz="1800" spc="60" dirty="0">
                <a:latin typeface="Microsoft Sans Serif"/>
                <a:cs typeface="Microsoft Sans Serif"/>
              </a:rPr>
              <a:t> </a:t>
            </a:r>
            <a:r>
              <a:rPr sz="1800" spc="-120" dirty="0">
                <a:latin typeface="Microsoft Sans Serif"/>
                <a:cs typeface="Microsoft Sans Serif"/>
              </a:rPr>
              <a:t>(EDA),</a:t>
            </a:r>
            <a:r>
              <a:rPr sz="1800" spc="75" dirty="0">
                <a:latin typeface="Microsoft Sans Serif"/>
                <a:cs typeface="Microsoft Sans Serif"/>
              </a:rPr>
              <a:t> </a:t>
            </a:r>
            <a:r>
              <a:rPr sz="1800" spc="-20" dirty="0">
                <a:latin typeface="Microsoft Sans Serif"/>
                <a:cs typeface="Microsoft Sans Serif"/>
              </a:rPr>
              <a:t>including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spc="-35" dirty="0">
                <a:latin typeface="Microsoft Sans Serif"/>
                <a:cs typeface="Microsoft Sans Serif"/>
              </a:rPr>
              <a:t>data</a:t>
            </a:r>
            <a:r>
              <a:rPr sz="1800" spc="80" dirty="0">
                <a:latin typeface="Microsoft Sans Serif"/>
                <a:cs typeface="Microsoft Sans Serif"/>
              </a:rPr>
              <a:t> </a:t>
            </a:r>
            <a:r>
              <a:rPr sz="1800" spc="-25" dirty="0">
                <a:latin typeface="Microsoft Sans Serif"/>
                <a:cs typeface="Microsoft Sans Serif"/>
              </a:rPr>
              <a:t>wrangling,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spc="-35" dirty="0">
                <a:latin typeface="Microsoft Sans Serif"/>
                <a:cs typeface="Microsoft Sans Serif"/>
              </a:rPr>
              <a:t>data</a:t>
            </a:r>
            <a:r>
              <a:rPr sz="1800" spc="60" dirty="0">
                <a:latin typeface="Microsoft Sans Serif"/>
                <a:cs typeface="Microsoft Sans Serif"/>
              </a:rPr>
              <a:t> </a:t>
            </a:r>
            <a:r>
              <a:rPr sz="1800" spc="-35" dirty="0">
                <a:latin typeface="Microsoft Sans Serif"/>
                <a:cs typeface="Microsoft Sans Serif"/>
              </a:rPr>
              <a:t>visualization</a:t>
            </a:r>
            <a:r>
              <a:rPr sz="1800" spc="85" dirty="0">
                <a:latin typeface="Microsoft Sans Serif"/>
                <a:cs typeface="Microsoft Sans Serif"/>
              </a:rPr>
              <a:t> </a:t>
            </a:r>
            <a:r>
              <a:rPr sz="1800" spc="-55" dirty="0">
                <a:latin typeface="Microsoft Sans Serif"/>
                <a:cs typeface="Microsoft Sans Serif"/>
              </a:rPr>
              <a:t>and</a:t>
            </a:r>
            <a:r>
              <a:rPr sz="1800" spc="50" dirty="0">
                <a:latin typeface="Microsoft Sans Serif"/>
                <a:cs typeface="Microsoft Sans Serif"/>
              </a:rPr>
              <a:t> </a:t>
            </a:r>
            <a:r>
              <a:rPr sz="1800" spc="-30" dirty="0">
                <a:latin typeface="Microsoft Sans Serif"/>
                <a:cs typeface="Microsoft Sans Serif"/>
              </a:rPr>
              <a:t>interactive</a:t>
            </a:r>
            <a:endParaRPr sz="1800" dirty="0">
              <a:latin typeface="Microsoft Sans Serif"/>
              <a:cs typeface="Microsoft Sans Serif"/>
            </a:endParaRPr>
          </a:p>
          <a:p>
            <a:pPr marL="698500">
              <a:lnSpc>
                <a:spcPts val="2050"/>
              </a:lnSpc>
            </a:pPr>
            <a:r>
              <a:rPr sz="1800" spc="-55" dirty="0">
                <a:latin typeface="Microsoft Sans Serif"/>
                <a:cs typeface="Microsoft Sans Serif"/>
              </a:rPr>
              <a:t>visual</a:t>
            </a:r>
            <a:r>
              <a:rPr sz="1800" spc="35" dirty="0">
                <a:latin typeface="Microsoft Sans Serif"/>
                <a:cs typeface="Microsoft Sans Serif"/>
              </a:rPr>
              <a:t> </a:t>
            </a:r>
            <a:r>
              <a:rPr sz="1800" spc="-60" dirty="0">
                <a:latin typeface="Microsoft Sans Serif"/>
                <a:cs typeface="Microsoft Sans Serif"/>
              </a:rPr>
              <a:t>analytics;</a:t>
            </a:r>
            <a:endParaRPr sz="1800" dirty="0">
              <a:latin typeface="Microsoft Sans Serif"/>
              <a:cs typeface="Microsoft Sans Serif"/>
            </a:endParaRPr>
          </a:p>
          <a:p>
            <a:pPr marL="698500" lvl="1" indent="-229870">
              <a:lnSpc>
                <a:spcPct val="100000"/>
              </a:lnSpc>
              <a:spcBef>
                <a:spcPts val="1180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1800" spc="-75" dirty="0">
                <a:latin typeface="Microsoft Sans Serif"/>
                <a:cs typeface="Microsoft Sans Serif"/>
              </a:rPr>
              <a:t>Machine</a:t>
            </a:r>
            <a:r>
              <a:rPr sz="1800" spc="40" dirty="0">
                <a:latin typeface="Microsoft Sans Serif"/>
                <a:cs typeface="Microsoft Sans Serif"/>
              </a:rPr>
              <a:t> </a:t>
            </a:r>
            <a:r>
              <a:rPr sz="1800" spc="-45" dirty="0">
                <a:latin typeface="Microsoft Sans Serif"/>
                <a:cs typeface="Microsoft Sans Serif"/>
              </a:rPr>
              <a:t>Learning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spc="-35" dirty="0">
                <a:latin typeface="Microsoft Sans Serif"/>
                <a:cs typeface="Microsoft Sans Serif"/>
              </a:rPr>
              <a:t>Prediction.</a:t>
            </a:r>
            <a:endParaRPr sz="1800" dirty="0">
              <a:latin typeface="Microsoft Sans Serif"/>
              <a:cs typeface="Microsoft Sans Serif"/>
            </a:endParaRPr>
          </a:p>
          <a:p>
            <a:pPr marL="240665" indent="-228600">
              <a:lnSpc>
                <a:spcPct val="100000"/>
              </a:lnSpc>
              <a:spcBef>
                <a:spcPts val="112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120" dirty="0">
                <a:latin typeface="Microsoft Sans Serif"/>
                <a:cs typeface="Microsoft Sans Serif"/>
              </a:rPr>
              <a:t>Summary</a:t>
            </a:r>
            <a:r>
              <a:rPr sz="2200" spc="60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of</a:t>
            </a:r>
            <a:r>
              <a:rPr sz="2200" spc="70" dirty="0">
                <a:latin typeface="Microsoft Sans Serif"/>
                <a:cs typeface="Microsoft Sans Serif"/>
              </a:rPr>
              <a:t> </a:t>
            </a:r>
            <a:r>
              <a:rPr sz="2200" spc="-40" dirty="0">
                <a:latin typeface="Microsoft Sans Serif"/>
                <a:cs typeface="Microsoft Sans Serif"/>
              </a:rPr>
              <a:t>all</a:t>
            </a:r>
            <a:r>
              <a:rPr sz="2200" spc="60" dirty="0">
                <a:latin typeface="Microsoft Sans Serif"/>
                <a:cs typeface="Microsoft Sans Serif"/>
              </a:rPr>
              <a:t> </a:t>
            </a:r>
            <a:r>
              <a:rPr sz="2200" spc="-50" dirty="0">
                <a:latin typeface="Microsoft Sans Serif"/>
                <a:cs typeface="Microsoft Sans Serif"/>
              </a:rPr>
              <a:t>results</a:t>
            </a:r>
            <a:endParaRPr sz="2200" dirty="0">
              <a:latin typeface="Microsoft Sans Serif"/>
              <a:cs typeface="Microsoft Sans Serif"/>
            </a:endParaRPr>
          </a:p>
          <a:p>
            <a:pPr marL="698500" lvl="1" indent="-229870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1800" dirty="0">
                <a:latin typeface="Microsoft Sans Serif"/>
                <a:cs typeface="Microsoft Sans Serif"/>
              </a:rPr>
              <a:t>It</a:t>
            </a:r>
            <a:r>
              <a:rPr sz="1800" spc="55" dirty="0">
                <a:latin typeface="Microsoft Sans Serif"/>
                <a:cs typeface="Microsoft Sans Serif"/>
              </a:rPr>
              <a:t> </a:t>
            </a:r>
            <a:r>
              <a:rPr sz="1800" spc="-95" dirty="0">
                <a:latin typeface="Microsoft Sans Serif"/>
                <a:cs typeface="Microsoft Sans Serif"/>
              </a:rPr>
              <a:t>was</a:t>
            </a:r>
            <a:r>
              <a:rPr sz="1800" spc="65" dirty="0">
                <a:latin typeface="Microsoft Sans Serif"/>
                <a:cs typeface="Microsoft Sans Serif"/>
              </a:rPr>
              <a:t> </a:t>
            </a:r>
            <a:r>
              <a:rPr sz="1800" spc="-35" dirty="0">
                <a:latin typeface="Microsoft Sans Serif"/>
                <a:cs typeface="Microsoft Sans Serif"/>
              </a:rPr>
              <a:t>possible</a:t>
            </a:r>
            <a:r>
              <a:rPr sz="1800" spc="40" dirty="0">
                <a:latin typeface="Microsoft Sans Serif"/>
                <a:cs typeface="Microsoft Sans Serif"/>
              </a:rPr>
              <a:t> </a:t>
            </a:r>
            <a:r>
              <a:rPr sz="1800" spc="35" dirty="0">
                <a:latin typeface="Microsoft Sans Serif"/>
                <a:cs typeface="Microsoft Sans Serif"/>
              </a:rPr>
              <a:t>to</a:t>
            </a:r>
            <a:r>
              <a:rPr sz="1800" spc="40" dirty="0">
                <a:latin typeface="Microsoft Sans Serif"/>
                <a:cs typeface="Microsoft Sans Serif"/>
              </a:rPr>
              <a:t> </a:t>
            </a:r>
            <a:r>
              <a:rPr sz="1800" spc="-35" dirty="0">
                <a:latin typeface="Microsoft Sans Serif"/>
                <a:cs typeface="Microsoft Sans Serif"/>
              </a:rPr>
              <a:t>collected</a:t>
            </a:r>
            <a:r>
              <a:rPr sz="1800" spc="65" dirty="0">
                <a:latin typeface="Microsoft Sans Serif"/>
                <a:cs typeface="Microsoft Sans Serif"/>
              </a:rPr>
              <a:t> </a:t>
            </a:r>
            <a:r>
              <a:rPr sz="1800" spc="-50" dirty="0">
                <a:latin typeface="Microsoft Sans Serif"/>
                <a:cs typeface="Microsoft Sans Serif"/>
              </a:rPr>
              <a:t>valuable</a:t>
            </a:r>
            <a:r>
              <a:rPr sz="1800" spc="60" dirty="0">
                <a:latin typeface="Microsoft Sans Serif"/>
                <a:cs typeface="Microsoft Sans Serif"/>
              </a:rPr>
              <a:t> </a:t>
            </a:r>
            <a:r>
              <a:rPr sz="1800" spc="-35" dirty="0">
                <a:latin typeface="Microsoft Sans Serif"/>
                <a:cs typeface="Microsoft Sans Serif"/>
              </a:rPr>
              <a:t>data</a:t>
            </a:r>
            <a:r>
              <a:rPr sz="1800" spc="75" dirty="0">
                <a:latin typeface="Microsoft Sans Serif"/>
                <a:cs typeface="Microsoft Sans Serif"/>
              </a:rPr>
              <a:t> </a:t>
            </a:r>
            <a:r>
              <a:rPr sz="1800" spc="-25" dirty="0">
                <a:latin typeface="Microsoft Sans Serif"/>
                <a:cs typeface="Microsoft Sans Serif"/>
              </a:rPr>
              <a:t>from</a:t>
            </a:r>
            <a:r>
              <a:rPr sz="1800" spc="35" dirty="0">
                <a:latin typeface="Microsoft Sans Serif"/>
                <a:cs typeface="Microsoft Sans Serif"/>
              </a:rPr>
              <a:t> </a:t>
            </a:r>
            <a:r>
              <a:rPr sz="1800" spc="-15" dirty="0">
                <a:latin typeface="Microsoft Sans Serif"/>
                <a:cs typeface="Microsoft Sans Serif"/>
              </a:rPr>
              <a:t>public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spc="-75" dirty="0">
                <a:latin typeface="Microsoft Sans Serif"/>
                <a:cs typeface="Microsoft Sans Serif"/>
              </a:rPr>
              <a:t>sources;</a:t>
            </a:r>
            <a:endParaRPr sz="1800" dirty="0">
              <a:latin typeface="Microsoft Sans Serif"/>
              <a:cs typeface="Microsoft Sans Serif"/>
            </a:endParaRPr>
          </a:p>
          <a:p>
            <a:pPr marL="698500" lvl="1" indent="-229870">
              <a:lnSpc>
                <a:spcPct val="100000"/>
              </a:lnSpc>
              <a:spcBef>
                <a:spcPts val="1185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1800" spc="-130" dirty="0">
                <a:latin typeface="Microsoft Sans Serif"/>
                <a:cs typeface="Microsoft Sans Serif"/>
              </a:rPr>
              <a:t>EDA</a:t>
            </a:r>
            <a:r>
              <a:rPr sz="1800" spc="60" dirty="0">
                <a:latin typeface="Microsoft Sans Serif"/>
                <a:cs typeface="Microsoft Sans Serif"/>
              </a:rPr>
              <a:t> </a:t>
            </a:r>
            <a:r>
              <a:rPr sz="1800" spc="-35" dirty="0">
                <a:latin typeface="Microsoft Sans Serif"/>
                <a:cs typeface="Microsoft Sans Serif"/>
              </a:rPr>
              <a:t>allowed</a:t>
            </a:r>
            <a:r>
              <a:rPr sz="1800" spc="55" dirty="0">
                <a:latin typeface="Microsoft Sans Serif"/>
                <a:cs typeface="Microsoft Sans Serif"/>
              </a:rPr>
              <a:t> </a:t>
            </a:r>
            <a:r>
              <a:rPr sz="1800" spc="30" dirty="0">
                <a:latin typeface="Microsoft Sans Serif"/>
                <a:cs typeface="Microsoft Sans Serif"/>
              </a:rPr>
              <a:t>to</a:t>
            </a:r>
            <a:r>
              <a:rPr sz="1800" spc="5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identify</a:t>
            </a:r>
            <a:r>
              <a:rPr sz="1800" spc="60" dirty="0">
                <a:latin typeface="Microsoft Sans Serif"/>
                <a:cs typeface="Microsoft Sans Serif"/>
              </a:rPr>
              <a:t> </a:t>
            </a:r>
            <a:r>
              <a:rPr sz="1800" spc="-50" dirty="0">
                <a:latin typeface="Microsoft Sans Serif"/>
                <a:cs typeface="Microsoft Sans Serif"/>
              </a:rPr>
              <a:t>which</a:t>
            </a:r>
            <a:r>
              <a:rPr sz="1800" spc="50" dirty="0">
                <a:latin typeface="Microsoft Sans Serif"/>
                <a:cs typeface="Microsoft Sans Serif"/>
              </a:rPr>
              <a:t> </a:t>
            </a:r>
            <a:r>
              <a:rPr sz="1800" spc="-50" dirty="0">
                <a:latin typeface="Microsoft Sans Serif"/>
                <a:cs typeface="Microsoft Sans Serif"/>
              </a:rPr>
              <a:t>features</a:t>
            </a:r>
            <a:r>
              <a:rPr sz="1800" spc="80" dirty="0">
                <a:latin typeface="Microsoft Sans Serif"/>
                <a:cs typeface="Microsoft Sans Serif"/>
              </a:rPr>
              <a:t> </a:t>
            </a:r>
            <a:r>
              <a:rPr sz="1800" spc="-70" dirty="0">
                <a:latin typeface="Microsoft Sans Serif"/>
                <a:cs typeface="Microsoft Sans Serif"/>
              </a:rPr>
              <a:t>are</a:t>
            </a:r>
            <a:r>
              <a:rPr sz="1800" spc="65" dirty="0">
                <a:latin typeface="Microsoft Sans Serif"/>
                <a:cs typeface="Microsoft Sans Serif"/>
              </a:rPr>
              <a:t> </a:t>
            </a:r>
            <a:r>
              <a:rPr sz="1800" spc="-25" dirty="0">
                <a:latin typeface="Microsoft Sans Serif"/>
                <a:cs typeface="Microsoft Sans Serif"/>
              </a:rPr>
              <a:t>the</a:t>
            </a:r>
            <a:r>
              <a:rPr sz="1800" spc="70" dirty="0">
                <a:latin typeface="Microsoft Sans Serif"/>
                <a:cs typeface="Microsoft Sans Serif"/>
              </a:rPr>
              <a:t> </a:t>
            </a:r>
            <a:r>
              <a:rPr sz="1800" spc="-35" dirty="0">
                <a:latin typeface="Microsoft Sans Serif"/>
                <a:cs typeface="Microsoft Sans Serif"/>
              </a:rPr>
              <a:t>best</a:t>
            </a:r>
            <a:r>
              <a:rPr sz="1800" spc="70" dirty="0">
                <a:latin typeface="Microsoft Sans Serif"/>
                <a:cs typeface="Microsoft Sans Serif"/>
              </a:rPr>
              <a:t> </a:t>
            </a:r>
            <a:r>
              <a:rPr sz="1800" spc="30" dirty="0">
                <a:latin typeface="Microsoft Sans Serif"/>
                <a:cs typeface="Microsoft Sans Serif"/>
              </a:rPr>
              <a:t>to</a:t>
            </a:r>
            <a:r>
              <a:rPr sz="1800" spc="7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predict</a:t>
            </a:r>
            <a:r>
              <a:rPr sz="1800" spc="65" dirty="0">
                <a:latin typeface="Microsoft Sans Serif"/>
                <a:cs typeface="Microsoft Sans Serif"/>
              </a:rPr>
              <a:t> </a:t>
            </a:r>
            <a:r>
              <a:rPr sz="1800" spc="-110" dirty="0">
                <a:latin typeface="Microsoft Sans Serif"/>
                <a:cs typeface="Microsoft Sans Serif"/>
              </a:rPr>
              <a:t>success</a:t>
            </a:r>
            <a:r>
              <a:rPr sz="1800" spc="8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of</a:t>
            </a:r>
            <a:r>
              <a:rPr sz="1800" spc="40" dirty="0">
                <a:latin typeface="Microsoft Sans Serif"/>
                <a:cs typeface="Microsoft Sans Serif"/>
              </a:rPr>
              <a:t> </a:t>
            </a:r>
            <a:r>
              <a:rPr sz="1800" spc="-55" dirty="0">
                <a:latin typeface="Microsoft Sans Serif"/>
                <a:cs typeface="Microsoft Sans Serif"/>
              </a:rPr>
              <a:t>launchings;</a:t>
            </a:r>
            <a:endParaRPr sz="1800" dirty="0">
              <a:latin typeface="Microsoft Sans Serif"/>
              <a:cs typeface="Microsoft Sans Serif"/>
            </a:endParaRPr>
          </a:p>
          <a:p>
            <a:pPr marL="698500" lvl="1" indent="-229870">
              <a:lnSpc>
                <a:spcPts val="2050"/>
              </a:lnSpc>
              <a:spcBef>
                <a:spcPts val="1200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1800" spc="-75" dirty="0">
                <a:latin typeface="Microsoft Sans Serif"/>
                <a:cs typeface="Microsoft Sans Serif"/>
              </a:rPr>
              <a:t>Machine</a:t>
            </a:r>
            <a:r>
              <a:rPr sz="1800" spc="65" dirty="0">
                <a:latin typeface="Microsoft Sans Serif"/>
                <a:cs typeface="Microsoft Sans Serif"/>
              </a:rPr>
              <a:t> </a:t>
            </a:r>
            <a:r>
              <a:rPr sz="1800" spc="-45" dirty="0">
                <a:latin typeface="Microsoft Sans Serif"/>
                <a:cs typeface="Microsoft Sans Serif"/>
              </a:rPr>
              <a:t>Learning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spc="-30" dirty="0">
                <a:latin typeface="Microsoft Sans Serif"/>
                <a:cs typeface="Microsoft Sans Serif"/>
              </a:rPr>
              <a:t>Prediction</a:t>
            </a:r>
            <a:r>
              <a:rPr sz="1800" spc="45" dirty="0">
                <a:latin typeface="Microsoft Sans Serif"/>
                <a:cs typeface="Microsoft Sans Serif"/>
              </a:rPr>
              <a:t> </a:t>
            </a:r>
            <a:r>
              <a:rPr sz="1800" spc="-55" dirty="0">
                <a:latin typeface="Microsoft Sans Serif"/>
                <a:cs typeface="Microsoft Sans Serif"/>
              </a:rPr>
              <a:t>showed</a:t>
            </a:r>
            <a:r>
              <a:rPr sz="1800" spc="45" dirty="0">
                <a:latin typeface="Microsoft Sans Serif"/>
                <a:cs typeface="Microsoft Sans Serif"/>
              </a:rPr>
              <a:t> </a:t>
            </a:r>
            <a:r>
              <a:rPr sz="1800" spc="-25" dirty="0">
                <a:latin typeface="Microsoft Sans Serif"/>
                <a:cs typeface="Microsoft Sans Serif"/>
              </a:rPr>
              <a:t>the</a:t>
            </a:r>
            <a:r>
              <a:rPr sz="1800" spc="70" dirty="0">
                <a:latin typeface="Microsoft Sans Serif"/>
                <a:cs typeface="Microsoft Sans Serif"/>
              </a:rPr>
              <a:t> </a:t>
            </a:r>
            <a:r>
              <a:rPr sz="1800" spc="-35" dirty="0">
                <a:latin typeface="Microsoft Sans Serif"/>
                <a:cs typeface="Microsoft Sans Serif"/>
              </a:rPr>
              <a:t>best</a:t>
            </a:r>
            <a:r>
              <a:rPr sz="1800" spc="55" dirty="0">
                <a:latin typeface="Microsoft Sans Serif"/>
                <a:cs typeface="Microsoft Sans Serif"/>
              </a:rPr>
              <a:t> </a:t>
            </a:r>
            <a:r>
              <a:rPr sz="1800" spc="-35" dirty="0">
                <a:latin typeface="Microsoft Sans Serif"/>
                <a:cs typeface="Microsoft Sans Serif"/>
              </a:rPr>
              <a:t>model</a:t>
            </a:r>
            <a:r>
              <a:rPr sz="1800" spc="45" dirty="0">
                <a:latin typeface="Microsoft Sans Serif"/>
                <a:cs typeface="Microsoft Sans Serif"/>
              </a:rPr>
              <a:t> </a:t>
            </a:r>
            <a:r>
              <a:rPr sz="1800" spc="35" dirty="0">
                <a:latin typeface="Microsoft Sans Serif"/>
                <a:cs typeface="Microsoft Sans Serif"/>
              </a:rPr>
              <a:t>to</a:t>
            </a:r>
            <a:r>
              <a:rPr sz="1800" spc="4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predict</a:t>
            </a:r>
            <a:r>
              <a:rPr sz="1800" spc="60" dirty="0">
                <a:latin typeface="Microsoft Sans Serif"/>
                <a:cs typeface="Microsoft Sans Serif"/>
              </a:rPr>
              <a:t> </a:t>
            </a:r>
            <a:r>
              <a:rPr sz="1800" spc="-50" dirty="0">
                <a:latin typeface="Microsoft Sans Serif"/>
                <a:cs typeface="Microsoft Sans Serif"/>
              </a:rPr>
              <a:t>which</a:t>
            </a:r>
            <a:r>
              <a:rPr sz="1800" spc="50" dirty="0">
                <a:latin typeface="Microsoft Sans Serif"/>
                <a:cs typeface="Microsoft Sans Serif"/>
              </a:rPr>
              <a:t> </a:t>
            </a:r>
            <a:r>
              <a:rPr sz="1800" spc="-50" dirty="0">
                <a:latin typeface="Microsoft Sans Serif"/>
                <a:cs typeface="Microsoft Sans Serif"/>
              </a:rPr>
              <a:t>characteristics</a:t>
            </a:r>
            <a:r>
              <a:rPr sz="1800" spc="105" dirty="0">
                <a:latin typeface="Microsoft Sans Serif"/>
                <a:cs typeface="Microsoft Sans Serif"/>
              </a:rPr>
              <a:t> </a:t>
            </a:r>
            <a:r>
              <a:rPr sz="1800" spc="-75" dirty="0">
                <a:latin typeface="Microsoft Sans Serif"/>
                <a:cs typeface="Microsoft Sans Serif"/>
              </a:rPr>
              <a:t>are</a:t>
            </a:r>
            <a:endParaRPr sz="1800" dirty="0">
              <a:latin typeface="Microsoft Sans Serif"/>
              <a:cs typeface="Microsoft Sans Serif"/>
            </a:endParaRPr>
          </a:p>
          <a:p>
            <a:pPr marL="698500">
              <a:lnSpc>
                <a:spcPts val="2050"/>
              </a:lnSpc>
            </a:pPr>
            <a:r>
              <a:rPr sz="1800" spc="-10" dirty="0">
                <a:latin typeface="Microsoft Sans Serif"/>
                <a:cs typeface="Microsoft Sans Serif"/>
              </a:rPr>
              <a:t>important</a:t>
            </a:r>
            <a:r>
              <a:rPr sz="1800" spc="65" dirty="0">
                <a:latin typeface="Microsoft Sans Serif"/>
                <a:cs typeface="Microsoft Sans Serif"/>
              </a:rPr>
              <a:t> </a:t>
            </a:r>
            <a:r>
              <a:rPr sz="1800" spc="30" dirty="0">
                <a:latin typeface="Microsoft Sans Serif"/>
                <a:cs typeface="Microsoft Sans Serif"/>
              </a:rPr>
              <a:t>to</a:t>
            </a:r>
            <a:r>
              <a:rPr sz="1800" spc="40" dirty="0">
                <a:latin typeface="Microsoft Sans Serif"/>
                <a:cs typeface="Microsoft Sans Serif"/>
              </a:rPr>
              <a:t> </a:t>
            </a:r>
            <a:r>
              <a:rPr sz="1800" spc="-25" dirty="0">
                <a:latin typeface="Microsoft Sans Serif"/>
                <a:cs typeface="Microsoft Sans Serif"/>
              </a:rPr>
              <a:t>drive</a:t>
            </a:r>
            <a:r>
              <a:rPr sz="1800" spc="60" dirty="0">
                <a:latin typeface="Microsoft Sans Serif"/>
                <a:cs typeface="Microsoft Sans Serif"/>
              </a:rPr>
              <a:t> </a:t>
            </a:r>
            <a:r>
              <a:rPr sz="1800" spc="-15" dirty="0">
                <a:latin typeface="Microsoft Sans Serif"/>
                <a:cs typeface="Microsoft Sans Serif"/>
              </a:rPr>
              <a:t>this</a:t>
            </a:r>
            <a:r>
              <a:rPr sz="1800" spc="6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opportunity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30" dirty="0">
                <a:latin typeface="Microsoft Sans Serif"/>
                <a:cs typeface="Microsoft Sans Serif"/>
              </a:rPr>
              <a:t>by</a:t>
            </a:r>
            <a:r>
              <a:rPr sz="1800" spc="60" dirty="0">
                <a:latin typeface="Microsoft Sans Serif"/>
                <a:cs typeface="Microsoft Sans Serif"/>
              </a:rPr>
              <a:t> </a:t>
            </a:r>
            <a:r>
              <a:rPr sz="1800" spc="-25" dirty="0">
                <a:latin typeface="Microsoft Sans Serif"/>
                <a:cs typeface="Microsoft Sans Serif"/>
              </a:rPr>
              <a:t>the</a:t>
            </a:r>
            <a:r>
              <a:rPr sz="1800" spc="65" dirty="0">
                <a:latin typeface="Microsoft Sans Serif"/>
                <a:cs typeface="Microsoft Sans Serif"/>
              </a:rPr>
              <a:t> </a:t>
            </a:r>
            <a:r>
              <a:rPr sz="1800" spc="-35" dirty="0">
                <a:latin typeface="Microsoft Sans Serif"/>
                <a:cs typeface="Microsoft Sans Serif"/>
              </a:rPr>
              <a:t>best</a:t>
            </a:r>
            <a:r>
              <a:rPr sz="1800" spc="100" dirty="0">
                <a:latin typeface="Microsoft Sans Serif"/>
                <a:cs typeface="Microsoft Sans Serif"/>
              </a:rPr>
              <a:t> </a:t>
            </a:r>
            <a:r>
              <a:rPr sz="1800" spc="-90" dirty="0">
                <a:latin typeface="Microsoft Sans Serif"/>
                <a:cs typeface="Microsoft Sans Serif"/>
              </a:rPr>
              <a:t>way,</a:t>
            </a:r>
            <a:r>
              <a:rPr sz="1800" spc="65" dirty="0">
                <a:latin typeface="Microsoft Sans Serif"/>
                <a:cs typeface="Microsoft Sans Serif"/>
              </a:rPr>
              <a:t> </a:t>
            </a:r>
            <a:r>
              <a:rPr sz="1800" spc="-35" dirty="0">
                <a:latin typeface="Microsoft Sans Serif"/>
                <a:cs typeface="Microsoft Sans Serif"/>
              </a:rPr>
              <a:t>using</a:t>
            </a:r>
            <a:r>
              <a:rPr sz="1800" spc="55" dirty="0">
                <a:latin typeface="Microsoft Sans Serif"/>
                <a:cs typeface="Microsoft Sans Serif"/>
              </a:rPr>
              <a:t> </a:t>
            </a:r>
            <a:r>
              <a:rPr sz="1800" spc="-30" dirty="0">
                <a:latin typeface="Microsoft Sans Serif"/>
                <a:cs typeface="Microsoft Sans Serif"/>
              </a:rPr>
              <a:t>all</a:t>
            </a:r>
            <a:r>
              <a:rPr sz="1800" spc="75" dirty="0">
                <a:latin typeface="Microsoft Sans Serif"/>
                <a:cs typeface="Microsoft Sans Serif"/>
              </a:rPr>
              <a:t> </a:t>
            </a:r>
            <a:r>
              <a:rPr sz="1800" spc="-35" dirty="0">
                <a:latin typeface="Microsoft Sans Serif"/>
                <a:cs typeface="Microsoft Sans Serif"/>
              </a:rPr>
              <a:t>collected</a:t>
            </a:r>
            <a:r>
              <a:rPr sz="1800" spc="65" dirty="0">
                <a:latin typeface="Microsoft Sans Serif"/>
                <a:cs typeface="Microsoft Sans Serif"/>
              </a:rPr>
              <a:t> </a:t>
            </a:r>
            <a:r>
              <a:rPr sz="1800" spc="-50" dirty="0">
                <a:latin typeface="Microsoft Sans Serif"/>
                <a:cs typeface="Microsoft Sans Serif"/>
              </a:rPr>
              <a:t>data.</a:t>
            </a:r>
            <a:endParaRPr sz="1800" dirty="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208766" y="6104032"/>
            <a:ext cx="199390" cy="256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39"/>
              </a:lnSpc>
            </a:pPr>
            <a:fld id="{81D60167-4931-47E6-BA6A-407CBD079E47}" type="slidenum">
              <a:rPr sz="1600" spc="75" dirty="0">
                <a:solidFill>
                  <a:srgbClr val="1C7CDB"/>
                </a:solidFill>
                <a:latin typeface="Microsoft Sans Serif"/>
                <a:cs typeface="Microsoft Sans Serif"/>
              </a:rPr>
              <a:t>3</a:t>
            </a:fld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8994" y="245664"/>
            <a:ext cx="7609206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150" dirty="0"/>
              <a:t>Executive</a:t>
            </a:r>
            <a:r>
              <a:rPr sz="6000" spc="95" dirty="0"/>
              <a:t> </a:t>
            </a:r>
            <a:r>
              <a:rPr sz="6000" spc="-200" dirty="0"/>
              <a:t>Summary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8994" y="1841880"/>
            <a:ext cx="722312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75" dirty="0">
                <a:latin typeface="Microsoft Sans Serif"/>
                <a:cs typeface="Microsoft Sans Serif"/>
              </a:rPr>
              <a:t>Average</a:t>
            </a:r>
            <a:r>
              <a:rPr sz="2200" spc="80" dirty="0">
                <a:latin typeface="Microsoft Sans Serif"/>
                <a:cs typeface="Microsoft Sans Serif"/>
              </a:rPr>
              <a:t> </a:t>
            </a:r>
            <a:r>
              <a:rPr sz="2200" spc="-55" dirty="0">
                <a:latin typeface="Microsoft Sans Serif"/>
                <a:cs typeface="Microsoft Sans Serif"/>
              </a:rPr>
              <a:t>payload</a:t>
            </a:r>
            <a:r>
              <a:rPr sz="2200" spc="55" dirty="0">
                <a:latin typeface="Microsoft Sans Serif"/>
                <a:cs typeface="Microsoft Sans Serif"/>
              </a:rPr>
              <a:t> </a:t>
            </a:r>
            <a:r>
              <a:rPr sz="2200" spc="-135" dirty="0">
                <a:latin typeface="Microsoft Sans Serif"/>
                <a:cs typeface="Microsoft Sans Serif"/>
              </a:rPr>
              <a:t>mass</a:t>
            </a:r>
            <a:r>
              <a:rPr sz="2200" spc="70" dirty="0">
                <a:latin typeface="Microsoft Sans Serif"/>
                <a:cs typeface="Microsoft Sans Serif"/>
              </a:rPr>
              <a:t> </a:t>
            </a:r>
            <a:r>
              <a:rPr sz="2200" spc="-45" dirty="0">
                <a:latin typeface="Microsoft Sans Serif"/>
                <a:cs typeface="Microsoft Sans Serif"/>
              </a:rPr>
              <a:t>carried</a:t>
            </a:r>
            <a:r>
              <a:rPr sz="2200" spc="90" dirty="0">
                <a:latin typeface="Microsoft Sans Serif"/>
                <a:cs typeface="Microsoft Sans Serif"/>
              </a:rPr>
              <a:t> </a:t>
            </a:r>
            <a:r>
              <a:rPr sz="2200" spc="-40" dirty="0">
                <a:latin typeface="Microsoft Sans Serif"/>
                <a:cs typeface="Microsoft Sans Serif"/>
              </a:rPr>
              <a:t>by</a:t>
            </a:r>
            <a:r>
              <a:rPr sz="2200" spc="65" dirty="0">
                <a:latin typeface="Microsoft Sans Serif"/>
                <a:cs typeface="Microsoft Sans Serif"/>
              </a:rPr>
              <a:t> </a:t>
            </a:r>
            <a:r>
              <a:rPr sz="2200" spc="-20" dirty="0">
                <a:latin typeface="Microsoft Sans Serif"/>
                <a:cs typeface="Microsoft Sans Serif"/>
              </a:rPr>
              <a:t>booster</a:t>
            </a:r>
            <a:r>
              <a:rPr sz="2200" spc="55" dirty="0">
                <a:latin typeface="Microsoft Sans Serif"/>
                <a:cs typeface="Microsoft Sans Serif"/>
              </a:rPr>
              <a:t> </a:t>
            </a:r>
            <a:r>
              <a:rPr sz="2200" spc="-50" dirty="0">
                <a:latin typeface="Microsoft Sans Serif"/>
                <a:cs typeface="Microsoft Sans Serif"/>
              </a:rPr>
              <a:t>version</a:t>
            </a:r>
            <a:r>
              <a:rPr sz="2200" spc="90" dirty="0">
                <a:latin typeface="Microsoft Sans Serif"/>
                <a:cs typeface="Microsoft Sans Serif"/>
              </a:rPr>
              <a:t> </a:t>
            </a:r>
            <a:r>
              <a:rPr sz="2200" spc="-45" dirty="0">
                <a:latin typeface="Microsoft Sans Serif"/>
                <a:cs typeface="Microsoft Sans Serif"/>
              </a:rPr>
              <a:t>F9</a:t>
            </a:r>
            <a:r>
              <a:rPr sz="2200" spc="70" dirty="0">
                <a:latin typeface="Microsoft Sans Serif"/>
                <a:cs typeface="Microsoft Sans Serif"/>
              </a:rPr>
              <a:t> </a:t>
            </a:r>
            <a:r>
              <a:rPr sz="2200" spc="-25" dirty="0">
                <a:latin typeface="Microsoft Sans Serif"/>
                <a:cs typeface="Microsoft Sans Serif"/>
              </a:rPr>
              <a:t>v1.1:</a:t>
            </a:r>
            <a:endParaRPr sz="2200" dirty="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48994" y="460852"/>
            <a:ext cx="7380606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25" dirty="0"/>
              <a:t>Average</a:t>
            </a:r>
            <a:r>
              <a:rPr spc="90" dirty="0"/>
              <a:t> </a:t>
            </a:r>
            <a:r>
              <a:rPr spc="-140" dirty="0"/>
              <a:t>Payload</a:t>
            </a:r>
            <a:r>
              <a:rPr spc="130" dirty="0"/>
              <a:t> </a:t>
            </a:r>
            <a:r>
              <a:rPr spc="-229" dirty="0"/>
              <a:t>Mass</a:t>
            </a:r>
            <a:r>
              <a:rPr spc="120" dirty="0"/>
              <a:t> </a:t>
            </a:r>
            <a:r>
              <a:rPr spc="-65" dirty="0"/>
              <a:t>by</a:t>
            </a:r>
            <a:r>
              <a:rPr spc="125" dirty="0"/>
              <a:t> </a:t>
            </a:r>
            <a:r>
              <a:rPr spc="-60" dirty="0"/>
              <a:t>F9</a:t>
            </a:r>
            <a:r>
              <a:rPr spc="130" dirty="0"/>
              <a:t> </a:t>
            </a:r>
            <a:r>
              <a:rPr spc="15" dirty="0"/>
              <a:t>v1.1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39"/>
              </a:lnSpc>
            </a:pPr>
            <a:fld id="{81D60167-4931-47E6-BA6A-407CBD079E47}" type="slidenum">
              <a:rPr spc="75" dirty="0"/>
              <a:t>30</a:t>
            </a:fld>
            <a:endParaRPr spc="75" dirty="0"/>
          </a:p>
        </p:txBody>
      </p:sp>
      <p:sp>
        <p:nvSpPr>
          <p:cNvPr id="3" name="object 3"/>
          <p:cNvSpPr txBox="1"/>
          <p:nvPr/>
        </p:nvSpPr>
        <p:spPr>
          <a:xfrm>
            <a:off x="848994" y="4920932"/>
            <a:ext cx="876744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latin typeface="Microsoft Sans Serif"/>
                <a:cs typeface="Microsoft Sans Serif"/>
              </a:rPr>
              <a:t>Filtering</a:t>
            </a:r>
            <a:r>
              <a:rPr sz="2200" spc="90" dirty="0">
                <a:latin typeface="Microsoft Sans Serif"/>
                <a:cs typeface="Microsoft Sans Serif"/>
              </a:rPr>
              <a:t> </a:t>
            </a:r>
            <a:r>
              <a:rPr sz="2200" spc="-45" dirty="0">
                <a:latin typeface="Microsoft Sans Serif"/>
                <a:cs typeface="Microsoft Sans Serif"/>
              </a:rPr>
              <a:t>data</a:t>
            </a:r>
            <a:r>
              <a:rPr sz="2200" spc="55" dirty="0">
                <a:latin typeface="Microsoft Sans Serif"/>
                <a:cs typeface="Microsoft Sans Serif"/>
              </a:rPr>
              <a:t> </a:t>
            </a:r>
            <a:r>
              <a:rPr sz="2200" spc="-40" dirty="0">
                <a:latin typeface="Microsoft Sans Serif"/>
                <a:cs typeface="Microsoft Sans Serif"/>
              </a:rPr>
              <a:t>by</a:t>
            </a:r>
            <a:r>
              <a:rPr sz="2200" spc="85" dirty="0">
                <a:latin typeface="Microsoft Sans Serif"/>
                <a:cs typeface="Microsoft Sans Serif"/>
              </a:rPr>
              <a:t> </a:t>
            </a:r>
            <a:r>
              <a:rPr sz="2200" spc="-30" dirty="0">
                <a:latin typeface="Microsoft Sans Serif"/>
                <a:cs typeface="Microsoft Sans Serif"/>
              </a:rPr>
              <a:t>the</a:t>
            </a:r>
            <a:r>
              <a:rPr sz="2200" spc="50" dirty="0">
                <a:latin typeface="Microsoft Sans Serif"/>
                <a:cs typeface="Microsoft Sans Serif"/>
              </a:rPr>
              <a:t> </a:t>
            </a:r>
            <a:r>
              <a:rPr sz="2200" spc="-20" dirty="0">
                <a:latin typeface="Microsoft Sans Serif"/>
                <a:cs typeface="Microsoft Sans Serif"/>
              </a:rPr>
              <a:t>booster</a:t>
            </a:r>
            <a:r>
              <a:rPr sz="2200" spc="80" dirty="0">
                <a:latin typeface="Microsoft Sans Serif"/>
                <a:cs typeface="Microsoft Sans Serif"/>
              </a:rPr>
              <a:t> </a:t>
            </a:r>
            <a:r>
              <a:rPr sz="2200" spc="-50" dirty="0">
                <a:latin typeface="Microsoft Sans Serif"/>
                <a:cs typeface="Microsoft Sans Serif"/>
              </a:rPr>
              <a:t>version</a:t>
            </a:r>
            <a:r>
              <a:rPr sz="2200" spc="70" dirty="0">
                <a:latin typeface="Microsoft Sans Serif"/>
                <a:cs typeface="Microsoft Sans Serif"/>
              </a:rPr>
              <a:t> </a:t>
            </a:r>
            <a:r>
              <a:rPr sz="2200" spc="-70" dirty="0">
                <a:latin typeface="Microsoft Sans Serif"/>
                <a:cs typeface="Microsoft Sans Serif"/>
              </a:rPr>
              <a:t>above</a:t>
            </a:r>
            <a:r>
              <a:rPr sz="2200" spc="50" dirty="0">
                <a:latin typeface="Microsoft Sans Serif"/>
                <a:cs typeface="Microsoft Sans Serif"/>
              </a:rPr>
              <a:t> </a:t>
            </a:r>
            <a:r>
              <a:rPr sz="2200" spc="-70" dirty="0">
                <a:latin typeface="Microsoft Sans Serif"/>
                <a:cs typeface="Microsoft Sans Serif"/>
              </a:rPr>
              <a:t>and</a:t>
            </a:r>
            <a:r>
              <a:rPr sz="2200" spc="80" dirty="0">
                <a:latin typeface="Microsoft Sans Serif"/>
                <a:cs typeface="Microsoft Sans Serif"/>
              </a:rPr>
              <a:t> </a:t>
            </a:r>
            <a:r>
              <a:rPr sz="2200" spc="-50" dirty="0">
                <a:latin typeface="Microsoft Sans Serif"/>
                <a:cs typeface="Microsoft Sans Serif"/>
              </a:rPr>
              <a:t>calculating</a:t>
            </a:r>
            <a:r>
              <a:rPr sz="2200" spc="80" dirty="0">
                <a:latin typeface="Microsoft Sans Serif"/>
                <a:cs typeface="Microsoft Sans Serif"/>
              </a:rPr>
              <a:t> </a:t>
            </a:r>
            <a:r>
              <a:rPr sz="2200" spc="-30" dirty="0">
                <a:latin typeface="Microsoft Sans Serif"/>
                <a:cs typeface="Microsoft Sans Serif"/>
              </a:rPr>
              <a:t>the</a:t>
            </a:r>
            <a:r>
              <a:rPr sz="2200" spc="70" dirty="0">
                <a:latin typeface="Microsoft Sans Serif"/>
                <a:cs typeface="Microsoft Sans Serif"/>
              </a:rPr>
              <a:t> </a:t>
            </a:r>
            <a:r>
              <a:rPr sz="2200" spc="-85" dirty="0">
                <a:latin typeface="Microsoft Sans Serif"/>
                <a:cs typeface="Microsoft Sans Serif"/>
              </a:rPr>
              <a:t>average</a:t>
            </a:r>
            <a:endParaRPr sz="2200" dirty="0">
              <a:latin typeface="Microsoft Sans Serif"/>
              <a:cs typeface="Microsoft Sans Serif"/>
            </a:endParaRPr>
          </a:p>
          <a:p>
            <a:pPr marL="241300">
              <a:lnSpc>
                <a:spcPct val="100000"/>
              </a:lnSpc>
              <a:spcBef>
                <a:spcPts val="5"/>
              </a:spcBef>
            </a:pPr>
            <a:r>
              <a:rPr sz="2200" spc="-50" dirty="0">
                <a:latin typeface="Microsoft Sans Serif"/>
                <a:cs typeface="Microsoft Sans Serif"/>
              </a:rPr>
              <a:t>payload</a:t>
            </a:r>
            <a:r>
              <a:rPr sz="2200" spc="70" dirty="0">
                <a:latin typeface="Microsoft Sans Serif"/>
                <a:cs typeface="Microsoft Sans Serif"/>
              </a:rPr>
              <a:t> </a:t>
            </a:r>
            <a:r>
              <a:rPr sz="2200" spc="-135" dirty="0">
                <a:latin typeface="Microsoft Sans Serif"/>
                <a:cs typeface="Microsoft Sans Serif"/>
              </a:rPr>
              <a:t>mass</a:t>
            </a:r>
            <a:r>
              <a:rPr sz="2200" spc="65" dirty="0">
                <a:latin typeface="Microsoft Sans Serif"/>
                <a:cs typeface="Microsoft Sans Serif"/>
              </a:rPr>
              <a:t> </a:t>
            </a:r>
            <a:r>
              <a:rPr sz="2200" spc="-95" dirty="0">
                <a:latin typeface="Microsoft Sans Serif"/>
                <a:cs typeface="Microsoft Sans Serif"/>
              </a:rPr>
              <a:t>we</a:t>
            </a:r>
            <a:r>
              <a:rPr sz="2200" spc="70" dirty="0">
                <a:latin typeface="Microsoft Sans Serif"/>
                <a:cs typeface="Microsoft Sans Serif"/>
              </a:rPr>
              <a:t> </a:t>
            </a:r>
            <a:r>
              <a:rPr sz="2200" spc="-25" dirty="0">
                <a:latin typeface="Microsoft Sans Serif"/>
                <a:cs typeface="Microsoft Sans Serif"/>
              </a:rPr>
              <a:t>obtained</a:t>
            </a:r>
            <a:r>
              <a:rPr sz="2200" spc="50" dirty="0">
                <a:latin typeface="Microsoft Sans Serif"/>
                <a:cs typeface="Microsoft Sans Serif"/>
              </a:rPr>
              <a:t> </a:t>
            </a:r>
            <a:r>
              <a:rPr sz="2200" spc="-30" dirty="0">
                <a:latin typeface="Microsoft Sans Serif"/>
                <a:cs typeface="Microsoft Sans Serif"/>
              </a:rPr>
              <a:t>the</a:t>
            </a:r>
            <a:r>
              <a:rPr sz="2200" spc="75" dirty="0">
                <a:latin typeface="Microsoft Sans Serif"/>
                <a:cs typeface="Microsoft Sans Serif"/>
              </a:rPr>
              <a:t> </a:t>
            </a:r>
            <a:r>
              <a:rPr sz="2200" spc="-80" dirty="0">
                <a:latin typeface="Microsoft Sans Serif"/>
                <a:cs typeface="Microsoft Sans Serif"/>
              </a:rPr>
              <a:t>value</a:t>
            </a:r>
            <a:r>
              <a:rPr sz="2200" spc="70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of</a:t>
            </a:r>
            <a:r>
              <a:rPr sz="2200" spc="50" dirty="0">
                <a:latin typeface="Microsoft Sans Serif"/>
                <a:cs typeface="Microsoft Sans Serif"/>
              </a:rPr>
              <a:t> </a:t>
            </a:r>
            <a:r>
              <a:rPr sz="2200" spc="55" dirty="0">
                <a:latin typeface="Microsoft Sans Serif"/>
                <a:cs typeface="Microsoft Sans Serif"/>
              </a:rPr>
              <a:t>2,928</a:t>
            </a:r>
            <a:r>
              <a:rPr sz="2200" spc="75" dirty="0">
                <a:latin typeface="Microsoft Sans Serif"/>
                <a:cs typeface="Microsoft Sans Serif"/>
              </a:rPr>
              <a:t> </a:t>
            </a:r>
            <a:r>
              <a:rPr sz="2200" spc="-45" dirty="0">
                <a:latin typeface="Microsoft Sans Serif"/>
                <a:cs typeface="Microsoft Sans Serif"/>
              </a:rPr>
              <a:t>kg.</a:t>
            </a:r>
            <a:endParaRPr sz="2200" dirty="0">
              <a:latin typeface="Microsoft Sans Serif"/>
              <a:cs typeface="Microsoft Sans Serif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801744"/>
              </p:ext>
            </p:extLst>
          </p:nvPr>
        </p:nvGraphicFramePr>
        <p:xfrm>
          <a:off x="1670050" y="3051810"/>
          <a:ext cx="2043430" cy="74167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4343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spc="-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Avg</a:t>
                      </a:r>
                      <a:r>
                        <a:rPr sz="1800" b="1" spc="-4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Payload</a:t>
                      </a:r>
                      <a:r>
                        <a:rPr sz="1800" b="1" spc="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(kg)</a:t>
                      </a:r>
                      <a:endParaRPr sz="1800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2.928</a:t>
                      </a:r>
                      <a:endParaRPr sz="1800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8994" y="1841880"/>
            <a:ext cx="605409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40" dirty="0">
                <a:latin typeface="Microsoft Sans Serif"/>
                <a:cs typeface="Microsoft Sans Serif"/>
              </a:rPr>
              <a:t>First</a:t>
            </a:r>
            <a:r>
              <a:rPr sz="2200" spc="80" dirty="0">
                <a:latin typeface="Microsoft Sans Serif"/>
                <a:cs typeface="Microsoft Sans Serif"/>
              </a:rPr>
              <a:t> </a:t>
            </a:r>
            <a:r>
              <a:rPr sz="2200" spc="-95" dirty="0">
                <a:latin typeface="Microsoft Sans Serif"/>
                <a:cs typeface="Microsoft Sans Serif"/>
              </a:rPr>
              <a:t>successful</a:t>
            </a:r>
            <a:r>
              <a:rPr sz="2200" spc="75" dirty="0">
                <a:latin typeface="Microsoft Sans Serif"/>
                <a:cs typeface="Microsoft Sans Serif"/>
              </a:rPr>
              <a:t> </a:t>
            </a:r>
            <a:r>
              <a:rPr sz="2200" spc="-35" dirty="0">
                <a:latin typeface="Microsoft Sans Serif"/>
                <a:cs typeface="Microsoft Sans Serif"/>
              </a:rPr>
              <a:t>landing</a:t>
            </a:r>
            <a:r>
              <a:rPr sz="2200" spc="90" dirty="0">
                <a:latin typeface="Microsoft Sans Serif"/>
                <a:cs typeface="Microsoft Sans Serif"/>
              </a:rPr>
              <a:t> </a:t>
            </a:r>
            <a:r>
              <a:rPr sz="2200" spc="-50" dirty="0">
                <a:latin typeface="Microsoft Sans Serif"/>
                <a:cs typeface="Microsoft Sans Serif"/>
              </a:rPr>
              <a:t>outcome</a:t>
            </a:r>
            <a:r>
              <a:rPr sz="2200" spc="60" dirty="0">
                <a:latin typeface="Microsoft Sans Serif"/>
                <a:cs typeface="Microsoft Sans Serif"/>
              </a:rPr>
              <a:t> </a:t>
            </a:r>
            <a:r>
              <a:rPr sz="2200" spc="-35" dirty="0">
                <a:latin typeface="Microsoft Sans Serif"/>
                <a:cs typeface="Microsoft Sans Serif"/>
              </a:rPr>
              <a:t>on</a:t>
            </a:r>
            <a:r>
              <a:rPr sz="2200" spc="45" dirty="0">
                <a:latin typeface="Microsoft Sans Serif"/>
                <a:cs typeface="Microsoft Sans Serif"/>
              </a:rPr>
              <a:t> </a:t>
            </a:r>
            <a:r>
              <a:rPr sz="2200" spc="-15" dirty="0">
                <a:latin typeface="Microsoft Sans Serif"/>
                <a:cs typeface="Microsoft Sans Serif"/>
              </a:rPr>
              <a:t>ground</a:t>
            </a:r>
            <a:r>
              <a:rPr sz="2200" spc="80" dirty="0">
                <a:latin typeface="Microsoft Sans Serif"/>
                <a:cs typeface="Microsoft Sans Serif"/>
              </a:rPr>
              <a:t> </a:t>
            </a:r>
            <a:r>
              <a:rPr sz="2200" spc="-60" dirty="0">
                <a:latin typeface="Microsoft Sans Serif"/>
                <a:cs typeface="Microsoft Sans Serif"/>
              </a:rPr>
              <a:t>pad:</a:t>
            </a:r>
            <a:endParaRPr sz="2200" dirty="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48994" y="460852"/>
            <a:ext cx="8295006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0" dirty="0"/>
              <a:t>First</a:t>
            </a:r>
            <a:r>
              <a:rPr spc="130" dirty="0"/>
              <a:t> </a:t>
            </a:r>
            <a:r>
              <a:rPr spc="-180" dirty="0"/>
              <a:t>Successful</a:t>
            </a:r>
            <a:r>
              <a:rPr spc="135" dirty="0"/>
              <a:t> </a:t>
            </a:r>
            <a:r>
              <a:rPr spc="-120" dirty="0"/>
              <a:t>Ground</a:t>
            </a:r>
            <a:r>
              <a:rPr spc="114" dirty="0"/>
              <a:t> </a:t>
            </a:r>
            <a:r>
              <a:rPr spc="-80" dirty="0"/>
              <a:t>Landing</a:t>
            </a:r>
            <a:r>
              <a:rPr spc="150" dirty="0"/>
              <a:t> </a:t>
            </a:r>
            <a:r>
              <a:rPr spc="-105" dirty="0"/>
              <a:t>Date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39"/>
              </a:lnSpc>
            </a:pPr>
            <a:fld id="{81D60167-4931-47E6-BA6A-407CBD079E47}" type="slidenum">
              <a:rPr spc="75" dirty="0"/>
              <a:t>31</a:t>
            </a:fld>
            <a:endParaRPr spc="75" dirty="0"/>
          </a:p>
        </p:txBody>
      </p:sp>
      <p:sp>
        <p:nvSpPr>
          <p:cNvPr id="3" name="object 3"/>
          <p:cNvSpPr txBox="1"/>
          <p:nvPr/>
        </p:nvSpPr>
        <p:spPr>
          <a:xfrm>
            <a:off x="848994" y="4920932"/>
            <a:ext cx="9293225" cy="1031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5080" indent="-2286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125" dirty="0">
                <a:latin typeface="Microsoft Sans Serif"/>
                <a:cs typeface="Microsoft Sans Serif"/>
              </a:rPr>
              <a:t>By</a:t>
            </a:r>
            <a:r>
              <a:rPr sz="2200" spc="85" dirty="0">
                <a:latin typeface="Microsoft Sans Serif"/>
                <a:cs typeface="Microsoft Sans Serif"/>
              </a:rPr>
              <a:t> </a:t>
            </a:r>
            <a:r>
              <a:rPr sz="2200" dirty="0">
                <a:latin typeface="Microsoft Sans Serif"/>
                <a:cs typeface="Microsoft Sans Serif"/>
              </a:rPr>
              <a:t>filtering</a:t>
            </a:r>
            <a:r>
              <a:rPr sz="2200" spc="85" dirty="0">
                <a:latin typeface="Microsoft Sans Serif"/>
                <a:cs typeface="Microsoft Sans Serif"/>
              </a:rPr>
              <a:t> </a:t>
            </a:r>
            <a:r>
              <a:rPr sz="2200" spc="-45" dirty="0">
                <a:latin typeface="Microsoft Sans Serif"/>
                <a:cs typeface="Microsoft Sans Serif"/>
              </a:rPr>
              <a:t>data</a:t>
            </a:r>
            <a:r>
              <a:rPr sz="2200" spc="65" dirty="0">
                <a:latin typeface="Microsoft Sans Serif"/>
                <a:cs typeface="Microsoft Sans Serif"/>
              </a:rPr>
              <a:t> </a:t>
            </a:r>
            <a:r>
              <a:rPr sz="2200" spc="-40" dirty="0">
                <a:latin typeface="Microsoft Sans Serif"/>
                <a:cs typeface="Microsoft Sans Serif"/>
              </a:rPr>
              <a:t>by</a:t>
            </a:r>
            <a:r>
              <a:rPr sz="2200" spc="90" dirty="0">
                <a:latin typeface="Microsoft Sans Serif"/>
                <a:cs typeface="Microsoft Sans Serif"/>
              </a:rPr>
              <a:t> </a:t>
            </a:r>
            <a:r>
              <a:rPr sz="2200" spc="-95" dirty="0">
                <a:latin typeface="Microsoft Sans Serif"/>
                <a:cs typeface="Microsoft Sans Serif"/>
              </a:rPr>
              <a:t>successful</a:t>
            </a:r>
            <a:r>
              <a:rPr sz="2200" spc="80" dirty="0">
                <a:latin typeface="Microsoft Sans Serif"/>
                <a:cs typeface="Microsoft Sans Serif"/>
              </a:rPr>
              <a:t> </a:t>
            </a:r>
            <a:r>
              <a:rPr sz="2200" spc="-30" dirty="0">
                <a:latin typeface="Microsoft Sans Serif"/>
                <a:cs typeface="Microsoft Sans Serif"/>
              </a:rPr>
              <a:t>landing</a:t>
            </a:r>
            <a:r>
              <a:rPr sz="2200" spc="85" dirty="0">
                <a:latin typeface="Microsoft Sans Serif"/>
                <a:cs typeface="Microsoft Sans Serif"/>
              </a:rPr>
              <a:t> </a:t>
            </a:r>
            <a:r>
              <a:rPr sz="2200" spc="-55" dirty="0">
                <a:latin typeface="Microsoft Sans Serif"/>
                <a:cs typeface="Microsoft Sans Serif"/>
              </a:rPr>
              <a:t>outcome</a:t>
            </a:r>
            <a:r>
              <a:rPr sz="2200" spc="55" dirty="0">
                <a:latin typeface="Microsoft Sans Serif"/>
                <a:cs typeface="Microsoft Sans Serif"/>
              </a:rPr>
              <a:t> </a:t>
            </a:r>
            <a:r>
              <a:rPr sz="2200" spc="-35" dirty="0">
                <a:latin typeface="Microsoft Sans Serif"/>
                <a:cs typeface="Microsoft Sans Serif"/>
              </a:rPr>
              <a:t>on</a:t>
            </a:r>
            <a:r>
              <a:rPr sz="2200" spc="75" dirty="0">
                <a:latin typeface="Microsoft Sans Serif"/>
                <a:cs typeface="Microsoft Sans Serif"/>
              </a:rPr>
              <a:t> </a:t>
            </a:r>
            <a:r>
              <a:rPr sz="2200" spc="-15" dirty="0">
                <a:latin typeface="Microsoft Sans Serif"/>
                <a:cs typeface="Microsoft Sans Serif"/>
              </a:rPr>
              <a:t>ground</a:t>
            </a:r>
            <a:r>
              <a:rPr sz="2200" spc="85" dirty="0">
                <a:latin typeface="Microsoft Sans Serif"/>
                <a:cs typeface="Microsoft Sans Serif"/>
              </a:rPr>
              <a:t> </a:t>
            </a:r>
            <a:r>
              <a:rPr sz="2200" spc="-40" dirty="0">
                <a:latin typeface="Microsoft Sans Serif"/>
                <a:cs typeface="Microsoft Sans Serif"/>
              </a:rPr>
              <a:t>pad</a:t>
            </a:r>
            <a:r>
              <a:rPr sz="2200" spc="70" dirty="0">
                <a:latin typeface="Microsoft Sans Serif"/>
                <a:cs typeface="Microsoft Sans Serif"/>
              </a:rPr>
              <a:t> </a:t>
            </a:r>
            <a:r>
              <a:rPr sz="2200" spc="-70" dirty="0">
                <a:latin typeface="Microsoft Sans Serif"/>
                <a:cs typeface="Microsoft Sans Serif"/>
              </a:rPr>
              <a:t>and</a:t>
            </a:r>
            <a:r>
              <a:rPr sz="2200" spc="60" dirty="0">
                <a:latin typeface="Microsoft Sans Serif"/>
                <a:cs typeface="Microsoft Sans Serif"/>
              </a:rPr>
              <a:t> </a:t>
            </a:r>
            <a:r>
              <a:rPr sz="2200" spc="10" dirty="0">
                <a:latin typeface="Microsoft Sans Serif"/>
                <a:cs typeface="Microsoft Sans Serif"/>
              </a:rPr>
              <a:t>getting </a:t>
            </a:r>
            <a:r>
              <a:rPr sz="2200" spc="15" dirty="0">
                <a:latin typeface="Microsoft Sans Serif"/>
                <a:cs typeface="Microsoft Sans Serif"/>
              </a:rPr>
              <a:t> </a:t>
            </a:r>
            <a:r>
              <a:rPr sz="2200" spc="-30" dirty="0">
                <a:latin typeface="Microsoft Sans Serif"/>
                <a:cs typeface="Microsoft Sans Serif"/>
              </a:rPr>
              <a:t>the</a:t>
            </a:r>
            <a:r>
              <a:rPr sz="2200" spc="90" dirty="0">
                <a:latin typeface="Microsoft Sans Serif"/>
                <a:cs typeface="Microsoft Sans Serif"/>
              </a:rPr>
              <a:t> </a:t>
            </a:r>
            <a:r>
              <a:rPr sz="2200" spc="-65" dirty="0">
                <a:latin typeface="Microsoft Sans Serif"/>
                <a:cs typeface="Microsoft Sans Serif"/>
              </a:rPr>
              <a:t>minimum</a:t>
            </a:r>
            <a:r>
              <a:rPr sz="2200" spc="80" dirty="0">
                <a:latin typeface="Microsoft Sans Serif"/>
                <a:cs typeface="Microsoft Sans Serif"/>
              </a:rPr>
              <a:t> </a:t>
            </a:r>
            <a:r>
              <a:rPr sz="2200" spc="-80" dirty="0">
                <a:latin typeface="Microsoft Sans Serif"/>
                <a:cs typeface="Microsoft Sans Serif"/>
              </a:rPr>
              <a:t>value</a:t>
            </a:r>
            <a:r>
              <a:rPr sz="2200" spc="90" dirty="0">
                <a:latin typeface="Microsoft Sans Serif"/>
                <a:cs typeface="Microsoft Sans Serif"/>
              </a:rPr>
              <a:t> </a:t>
            </a:r>
            <a:r>
              <a:rPr sz="2200" spc="5" dirty="0">
                <a:latin typeface="Microsoft Sans Serif"/>
                <a:cs typeface="Microsoft Sans Serif"/>
              </a:rPr>
              <a:t>for</a:t>
            </a:r>
            <a:r>
              <a:rPr sz="2200" spc="70" dirty="0">
                <a:latin typeface="Microsoft Sans Serif"/>
                <a:cs typeface="Microsoft Sans Serif"/>
              </a:rPr>
              <a:t> </a:t>
            </a:r>
            <a:r>
              <a:rPr sz="2200" spc="-40" dirty="0">
                <a:latin typeface="Microsoft Sans Serif"/>
                <a:cs typeface="Microsoft Sans Serif"/>
              </a:rPr>
              <a:t>date</a:t>
            </a:r>
            <a:r>
              <a:rPr sz="2200" spc="90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it’s</a:t>
            </a:r>
            <a:r>
              <a:rPr sz="2200" spc="80" dirty="0">
                <a:latin typeface="Microsoft Sans Serif"/>
                <a:cs typeface="Microsoft Sans Serif"/>
              </a:rPr>
              <a:t> </a:t>
            </a:r>
            <a:r>
              <a:rPr sz="2200" spc="-45" dirty="0">
                <a:latin typeface="Microsoft Sans Serif"/>
                <a:cs typeface="Microsoft Sans Serif"/>
              </a:rPr>
              <a:t>possible</a:t>
            </a:r>
            <a:r>
              <a:rPr sz="2200" spc="95" dirty="0">
                <a:latin typeface="Microsoft Sans Serif"/>
                <a:cs typeface="Microsoft Sans Serif"/>
              </a:rPr>
              <a:t> </a:t>
            </a:r>
            <a:r>
              <a:rPr sz="2200" spc="40" dirty="0">
                <a:latin typeface="Microsoft Sans Serif"/>
                <a:cs typeface="Microsoft Sans Serif"/>
              </a:rPr>
              <a:t>to</a:t>
            </a:r>
            <a:r>
              <a:rPr sz="2200" spc="70" dirty="0">
                <a:latin typeface="Microsoft Sans Serif"/>
                <a:cs typeface="Microsoft Sans Serif"/>
              </a:rPr>
              <a:t> </a:t>
            </a:r>
            <a:r>
              <a:rPr sz="2200" spc="-20" dirty="0">
                <a:latin typeface="Microsoft Sans Serif"/>
                <a:cs typeface="Microsoft Sans Serif"/>
              </a:rPr>
              <a:t>identify</a:t>
            </a:r>
            <a:r>
              <a:rPr sz="2200" spc="95" dirty="0">
                <a:latin typeface="Microsoft Sans Serif"/>
                <a:cs typeface="Microsoft Sans Serif"/>
              </a:rPr>
              <a:t> </a:t>
            </a:r>
            <a:r>
              <a:rPr sz="2200" spc="-30" dirty="0">
                <a:latin typeface="Microsoft Sans Serif"/>
                <a:cs typeface="Microsoft Sans Serif"/>
              </a:rPr>
              <a:t>the</a:t>
            </a:r>
            <a:r>
              <a:rPr sz="2200" spc="90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first</a:t>
            </a:r>
            <a:r>
              <a:rPr sz="2200" spc="95" dirty="0">
                <a:latin typeface="Microsoft Sans Serif"/>
                <a:cs typeface="Microsoft Sans Serif"/>
              </a:rPr>
              <a:t> </a:t>
            </a:r>
            <a:r>
              <a:rPr sz="2200" spc="-85" dirty="0">
                <a:latin typeface="Microsoft Sans Serif"/>
                <a:cs typeface="Microsoft Sans Serif"/>
              </a:rPr>
              <a:t>occurrence,</a:t>
            </a:r>
            <a:r>
              <a:rPr sz="2200" spc="80" dirty="0">
                <a:latin typeface="Microsoft Sans Serif"/>
                <a:cs typeface="Microsoft Sans Serif"/>
              </a:rPr>
              <a:t> </a:t>
            </a:r>
            <a:r>
              <a:rPr sz="2200" spc="-10" dirty="0">
                <a:latin typeface="Microsoft Sans Serif"/>
                <a:cs typeface="Microsoft Sans Serif"/>
              </a:rPr>
              <a:t>that </a:t>
            </a:r>
            <a:r>
              <a:rPr sz="2200" spc="-565" dirty="0">
                <a:latin typeface="Microsoft Sans Serif"/>
                <a:cs typeface="Microsoft Sans Serif"/>
              </a:rPr>
              <a:t> </a:t>
            </a:r>
            <a:r>
              <a:rPr sz="2200" spc="-65" dirty="0">
                <a:latin typeface="Microsoft Sans Serif"/>
                <a:cs typeface="Microsoft Sans Serif"/>
              </a:rPr>
              <a:t>happened</a:t>
            </a:r>
            <a:r>
              <a:rPr sz="2200" spc="70" dirty="0">
                <a:latin typeface="Microsoft Sans Serif"/>
                <a:cs typeface="Microsoft Sans Serif"/>
              </a:rPr>
              <a:t> </a:t>
            </a:r>
            <a:r>
              <a:rPr sz="2200" spc="-35" dirty="0">
                <a:latin typeface="Microsoft Sans Serif"/>
                <a:cs typeface="Microsoft Sans Serif"/>
              </a:rPr>
              <a:t>on</a:t>
            </a:r>
            <a:r>
              <a:rPr sz="2200" spc="70" dirty="0">
                <a:latin typeface="Microsoft Sans Serif"/>
                <a:cs typeface="Microsoft Sans Serif"/>
              </a:rPr>
              <a:t> </a:t>
            </a:r>
            <a:r>
              <a:rPr sz="2200" spc="90" dirty="0">
                <a:latin typeface="Microsoft Sans Serif"/>
                <a:cs typeface="Microsoft Sans Serif"/>
              </a:rPr>
              <a:t>12/22/2015.</a:t>
            </a:r>
            <a:endParaRPr sz="2200" dirty="0">
              <a:latin typeface="Microsoft Sans Serif"/>
              <a:cs typeface="Microsoft Sans Serif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1475158"/>
              </p:ext>
            </p:extLst>
          </p:nvPr>
        </p:nvGraphicFramePr>
        <p:xfrm>
          <a:off x="1572513" y="3051810"/>
          <a:ext cx="1980564" cy="74167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8056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Min</a:t>
                      </a:r>
                      <a:r>
                        <a:rPr sz="1800" b="1" spc="-6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Date</a:t>
                      </a:r>
                      <a:endParaRPr sz="180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2015-12-22</a:t>
                      </a: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8994" y="1841880"/>
            <a:ext cx="956183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5080" indent="-2286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55" dirty="0">
                <a:latin typeface="Microsoft Sans Serif"/>
                <a:cs typeface="Microsoft Sans Serif"/>
              </a:rPr>
              <a:t>Boosters</a:t>
            </a:r>
            <a:r>
              <a:rPr sz="2200" spc="65" dirty="0">
                <a:latin typeface="Microsoft Sans Serif"/>
                <a:cs typeface="Microsoft Sans Serif"/>
              </a:rPr>
              <a:t> </a:t>
            </a:r>
            <a:r>
              <a:rPr sz="2200" spc="-60" dirty="0">
                <a:latin typeface="Microsoft Sans Serif"/>
                <a:cs typeface="Microsoft Sans Serif"/>
              </a:rPr>
              <a:t>which</a:t>
            </a:r>
            <a:r>
              <a:rPr sz="2200" spc="65" dirty="0">
                <a:latin typeface="Microsoft Sans Serif"/>
                <a:cs typeface="Microsoft Sans Serif"/>
              </a:rPr>
              <a:t> </a:t>
            </a:r>
            <a:r>
              <a:rPr sz="2200" spc="-105" dirty="0">
                <a:latin typeface="Microsoft Sans Serif"/>
                <a:cs typeface="Microsoft Sans Serif"/>
              </a:rPr>
              <a:t>have</a:t>
            </a:r>
            <a:r>
              <a:rPr sz="2200" spc="80" dirty="0">
                <a:latin typeface="Microsoft Sans Serif"/>
                <a:cs typeface="Microsoft Sans Serif"/>
              </a:rPr>
              <a:t> </a:t>
            </a:r>
            <a:r>
              <a:rPr sz="2200" spc="-85" dirty="0">
                <a:latin typeface="Microsoft Sans Serif"/>
                <a:cs typeface="Microsoft Sans Serif"/>
              </a:rPr>
              <a:t>successfully</a:t>
            </a:r>
            <a:r>
              <a:rPr sz="2200" spc="105" dirty="0">
                <a:latin typeface="Microsoft Sans Serif"/>
                <a:cs typeface="Microsoft Sans Serif"/>
              </a:rPr>
              <a:t> </a:t>
            </a:r>
            <a:r>
              <a:rPr sz="2200" spc="-50" dirty="0">
                <a:latin typeface="Microsoft Sans Serif"/>
                <a:cs typeface="Microsoft Sans Serif"/>
              </a:rPr>
              <a:t>landed</a:t>
            </a:r>
            <a:r>
              <a:rPr sz="2200" spc="70" dirty="0">
                <a:latin typeface="Microsoft Sans Serif"/>
                <a:cs typeface="Microsoft Sans Serif"/>
              </a:rPr>
              <a:t> </a:t>
            </a:r>
            <a:r>
              <a:rPr sz="2200" spc="-35" dirty="0">
                <a:latin typeface="Microsoft Sans Serif"/>
                <a:cs typeface="Microsoft Sans Serif"/>
              </a:rPr>
              <a:t>on</a:t>
            </a:r>
            <a:r>
              <a:rPr sz="2200" spc="70" dirty="0">
                <a:latin typeface="Microsoft Sans Serif"/>
                <a:cs typeface="Microsoft Sans Serif"/>
              </a:rPr>
              <a:t> </a:t>
            </a:r>
            <a:r>
              <a:rPr sz="2200" spc="-35" dirty="0">
                <a:latin typeface="Microsoft Sans Serif"/>
                <a:cs typeface="Microsoft Sans Serif"/>
              </a:rPr>
              <a:t>drone</a:t>
            </a:r>
            <a:r>
              <a:rPr sz="2200" spc="80" dirty="0">
                <a:latin typeface="Microsoft Sans Serif"/>
                <a:cs typeface="Microsoft Sans Serif"/>
              </a:rPr>
              <a:t> </a:t>
            </a:r>
            <a:r>
              <a:rPr sz="2200" spc="-50" dirty="0">
                <a:latin typeface="Microsoft Sans Serif"/>
                <a:cs typeface="Microsoft Sans Serif"/>
              </a:rPr>
              <a:t>ship</a:t>
            </a:r>
            <a:r>
              <a:rPr sz="2200" spc="80" dirty="0">
                <a:latin typeface="Microsoft Sans Serif"/>
                <a:cs typeface="Microsoft Sans Serif"/>
              </a:rPr>
              <a:t> </a:t>
            </a:r>
            <a:r>
              <a:rPr sz="2200" spc="-70" dirty="0">
                <a:latin typeface="Microsoft Sans Serif"/>
                <a:cs typeface="Microsoft Sans Serif"/>
              </a:rPr>
              <a:t>and</a:t>
            </a:r>
            <a:r>
              <a:rPr sz="2200" spc="80" dirty="0">
                <a:latin typeface="Microsoft Sans Serif"/>
                <a:cs typeface="Microsoft Sans Serif"/>
              </a:rPr>
              <a:t> </a:t>
            </a:r>
            <a:r>
              <a:rPr sz="2200" spc="-70" dirty="0">
                <a:latin typeface="Microsoft Sans Serif"/>
                <a:cs typeface="Microsoft Sans Serif"/>
              </a:rPr>
              <a:t>had</a:t>
            </a:r>
            <a:r>
              <a:rPr sz="2200" spc="75" dirty="0">
                <a:latin typeface="Microsoft Sans Serif"/>
                <a:cs typeface="Microsoft Sans Serif"/>
              </a:rPr>
              <a:t> </a:t>
            </a:r>
            <a:r>
              <a:rPr sz="2200" spc="-50" dirty="0">
                <a:latin typeface="Microsoft Sans Serif"/>
                <a:cs typeface="Microsoft Sans Serif"/>
              </a:rPr>
              <a:t>payload</a:t>
            </a:r>
            <a:r>
              <a:rPr sz="2200" spc="80" dirty="0">
                <a:latin typeface="Microsoft Sans Serif"/>
                <a:cs typeface="Microsoft Sans Serif"/>
              </a:rPr>
              <a:t> </a:t>
            </a:r>
            <a:r>
              <a:rPr sz="2200" spc="-135" dirty="0">
                <a:latin typeface="Microsoft Sans Serif"/>
                <a:cs typeface="Microsoft Sans Serif"/>
              </a:rPr>
              <a:t>mass </a:t>
            </a:r>
            <a:r>
              <a:rPr sz="2200" spc="-570" dirty="0">
                <a:latin typeface="Microsoft Sans Serif"/>
                <a:cs typeface="Microsoft Sans Serif"/>
              </a:rPr>
              <a:t> </a:t>
            </a:r>
            <a:r>
              <a:rPr sz="2200" spc="-35" dirty="0">
                <a:latin typeface="Microsoft Sans Serif"/>
                <a:cs typeface="Microsoft Sans Serif"/>
              </a:rPr>
              <a:t>greater</a:t>
            </a:r>
            <a:r>
              <a:rPr sz="2200" spc="75" dirty="0">
                <a:latin typeface="Microsoft Sans Serif"/>
                <a:cs typeface="Microsoft Sans Serif"/>
              </a:rPr>
              <a:t> </a:t>
            </a:r>
            <a:r>
              <a:rPr sz="2200" spc="-45" dirty="0">
                <a:latin typeface="Microsoft Sans Serif"/>
                <a:cs typeface="Microsoft Sans Serif"/>
              </a:rPr>
              <a:t>than</a:t>
            </a:r>
            <a:r>
              <a:rPr sz="2200" spc="45" dirty="0">
                <a:latin typeface="Microsoft Sans Serif"/>
                <a:cs typeface="Microsoft Sans Serif"/>
              </a:rPr>
              <a:t> </a:t>
            </a:r>
            <a:r>
              <a:rPr sz="2200" spc="95" dirty="0">
                <a:latin typeface="Microsoft Sans Serif"/>
                <a:cs typeface="Microsoft Sans Serif"/>
              </a:rPr>
              <a:t>4000</a:t>
            </a:r>
            <a:r>
              <a:rPr sz="2200" spc="100" dirty="0">
                <a:latin typeface="Microsoft Sans Serif"/>
                <a:cs typeface="Microsoft Sans Serif"/>
              </a:rPr>
              <a:t> </a:t>
            </a:r>
            <a:r>
              <a:rPr sz="2200" spc="15" dirty="0">
                <a:latin typeface="Microsoft Sans Serif"/>
                <a:cs typeface="Microsoft Sans Serif"/>
              </a:rPr>
              <a:t>but</a:t>
            </a:r>
            <a:r>
              <a:rPr sz="2200" spc="60" dirty="0">
                <a:latin typeface="Microsoft Sans Serif"/>
                <a:cs typeface="Microsoft Sans Serif"/>
              </a:rPr>
              <a:t> </a:t>
            </a:r>
            <a:r>
              <a:rPr sz="2200" spc="-95" dirty="0">
                <a:latin typeface="Microsoft Sans Serif"/>
                <a:cs typeface="Microsoft Sans Serif"/>
              </a:rPr>
              <a:t>less</a:t>
            </a:r>
            <a:r>
              <a:rPr sz="2200" spc="85" dirty="0">
                <a:latin typeface="Microsoft Sans Serif"/>
                <a:cs typeface="Microsoft Sans Serif"/>
              </a:rPr>
              <a:t> </a:t>
            </a:r>
            <a:r>
              <a:rPr sz="2200" spc="-45" dirty="0">
                <a:latin typeface="Microsoft Sans Serif"/>
                <a:cs typeface="Microsoft Sans Serif"/>
              </a:rPr>
              <a:t>than</a:t>
            </a:r>
            <a:r>
              <a:rPr sz="2200" spc="65" dirty="0">
                <a:latin typeface="Microsoft Sans Serif"/>
                <a:cs typeface="Microsoft Sans Serif"/>
              </a:rPr>
              <a:t> </a:t>
            </a:r>
            <a:r>
              <a:rPr sz="2200" spc="95" dirty="0">
                <a:latin typeface="Microsoft Sans Serif"/>
                <a:cs typeface="Microsoft Sans Serif"/>
              </a:rPr>
              <a:t>6000</a:t>
            </a:r>
            <a:endParaRPr sz="2200" dirty="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48994" y="542671"/>
            <a:ext cx="960374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spc="-120" dirty="0"/>
              <a:t>Successful</a:t>
            </a:r>
            <a:r>
              <a:rPr sz="2500" spc="85" dirty="0"/>
              <a:t> </a:t>
            </a:r>
            <a:r>
              <a:rPr sz="2500" spc="-55" dirty="0"/>
              <a:t>Drone</a:t>
            </a:r>
            <a:r>
              <a:rPr sz="2500" spc="85" dirty="0"/>
              <a:t> </a:t>
            </a:r>
            <a:r>
              <a:rPr sz="2500" spc="-95" dirty="0"/>
              <a:t>Ship</a:t>
            </a:r>
            <a:r>
              <a:rPr sz="2500" spc="110" dirty="0"/>
              <a:t> </a:t>
            </a:r>
            <a:r>
              <a:rPr sz="2500" spc="-55" dirty="0"/>
              <a:t>Landing</a:t>
            </a:r>
            <a:r>
              <a:rPr sz="2500" spc="95" dirty="0"/>
              <a:t> </a:t>
            </a:r>
            <a:r>
              <a:rPr sz="2500" spc="-5" dirty="0"/>
              <a:t>with</a:t>
            </a:r>
            <a:r>
              <a:rPr sz="2500" spc="110" dirty="0"/>
              <a:t> </a:t>
            </a:r>
            <a:r>
              <a:rPr sz="2500" spc="-105" dirty="0"/>
              <a:t>Payload</a:t>
            </a:r>
            <a:r>
              <a:rPr sz="2500" spc="105" dirty="0"/>
              <a:t> </a:t>
            </a:r>
            <a:r>
              <a:rPr sz="2500" spc="-65" dirty="0"/>
              <a:t>between</a:t>
            </a:r>
            <a:r>
              <a:rPr sz="2500" spc="90" dirty="0"/>
              <a:t> </a:t>
            </a:r>
            <a:r>
              <a:rPr sz="2500" spc="120" dirty="0"/>
              <a:t>4000</a:t>
            </a:r>
            <a:r>
              <a:rPr sz="2500" spc="65" dirty="0"/>
              <a:t> </a:t>
            </a:r>
            <a:r>
              <a:rPr sz="2500" spc="-80" dirty="0"/>
              <a:t>and</a:t>
            </a:r>
            <a:r>
              <a:rPr sz="2500" spc="110" dirty="0"/>
              <a:t> </a:t>
            </a:r>
            <a:r>
              <a:rPr sz="2500" spc="120" dirty="0"/>
              <a:t>6000</a:t>
            </a:r>
            <a:endParaRPr sz="250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39"/>
              </a:lnSpc>
            </a:pPr>
            <a:fld id="{81D60167-4931-47E6-BA6A-407CBD079E47}" type="slidenum">
              <a:rPr spc="75" dirty="0"/>
              <a:t>32</a:t>
            </a:fld>
            <a:endParaRPr spc="75" dirty="0"/>
          </a:p>
        </p:txBody>
      </p:sp>
      <p:sp>
        <p:nvSpPr>
          <p:cNvPr id="3" name="object 3"/>
          <p:cNvSpPr txBox="1"/>
          <p:nvPr/>
        </p:nvSpPr>
        <p:spPr>
          <a:xfrm>
            <a:off x="848994" y="5256783"/>
            <a:ext cx="941959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5080" indent="-2286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70" dirty="0">
                <a:latin typeface="Microsoft Sans Serif"/>
                <a:cs typeface="Microsoft Sans Serif"/>
              </a:rPr>
              <a:t>Selecting</a:t>
            </a:r>
            <a:r>
              <a:rPr sz="2200" spc="100" dirty="0">
                <a:latin typeface="Microsoft Sans Serif"/>
                <a:cs typeface="Microsoft Sans Serif"/>
              </a:rPr>
              <a:t> </a:t>
            </a:r>
            <a:r>
              <a:rPr sz="2200" spc="-15" dirty="0">
                <a:latin typeface="Microsoft Sans Serif"/>
                <a:cs typeface="Microsoft Sans Serif"/>
              </a:rPr>
              <a:t>distinct</a:t>
            </a:r>
            <a:r>
              <a:rPr sz="2200" spc="90" dirty="0">
                <a:latin typeface="Microsoft Sans Serif"/>
                <a:cs typeface="Microsoft Sans Serif"/>
              </a:rPr>
              <a:t> </a:t>
            </a:r>
            <a:r>
              <a:rPr sz="2200" spc="-20" dirty="0">
                <a:latin typeface="Microsoft Sans Serif"/>
                <a:cs typeface="Microsoft Sans Serif"/>
              </a:rPr>
              <a:t>booster</a:t>
            </a:r>
            <a:r>
              <a:rPr sz="2200" spc="65" dirty="0">
                <a:latin typeface="Microsoft Sans Serif"/>
                <a:cs typeface="Microsoft Sans Serif"/>
              </a:rPr>
              <a:t> </a:t>
            </a:r>
            <a:r>
              <a:rPr sz="2200" spc="-65" dirty="0">
                <a:latin typeface="Microsoft Sans Serif"/>
                <a:cs typeface="Microsoft Sans Serif"/>
              </a:rPr>
              <a:t>versions</a:t>
            </a:r>
            <a:r>
              <a:rPr sz="2200" spc="80" dirty="0">
                <a:latin typeface="Microsoft Sans Serif"/>
                <a:cs typeface="Microsoft Sans Serif"/>
              </a:rPr>
              <a:t> </a:t>
            </a:r>
            <a:r>
              <a:rPr sz="2200" spc="-55" dirty="0">
                <a:latin typeface="Microsoft Sans Serif"/>
                <a:cs typeface="Microsoft Sans Serif"/>
              </a:rPr>
              <a:t>according</a:t>
            </a:r>
            <a:r>
              <a:rPr sz="2200" spc="90" dirty="0">
                <a:latin typeface="Microsoft Sans Serif"/>
                <a:cs typeface="Microsoft Sans Serif"/>
              </a:rPr>
              <a:t> </a:t>
            </a:r>
            <a:r>
              <a:rPr sz="2200" spc="40" dirty="0">
                <a:latin typeface="Microsoft Sans Serif"/>
                <a:cs typeface="Microsoft Sans Serif"/>
              </a:rPr>
              <a:t>to</a:t>
            </a:r>
            <a:r>
              <a:rPr sz="2200" spc="95" dirty="0">
                <a:latin typeface="Microsoft Sans Serif"/>
                <a:cs typeface="Microsoft Sans Serif"/>
              </a:rPr>
              <a:t> </a:t>
            </a:r>
            <a:r>
              <a:rPr sz="2200" spc="-30" dirty="0">
                <a:latin typeface="Microsoft Sans Serif"/>
                <a:cs typeface="Microsoft Sans Serif"/>
              </a:rPr>
              <a:t>the</a:t>
            </a:r>
            <a:r>
              <a:rPr sz="2200" spc="60" dirty="0">
                <a:latin typeface="Microsoft Sans Serif"/>
                <a:cs typeface="Microsoft Sans Serif"/>
              </a:rPr>
              <a:t> </a:t>
            </a:r>
            <a:r>
              <a:rPr sz="2200" spc="-15" dirty="0">
                <a:latin typeface="Microsoft Sans Serif"/>
                <a:cs typeface="Microsoft Sans Serif"/>
              </a:rPr>
              <a:t>filters</a:t>
            </a:r>
            <a:r>
              <a:rPr sz="2200" spc="95" dirty="0">
                <a:latin typeface="Microsoft Sans Serif"/>
                <a:cs typeface="Microsoft Sans Serif"/>
              </a:rPr>
              <a:t> </a:t>
            </a:r>
            <a:r>
              <a:rPr sz="2200" spc="-75" dirty="0">
                <a:latin typeface="Microsoft Sans Serif"/>
                <a:cs typeface="Microsoft Sans Serif"/>
              </a:rPr>
              <a:t>above,</a:t>
            </a:r>
            <a:r>
              <a:rPr sz="2200" spc="60" dirty="0">
                <a:latin typeface="Microsoft Sans Serif"/>
                <a:cs typeface="Microsoft Sans Serif"/>
              </a:rPr>
              <a:t> </a:t>
            </a:r>
            <a:r>
              <a:rPr sz="2200" spc="-70" dirty="0">
                <a:latin typeface="Microsoft Sans Serif"/>
                <a:cs typeface="Microsoft Sans Serif"/>
              </a:rPr>
              <a:t>these</a:t>
            </a:r>
            <a:r>
              <a:rPr sz="2200" spc="80" dirty="0">
                <a:latin typeface="Microsoft Sans Serif"/>
                <a:cs typeface="Microsoft Sans Serif"/>
              </a:rPr>
              <a:t> </a:t>
            </a:r>
            <a:r>
              <a:rPr sz="2200" spc="105" dirty="0">
                <a:latin typeface="Microsoft Sans Serif"/>
                <a:cs typeface="Microsoft Sans Serif"/>
              </a:rPr>
              <a:t>4</a:t>
            </a:r>
            <a:r>
              <a:rPr sz="2200" spc="80" dirty="0">
                <a:latin typeface="Microsoft Sans Serif"/>
                <a:cs typeface="Microsoft Sans Serif"/>
              </a:rPr>
              <a:t> </a:t>
            </a:r>
            <a:r>
              <a:rPr sz="2200" spc="-90" dirty="0">
                <a:latin typeface="Microsoft Sans Serif"/>
                <a:cs typeface="Microsoft Sans Serif"/>
              </a:rPr>
              <a:t>are </a:t>
            </a:r>
            <a:r>
              <a:rPr sz="2200" spc="-570" dirty="0">
                <a:latin typeface="Microsoft Sans Serif"/>
                <a:cs typeface="Microsoft Sans Serif"/>
              </a:rPr>
              <a:t> </a:t>
            </a:r>
            <a:r>
              <a:rPr sz="2200" spc="-30" dirty="0">
                <a:latin typeface="Microsoft Sans Serif"/>
                <a:cs typeface="Microsoft Sans Serif"/>
              </a:rPr>
              <a:t>the</a:t>
            </a:r>
            <a:r>
              <a:rPr sz="2200" spc="75" dirty="0">
                <a:latin typeface="Microsoft Sans Serif"/>
                <a:cs typeface="Microsoft Sans Serif"/>
              </a:rPr>
              <a:t> </a:t>
            </a:r>
            <a:r>
              <a:rPr sz="2200" spc="-45" dirty="0">
                <a:latin typeface="Microsoft Sans Serif"/>
                <a:cs typeface="Microsoft Sans Serif"/>
              </a:rPr>
              <a:t>result.</a:t>
            </a:r>
            <a:endParaRPr sz="2200" dirty="0">
              <a:latin typeface="Microsoft Sans Serif"/>
              <a:cs typeface="Microsoft Sans Serif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1027643"/>
              </p:ext>
            </p:extLst>
          </p:nvPr>
        </p:nvGraphicFramePr>
        <p:xfrm>
          <a:off x="1317752" y="2825114"/>
          <a:ext cx="2215515" cy="18541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1551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spc="-1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Booster</a:t>
                      </a:r>
                      <a:r>
                        <a:rPr sz="18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Version</a:t>
                      </a:r>
                      <a:endParaRPr sz="180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F9</a:t>
                      </a:r>
                      <a:r>
                        <a:rPr sz="1800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FT</a:t>
                      </a:r>
                      <a:r>
                        <a:rPr sz="1800" spc="-3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B1021.2</a:t>
                      </a: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F9 FT</a:t>
                      </a:r>
                      <a:r>
                        <a:rPr sz="1800" spc="-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B1031.2</a:t>
                      </a:r>
                      <a:endParaRPr sz="1800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F9</a:t>
                      </a:r>
                      <a:r>
                        <a:rPr sz="1800" spc="-1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FT</a:t>
                      </a:r>
                      <a:r>
                        <a:rPr sz="1800" spc="-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B1022</a:t>
                      </a:r>
                      <a:endParaRPr sz="180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F9</a:t>
                      </a:r>
                      <a:r>
                        <a:rPr sz="1800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FT</a:t>
                      </a:r>
                      <a:r>
                        <a:rPr sz="1800" spc="-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B1026</a:t>
                      </a:r>
                      <a:endParaRPr sz="1800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8994" y="1841880"/>
            <a:ext cx="640651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70" dirty="0">
                <a:latin typeface="Microsoft Sans Serif"/>
                <a:cs typeface="Microsoft Sans Serif"/>
              </a:rPr>
              <a:t>Number</a:t>
            </a:r>
            <a:r>
              <a:rPr sz="2200" spc="80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of</a:t>
            </a:r>
            <a:r>
              <a:rPr sz="2200" spc="60" dirty="0">
                <a:latin typeface="Microsoft Sans Serif"/>
                <a:cs typeface="Microsoft Sans Serif"/>
              </a:rPr>
              <a:t> </a:t>
            </a:r>
            <a:r>
              <a:rPr sz="2200" spc="-95" dirty="0">
                <a:latin typeface="Microsoft Sans Serif"/>
                <a:cs typeface="Microsoft Sans Serif"/>
              </a:rPr>
              <a:t>successful</a:t>
            </a:r>
            <a:r>
              <a:rPr sz="2200" spc="80" dirty="0">
                <a:latin typeface="Microsoft Sans Serif"/>
                <a:cs typeface="Microsoft Sans Serif"/>
              </a:rPr>
              <a:t> </a:t>
            </a:r>
            <a:r>
              <a:rPr sz="2200" spc="-70" dirty="0">
                <a:latin typeface="Microsoft Sans Serif"/>
                <a:cs typeface="Microsoft Sans Serif"/>
              </a:rPr>
              <a:t>and</a:t>
            </a:r>
            <a:r>
              <a:rPr sz="2200" spc="75" dirty="0">
                <a:latin typeface="Microsoft Sans Serif"/>
                <a:cs typeface="Microsoft Sans Serif"/>
              </a:rPr>
              <a:t> </a:t>
            </a:r>
            <a:r>
              <a:rPr sz="2200" spc="-40" dirty="0">
                <a:latin typeface="Microsoft Sans Serif"/>
                <a:cs typeface="Microsoft Sans Serif"/>
              </a:rPr>
              <a:t>failure</a:t>
            </a:r>
            <a:r>
              <a:rPr sz="2200" spc="80" dirty="0">
                <a:latin typeface="Microsoft Sans Serif"/>
                <a:cs typeface="Microsoft Sans Serif"/>
              </a:rPr>
              <a:t> </a:t>
            </a:r>
            <a:r>
              <a:rPr sz="2200" spc="-65" dirty="0">
                <a:latin typeface="Microsoft Sans Serif"/>
                <a:cs typeface="Microsoft Sans Serif"/>
              </a:rPr>
              <a:t>mission</a:t>
            </a:r>
            <a:r>
              <a:rPr sz="2200" spc="75" dirty="0">
                <a:latin typeface="Microsoft Sans Serif"/>
                <a:cs typeface="Microsoft Sans Serif"/>
              </a:rPr>
              <a:t> </a:t>
            </a:r>
            <a:r>
              <a:rPr sz="2200" spc="-70" dirty="0">
                <a:latin typeface="Microsoft Sans Serif"/>
                <a:cs typeface="Microsoft Sans Serif"/>
              </a:rPr>
              <a:t>outcomes:</a:t>
            </a:r>
            <a:endParaRPr sz="2200" dirty="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48994" y="480377"/>
            <a:ext cx="9784715" cy="498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100" spc="-80" dirty="0"/>
              <a:t>Total</a:t>
            </a:r>
            <a:r>
              <a:rPr sz="3100" spc="110" dirty="0"/>
              <a:t> </a:t>
            </a:r>
            <a:r>
              <a:rPr sz="3100" spc="-95" dirty="0"/>
              <a:t>Number</a:t>
            </a:r>
            <a:r>
              <a:rPr sz="3100" spc="110" dirty="0"/>
              <a:t> </a:t>
            </a:r>
            <a:r>
              <a:rPr sz="3100" spc="-5" dirty="0"/>
              <a:t>of</a:t>
            </a:r>
            <a:r>
              <a:rPr sz="3100" spc="125" dirty="0"/>
              <a:t> </a:t>
            </a:r>
            <a:r>
              <a:rPr sz="3100" spc="-150" dirty="0"/>
              <a:t>Successful</a:t>
            </a:r>
            <a:r>
              <a:rPr sz="3100" spc="120" dirty="0"/>
              <a:t> </a:t>
            </a:r>
            <a:r>
              <a:rPr sz="3100" spc="-90" dirty="0"/>
              <a:t>and</a:t>
            </a:r>
            <a:r>
              <a:rPr sz="3100" spc="120" dirty="0"/>
              <a:t> </a:t>
            </a:r>
            <a:r>
              <a:rPr sz="3100" spc="-90" dirty="0"/>
              <a:t>Failure</a:t>
            </a:r>
            <a:r>
              <a:rPr sz="3100" spc="195" dirty="0"/>
              <a:t> </a:t>
            </a:r>
            <a:r>
              <a:rPr sz="3100" spc="-85" dirty="0"/>
              <a:t>Mission</a:t>
            </a:r>
            <a:r>
              <a:rPr sz="3100" spc="155" dirty="0"/>
              <a:t> </a:t>
            </a:r>
            <a:r>
              <a:rPr sz="3100" spc="-120" dirty="0"/>
              <a:t>Outcomes</a:t>
            </a:r>
            <a:endParaRPr sz="310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39"/>
              </a:lnSpc>
            </a:pPr>
            <a:fld id="{81D60167-4931-47E6-BA6A-407CBD079E47}" type="slidenum">
              <a:rPr spc="75" dirty="0"/>
              <a:t>33</a:t>
            </a:fld>
            <a:endParaRPr spc="75" dirty="0"/>
          </a:p>
        </p:txBody>
      </p:sp>
      <p:sp>
        <p:nvSpPr>
          <p:cNvPr id="3" name="object 3"/>
          <p:cNvSpPr txBox="1"/>
          <p:nvPr/>
        </p:nvSpPr>
        <p:spPr>
          <a:xfrm>
            <a:off x="848994" y="4408170"/>
            <a:ext cx="915352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5080" indent="-2286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50" dirty="0">
                <a:latin typeface="Microsoft Sans Serif"/>
                <a:cs typeface="Microsoft Sans Serif"/>
              </a:rPr>
              <a:t>Grouping</a:t>
            </a:r>
            <a:r>
              <a:rPr sz="2200" spc="85" dirty="0">
                <a:latin typeface="Microsoft Sans Serif"/>
                <a:cs typeface="Microsoft Sans Serif"/>
              </a:rPr>
              <a:t> </a:t>
            </a:r>
            <a:r>
              <a:rPr sz="2200" spc="-65" dirty="0">
                <a:latin typeface="Microsoft Sans Serif"/>
                <a:cs typeface="Microsoft Sans Serif"/>
              </a:rPr>
              <a:t>mission</a:t>
            </a:r>
            <a:r>
              <a:rPr sz="2200" spc="80" dirty="0">
                <a:latin typeface="Microsoft Sans Serif"/>
                <a:cs typeface="Microsoft Sans Serif"/>
              </a:rPr>
              <a:t> </a:t>
            </a:r>
            <a:r>
              <a:rPr sz="2200" spc="-65" dirty="0">
                <a:latin typeface="Microsoft Sans Serif"/>
                <a:cs typeface="Microsoft Sans Serif"/>
              </a:rPr>
              <a:t>outcomes</a:t>
            </a:r>
            <a:r>
              <a:rPr sz="2200" spc="60" dirty="0">
                <a:latin typeface="Microsoft Sans Serif"/>
                <a:cs typeface="Microsoft Sans Serif"/>
              </a:rPr>
              <a:t> </a:t>
            </a:r>
            <a:r>
              <a:rPr sz="2200" spc="-70" dirty="0">
                <a:latin typeface="Microsoft Sans Serif"/>
                <a:cs typeface="Microsoft Sans Serif"/>
              </a:rPr>
              <a:t>and</a:t>
            </a:r>
            <a:r>
              <a:rPr sz="2200" spc="80" dirty="0">
                <a:latin typeface="Microsoft Sans Serif"/>
                <a:cs typeface="Microsoft Sans Serif"/>
              </a:rPr>
              <a:t> </a:t>
            </a:r>
            <a:r>
              <a:rPr sz="2200" spc="-30" dirty="0">
                <a:latin typeface="Microsoft Sans Serif"/>
                <a:cs typeface="Microsoft Sans Serif"/>
              </a:rPr>
              <a:t>counting</a:t>
            </a:r>
            <a:r>
              <a:rPr sz="2200" spc="90" dirty="0">
                <a:latin typeface="Microsoft Sans Serif"/>
                <a:cs typeface="Microsoft Sans Serif"/>
              </a:rPr>
              <a:t> </a:t>
            </a:r>
            <a:r>
              <a:rPr sz="2200" spc="-55" dirty="0">
                <a:latin typeface="Microsoft Sans Serif"/>
                <a:cs typeface="Microsoft Sans Serif"/>
              </a:rPr>
              <a:t>records</a:t>
            </a:r>
            <a:r>
              <a:rPr sz="2200" spc="75" dirty="0">
                <a:latin typeface="Microsoft Sans Serif"/>
                <a:cs typeface="Microsoft Sans Serif"/>
              </a:rPr>
              <a:t> </a:t>
            </a:r>
            <a:r>
              <a:rPr sz="2200" spc="5" dirty="0">
                <a:latin typeface="Microsoft Sans Serif"/>
                <a:cs typeface="Microsoft Sans Serif"/>
              </a:rPr>
              <a:t>for</a:t>
            </a:r>
            <a:r>
              <a:rPr sz="2200" spc="85" dirty="0">
                <a:latin typeface="Microsoft Sans Serif"/>
                <a:cs typeface="Microsoft Sans Serif"/>
              </a:rPr>
              <a:t> </a:t>
            </a:r>
            <a:r>
              <a:rPr sz="2200" spc="-120" dirty="0">
                <a:latin typeface="Microsoft Sans Serif"/>
                <a:cs typeface="Microsoft Sans Serif"/>
              </a:rPr>
              <a:t>each</a:t>
            </a:r>
            <a:r>
              <a:rPr sz="2200" spc="70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group</a:t>
            </a:r>
            <a:r>
              <a:rPr sz="2200" spc="90" dirty="0">
                <a:latin typeface="Microsoft Sans Serif"/>
                <a:cs typeface="Microsoft Sans Serif"/>
              </a:rPr>
              <a:t> </a:t>
            </a:r>
            <a:r>
              <a:rPr sz="2200" spc="-35" dirty="0">
                <a:latin typeface="Microsoft Sans Serif"/>
                <a:cs typeface="Microsoft Sans Serif"/>
              </a:rPr>
              <a:t>led</a:t>
            </a:r>
            <a:r>
              <a:rPr sz="2200" spc="90" dirty="0">
                <a:latin typeface="Microsoft Sans Serif"/>
                <a:cs typeface="Microsoft Sans Serif"/>
              </a:rPr>
              <a:t> </a:t>
            </a:r>
            <a:r>
              <a:rPr sz="2200" spc="-105" dirty="0">
                <a:latin typeface="Microsoft Sans Serif"/>
                <a:cs typeface="Microsoft Sans Serif"/>
              </a:rPr>
              <a:t>us</a:t>
            </a:r>
            <a:r>
              <a:rPr sz="2200" spc="75" dirty="0">
                <a:latin typeface="Microsoft Sans Serif"/>
                <a:cs typeface="Microsoft Sans Serif"/>
              </a:rPr>
              <a:t> </a:t>
            </a:r>
            <a:r>
              <a:rPr sz="2200" spc="45" dirty="0">
                <a:latin typeface="Microsoft Sans Serif"/>
                <a:cs typeface="Microsoft Sans Serif"/>
              </a:rPr>
              <a:t>to </a:t>
            </a:r>
            <a:r>
              <a:rPr sz="2200" spc="-570" dirty="0">
                <a:latin typeface="Microsoft Sans Serif"/>
                <a:cs typeface="Microsoft Sans Serif"/>
              </a:rPr>
              <a:t> </a:t>
            </a:r>
            <a:r>
              <a:rPr sz="2200" spc="-30" dirty="0">
                <a:latin typeface="Microsoft Sans Serif"/>
                <a:cs typeface="Microsoft Sans Serif"/>
              </a:rPr>
              <a:t>the</a:t>
            </a:r>
            <a:r>
              <a:rPr sz="2200" spc="75" dirty="0">
                <a:latin typeface="Microsoft Sans Serif"/>
                <a:cs typeface="Microsoft Sans Serif"/>
              </a:rPr>
              <a:t> </a:t>
            </a:r>
            <a:r>
              <a:rPr sz="2200" spc="-95" dirty="0">
                <a:latin typeface="Microsoft Sans Serif"/>
                <a:cs typeface="Microsoft Sans Serif"/>
              </a:rPr>
              <a:t>summary</a:t>
            </a:r>
            <a:r>
              <a:rPr sz="2200" spc="70" dirty="0">
                <a:latin typeface="Microsoft Sans Serif"/>
                <a:cs typeface="Microsoft Sans Serif"/>
              </a:rPr>
              <a:t> </a:t>
            </a:r>
            <a:r>
              <a:rPr sz="2200" spc="-75" dirty="0">
                <a:latin typeface="Microsoft Sans Serif"/>
                <a:cs typeface="Microsoft Sans Serif"/>
              </a:rPr>
              <a:t>above.</a:t>
            </a:r>
            <a:endParaRPr sz="2200" dirty="0">
              <a:latin typeface="Microsoft Sans Serif"/>
              <a:cs typeface="Microsoft Sans Serif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3042882"/>
              </p:ext>
            </p:extLst>
          </p:nvPr>
        </p:nvGraphicFramePr>
        <p:xfrm>
          <a:off x="1248905" y="2511551"/>
          <a:ext cx="5499099" cy="148335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214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769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Mission</a:t>
                      </a:r>
                      <a:r>
                        <a:rPr sz="1800" b="1" spc="-6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Outcome</a:t>
                      </a:r>
                      <a:endParaRPr sz="1800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Occurrences</a:t>
                      </a:r>
                      <a:endParaRPr sz="180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Success</a:t>
                      </a:r>
                      <a:endParaRPr sz="180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99</a:t>
                      </a:r>
                      <a:endParaRPr sz="180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Success</a:t>
                      </a:r>
                      <a:r>
                        <a:rPr sz="1800" spc="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(payload</a:t>
                      </a:r>
                      <a:r>
                        <a:rPr sz="1800" spc="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status</a:t>
                      </a:r>
                      <a:r>
                        <a:rPr sz="18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unclear)</a:t>
                      </a:r>
                      <a:endParaRPr sz="180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Failure</a:t>
                      </a:r>
                      <a:r>
                        <a:rPr sz="1800" spc="-4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(in</a:t>
                      </a:r>
                      <a:r>
                        <a:rPr sz="1800" spc="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flight)</a:t>
                      </a:r>
                      <a:endParaRPr sz="180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1</a:t>
                      </a: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8994" y="1808734"/>
            <a:ext cx="698500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55" dirty="0">
                <a:latin typeface="Microsoft Sans Serif"/>
                <a:cs typeface="Microsoft Sans Serif"/>
              </a:rPr>
              <a:t>Boosters</a:t>
            </a:r>
            <a:r>
              <a:rPr sz="2200" spc="65" dirty="0">
                <a:latin typeface="Microsoft Sans Serif"/>
                <a:cs typeface="Microsoft Sans Serif"/>
              </a:rPr>
              <a:t> </a:t>
            </a:r>
            <a:r>
              <a:rPr sz="2200" spc="-60" dirty="0">
                <a:latin typeface="Microsoft Sans Serif"/>
                <a:cs typeface="Microsoft Sans Serif"/>
              </a:rPr>
              <a:t>which</a:t>
            </a:r>
            <a:r>
              <a:rPr sz="2200" spc="60" dirty="0">
                <a:latin typeface="Microsoft Sans Serif"/>
                <a:cs typeface="Microsoft Sans Serif"/>
              </a:rPr>
              <a:t> </a:t>
            </a:r>
            <a:r>
              <a:rPr sz="2200" spc="-105" dirty="0">
                <a:latin typeface="Microsoft Sans Serif"/>
                <a:cs typeface="Microsoft Sans Serif"/>
              </a:rPr>
              <a:t>have</a:t>
            </a:r>
            <a:r>
              <a:rPr sz="2200" spc="75" dirty="0">
                <a:latin typeface="Microsoft Sans Serif"/>
                <a:cs typeface="Microsoft Sans Serif"/>
              </a:rPr>
              <a:t> </a:t>
            </a:r>
            <a:r>
              <a:rPr sz="2200" spc="-50" dirty="0">
                <a:latin typeface="Microsoft Sans Serif"/>
                <a:cs typeface="Microsoft Sans Serif"/>
              </a:rPr>
              <a:t>carried</a:t>
            </a:r>
            <a:r>
              <a:rPr sz="2200" spc="90" dirty="0">
                <a:latin typeface="Microsoft Sans Serif"/>
                <a:cs typeface="Microsoft Sans Serif"/>
              </a:rPr>
              <a:t> </a:t>
            </a:r>
            <a:r>
              <a:rPr sz="2200" spc="-30" dirty="0">
                <a:latin typeface="Microsoft Sans Serif"/>
                <a:cs typeface="Microsoft Sans Serif"/>
              </a:rPr>
              <a:t>the</a:t>
            </a:r>
            <a:r>
              <a:rPr sz="2200" spc="50" dirty="0">
                <a:latin typeface="Microsoft Sans Serif"/>
                <a:cs typeface="Microsoft Sans Serif"/>
              </a:rPr>
              <a:t> </a:t>
            </a:r>
            <a:r>
              <a:rPr sz="2200" spc="-95" dirty="0">
                <a:latin typeface="Microsoft Sans Serif"/>
                <a:cs typeface="Microsoft Sans Serif"/>
              </a:rPr>
              <a:t>maximum</a:t>
            </a:r>
            <a:r>
              <a:rPr sz="2200" spc="70" dirty="0">
                <a:latin typeface="Microsoft Sans Serif"/>
                <a:cs typeface="Microsoft Sans Serif"/>
              </a:rPr>
              <a:t> </a:t>
            </a:r>
            <a:r>
              <a:rPr sz="2200" spc="-50" dirty="0">
                <a:latin typeface="Microsoft Sans Serif"/>
                <a:cs typeface="Microsoft Sans Serif"/>
              </a:rPr>
              <a:t>payload</a:t>
            </a:r>
            <a:r>
              <a:rPr sz="2200" spc="75" dirty="0">
                <a:latin typeface="Microsoft Sans Serif"/>
                <a:cs typeface="Microsoft Sans Serif"/>
              </a:rPr>
              <a:t> </a:t>
            </a:r>
            <a:r>
              <a:rPr sz="2200" spc="-135" dirty="0">
                <a:latin typeface="Microsoft Sans Serif"/>
                <a:cs typeface="Microsoft Sans Serif"/>
              </a:rPr>
              <a:t>mass</a:t>
            </a:r>
            <a:endParaRPr sz="2200" dirty="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48994" y="418528"/>
            <a:ext cx="7138034" cy="589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90" dirty="0"/>
              <a:t>Boosters</a:t>
            </a:r>
            <a:r>
              <a:rPr spc="100" dirty="0"/>
              <a:t> </a:t>
            </a:r>
            <a:r>
              <a:rPr spc="-120" dirty="0"/>
              <a:t>Carried</a:t>
            </a:r>
            <a:r>
              <a:rPr spc="105" dirty="0"/>
              <a:t> </a:t>
            </a:r>
            <a:r>
              <a:rPr spc="-160" dirty="0"/>
              <a:t>Maximum</a:t>
            </a:r>
            <a:r>
              <a:rPr spc="145" dirty="0"/>
              <a:t> </a:t>
            </a:r>
            <a:r>
              <a:rPr spc="-140" dirty="0"/>
              <a:t>Payload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39"/>
              </a:lnSpc>
            </a:pPr>
            <a:fld id="{81D60167-4931-47E6-BA6A-407CBD079E47}" type="slidenum">
              <a:rPr spc="75" dirty="0"/>
              <a:t>34</a:t>
            </a:fld>
            <a:endParaRPr spc="75" dirty="0"/>
          </a:p>
        </p:txBody>
      </p:sp>
      <p:sp>
        <p:nvSpPr>
          <p:cNvPr id="3" name="object 3"/>
          <p:cNvSpPr txBox="1"/>
          <p:nvPr/>
        </p:nvSpPr>
        <p:spPr>
          <a:xfrm>
            <a:off x="848994" y="5167883"/>
            <a:ext cx="8665845" cy="663575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241300" marR="5080" indent="-228600">
              <a:lnSpc>
                <a:spcPts val="2380"/>
              </a:lnSpc>
              <a:spcBef>
                <a:spcPts val="39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140" dirty="0">
                <a:latin typeface="Microsoft Sans Serif"/>
                <a:cs typeface="Microsoft Sans Serif"/>
              </a:rPr>
              <a:t>These</a:t>
            </a:r>
            <a:r>
              <a:rPr sz="2200" spc="65" dirty="0">
                <a:latin typeface="Microsoft Sans Serif"/>
                <a:cs typeface="Microsoft Sans Serif"/>
              </a:rPr>
              <a:t> </a:t>
            </a:r>
            <a:r>
              <a:rPr sz="2200" spc="-85" dirty="0">
                <a:latin typeface="Microsoft Sans Serif"/>
                <a:cs typeface="Microsoft Sans Serif"/>
              </a:rPr>
              <a:t>are</a:t>
            </a:r>
            <a:r>
              <a:rPr sz="2200" spc="70" dirty="0">
                <a:latin typeface="Microsoft Sans Serif"/>
                <a:cs typeface="Microsoft Sans Serif"/>
              </a:rPr>
              <a:t> </a:t>
            </a:r>
            <a:r>
              <a:rPr sz="2200" spc="-30" dirty="0">
                <a:latin typeface="Microsoft Sans Serif"/>
                <a:cs typeface="Microsoft Sans Serif"/>
              </a:rPr>
              <a:t>the</a:t>
            </a:r>
            <a:r>
              <a:rPr sz="2200" spc="80" dirty="0">
                <a:latin typeface="Microsoft Sans Serif"/>
                <a:cs typeface="Microsoft Sans Serif"/>
              </a:rPr>
              <a:t> </a:t>
            </a:r>
            <a:r>
              <a:rPr sz="2200" spc="-35" dirty="0">
                <a:latin typeface="Microsoft Sans Serif"/>
                <a:cs typeface="Microsoft Sans Serif"/>
              </a:rPr>
              <a:t>boosters</a:t>
            </a:r>
            <a:r>
              <a:rPr sz="2200" spc="65" dirty="0">
                <a:latin typeface="Microsoft Sans Serif"/>
                <a:cs typeface="Microsoft Sans Serif"/>
              </a:rPr>
              <a:t> </a:t>
            </a:r>
            <a:r>
              <a:rPr sz="2200" spc="-60" dirty="0">
                <a:latin typeface="Microsoft Sans Serif"/>
                <a:cs typeface="Microsoft Sans Serif"/>
              </a:rPr>
              <a:t>which</a:t>
            </a:r>
            <a:r>
              <a:rPr sz="2200" spc="65" dirty="0">
                <a:latin typeface="Microsoft Sans Serif"/>
                <a:cs typeface="Microsoft Sans Serif"/>
              </a:rPr>
              <a:t> </a:t>
            </a:r>
            <a:r>
              <a:rPr sz="2200" spc="-105" dirty="0">
                <a:latin typeface="Microsoft Sans Serif"/>
                <a:cs typeface="Microsoft Sans Serif"/>
              </a:rPr>
              <a:t>have</a:t>
            </a:r>
            <a:r>
              <a:rPr sz="2200" spc="75" dirty="0">
                <a:latin typeface="Microsoft Sans Serif"/>
                <a:cs typeface="Microsoft Sans Serif"/>
              </a:rPr>
              <a:t> </a:t>
            </a:r>
            <a:r>
              <a:rPr sz="2200" spc="-50" dirty="0">
                <a:latin typeface="Microsoft Sans Serif"/>
                <a:cs typeface="Microsoft Sans Serif"/>
              </a:rPr>
              <a:t>carried</a:t>
            </a:r>
            <a:r>
              <a:rPr sz="2200" spc="80" dirty="0">
                <a:latin typeface="Microsoft Sans Serif"/>
                <a:cs typeface="Microsoft Sans Serif"/>
              </a:rPr>
              <a:t> </a:t>
            </a:r>
            <a:r>
              <a:rPr sz="2200" spc="-30" dirty="0">
                <a:latin typeface="Microsoft Sans Serif"/>
                <a:cs typeface="Microsoft Sans Serif"/>
              </a:rPr>
              <a:t>the</a:t>
            </a:r>
            <a:r>
              <a:rPr sz="2200" spc="70" dirty="0">
                <a:latin typeface="Microsoft Sans Serif"/>
                <a:cs typeface="Microsoft Sans Serif"/>
              </a:rPr>
              <a:t> </a:t>
            </a:r>
            <a:r>
              <a:rPr sz="2200" spc="-95" dirty="0">
                <a:latin typeface="Microsoft Sans Serif"/>
                <a:cs typeface="Microsoft Sans Serif"/>
              </a:rPr>
              <a:t>maximum</a:t>
            </a:r>
            <a:r>
              <a:rPr sz="2200" spc="70" dirty="0">
                <a:latin typeface="Microsoft Sans Serif"/>
                <a:cs typeface="Microsoft Sans Serif"/>
              </a:rPr>
              <a:t> </a:t>
            </a:r>
            <a:r>
              <a:rPr sz="2200" spc="-50" dirty="0">
                <a:latin typeface="Microsoft Sans Serif"/>
                <a:cs typeface="Microsoft Sans Serif"/>
              </a:rPr>
              <a:t>payload</a:t>
            </a:r>
            <a:r>
              <a:rPr sz="2200" spc="75" dirty="0">
                <a:latin typeface="Microsoft Sans Serif"/>
                <a:cs typeface="Microsoft Sans Serif"/>
              </a:rPr>
              <a:t> </a:t>
            </a:r>
            <a:r>
              <a:rPr sz="2200" spc="-135" dirty="0">
                <a:latin typeface="Microsoft Sans Serif"/>
                <a:cs typeface="Microsoft Sans Serif"/>
              </a:rPr>
              <a:t>mass </a:t>
            </a:r>
            <a:r>
              <a:rPr sz="2200" spc="-570" dirty="0">
                <a:latin typeface="Microsoft Sans Serif"/>
                <a:cs typeface="Microsoft Sans Serif"/>
              </a:rPr>
              <a:t> </a:t>
            </a:r>
            <a:r>
              <a:rPr sz="2200" spc="-35" dirty="0">
                <a:latin typeface="Microsoft Sans Serif"/>
                <a:cs typeface="Microsoft Sans Serif"/>
              </a:rPr>
              <a:t>registered</a:t>
            </a:r>
            <a:r>
              <a:rPr sz="2200" spc="75" dirty="0">
                <a:latin typeface="Microsoft Sans Serif"/>
                <a:cs typeface="Microsoft Sans Serif"/>
              </a:rPr>
              <a:t> </a:t>
            </a:r>
            <a:r>
              <a:rPr sz="2200" spc="-20" dirty="0">
                <a:latin typeface="Microsoft Sans Serif"/>
                <a:cs typeface="Microsoft Sans Serif"/>
              </a:rPr>
              <a:t>in</a:t>
            </a:r>
            <a:r>
              <a:rPr sz="2200" spc="80" dirty="0">
                <a:latin typeface="Microsoft Sans Serif"/>
                <a:cs typeface="Microsoft Sans Serif"/>
              </a:rPr>
              <a:t> </a:t>
            </a:r>
            <a:r>
              <a:rPr sz="2200" spc="-30" dirty="0">
                <a:latin typeface="Microsoft Sans Serif"/>
                <a:cs typeface="Microsoft Sans Serif"/>
              </a:rPr>
              <a:t>the</a:t>
            </a:r>
            <a:r>
              <a:rPr sz="2200" spc="80" dirty="0">
                <a:latin typeface="Microsoft Sans Serif"/>
                <a:cs typeface="Microsoft Sans Serif"/>
              </a:rPr>
              <a:t> </a:t>
            </a:r>
            <a:r>
              <a:rPr sz="2200" spc="-60" dirty="0">
                <a:latin typeface="Microsoft Sans Serif"/>
                <a:cs typeface="Microsoft Sans Serif"/>
              </a:rPr>
              <a:t>dataset.</a:t>
            </a:r>
            <a:endParaRPr sz="2200" dirty="0">
              <a:latin typeface="Microsoft Sans Serif"/>
              <a:cs typeface="Microsoft Sans Serif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7281492"/>
              </p:ext>
            </p:extLst>
          </p:nvPr>
        </p:nvGraphicFramePr>
        <p:xfrm>
          <a:off x="1239062" y="2401951"/>
          <a:ext cx="2058035" cy="25958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5803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="1" spc="-1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Booster</a:t>
                      </a:r>
                      <a:r>
                        <a:rPr sz="1800" b="1" spc="-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Version</a:t>
                      </a:r>
                      <a:r>
                        <a:rPr sz="1800" b="1" spc="-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(...)</a:t>
                      </a:r>
                      <a:endParaRPr sz="180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F9</a:t>
                      </a:r>
                      <a:r>
                        <a:rPr sz="1800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B5</a:t>
                      </a:r>
                      <a:r>
                        <a:rPr sz="1800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B1048.4</a:t>
                      </a:r>
                      <a:endParaRPr sz="180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F9</a:t>
                      </a:r>
                      <a:r>
                        <a:rPr sz="1800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B5</a:t>
                      </a:r>
                      <a:r>
                        <a:rPr sz="1800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B1048.5</a:t>
                      </a:r>
                      <a:endParaRPr sz="180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F9</a:t>
                      </a:r>
                      <a:r>
                        <a:rPr sz="1800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B5</a:t>
                      </a:r>
                      <a:r>
                        <a:rPr sz="1800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B1049.4</a:t>
                      </a:r>
                      <a:endParaRPr sz="180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F9</a:t>
                      </a:r>
                      <a:r>
                        <a:rPr sz="1800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B5</a:t>
                      </a:r>
                      <a:r>
                        <a:rPr sz="1800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B1049.5</a:t>
                      </a:r>
                      <a:endParaRPr sz="180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F9</a:t>
                      </a:r>
                      <a:r>
                        <a:rPr sz="1800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B5</a:t>
                      </a:r>
                      <a:r>
                        <a:rPr sz="1800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B1049.7</a:t>
                      </a:r>
                      <a:endParaRPr sz="180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F9</a:t>
                      </a:r>
                      <a:r>
                        <a:rPr sz="1800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B5</a:t>
                      </a:r>
                      <a:r>
                        <a:rPr sz="1800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B1051.3</a:t>
                      </a: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6" name="objec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3867716"/>
              </p:ext>
            </p:extLst>
          </p:nvPr>
        </p:nvGraphicFramePr>
        <p:xfrm>
          <a:off x="3914266" y="2401951"/>
          <a:ext cx="2077085" cy="25958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7708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="1" spc="-1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Booster </a:t>
                      </a:r>
                      <a:r>
                        <a:rPr sz="1800" b="1" spc="-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Version</a:t>
                      </a:r>
                      <a:endParaRPr sz="180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F9</a:t>
                      </a:r>
                      <a:r>
                        <a:rPr sz="1800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B5</a:t>
                      </a:r>
                      <a:r>
                        <a:rPr sz="1800" spc="-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B1051.4</a:t>
                      </a: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F9</a:t>
                      </a:r>
                      <a:r>
                        <a:rPr sz="1800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B5</a:t>
                      </a:r>
                      <a:r>
                        <a:rPr sz="1800" spc="-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B1051.6</a:t>
                      </a:r>
                      <a:endParaRPr sz="180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F9</a:t>
                      </a:r>
                      <a:r>
                        <a:rPr sz="1800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B5</a:t>
                      </a:r>
                      <a:r>
                        <a:rPr sz="1800" spc="-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B1056.4</a:t>
                      </a:r>
                      <a:endParaRPr sz="180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F9</a:t>
                      </a:r>
                      <a:r>
                        <a:rPr sz="1800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B5</a:t>
                      </a:r>
                      <a:r>
                        <a:rPr sz="1800" spc="-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B1058.3</a:t>
                      </a:r>
                      <a:endParaRPr sz="180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F9</a:t>
                      </a:r>
                      <a:r>
                        <a:rPr sz="1800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B5</a:t>
                      </a:r>
                      <a:r>
                        <a:rPr sz="1800" spc="-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B1060.2</a:t>
                      </a:r>
                      <a:endParaRPr sz="180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F9</a:t>
                      </a:r>
                      <a:r>
                        <a:rPr sz="1800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B5</a:t>
                      </a:r>
                      <a:r>
                        <a:rPr sz="1800" spc="-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B1060.3</a:t>
                      </a: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8994" y="1841880"/>
            <a:ext cx="951801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5080" indent="-2286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70" dirty="0">
                <a:latin typeface="Microsoft Sans Serif"/>
                <a:cs typeface="Microsoft Sans Serif"/>
              </a:rPr>
              <a:t>Failed</a:t>
            </a:r>
            <a:r>
              <a:rPr sz="2200" spc="75" dirty="0">
                <a:latin typeface="Microsoft Sans Serif"/>
                <a:cs typeface="Microsoft Sans Serif"/>
              </a:rPr>
              <a:t> </a:t>
            </a:r>
            <a:r>
              <a:rPr sz="2200" spc="-30" dirty="0">
                <a:latin typeface="Microsoft Sans Serif"/>
                <a:cs typeface="Microsoft Sans Serif"/>
              </a:rPr>
              <a:t>landing</a:t>
            </a:r>
            <a:r>
              <a:rPr sz="2200" spc="100" dirty="0">
                <a:latin typeface="Microsoft Sans Serif"/>
                <a:cs typeface="Microsoft Sans Serif"/>
              </a:rPr>
              <a:t> </a:t>
            </a:r>
            <a:r>
              <a:rPr sz="2200" spc="-60" dirty="0">
                <a:latin typeface="Microsoft Sans Serif"/>
                <a:cs typeface="Microsoft Sans Serif"/>
              </a:rPr>
              <a:t>outcomes</a:t>
            </a:r>
            <a:r>
              <a:rPr sz="2200" spc="60" dirty="0">
                <a:latin typeface="Microsoft Sans Serif"/>
                <a:cs typeface="Microsoft Sans Serif"/>
              </a:rPr>
              <a:t> </a:t>
            </a:r>
            <a:r>
              <a:rPr sz="2200" spc="-20" dirty="0">
                <a:latin typeface="Microsoft Sans Serif"/>
                <a:cs typeface="Microsoft Sans Serif"/>
              </a:rPr>
              <a:t>in</a:t>
            </a:r>
            <a:r>
              <a:rPr sz="2200" spc="70" dirty="0">
                <a:latin typeface="Microsoft Sans Serif"/>
                <a:cs typeface="Microsoft Sans Serif"/>
              </a:rPr>
              <a:t> </a:t>
            </a:r>
            <a:r>
              <a:rPr sz="2200" spc="-30" dirty="0">
                <a:latin typeface="Microsoft Sans Serif"/>
                <a:cs typeface="Microsoft Sans Serif"/>
              </a:rPr>
              <a:t>drone</a:t>
            </a:r>
            <a:r>
              <a:rPr sz="2200" spc="80" dirty="0">
                <a:latin typeface="Microsoft Sans Serif"/>
                <a:cs typeface="Microsoft Sans Serif"/>
              </a:rPr>
              <a:t> </a:t>
            </a:r>
            <a:r>
              <a:rPr sz="2200" spc="-60" dirty="0">
                <a:latin typeface="Microsoft Sans Serif"/>
                <a:cs typeface="Microsoft Sans Serif"/>
              </a:rPr>
              <a:t>ship,</a:t>
            </a:r>
            <a:r>
              <a:rPr sz="2200" spc="95" dirty="0">
                <a:latin typeface="Microsoft Sans Serif"/>
                <a:cs typeface="Microsoft Sans Serif"/>
              </a:rPr>
              <a:t> </a:t>
            </a:r>
            <a:r>
              <a:rPr sz="2200" spc="-10" dirty="0">
                <a:latin typeface="Microsoft Sans Serif"/>
                <a:cs typeface="Microsoft Sans Serif"/>
              </a:rPr>
              <a:t>their</a:t>
            </a:r>
            <a:r>
              <a:rPr sz="2200" spc="80" dirty="0">
                <a:latin typeface="Microsoft Sans Serif"/>
                <a:cs typeface="Microsoft Sans Serif"/>
              </a:rPr>
              <a:t> </a:t>
            </a:r>
            <a:r>
              <a:rPr sz="2200" spc="-20" dirty="0">
                <a:latin typeface="Microsoft Sans Serif"/>
                <a:cs typeface="Microsoft Sans Serif"/>
              </a:rPr>
              <a:t>booster</a:t>
            </a:r>
            <a:r>
              <a:rPr sz="2200" spc="65" dirty="0">
                <a:latin typeface="Microsoft Sans Serif"/>
                <a:cs typeface="Microsoft Sans Serif"/>
              </a:rPr>
              <a:t> </a:t>
            </a:r>
            <a:r>
              <a:rPr sz="2200" spc="-65" dirty="0">
                <a:latin typeface="Microsoft Sans Serif"/>
                <a:cs typeface="Microsoft Sans Serif"/>
              </a:rPr>
              <a:t>versions,</a:t>
            </a:r>
            <a:r>
              <a:rPr sz="2200" spc="75" dirty="0">
                <a:latin typeface="Microsoft Sans Serif"/>
                <a:cs typeface="Microsoft Sans Serif"/>
              </a:rPr>
              <a:t> </a:t>
            </a:r>
            <a:r>
              <a:rPr sz="2200" spc="-70" dirty="0">
                <a:latin typeface="Microsoft Sans Serif"/>
                <a:cs typeface="Microsoft Sans Serif"/>
              </a:rPr>
              <a:t>and</a:t>
            </a:r>
            <a:r>
              <a:rPr sz="2200" spc="-35" dirty="0">
                <a:latin typeface="Microsoft Sans Serif"/>
                <a:cs typeface="Microsoft Sans Serif"/>
              </a:rPr>
              <a:t> </a:t>
            </a:r>
            <a:r>
              <a:rPr sz="2200" spc="-80" dirty="0">
                <a:latin typeface="Microsoft Sans Serif"/>
                <a:cs typeface="Microsoft Sans Serif"/>
              </a:rPr>
              <a:t>launch</a:t>
            </a:r>
            <a:r>
              <a:rPr sz="2200" spc="85" dirty="0">
                <a:latin typeface="Microsoft Sans Serif"/>
                <a:cs typeface="Microsoft Sans Serif"/>
              </a:rPr>
              <a:t> </a:t>
            </a:r>
            <a:r>
              <a:rPr sz="2200" spc="-40" dirty="0">
                <a:latin typeface="Microsoft Sans Serif"/>
                <a:cs typeface="Microsoft Sans Serif"/>
              </a:rPr>
              <a:t>site </a:t>
            </a:r>
            <a:r>
              <a:rPr sz="2200" spc="-570" dirty="0">
                <a:latin typeface="Microsoft Sans Serif"/>
                <a:cs typeface="Microsoft Sans Serif"/>
              </a:rPr>
              <a:t> </a:t>
            </a:r>
            <a:r>
              <a:rPr sz="2200" spc="-125" dirty="0">
                <a:latin typeface="Microsoft Sans Serif"/>
                <a:cs typeface="Microsoft Sans Serif"/>
              </a:rPr>
              <a:t>names</a:t>
            </a:r>
            <a:r>
              <a:rPr sz="2200" spc="70" dirty="0">
                <a:latin typeface="Microsoft Sans Serif"/>
                <a:cs typeface="Microsoft Sans Serif"/>
              </a:rPr>
              <a:t> </a:t>
            </a:r>
            <a:r>
              <a:rPr sz="2200" spc="5" dirty="0">
                <a:latin typeface="Microsoft Sans Serif"/>
                <a:cs typeface="Microsoft Sans Serif"/>
              </a:rPr>
              <a:t>for</a:t>
            </a:r>
            <a:r>
              <a:rPr sz="2200" spc="60" dirty="0">
                <a:latin typeface="Microsoft Sans Serif"/>
                <a:cs typeface="Microsoft Sans Serif"/>
              </a:rPr>
              <a:t> </a:t>
            </a:r>
            <a:r>
              <a:rPr sz="2200" spc="-20" dirty="0">
                <a:latin typeface="Microsoft Sans Serif"/>
                <a:cs typeface="Microsoft Sans Serif"/>
              </a:rPr>
              <a:t>in</a:t>
            </a:r>
            <a:r>
              <a:rPr sz="2200" spc="80" dirty="0">
                <a:latin typeface="Microsoft Sans Serif"/>
                <a:cs typeface="Microsoft Sans Serif"/>
              </a:rPr>
              <a:t> </a:t>
            </a:r>
            <a:r>
              <a:rPr sz="2200" spc="-90" dirty="0">
                <a:latin typeface="Microsoft Sans Serif"/>
                <a:cs typeface="Microsoft Sans Serif"/>
              </a:rPr>
              <a:t>year</a:t>
            </a:r>
            <a:r>
              <a:rPr sz="2200" spc="80" dirty="0">
                <a:latin typeface="Microsoft Sans Serif"/>
                <a:cs typeface="Microsoft Sans Serif"/>
              </a:rPr>
              <a:t> </a:t>
            </a:r>
            <a:r>
              <a:rPr sz="2200" spc="95" dirty="0">
                <a:latin typeface="Microsoft Sans Serif"/>
                <a:cs typeface="Microsoft Sans Serif"/>
              </a:rPr>
              <a:t>2015</a:t>
            </a:r>
            <a:endParaRPr sz="2200" dirty="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48994" y="418528"/>
            <a:ext cx="4470400" cy="589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75" dirty="0"/>
              <a:t>2015</a:t>
            </a:r>
            <a:r>
              <a:rPr spc="110" dirty="0"/>
              <a:t> </a:t>
            </a:r>
            <a:r>
              <a:rPr spc="-160" dirty="0"/>
              <a:t>Launch</a:t>
            </a:r>
            <a:r>
              <a:rPr spc="120" dirty="0"/>
              <a:t> </a:t>
            </a:r>
            <a:r>
              <a:rPr spc="-175" dirty="0"/>
              <a:t>Records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39"/>
              </a:lnSpc>
            </a:pPr>
            <a:fld id="{81D60167-4931-47E6-BA6A-407CBD079E47}" type="slidenum">
              <a:rPr spc="75" dirty="0"/>
              <a:t>35</a:t>
            </a:fld>
            <a:endParaRPr spc="75" dirty="0"/>
          </a:p>
        </p:txBody>
      </p:sp>
      <p:sp>
        <p:nvSpPr>
          <p:cNvPr id="3" name="object 3"/>
          <p:cNvSpPr txBox="1"/>
          <p:nvPr/>
        </p:nvSpPr>
        <p:spPr>
          <a:xfrm>
            <a:off x="848994" y="5256783"/>
            <a:ext cx="552767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145" dirty="0">
                <a:latin typeface="Microsoft Sans Serif"/>
                <a:cs typeface="Microsoft Sans Serif"/>
              </a:rPr>
              <a:t>The</a:t>
            </a:r>
            <a:r>
              <a:rPr sz="2200" spc="80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list</a:t>
            </a:r>
            <a:r>
              <a:rPr sz="2200" spc="100" dirty="0">
                <a:latin typeface="Microsoft Sans Serif"/>
                <a:cs typeface="Microsoft Sans Serif"/>
              </a:rPr>
              <a:t> </a:t>
            </a:r>
            <a:r>
              <a:rPr sz="2200" spc="-70" dirty="0">
                <a:latin typeface="Microsoft Sans Serif"/>
                <a:cs typeface="Microsoft Sans Serif"/>
              </a:rPr>
              <a:t>above</a:t>
            </a:r>
            <a:r>
              <a:rPr sz="2200" spc="55" dirty="0">
                <a:latin typeface="Microsoft Sans Serif"/>
                <a:cs typeface="Microsoft Sans Serif"/>
              </a:rPr>
              <a:t> </a:t>
            </a:r>
            <a:r>
              <a:rPr sz="2200" spc="-120" dirty="0">
                <a:latin typeface="Microsoft Sans Serif"/>
                <a:cs typeface="Microsoft Sans Serif"/>
              </a:rPr>
              <a:t>has</a:t>
            </a:r>
            <a:r>
              <a:rPr sz="2200" spc="80" dirty="0">
                <a:latin typeface="Microsoft Sans Serif"/>
                <a:cs typeface="Microsoft Sans Serif"/>
              </a:rPr>
              <a:t> </a:t>
            </a:r>
            <a:r>
              <a:rPr sz="2200" spc="-30" dirty="0">
                <a:latin typeface="Microsoft Sans Serif"/>
                <a:cs typeface="Microsoft Sans Serif"/>
              </a:rPr>
              <a:t>the</a:t>
            </a:r>
            <a:r>
              <a:rPr sz="2200" spc="70" dirty="0">
                <a:latin typeface="Microsoft Sans Serif"/>
                <a:cs typeface="Microsoft Sans Serif"/>
              </a:rPr>
              <a:t> </a:t>
            </a:r>
            <a:r>
              <a:rPr sz="2200" spc="-40" dirty="0">
                <a:latin typeface="Microsoft Sans Serif"/>
                <a:cs typeface="Microsoft Sans Serif"/>
              </a:rPr>
              <a:t>only</a:t>
            </a:r>
            <a:r>
              <a:rPr sz="2200" spc="90" dirty="0">
                <a:latin typeface="Microsoft Sans Serif"/>
                <a:cs typeface="Microsoft Sans Serif"/>
              </a:rPr>
              <a:t> </a:t>
            </a:r>
            <a:r>
              <a:rPr sz="2200" spc="10" dirty="0">
                <a:latin typeface="Microsoft Sans Serif"/>
                <a:cs typeface="Microsoft Sans Serif"/>
              </a:rPr>
              <a:t>two</a:t>
            </a:r>
            <a:r>
              <a:rPr sz="2200" spc="60" dirty="0">
                <a:latin typeface="Microsoft Sans Serif"/>
                <a:cs typeface="Microsoft Sans Serif"/>
              </a:rPr>
              <a:t> </a:t>
            </a:r>
            <a:r>
              <a:rPr sz="2200" spc="-90" dirty="0">
                <a:latin typeface="Microsoft Sans Serif"/>
                <a:cs typeface="Microsoft Sans Serif"/>
              </a:rPr>
              <a:t>occurrences.</a:t>
            </a:r>
            <a:endParaRPr sz="2200" dirty="0">
              <a:latin typeface="Microsoft Sans Serif"/>
              <a:cs typeface="Microsoft Sans Serif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8928496"/>
              </p:ext>
            </p:extLst>
          </p:nvPr>
        </p:nvGraphicFramePr>
        <p:xfrm>
          <a:off x="1572513" y="2884297"/>
          <a:ext cx="3848100" cy="111251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240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9240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="1" spc="-1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Booster </a:t>
                      </a:r>
                      <a:r>
                        <a:rPr sz="1800" b="1" spc="-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Version</a:t>
                      </a:r>
                      <a:endParaRPr sz="180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="1" spc="-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Launch</a:t>
                      </a:r>
                      <a:r>
                        <a:rPr sz="1800" b="1" spc="-3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Site</a:t>
                      </a:r>
                      <a:endParaRPr sz="180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F9</a:t>
                      </a:r>
                      <a:r>
                        <a:rPr sz="1800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v1.1</a:t>
                      </a:r>
                      <a:r>
                        <a:rPr sz="1800" spc="-4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B1012</a:t>
                      </a:r>
                      <a:endParaRPr sz="180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CCAFS</a:t>
                      </a:r>
                      <a:r>
                        <a:rPr sz="1800" spc="-3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LC-40</a:t>
                      </a:r>
                      <a:endParaRPr sz="180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F9</a:t>
                      </a:r>
                      <a:r>
                        <a:rPr sz="1800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v1.1</a:t>
                      </a:r>
                      <a:r>
                        <a:rPr sz="1800" spc="-4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B1015</a:t>
                      </a:r>
                      <a:endParaRPr sz="180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CCAFS</a:t>
                      </a:r>
                      <a:r>
                        <a:rPr sz="1800" spc="-3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LC-40</a:t>
                      </a:r>
                      <a:endParaRPr sz="1800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8994" y="1549463"/>
            <a:ext cx="922909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90" dirty="0">
                <a:latin typeface="Microsoft Sans Serif"/>
                <a:cs typeface="Microsoft Sans Serif"/>
              </a:rPr>
              <a:t>Ranking</a:t>
            </a:r>
            <a:r>
              <a:rPr sz="2200" spc="90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of</a:t>
            </a:r>
            <a:r>
              <a:rPr sz="2200" spc="90" dirty="0">
                <a:latin typeface="Microsoft Sans Serif"/>
                <a:cs typeface="Microsoft Sans Serif"/>
              </a:rPr>
              <a:t> </a:t>
            </a:r>
            <a:r>
              <a:rPr sz="2200" spc="-40" dirty="0">
                <a:latin typeface="Microsoft Sans Serif"/>
                <a:cs typeface="Microsoft Sans Serif"/>
              </a:rPr>
              <a:t>all</a:t>
            </a:r>
            <a:r>
              <a:rPr sz="2200" spc="80" dirty="0">
                <a:latin typeface="Microsoft Sans Serif"/>
                <a:cs typeface="Microsoft Sans Serif"/>
              </a:rPr>
              <a:t> </a:t>
            </a:r>
            <a:r>
              <a:rPr sz="2200" spc="-35" dirty="0">
                <a:latin typeface="Microsoft Sans Serif"/>
                <a:cs typeface="Microsoft Sans Serif"/>
              </a:rPr>
              <a:t>landing</a:t>
            </a:r>
            <a:r>
              <a:rPr sz="2200" spc="90" dirty="0">
                <a:latin typeface="Microsoft Sans Serif"/>
                <a:cs typeface="Microsoft Sans Serif"/>
              </a:rPr>
              <a:t> </a:t>
            </a:r>
            <a:r>
              <a:rPr sz="2200" spc="-65" dirty="0">
                <a:latin typeface="Microsoft Sans Serif"/>
                <a:cs typeface="Microsoft Sans Serif"/>
              </a:rPr>
              <a:t>outcomes</a:t>
            </a:r>
            <a:r>
              <a:rPr sz="2200" spc="60" dirty="0">
                <a:latin typeface="Microsoft Sans Serif"/>
                <a:cs typeface="Microsoft Sans Serif"/>
              </a:rPr>
              <a:t> </a:t>
            </a:r>
            <a:r>
              <a:rPr sz="2200" spc="-55" dirty="0">
                <a:latin typeface="Microsoft Sans Serif"/>
                <a:cs typeface="Microsoft Sans Serif"/>
              </a:rPr>
              <a:t>between</a:t>
            </a:r>
            <a:r>
              <a:rPr sz="2200" spc="80" dirty="0">
                <a:latin typeface="Microsoft Sans Serif"/>
                <a:cs typeface="Microsoft Sans Serif"/>
              </a:rPr>
              <a:t> </a:t>
            </a:r>
            <a:r>
              <a:rPr sz="2200" spc="-30" dirty="0">
                <a:latin typeface="Microsoft Sans Serif"/>
                <a:cs typeface="Microsoft Sans Serif"/>
              </a:rPr>
              <a:t>the</a:t>
            </a:r>
            <a:r>
              <a:rPr sz="2200" spc="80" dirty="0">
                <a:latin typeface="Microsoft Sans Serif"/>
                <a:cs typeface="Microsoft Sans Serif"/>
              </a:rPr>
              <a:t> </a:t>
            </a:r>
            <a:r>
              <a:rPr sz="2200" spc="-40" dirty="0">
                <a:latin typeface="Microsoft Sans Serif"/>
                <a:cs typeface="Microsoft Sans Serif"/>
              </a:rPr>
              <a:t>date</a:t>
            </a:r>
            <a:r>
              <a:rPr sz="2200" spc="65" dirty="0">
                <a:latin typeface="Microsoft Sans Serif"/>
                <a:cs typeface="Microsoft Sans Serif"/>
              </a:rPr>
              <a:t> </a:t>
            </a:r>
            <a:r>
              <a:rPr sz="2200" spc="75" dirty="0">
                <a:latin typeface="Microsoft Sans Serif"/>
                <a:cs typeface="Microsoft Sans Serif"/>
              </a:rPr>
              <a:t>2010-06-04</a:t>
            </a:r>
            <a:r>
              <a:rPr sz="2200" spc="114" dirty="0">
                <a:latin typeface="Microsoft Sans Serif"/>
                <a:cs typeface="Microsoft Sans Serif"/>
              </a:rPr>
              <a:t> </a:t>
            </a:r>
            <a:r>
              <a:rPr sz="2200" spc="-70" dirty="0">
                <a:latin typeface="Microsoft Sans Serif"/>
                <a:cs typeface="Microsoft Sans Serif"/>
              </a:rPr>
              <a:t>and</a:t>
            </a:r>
            <a:r>
              <a:rPr sz="2200" spc="90" dirty="0">
                <a:latin typeface="Microsoft Sans Serif"/>
                <a:cs typeface="Microsoft Sans Serif"/>
              </a:rPr>
              <a:t> </a:t>
            </a:r>
            <a:r>
              <a:rPr sz="2200" spc="70" dirty="0">
                <a:latin typeface="Microsoft Sans Serif"/>
                <a:cs typeface="Microsoft Sans Serif"/>
              </a:rPr>
              <a:t>2017-</a:t>
            </a:r>
            <a:endParaRPr sz="2200" dirty="0">
              <a:latin typeface="Microsoft Sans Serif"/>
              <a:cs typeface="Microsoft Sans Serif"/>
            </a:endParaRPr>
          </a:p>
          <a:p>
            <a:pPr marL="241300">
              <a:lnSpc>
                <a:spcPct val="100000"/>
              </a:lnSpc>
              <a:spcBef>
                <a:spcPts val="5"/>
              </a:spcBef>
            </a:pPr>
            <a:r>
              <a:rPr sz="2200" spc="40" dirty="0">
                <a:latin typeface="Microsoft Sans Serif"/>
                <a:cs typeface="Microsoft Sans Serif"/>
              </a:rPr>
              <a:t>03-20:</a:t>
            </a:r>
            <a:endParaRPr sz="2200" dirty="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48994" y="510540"/>
            <a:ext cx="992314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80" dirty="0"/>
              <a:t>Rank</a:t>
            </a:r>
            <a:r>
              <a:rPr sz="2800" spc="100" dirty="0"/>
              <a:t> </a:t>
            </a:r>
            <a:r>
              <a:rPr sz="2800" spc="-60" dirty="0"/>
              <a:t>Landing</a:t>
            </a:r>
            <a:r>
              <a:rPr sz="2800" spc="110" dirty="0"/>
              <a:t> </a:t>
            </a:r>
            <a:r>
              <a:rPr sz="2800" spc="-110" dirty="0"/>
              <a:t>Outcomes</a:t>
            </a:r>
            <a:r>
              <a:rPr sz="2800" spc="130" dirty="0"/>
              <a:t> </a:t>
            </a:r>
            <a:r>
              <a:rPr sz="2800" spc="-95" dirty="0"/>
              <a:t>Between</a:t>
            </a:r>
            <a:r>
              <a:rPr sz="2800" spc="70" dirty="0"/>
              <a:t> </a:t>
            </a:r>
            <a:r>
              <a:rPr sz="2800" spc="110" dirty="0"/>
              <a:t>2010-06-04</a:t>
            </a:r>
            <a:r>
              <a:rPr sz="2800" spc="95" dirty="0"/>
              <a:t> </a:t>
            </a:r>
            <a:r>
              <a:rPr sz="2800" spc="-85" dirty="0"/>
              <a:t>and</a:t>
            </a:r>
            <a:r>
              <a:rPr sz="2800" spc="50" dirty="0"/>
              <a:t> </a:t>
            </a:r>
            <a:r>
              <a:rPr sz="2800" spc="105" dirty="0"/>
              <a:t>2017-03-20</a:t>
            </a:r>
            <a:endParaRPr sz="280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39"/>
              </a:lnSpc>
            </a:pPr>
            <a:fld id="{81D60167-4931-47E6-BA6A-407CBD079E47}" type="slidenum">
              <a:rPr spc="75" dirty="0"/>
              <a:t>36</a:t>
            </a:fld>
            <a:endParaRPr spc="75" dirty="0"/>
          </a:p>
        </p:txBody>
      </p:sp>
      <p:sp>
        <p:nvSpPr>
          <p:cNvPr id="3" name="object 3"/>
          <p:cNvSpPr txBox="1"/>
          <p:nvPr/>
        </p:nvSpPr>
        <p:spPr>
          <a:xfrm>
            <a:off x="848994" y="5478145"/>
            <a:ext cx="869823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110" dirty="0">
                <a:latin typeface="Microsoft Sans Serif"/>
                <a:cs typeface="Microsoft Sans Serif"/>
              </a:rPr>
              <a:t>This</a:t>
            </a:r>
            <a:r>
              <a:rPr sz="2200" spc="85" dirty="0">
                <a:latin typeface="Microsoft Sans Serif"/>
                <a:cs typeface="Microsoft Sans Serif"/>
              </a:rPr>
              <a:t> </a:t>
            </a:r>
            <a:r>
              <a:rPr sz="2200" spc="-60" dirty="0">
                <a:latin typeface="Microsoft Sans Serif"/>
                <a:cs typeface="Microsoft Sans Serif"/>
              </a:rPr>
              <a:t>view</a:t>
            </a:r>
            <a:r>
              <a:rPr sz="2200" spc="85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of</a:t>
            </a:r>
            <a:r>
              <a:rPr sz="2200" spc="65" dirty="0">
                <a:latin typeface="Microsoft Sans Serif"/>
                <a:cs typeface="Microsoft Sans Serif"/>
              </a:rPr>
              <a:t> </a:t>
            </a:r>
            <a:r>
              <a:rPr sz="2200" spc="-45" dirty="0">
                <a:latin typeface="Microsoft Sans Serif"/>
                <a:cs typeface="Microsoft Sans Serif"/>
              </a:rPr>
              <a:t>data</a:t>
            </a:r>
            <a:r>
              <a:rPr sz="2200" spc="60" dirty="0">
                <a:latin typeface="Microsoft Sans Serif"/>
                <a:cs typeface="Microsoft Sans Serif"/>
              </a:rPr>
              <a:t> </a:t>
            </a:r>
            <a:r>
              <a:rPr sz="2200" spc="-50" dirty="0">
                <a:latin typeface="Microsoft Sans Serif"/>
                <a:cs typeface="Microsoft Sans Serif"/>
              </a:rPr>
              <a:t>alerts</a:t>
            </a:r>
            <a:r>
              <a:rPr sz="2200" spc="75" dirty="0">
                <a:latin typeface="Microsoft Sans Serif"/>
                <a:cs typeface="Microsoft Sans Serif"/>
              </a:rPr>
              <a:t> </a:t>
            </a:r>
            <a:r>
              <a:rPr sz="2200" spc="-105" dirty="0">
                <a:latin typeface="Microsoft Sans Serif"/>
                <a:cs typeface="Microsoft Sans Serif"/>
              </a:rPr>
              <a:t>us</a:t>
            </a:r>
            <a:r>
              <a:rPr sz="2200" spc="90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that</a:t>
            </a:r>
            <a:r>
              <a:rPr sz="2200" spc="65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“No</a:t>
            </a:r>
            <a:r>
              <a:rPr sz="2200" spc="60" dirty="0">
                <a:latin typeface="Microsoft Sans Serif"/>
                <a:cs typeface="Microsoft Sans Serif"/>
              </a:rPr>
              <a:t> </a:t>
            </a:r>
            <a:r>
              <a:rPr sz="2200" spc="10" dirty="0">
                <a:latin typeface="Microsoft Sans Serif"/>
                <a:cs typeface="Microsoft Sans Serif"/>
              </a:rPr>
              <a:t>attempt”</a:t>
            </a:r>
            <a:r>
              <a:rPr sz="2200" spc="40" dirty="0">
                <a:latin typeface="Microsoft Sans Serif"/>
                <a:cs typeface="Microsoft Sans Serif"/>
              </a:rPr>
              <a:t> </a:t>
            </a:r>
            <a:r>
              <a:rPr sz="2200" spc="-60" dirty="0">
                <a:latin typeface="Microsoft Sans Serif"/>
                <a:cs typeface="Microsoft Sans Serif"/>
              </a:rPr>
              <a:t>must</a:t>
            </a:r>
            <a:r>
              <a:rPr sz="2200" spc="90" dirty="0">
                <a:latin typeface="Microsoft Sans Serif"/>
                <a:cs typeface="Microsoft Sans Serif"/>
              </a:rPr>
              <a:t> </a:t>
            </a:r>
            <a:r>
              <a:rPr sz="2200" spc="-55" dirty="0">
                <a:latin typeface="Microsoft Sans Serif"/>
                <a:cs typeface="Microsoft Sans Serif"/>
              </a:rPr>
              <a:t>be</a:t>
            </a:r>
            <a:r>
              <a:rPr sz="2200" spc="75" dirty="0">
                <a:latin typeface="Microsoft Sans Serif"/>
                <a:cs typeface="Microsoft Sans Serif"/>
              </a:rPr>
              <a:t> </a:t>
            </a:r>
            <a:r>
              <a:rPr sz="2200" spc="-55" dirty="0">
                <a:latin typeface="Microsoft Sans Serif"/>
                <a:cs typeface="Microsoft Sans Serif"/>
              </a:rPr>
              <a:t>taken</a:t>
            </a:r>
            <a:r>
              <a:rPr sz="2200" spc="55" dirty="0">
                <a:latin typeface="Microsoft Sans Serif"/>
                <a:cs typeface="Microsoft Sans Serif"/>
              </a:rPr>
              <a:t> </a:t>
            </a:r>
            <a:r>
              <a:rPr sz="2200" spc="-20" dirty="0">
                <a:latin typeface="Microsoft Sans Serif"/>
                <a:cs typeface="Microsoft Sans Serif"/>
              </a:rPr>
              <a:t>in</a:t>
            </a:r>
            <a:r>
              <a:rPr sz="2200" spc="85" dirty="0">
                <a:latin typeface="Microsoft Sans Serif"/>
                <a:cs typeface="Microsoft Sans Serif"/>
              </a:rPr>
              <a:t> </a:t>
            </a:r>
            <a:r>
              <a:rPr sz="2200" spc="-75" dirty="0">
                <a:latin typeface="Microsoft Sans Serif"/>
                <a:cs typeface="Microsoft Sans Serif"/>
              </a:rPr>
              <a:t>account.</a:t>
            </a:r>
            <a:endParaRPr sz="2200" dirty="0">
              <a:latin typeface="Microsoft Sans Serif"/>
              <a:cs typeface="Microsoft Sans Serif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0991899"/>
              </p:ext>
            </p:extLst>
          </p:nvPr>
        </p:nvGraphicFramePr>
        <p:xfrm>
          <a:off x="2068195" y="2106167"/>
          <a:ext cx="5722620" cy="33375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608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6182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Landing Outcome</a:t>
                      </a:r>
                      <a:endParaRPr sz="180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Occurrences</a:t>
                      </a:r>
                      <a:endParaRPr sz="180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No</a:t>
                      </a:r>
                      <a:r>
                        <a:rPr sz="1800" spc="-3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attempt</a:t>
                      </a:r>
                      <a:endParaRPr sz="180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10</a:t>
                      </a:r>
                      <a:endParaRPr sz="180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1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Failure</a:t>
                      </a:r>
                      <a:r>
                        <a:rPr sz="1800" spc="-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(drone</a:t>
                      </a:r>
                      <a:r>
                        <a:rPr sz="1800" spc="3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ship)</a:t>
                      </a:r>
                      <a:endParaRPr sz="180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Success</a:t>
                      </a:r>
                      <a:r>
                        <a:rPr sz="1800" spc="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(drone</a:t>
                      </a:r>
                      <a:r>
                        <a:rPr sz="1800" spc="1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ship)</a:t>
                      </a:r>
                      <a:endParaRPr sz="180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Controlled</a:t>
                      </a:r>
                      <a:r>
                        <a:rPr sz="1800" spc="-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(ocean)</a:t>
                      </a:r>
                      <a:endParaRPr sz="180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Success</a:t>
                      </a:r>
                      <a:r>
                        <a:rPr sz="1800" spc="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(ground</a:t>
                      </a:r>
                      <a:r>
                        <a:rPr sz="1800" spc="5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pad)</a:t>
                      </a:r>
                      <a:endParaRPr sz="180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1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Failure</a:t>
                      </a:r>
                      <a:r>
                        <a:rPr sz="1800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(parachute)</a:t>
                      </a:r>
                      <a:endParaRPr sz="180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Uncontrolled </a:t>
                      </a:r>
                      <a:r>
                        <a:rPr sz="1800" spc="-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(ocean)</a:t>
                      </a:r>
                      <a:endParaRPr sz="180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Precluded </a:t>
                      </a:r>
                      <a:r>
                        <a:rPr sz="1800" spc="-1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(drone</a:t>
                      </a:r>
                      <a:r>
                        <a:rPr sz="1800" spc="3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ship)</a:t>
                      </a:r>
                      <a:endParaRPr sz="180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1</a:t>
                      </a: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7DE6716-C5A0-489E-989D-CE5A5DE364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Launch site proximities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21D8131A-3995-4FCC-B7C1-74321245CF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SECTION 3</a:t>
            </a:r>
          </a:p>
        </p:txBody>
      </p:sp>
    </p:spTree>
    <p:extLst>
      <p:ext uri="{BB962C8B-B14F-4D97-AF65-F5344CB8AC3E}">
        <p14:creationId xmlns:p14="http://schemas.microsoft.com/office/powerpoint/2010/main" val="192799913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112245" y="6081077"/>
            <a:ext cx="26924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65" dirty="0">
                <a:solidFill>
                  <a:srgbClr val="1C7CDB"/>
                </a:solidFill>
                <a:latin typeface="Microsoft Sans Serif"/>
                <a:cs typeface="Microsoft Sans Serif"/>
              </a:rPr>
              <a:t>38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8994" y="5664834"/>
            <a:ext cx="858710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ts val="2160"/>
              </a:lnSpc>
              <a:spcBef>
                <a:spcPts val="10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85" dirty="0">
                <a:latin typeface="Microsoft Sans Serif"/>
                <a:cs typeface="Microsoft Sans Serif"/>
              </a:rPr>
              <a:t>Launch</a:t>
            </a:r>
            <a:r>
              <a:rPr sz="2000" spc="70" dirty="0">
                <a:latin typeface="Microsoft Sans Serif"/>
                <a:cs typeface="Microsoft Sans Serif"/>
              </a:rPr>
              <a:t> </a:t>
            </a:r>
            <a:r>
              <a:rPr sz="2000" spc="-55" dirty="0">
                <a:latin typeface="Microsoft Sans Serif"/>
                <a:cs typeface="Microsoft Sans Serif"/>
              </a:rPr>
              <a:t>sites</a:t>
            </a:r>
            <a:r>
              <a:rPr sz="2000" spc="75" dirty="0">
                <a:latin typeface="Microsoft Sans Serif"/>
                <a:cs typeface="Microsoft Sans Serif"/>
              </a:rPr>
              <a:t> </a:t>
            </a:r>
            <a:r>
              <a:rPr sz="2000" spc="-80" dirty="0">
                <a:latin typeface="Microsoft Sans Serif"/>
                <a:cs typeface="Microsoft Sans Serif"/>
              </a:rPr>
              <a:t>are</a:t>
            </a:r>
            <a:r>
              <a:rPr sz="2000" spc="75" dirty="0">
                <a:latin typeface="Microsoft Sans Serif"/>
                <a:cs typeface="Microsoft Sans Serif"/>
              </a:rPr>
              <a:t> </a:t>
            </a:r>
            <a:r>
              <a:rPr sz="2000" spc="-70" dirty="0">
                <a:latin typeface="Microsoft Sans Serif"/>
                <a:cs typeface="Microsoft Sans Serif"/>
              </a:rPr>
              <a:t>near</a:t>
            </a:r>
            <a:r>
              <a:rPr sz="2000" spc="60" dirty="0">
                <a:latin typeface="Microsoft Sans Serif"/>
                <a:cs typeface="Microsoft Sans Serif"/>
              </a:rPr>
              <a:t> </a:t>
            </a:r>
            <a:r>
              <a:rPr sz="2000" spc="-120" dirty="0">
                <a:latin typeface="Microsoft Sans Serif"/>
                <a:cs typeface="Microsoft Sans Serif"/>
              </a:rPr>
              <a:t>sea,</a:t>
            </a:r>
            <a:r>
              <a:rPr sz="2000" spc="70" dirty="0">
                <a:latin typeface="Microsoft Sans Serif"/>
                <a:cs typeface="Microsoft Sans Serif"/>
              </a:rPr>
              <a:t> </a:t>
            </a:r>
            <a:r>
              <a:rPr sz="2000" spc="-25" dirty="0">
                <a:latin typeface="Microsoft Sans Serif"/>
                <a:cs typeface="Microsoft Sans Serif"/>
              </a:rPr>
              <a:t>probably</a:t>
            </a:r>
            <a:r>
              <a:rPr sz="2000" spc="70" dirty="0">
                <a:latin typeface="Microsoft Sans Serif"/>
                <a:cs typeface="Microsoft Sans Serif"/>
              </a:rPr>
              <a:t> </a:t>
            </a:r>
            <a:r>
              <a:rPr sz="2000" spc="-40" dirty="0">
                <a:latin typeface="Microsoft Sans Serif"/>
                <a:cs typeface="Microsoft Sans Serif"/>
              </a:rPr>
              <a:t>by</a:t>
            </a:r>
            <a:r>
              <a:rPr sz="2000" spc="75" dirty="0">
                <a:latin typeface="Microsoft Sans Serif"/>
                <a:cs typeface="Microsoft Sans Serif"/>
              </a:rPr>
              <a:t> </a:t>
            </a:r>
            <a:r>
              <a:rPr sz="2000" spc="-70" dirty="0">
                <a:latin typeface="Microsoft Sans Serif"/>
                <a:cs typeface="Microsoft Sans Serif"/>
              </a:rPr>
              <a:t>safety,</a:t>
            </a:r>
            <a:r>
              <a:rPr sz="2000" spc="75" dirty="0">
                <a:latin typeface="Microsoft Sans Serif"/>
                <a:cs typeface="Microsoft Sans Serif"/>
              </a:rPr>
              <a:t> </a:t>
            </a:r>
            <a:r>
              <a:rPr sz="2000" spc="15" dirty="0">
                <a:latin typeface="Microsoft Sans Serif"/>
                <a:cs typeface="Microsoft Sans Serif"/>
              </a:rPr>
              <a:t>but</a:t>
            </a:r>
            <a:r>
              <a:rPr sz="2000" spc="80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not</a:t>
            </a:r>
            <a:r>
              <a:rPr sz="2000" spc="65" dirty="0">
                <a:latin typeface="Microsoft Sans Serif"/>
                <a:cs typeface="Microsoft Sans Serif"/>
              </a:rPr>
              <a:t> </a:t>
            </a:r>
            <a:r>
              <a:rPr sz="2000" spc="20" dirty="0">
                <a:latin typeface="Microsoft Sans Serif"/>
                <a:cs typeface="Microsoft Sans Serif"/>
              </a:rPr>
              <a:t>too</a:t>
            </a:r>
            <a:r>
              <a:rPr sz="2000" spc="80" dirty="0">
                <a:latin typeface="Microsoft Sans Serif"/>
                <a:cs typeface="Microsoft Sans Serif"/>
              </a:rPr>
              <a:t> </a:t>
            </a:r>
            <a:r>
              <a:rPr sz="2000" spc="-35" dirty="0">
                <a:latin typeface="Microsoft Sans Serif"/>
                <a:cs typeface="Microsoft Sans Serif"/>
              </a:rPr>
              <a:t>far</a:t>
            </a:r>
            <a:r>
              <a:rPr sz="2000" spc="60" dirty="0">
                <a:latin typeface="Microsoft Sans Serif"/>
                <a:cs typeface="Microsoft Sans Serif"/>
              </a:rPr>
              <a:t> </a:t>
            </a:r>
            <a:r>
              <a:rPr sz="2000" spc="-25" dirty="0">
                <a:latin typeface="Microsoft Sans Serif"/>
                <a:cs typeface="Microsoft Sans Serif"/>
              </a:rPr>
              <a:t>from</a:t>
            </a:r>
            <a:r>
              <a:rPr sz="2000" spc="80" dirty="0">
                <a:latin typeface="Microsoft Sans Serif"/>
                <a:cs typeface="Microsoft Sans Serif"/>
              </a:rPr>
              <a:t> </a:t>
            </a:r>
            <a:r>
              <a:rPr sz="2000" spc="-55" dirty="0">
                <a:latin typeface="Microsoft Sans Serif"/>
                <a:cs typeface="Microsoft Sans Serif"/>
              </a:rPr>
              <a:t>roads</a:t>
            </a:r>
            <a:r>
              <a:rPr sz="2000" spc="75" dirty="0">
                <a:latin typeface="Microsoft Sans Serif"/>
                <a:cs typeface="Microsoft Sans Serif"/>
              </a:rPr>
              <a:t> </a:t>
            </a:r>
            <a:r>
              <a:rPr sz="2000" spc="-60" dirty="0">
                <a:latin typeface="Microsoft Sans Serif"/>
                <a:cs typeface="Microsoft Sans Serif"/>
              </a:rPr>
              <a:t>and</a:t>
            </a:r>
            <a:endParaRPr sz="2000" dirty="0">
              <a:latin typeface="Microsoft Sans Serif"/>
              <a:cs typeface="Microsoft Sans Serif"/>
            </a:endParaRPr>
          </a:p>
          <a:p>
            <a:pPr marL="241300">
              <a:lnSpc>
                <a:spcPts val="2160"/>
              </a:lnSpc>
            </a:pPr>
            <a:r>
              <a:rPr sz="2000" spc="-45" dirty="0">
                <a:latin typeface="Microsoft Sans Serif"/>
                <a:cs typeface="Microsoft Sans Serif"/>
              </a:rPr>
              <a:t>railroads.</a:t>
            </a:r>
            <a:endParaRPr sz="2000" dirty="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48994" y="460852"/>
            <a:ext cx="4104006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All</a:t>
            </a:r>
            <a:r>
              <a:rPr spc="90" dirty="0"/>
              <a:t> </a:t>
            </a:r>
            <a:r>
              <a:rPr spc="-125" dirty="0"/>
              <a:t>launch</a:t>
            </a:r>
            <a:r>
              <a:rPr spc="100" dirty="0"/>
              <a:t> </a:t>
            </a:r>
            <a:r>
              <a:rPr spc="-95" dirty="0"/>
              <a:t>sites</a:t>
            </a: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33600" y="1231407"/>
            <a:ext cx="6824980" cy="4107179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8994" y="1788540"/>
            <a:ext cx="598043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105" dirty="0">
                <a:latin typeface="Microsoft Sans Serif"/>
                <a:cs typeface="Microsoft Sans Serif"/>
              </a:rPr>
              <a:t>Example</a:t>
            </a:r>
            <a:r>
              <a:rPr sz="2000" spc="70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of</a:t>
            </a:r>
            <a:r>
              <a:rPr sz="2000" spc="70" dirty="0">
                <a:latin typeface="Microsoft Sans Serif"/>
                <a:cs typeface="Microsoft Sans Serif"/>
              </a:rPr>
              <a:t> </a:t>
            </a:r>
            <a:r>
              <a:rPr sz="2000" spc="-254" dirty="0">
                <a:latin typeface="Microsoft Sans Serif"/>
                <a:cs typeface="Microsoft Sans Serif"/>
              </a:rPr>
              <a:t>KSC</a:t>
            </a:r>
            <a:r>
              <a:rPr sz="2000" spc="80" dirty="0">
                <a:latin typeface="Microsoft Sans Serif"/>
                <a:cs typeface="Microsoft Sans Serif"/>
              </a:rPr>
              <a:t> </a:t>
            </a:r>
            <a:r>
              <a:rPr sz="2000" spc="-50" dirty="0">
                <a:latin typeface="Microsoft Sans Serif"/>
                <a:cs typeface="Microsoft Sans Serif"/>
              </a:rPr>
              <a:t>LC-39A</a:t>
            </a:r>
            <a:r>
              <a:rPr sz="2000" spc="90" dirty="0">
                <a:latin typeface="Microsoft Sans Serif"/>
                <a:cs typeface="Microsoft Sans Serif"/>
              </a:rPr>
              <a:t> </a:t>
            </a:r>
            <a:r>
              <a:rPr sz="2000" spc="-70" dirty="0">
                <a:latin typeface="Microsoft Sans Serif"/>
                <a:cs typeface="Microsoft Sans Serif"/>
              </a:rPr>
              <a:t>launch</a:t>
            </a:r>
            <a:r>
              <a:rPr sz="2000" spc="70" dirty="0">
                <a:latin typeface="Microsoft Sans Serif"/>
                <a:cs typeface="Microsoft Sans Serif"/>
              </a:rPr>
              <a:t> </a:t>
            </a:r>
            <a:r>
              <a:rPr sz="2000" spc="-35" dirty="0">
                <a:latin typeface="Microsoft Sans Serif"/>
                <a:cs typeface="Microsoft Sans Serif"/>
              </a:rPr>
              <a:t>site</a:t>
            </a:r>
            <a:r>
              <a:rPr sz="2000" spc="65" dirty="0">
                <a:latin typeface="Microsoft Sans Serif"/>
                <a:cs typeface="Microsoft Sans Serif"/>
              </a:rPr>
              <a:t> </a:t>
            </a:r>
            <a:r>
              <a:rPr sz="2000" spc="-70" dirty="0">
                <a:latin typeface="Microsoft Sans Serif"/>
                <a:cs typeface="Microsoft Sans Serif"/>
              </a:rPr>
              <a:t>launch</a:t>
            </a:r>
            <a:r>
              <a:rPr sz="2000" spc="50" dirty="0">
                <a:latin typeface="Microsoft Sans Serif"/>
                <a:cs typeface="Microsoft Sans Serif"/>
              </a:rPr>
              <a:t> </a:t>
            </a:r>
            <a:r>
              <a:rPr sz="2000" spc="-60" dirty="0">
                <a:latin typeface="Microsoft Sans Serif"/>
                <a:cs typeface="Microsoft Sans Serif"/>
              </a:rPr>
              <a:t>outcomes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8994" y="5584507"/>
            <a:ext cx="712089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114" dirty="0">
                <a:latin typeface="Microsoft Sans Serif"/>
                <a:cs typeface="Microsoft Sans Serif"/>
              </a:rPr>
              <a:t>Green</a:t>
            </a:r>
            <a:r>
              <a:rPr sz="2000" spc="65" dirty="0">
                <a:latin typeface="Microsoft Sans Serif"/>
                <a:cs typeface="Microsoft Sans Serif"/>
              </a:rPr>
              <a:t> </a:t>
            </a:r>
            <a:r>
              <a:rPr sz="2000" spc="-70" dirty="0">
                <a:latin typeface="Microsoft Sans Serif"/>
                <a:cs typeface="Microsoft Sans Serif"/>
              </a:rPr>
              <a:t>markers</a:t>
            </a:r>
            <a:r>
              <a:rPr sz="2000" spc="70" dirty="0">
                <a:latin typeface="Microsoft Sans Serif"/>
                <a:cs typeface="Microsoft Sans Serif"/>
              </a:rPr>
              <a:t> </a:t>
            </a:r>
            <a:r>
              <a:rPr sz="2000" spc="-40" dirty="0">
                <a:latin typeface="Microsoft Sans Serif"/>
                <a:cs typeface="Microsoft Sans Serif"/>
              </a:rPr>
              <a:t>indicate</a:t>
            </a:r>
            <a:r>
              <a:rPr sz="2000" spc="65" dirty="0">
                <a:latin typeface="Microsoft Sans Serif"/>
                <a:cs typeface="Microsoft Sans Serif"/>
              </a:rPr>
              <a:t> </a:t>
            </a:r>
            <a:r>
              <a:rPr sz="2000" spc="-80" dirty="0">
                <a:latin typeface="Microsoft Sans Serif"/>
                <a:cs typeface="Microsoft Sans Serif"/>
              </a:rPr>
              <a:t>successful</a:t>
            </a:r>
            <a:r>
              <a:rPr sz="2000" spc="45" dirty="0">
                <a:latin typeface="Microsoft Sans Serif"/>
                <a:cs typeface="Microsoft Sans Serif"/>
              </a:rPr>
              <a:t> </a:t>
            </a:r>
            <a:r>
              <a:rPr sz="2000" spc="-60" dirty="0">
                <a:latin typeface="Microsoft Sans Serif"/>
                <a:cs typeface="Microsoft Sans Serif"/>
              </a:rPr>
              <a:t>and</a:t>
            </a:r>
            <a:r>
              <a:rPr sz="2000" spc="60" dirty="0">
                <a:latin typeface="Microsoft Sans Serif"/>
                <a:cs typeface="Microsoft Sans Serif"/>
              </a:rPr>
              <a:t> </a:t>
            </a:r>
            <a:r>
              <a:rPr sz="2000" spc="-35" dirty="0">
                <a:latin typeface="Microsoft Sans Serif"/>
                <a:cs typeface="Microsoft Sans Serif"/>
              </a:rPr>
              <a:t>red</a:t>
            </a:r>
            <a:r>
              <a:rPr sz="2000" spc="80" dirty="0">
                <a:latin typeface="Microsoft Sans Serif"/>
                <a:cs typeface="Microsoft Sans Serif"/>
              </a:rPr>
              <a:t> </a:t>
            </a:r>
            <a:r>
              <a:rPr sz="2000" spc="-75" dirty="0">
                <a:latin typeface="Microsoft Sans Serif"/>
                <a:cs typeface="Microsoft Sans Serif"/>
              </a:rPr>
              <a:t>ones</a:t>
            </a:r>
            <a:r>
              <a:rPr sz="2000" spc="65" dirty="0">
                <a:latin typeface="Microsoft Sans Serif"/>
                <a:cs typeface="Microsoft Sans Serif"/>
              </a:rPr>
              <a:t> </a:t>
            </a:r>
            <a:r>
              <a:rPr sz="2000" spc="-40" dirty="0">
                <a:latin typeface="Microsoft Sans Serif"/>
                <a:cs typeface="Microsoft Sans Serif"/>
              </a:rPr>
              <a:t>indicate</a:t>
            </a:r>
            <a:r>
              <a:rPr sz="2000" spc="45" dirty="0">
                <a:latin typeface="Microsoft Sans Serif"/>
                <a:cs typeface="Microsoft Sans Serif"/>
              </a:rPr>
              <a:t> </a:t>
            </a:r>
            <a:r>
              <a:rPr sz="2000" spc="-45" dirty="0">
                <a:latin typeface="Microsoft Sans Serif"/>
                <a:cs typeface="Microsoft Sans Serif"/>
              </a:rPr>
              <a:t>failure.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48994" y="460852"/>
            <a:ext cx="598043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60" dirty="0"/>
              <a:t>Launch</a:t>
            </a:r>
            <a:r>
              <a:rPr spc="114" dirty="0"/>
              <a:t> </a:t>
            </a:r>
            <a:r>
              <a:rPr spc="-145" dirty="0"/>
              <a:t>Outcomes</a:t>
            </a:r>
            <a:r>
              <a:rPr spc="140" dirty="0"/>
              <a:t> </a:t>
            </a:r>
            <a:r>
              <a:rPr spc="-65" dirty="0"/>
              <a:t>by</a:t>
            </a:r>
            <a:r>
              <a:rPr spc="120" dirty="0"/>
              <a:t> </a:t>
            </a:r>
            <a:r>
              <a:rPr spc="-130" dirty="0"/>
              <a:t>Site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39"/>
              </a:lnSpc>
            </a:pPr>
            <a:fld id="{81D60167-4931-47E6-BA6A-407CBD079E47}" type="slidenum">
              <a:rPr spc="75" dirty="0"/>
              <a:t>39</a:t>
            </a:fld>
            <a:endParaRPr spc="75" dirty="0"/>
          </a:p>
        </p:txBody>
      </p:sp>
      <p:grpSp>
        <p:nvGrpSpPr>
          <p:cNvPr id="5" name="object 5"/>
          <p:cNvGrpSpPr/>
          <p:nvPr/>
        </p:nvGrpSpPr>
        <p:grpSpPr>
          <a:xfrm>
            <a:off x="1584960" y="2156460"/>
            <a:ext cx="8422640" cy="3082290"/>
            <a:chOff x="1584960" y="2156460"/>
            <a:chExt cx="8422640" cy="308229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84400" y="2527300"/>
              <a:ext cx="7823200" cy="215138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58260" y="2156460"/>
              <a:ext cx="3981195" cy="301091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051300" y="2349500"/>
              <a:ext cx="3604259" cy="2633980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7656830" y="2350770"/>
              <a:ext cx="1799589" cy="2635250"/>
            </a:xfrm>
            <a:custGeom>
              <a:avLst/>
              <a:gdLst/>
              <a:ahLst/>
              <a:cxnLst/>
              <a:rect l="l" t="t" r="r" b="b"/>
              <a:pathLst>
                <a:path w="1799590" h="2635250">
                  <a:moveTo>
                    <a:pt x="0" y="0"/>
                  </a:moveTo>
                  <a:lnTo>
                    <a:pt x="1799336" y="1671827"/>
                  </a:lnTo>
                </a:path>
                <a:path w="1799590" h="2635250">
                  <a:moveTo>
                    <a:pt x="0" y="2635122"/>
                  </a:moveTo>
                  <a:lnTo>
                    <a:pt x="1799336" y="1938019"/>
                  </a:lnTo>
                </a:path>
              </a:pathLst>
            </a:custGeom>
            <a:ln w="6350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84960" y="3324860"/>
              <a:ext cx="2500376" cy="1913636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778000" y="3517900"/>
              <a:ext cx="2123440" cy="1536700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3902710" y="3186430"/>
              <a:ext cx="890905" cy="1870075"/>
            </a:xfrm>
            <a:custGeom>
              <a:avLst/>
              <a:gdLst/>
              <a:ahLst/>
              <a:cxnLst/>
              <a:rect l="l" t="t" r="r" b="b"/>
              <a:pathLst>
                <a:path w="890904" h="1870075">
                  <a:moveTo>
                    <a:pt x="0" y="333883"/>
                  </a:moveTo>
                  <a:lnTo>
                    <a:pt x="312800" y="0"/>
                  </a:lnTo>
                </a:path>
                <a:path w="890904" h="1870075">
                  <a:moveTo>
                    <a:pt x="0" y="1869948"/>
                  </a:moveTo>
                  <a:lnTo>
                    <a:pt x="890904" y="419100"/>
                  </a:lnTo>
                </a:path>
              </a:pathLst>
            </a:custGeom>
            <a:ln w="6350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685800"/>
            <a:ext cx="7627303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30" dirty="0"/>
              <a:t>Introduction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208766" y="6104032"/>
            <a:ext cx="199390" cy="256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39"/>
              </a:lnSpc>
            </a:pPr>
            <a:fld id="{81D60167-4931-47E6-BA6A-407CBD079E47}" type="slidenum">
              <a:rPr sz="1600" spc="75" dirty="0">
                <a:solidFill>
                  <a:srgbClr val="1C7CDB"/>
                </a:solidFill>
                <a:latin typeface="Microsoft Sans Serif"/>
                <a:cs typeface="Microsoft Sans Serif"/>
              </a:rPr>
              <a:t>4</a:t>
            </a:fld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37589" y="2504821"/>
            <a:ext cx="9918700" cy="2269211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241300" marR="5080" indent="-228600">
              <a:lnSpc>
                <a:spcPts val="2380"/>
              </a:lnSpc>
              <a:spcBef>
                <a:spcPts val="39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160" dirty="0">
                <a:latin typeface="Microsoft Sans Serif"/>
                <a:cs typeface="Microsoft Sans Serif"/>
              </a:rPr>
              <a:t>T</a:t>
            </a:r>
            <a:r>
              <a:rPr sz="2200" spc="-155" dirty="0">
                <a:latin typeface="Microsoft Sans Serif"/>
                <a:cs typeface="Microsoft Sans Serif"/>
              </a:rPr>
              <a:t>h</a:t>
            </a:r>
            <a:r>
              <a:rPr sz="2200" spc="-125" dirty="0">
                <a:latin typeface="Microsoft Sans Serif"/>
                <a:cs typeface="Microsoft Sans Serif"/>
              </a:rPr>
              <a:t>e</a:t>
            </a:r>
            <a:r>
              <a:rPr sz="2200" spc="80" dirty="0">
                <a:latin typeface="Microsoft Sans Serif"/>
                <a:cs typeface="Microsoft Sans Serif"/>
              </a:rPr>
              <a:t> </a:t>
            </a:r>
            <a:r>
              <a:rPr sz="2200" spc="-50" dirty="0">
                <a:latin typeface="Microsoft Sans Serif"/>
                <a:cs typeface="Microsoft Sans Serif"/>
              </a:rPr>
              <a:t>obje</a:t>
            </a:r>
            <a:r>
              <a:rPr sz="2200" spc="-60" dirty="0">
                <a:latin typeface="Microsoft Sans Serif"/>
                <a:cs typeface="Microsoft Sans Serif"/>
              </a:rPr>
              <a:t>c</a:t>
            </a:r>
            <a:r>
              <a:rPr sz="2200" spc="100" dirty="0">
                <a:latin typeface="Microsoft Sans Serif"/>
                <a:cs typeface="Microsoft Sans Serif"/>
              </a:rPr>
              <a:t>t</a:t>
            </a:r>
            <a:r>
              <a:rPr sz="2200" spc="15" dirty="0">
                <a:latin typeface="Microsoft Sans Serif"/>
                <a:cs typeface="Microsoft Sans Serif"/>
              </a:rPr>
              <a:t>i</a:t>
            </a:r>
            <a:r>
              <a:rPr sz="2200" spc="-65" dirty="0">
                <a:latin typeface="Microsoft Sans Serif"/>
                <a:cs typeface="Microsoft Sans Serif"/>
              </a:rPr>
              <a:t>v</a:t>
            </a:r>
            <a:r>
              <a:rPr sz="2200" spc="-125" dirty="0">
                <a:latin typeface="Microsoft Sans Serif"/>
                <a:cs typeface="Microsoft Sans Serif"/>
              </a:rPr>
              <a:t>e</a:t>
            </a:r>
            <a:r>
              <a:rPr sz="2200" spc="80" dirty="0">
                <a:latin typeface="Microsoft Sans Serif"/>
                <a:cs typeface="Microsoft Sans Serif"/>
              </a:rPr>
              <a:t> </a:t>
            </a:r>
            <a:r>
              <a:rPr sz="2200" spc="10" dirty="0">
                <a:latin typeface="Microsoft Sans Serif"/>
                <a:cs typeface="Microsoft Sans Serif"/>
              </a:rPr>
              <a:t>i</a:t>
            </a:r>
            <a:r>
              <a:rPr sz="2200" spc="-140" dirty="0">
                <a:latin typeface="Microsoft Sans Serif"/>
                <a:cs typeface="Microsoft Sans Serif"/>
              </a:rPr>
              <a:t>s</a:t>
            </a:r>
            <a:r>
              <a:rPr sz="2200" spc="85" dirty="0">
                <a:latin typeface="Microsoft Sans Serif"/>
                <a:cs typeface="Microsoft Sans Serif"/>
              </a:rPr>
              <a:t> </a:t>
            </a:r>
            <a:r>
              <a:rPr sz="2200" spc="100" dirty="0">
                <a:latin typeface="Microsoft Sans Serif"/>
                <a:cs typeface="Microsoft Sans Serif"/>
              </a:rPr>
              <a:t>t</a:t>
            </a:r>
            <a:r>
              <a:rPr sz="2200" spc="-10" dirty="0">
                <a:latin typeface="Microsoft Sans Serif"/>
                <a:cs typeface="Microsoft Sans Serif"/>
              </a:rPr>
              <a:t>o</a:t>
            </a:r>
            <a:r>
              <a:rPr sz="2200" spc="60" dirty="0">
                <a:latin typeface="Microsoft Sans Serif"/>
                <a:cs typeface="Microsoft Sans Serif"/>
              </a:rPr>
              <a:t> </a:t>
            </a:r>
            <a:r>
              <a:rPr sz="2200" spc="-105" dirty="0">
                <a:latin typeface="Microsoft Sans Serif"/>
                <a:cs typeface="Microsoft Sans Serif"/>
              </a:rPr>
              <a:t>e</a:t>
            </a:r>
            <a:r>
              <a:rPr sz="2200" spc="-90" dirty="0">
                <a:latin typeface="Microsoft Sans Serif"/>
                <a:cs typeface="Microsoft Sans Serif"/>
              </a:rPr>
              <a:t>v</a:t>
            </a:r>
            <a:r>
              <a:rPr sz="2200" spc="-60" dirty="0">
                <a:latin typeface="Microsoft Sans Serif"/>
                <a:cs typeface="Microsoft Sans Serif"/>
              </a:rPr>
              <a:t>al</a:t>
            </a:r>
            <a:r>
              <a:rPr sz="2200" spc="-90" dirty="0">
                <a:latin typeface="Microsoft Sans Serif"/>
                <a:cs typeface="Microsoft Sans Serif"/>
              </a:rPr>
              <a:t>u</a:t>
            </a:r>
            <a:r>
              <a:rPr sz="2200" spc="-40" dirty="0">
                <a:latin typeface="Microsoft Sans Serif"/>
                <a:cs typeface="Microsoft Sans Serif"/>
              </a:rPr>
              <a:t>a</a:t>
            </a:r>
            <a:r>
              <a:rPr sz="2200" spc="-10" dirty="0">
                <a:latin typeface="Microsoft Sans Serif"/>
                <a:cs typeface="Microsoft Sans Serif"/>
              </a:rPr>
              <a:t>t</a:t>
            </a:r>
            <a:r>
              <a:rPr sz="2200" spc="-125" dirty="0">
                <a:latin typeface="Microsoft Sans Serif"/>
                <a:cs typeface="Microsoft Sans Serif"/>
              </a:rPr>
              <a:t>e</a:t>
            </a:r>
            <a:r>
              <a:rPr sz="2200" spc="55" dirty="0">
                <a:latin typeface="Microsoft Sans Serif"/>
                <a:cs typeface="Microsoft Sans Serif"/>
              </a:rPr>
              <a:t> </a:t>
            </a:r>
            <a:r>
              <a:rPr sz="2200" spc="100" dirty="0">
                <a:latin typeface="Microsoft Sans Serif"/>
                <a:cs typeface="Microsoft Sans Serif"/>
              </a:rPr>
              <a:t>t</a:t>
            </a:r>
            <a:r>
              <a:rPr sz="2200" spc="-70" dirty="0">
                <a:latin typeface="Microsoft Sans Serif"/>
                <a:cs typeface="Microsoft Sans Serif"/>
              </a:rPr>
              <a:t>h</a:t>
            </a:r>
            <a:r>
              <a:rPr sz="2200" spc="-125" dirty="0">
                <a:latin typeface="Microsoft Sans Serif"/>
                <a:cs typeface="Microsoft Sans Serif"/>
              </a:rPr>
              <a:t>e</a:t>
            </a:r>
            <a:r>
              <a:rPr sz="2200" spc="80" dirty="0">
                <a:latin typeface="Microsoft Sans Serif"/>
                <a:cs typeface="Microsoft Sans Serif"/>
              </a:rPr>
              <a:t> </a:t>
            </a:r>
            <a:r>
              <a:rPr sz="2200" spc="-40" dirty="0">
                <a:latin typeface="Microsoft Sans Serif"/>
                <a:cs typeface="Microsoft Sans Serif"/>
              </a:rPr>
              <a:t>viab</a:t>
            </a:r>
            <a:r>
              <a:rPr sz="2200" spc="-30" dirty="0">
                <a:latin typeface="Microsoft Sans Serif"/>
                <a:cs typeface="Microsoft Sans Serif"/>
              </a:rPr>
              <a:t>i</a:t>
            </a:r>
            <a:r>
              <a:rPr sz="2200" spc="15" dirty="0">
                <a:latin typeface="Microsoft Sans Serif"/>
                <a:cs typeface="Microsoft Sans Serif"/>
              </a:rPr>
              <a:t>li</a:t>
            </a:r>
            <a:r>
              <a:rPr sz="2200" spc="100" dirty="0">
                <a:latin typeface="Microsoft Sans Serif"/>
                <a:cs typeface="Microsoft Sans Serif"/>
              </a:rPr>
              <a:t>t</a:t>
            </a:r>
            <a:r>
              <a:rPr sz="2200" spc="-95" dirty="0">
                <a:latin typeface="Microsoft Sans Serif"/>
                <a:cs typeface="Microsoft Sans Serif"/>
              </a:rPr>
              <a:t>y</a:t>
            </a:r>
            <a:r>
              <a:rPr sz="2200" spc="85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of</a:t>
            </a:r>
            <a:r>
              <a:rPr sz="2200" spc="85" dirty="0">
                <a:latin typeface="Microsoft Sans Serif"/>
                <a:cs typeface="Microsoft Sans Serif"/>
              </a:rPr>
              <a:t> </a:t>
            </a:r>
            <a:r>
              <a:rPr sz="2200" spc="-30" dirty="0">
                <a:latin typeface="Microsoft Sans Serif"/>
                <a:cs typeface="Microsoft Sans Serif"/>
              </a:rPr>
              <a:t>th</a:t>
            </a:r>
            <a:r>
              <a:rPr sz="2200" spc="-35" dirty="0">
                <a:latin typeface="Microsoft Sans Serif"/>
                <a:cs typeface="Microsoft Sans Serif"/>
              </a:rPr>
              <a:t>e</a:t>
            </a:r>
            <a:r>
              <a:rPr sz="2200" spc="50" dirty="0">
                <a:latin typeface="Microsoft Sans Serif"/>
                <a:cs typeface="Microsoft Sans Serif"/>
              </a:rPr>
              <a:t> </a:t>
            </a:r>
            <a:r>
              <a:rPr sz="2200" spc="-70" dirty="0">
                <a:latin typeface="Microsoft Sans Serif"/>
                <a:cs typeface="Microsoft Sans Serif"/>
              </a:rPr>
              <a:t>n</a:t>
            </a:r>
            <a:r>
              <a:rPr sz="2200" spc="-90" dirty="0">
                <a:latin typeface="Microsoft Sans Serif"/>
                <a:cs typeface="Microsoft Sans Serif"/>
              </a:rPr>
              <a:t>ew</a:t>
            </a:r>
            <a:r>
              <a:rPr sz="2200" spc="95" dirty="0">
                <a:latin typeface="Microsoft Sans Serif"/>
                <a:cs typeface="Microsoft Sans Serif"/>
              </a:rPr>
              <a:t> </a:t>
            </a:r>
            <a:r>
              <a:rPr sz="2200" spc="-80" dirty="0">
                <a:latin typeface="Microsoft Sans Serif"/>
                <a:cs typeface="Microsoft Sans Serif"/>
              </a:rPr>
              <a:t>compa</a:t>
            </a:r>
            <a:r>
              <a:rPr sz="2200" spc="-70" dirty="0">
                <a:latin typeface="Microsoft Sans Serif"/>
                <a:cs typeface="Microsoft Sans Serif"/>
              </a:rPr>
              <a:t>n</a:t>
            </a:r>
            <a:r>
              <a:rPr sz="2200" spc="-95" dirty="0">
                <a:latin typeface="Microsoft Sans Serif"/>
                <a:cs typeface="Microsoft Sans Serif"/>
              </a:rPr>
              <a:t>y</a:t>
            </a:r>
            <a:r>
              <a:rPr sz="2200" spc="45" dirty="0">
                <a:latin typeface="Microsoft Sans Serif"/>
                <a:cs typeface="Microsoft Sans Serif"/>
              </a:rPr>
              <a:t> </a:t>
            </a:r>
            <a:r>
              <a:rPr sz="2200" spc="-310" dirty="0">
                <a:latin typeface="Microsoft Sans Serif"/>
                <a:cs typeface="Microsoft Sans Serif"/>
              </a:rPr>
              <a:t>S</a:t>
            </a:r>
            <a:r>
              <a:rPr sz="2200" spc="-100" dirty="0">
                <a:latin typeface="Microsoft Sans Serif"/>
                <a:cs typeface="Microsoft Sans Serif"/>
              </a:rPr>
              <a:t>pace</a:t>
            </a:r>
            <a:r>
              <a:rPr sz="2200" spc="80" dirty="0">
                <a:latin typeface="Microsoft Sans Serif"/>
                <a:cs typeface="Microsoft Sans Serif"/>
              </a:rPr>
              <a:t> </a:t>
            </a:r>
            <a:r>
              <a:rPr sz="2200" spc="-229" dirty="0">
                <a:latin typeface="Microsoft Sans Serif"/>
                <a:cs typeface="Microsoft Sans Serif"/>
              </a:rPr>
              <a:t>Y</a:t>
            </a:r>
            <a:r>
              <a:rPr sz="2200" spc="70" dirty="0">
                <a:latin typeface="Microsoft Sans Serif"/>
                <a:cs typeface="Microsoft Sans Serif"/>
              </a:rPr>
              <a:t> </a:t>
            </a:r>
            <a:r>
              <a:rPr sz="2200" spc="100" dirty="0">
                <a:latin typeface="Microsoft Sans Serif"/>
                <a:cs typeface="Microsoft Sans Serif"/>
              </a:rPr>
              <a:t>t</a:t>
            </a:r>
            <a:r>
              <a:rPr sz="2200" spc="-10" dirty="0">
                <a:latin typeface="Microsoft Sans Serif"/>
                <a:cs typeface="Microsoft Sans Serif"/>
              </a:rPr>
              <a:t>o</a:t>
            </a:r>
            <a:r>
              <a:rPr sz="2200" spc="80" dirty="0">
                <a:latin typeface="Microsoft Sans Serif"/>
                <a:cs typeface="Microsoft Sans Serif"/>
              </a:rPr>
              <a:t> </a:t>
            </a:r>
            <a:r>
              <a:rPr sz="2200" spc="-50" dirty="0">
                <a:latin typeface="Microsoft Sans Serif"/>
                <a:cs typeface="Microsoft Sans Serif"/>
              </a:rPr>
              <a:t>compe</a:t>
            </a:r>
            <a:r>
              <a:rPr sz="2200" spc="-15" dirty="0">
                <a:latin typeface="Microsoft Sans Serif"/>
                <a:cs typeface="Microsoft Sans Serif"/>
              </a:rPr>
              <a:t>t</a:t>
            </a:r>
            <a:r>
              <a:rPr sz="2200" spc="-85" dirty="0">
                <a:latin typeface="Microsoft Sans Serif"/>
                <a:cs typeface="Microsoft Sans Serif"/>
              </a:rPr>
              <a:t>e  </a:t>
            </a:r>
            <a:r>
              <a:rPr sz="2200" dirty="0">
                <a:latin typeface="Microsoft Sans Serif"/>
                <a:cs typeface="Microsoft Sans Serif"/>
              </a:rPr>
              <a:t>with</a:t>
            </a:r>
            <a:r>
              <a:rPr sz="2200" spc="65" dirty="0">
                <a:latin typeface="Microsoft Sans Serif"/>
                <a:cs typeface="Microsoft Sans Serif"/>
              </a:rPr>
              <a:t> </a:t>
            </a:r>
            <a:r>
              <a:rPr sz="2200" spc="-140" dirty="0">
                <a:latin typeface="Microsoft Sans Serif"/>
                <a:cs typeface="Microsoft Sans Serif"/>
              </a:rPr>
              <a:t>Space</a:t>
            </a:r>
            <a:r>
              <a:rPr sz="2200" spc="80" dirty="0">
                <a:latin typeface="Microsoft Sans Serif"/>
                <a:cs typeface="Microsoft Sans Serif"/>
              </a:rPr>
              <a:t> </a:t>
            </a:r>
            <a:r>
              <a:rPr sz="2200" spc="-165" dirty="0">
                <a:latin typeface="Microsoft Sans Serif"/>
                <a:cs typeface="Microsoft Sans Serif"/>
              </a:rPr>
              <a:t>X.</a:t>
            </a:r>
            <a:endParaRPr sz="2200" dirty="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110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60" dirty="0">
                <a:latin typeface="Microsoft Sans Serif"/>
                <a:cs typeface="Microsoft Sans Serif"/>
              </a:rPr>
              <a:t>Desirable</a:t>
            </a:r>
            <a:r>
              <a:rPr sz="2200" spc="45" dirty="0">
                <a:latin typeface="Microsoft Sans Serif"/>
                <a:cs typeface="Microsoft Sans Serif"/>
              </a:rPr>
              <a:t> </a:t>
            </a:r>
            <a:r>
              <a:rPr sz="2200" spc="-95" dirty="0">
                <a:latin typeface="Microsoft Sans Serif"/>
                <a:cs typeface="Microsoft Sans Serif"/>
              </a:rPr>
              <a:t>answers:</a:t>
            </a:r>
            <a:endParaRPr sz="2200" dirty="0">
              <a:latin typeface="Microsoft Sans Serif"/>
              <a:cs typeface="Microsoft Sans Serif"/>
            </a:endParaRPr>
          </a:p>
          <a:p>
            <a:pPr marL="698500" lvl="1" indent="-229235">
              <a:lnSpc>
                <a:spcPts val="2050"/>
              </a:lnSpc>
              <a:spcBef>
                <a:spcPts val="1200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1800" spc="-114" dirty="0">
                <a:latin typeface="Microsoft Sans Serif"/>
                <a:cs typeface="Microsoft Sans Serif"/>
              </a:rPr>
              <a:t>The</a:t>
            </a:r>
            <a:r>
              <a:rPr sz="1800" spc="45" dirty="0">
                <a:latin typeface="Microsoft Sans Serif"/>
                <a:cs typeface="Microsoft Sans Serif"/>
              </a:rPr>
              <a:t> </a:t>
            </a:r>
            <a:r>
              <a:rPr sz="1800" spc="-35" dirty="0">
                <a:latin typeface="Microsoft Sans Serif"/>
                <a:cs typeface="Microsoft Sans Serif"/>
              </a:rPr>
              <a:t>best</a:t>
            </a:r>
            <a:r>
              <a:rPr sz="1800" spc="80" dirty="0">
                <a:latin typeface="Microsoft Sans Serif"/>
                <a:cs typeface="Microsoft Sans Serif"/>
              </a:rPr>
              <a:t> </a:t>
            </a:r>
            <a:r>
              <a:rPr sz="1800" spc="-85" dirty="0">
                <a:latin typeface="Microsoft Sans Serif"/>
                <a:cs typeface="Microsoft Sans Serif"/>
              </a:rPr>
              <a:t>way</a:t>
            </a:r>
            <a:r>
              <a:rPr sz="1800" spc="60" dirty="0">
                <a:latin typeface="Microsoft Sans Serif"/>
                <a:cs typeface="Microsoft Sans Serif"/>
              </a:rPr>
              <a:t> </a:t>
            </a:r>
            <a:r>
              <a:rPr sz="1800" spc="30" dirty="0">
                <a:latin typeface="Microsoft Sans Serif"/>
                <a:cs typeface="Microsoft Sans Serif"/>
              </a:rPr>
              <a:t>to</a:t>
            </a:r>
            <a:r>
              <a:rPr sz="1800" spc="75" dirty="0">
                <a:latin typeface="Microsoft Sans Serif"/>
                <a:cs typeface="Microsoft Sans Serif"/>
              </a:rPr>
              <a:t> </a:t>
            </a:r>
            <a:r>
              <a:rPr sz="1800" spc="-50" dirty="0">
                <a:latin typeface="Microsoft Sans Serif"/>
                <a:cs typeface="Microsoft Sans Serif"/>
              </a:rPr>
              <a:t>estimate</a:t>
            </a:r>
            <a:r>
              <a:rPr sz="1800" spc="80" dirty="0">
                <a:latin typeface="Microsoft Sans Serif"/>
                <a:cs typeface="Microsoft Sans Serif"/>
              </a:rPr>
              <a:t> </a:t>
            </a:r>
            <a:r>
              <a:rPr sz="1800" spc="-25" dirty="0">
                <a:latin typeface="Microsoft Sans Serif"/>
                <a:cs typeface="Microsoft Sans Serif"/>
              </a:rPr>
              <a:t>the</a:t>
            </a:r>
            <a:r>
              <a:rPr sz="1800" spc="70" dirty="0">
                <a:latin typeface="Microsoft Sans Serif"/>
                <a:cs typeface="Microsoft Sans Serif"/>
              </a:rPr>
              <a:t> </a:t>
            </a:r>
            <a:r>
              <a:rPr sz="1800" spc="10" dirty="0">
                <a:latin typeface="Microsoft Sans Serif"/>
                <a:cs typeface="Microsoft Sans Serif"/>
              </a:rPr>
              <a:t>total</a:t>
            </a:r>
            <a:r>
              <a:rPr sz="1800" spc="80" dirty="0">
                <a:latin typeface="Microsoft Sans Serif"/>
                <a:cs typeface="Microsoft Sans Serif"/>
              </a:rPr>
              <a:t> </a:t>
            </a:r>
            <a:r>
              <a:rPr sz="1800" spc="-40" dirty="0">
                <a:latin typeface="Microsoft Sans Serif"/>
                <a:cs typeface="Microsoft Sans Serif"/>
              </a:rPr>
              <a:t>cost</a:t>
            </a:r>
            <a:r>
              <a:rPr sz="1800" spc="7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for</a:t>
            </a:r>
            <a:r>
              <a:rPr sz="1800" spc="50" dirty="0">
                <a:latin typeface="Microsoft Sans Serif"/>
                <a:cs typeface="Microsoft Sans Serif"/>
              </a:rPr>
              <a:t> </a:t>
            </a:r>
            <a:r>
              <a:rPr sz="1800" spc="-75" dirty="0">
                <a:latin typeface="Microsoft Sans Serif"/>
                <a:cs typeface="Microsoft Sans Serif"/>
              </a:rPr>
              <a:t>launches,</a:t>
            </a:r>
            <a:r>
              <a:rPr sz="1800" spc="55" dirty="0">
                <a:latin typeface="Microsoft Sans Serif"/>
                <a:cs typeface="Microsoft Sans Serif"/>
              </a:rPr>
              <a:t> </a:t>
            </a:r>
            <a:r>
              <a:rPr sz="1800" spc="-35" dirty="0">
                <a:latin typeface="Microsoft Sans Serif"/>
                <a:cs typeface="Microsoft Sans Serif"/>
              </a:rPr>
              <a:t>by</a:t>
            </a:r>
            <a:r>
              <a:rPr sz="1800" spc="7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predicting</a:t>
            </a:r>
            <a:r>
              <a:rPr sz="1800" spc="50" dirty="0">
                <a:latin typeface="Microsoft Sans Serif"/>
                <a:cs typeface="Microsoft Sans Serif"/>
              </a:rPr>
              <a:t> </a:t>
            </a:r>
            <a:r>
              <a:rPr sz="1800" spc="-80" dirty="0">
                <a:latin typeface="Microsoft Sans Serif"/>
                <a:cs typeface="Microsoft Sans Serif"/>
              </a:rPr>
              <a:t>successful</a:t>
            </a:r>
            <a:r>
              <a:rPr sz="1800" spc="85" dirty="0">
                <a:latin typeface="Microsoft Sans Serif"/>
                <a:cs typeface="Microsoft Sans Serif"/>
              </a:rPr>
              <a:t> </a:t>
            </a:r>
            <a:r>
              <a:rPr sz="1800" spc="-35" dirty="0">
                <a:latin typeface="Microsoft Sans Serif"/>
                <a:cs typeface="Microsoft Sans Serif"/>
              </a:rPr>
              <a:t>landings</a:t>
            </a:r>
            <a:r>
              <a:rPr sz="1800" spc="3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of</a:t>
            </a:r>
            <a:r>
              <a:rPr sz="1800" spc="45" dirty="0">
                <a:latin typeface="Microsoft Sans Serif"/>
                <a:cs typeface="Microsoft Sans Serif"/>
              </a:rPr>
              <a:t> </a:t>
            </a:r>
            <a:r>
              <a:rPr sz="1800" spc="-30" dirty="0">
                <a:latin typeface="Microsoft Sans Serif"/>
                <a:cs typeface="Microsoft Sans Serif"/>
              </a:rPr>
              <a:t>the</a:t>
            </a:r>
            <a:endParaRPr sz="1800" dirty="0">
              <a:latin typeface="Microsoft Sans Serif"/>
              <a:cs typeface="Microsoft Sans Serif"/>
            </a:endParaRPr>
          </a:p>
          <a:p>
            <a:pPr marL="698500">
              <a:lnSpc>
                <a:spcPts val="2050"/>
              </a:lnSpc>
            </a:pPr>
            <a:r>
              <a:rPr sz="1800" dirty="0">
                <a:latin typeface="Microsoft Sans Serif"/>
                <a:cs typeface="Microsoft Sans Serif"/>
              </a:rPr>
              <a:t>first</a:t>
            </a:r>
            <a:r>
              <a:rPr sz="1800" spc="60" dirty="0">
                <a:latin typeface="Microsoft Sans Serif"/>
                <a:cs typeface="Microsoft Sans Serif"/>
              </a:rPr>
              <a:t> </a:t>
            </a:r>
            <a:r>
              <a:rPr sz="1800" spc="-55" dirty="0">
                <a:latin typeface="Microsoft Sans Serif"/>
                <a:cs typeface="Microsoft Sans Serif"/>
              </a:rPr>
              <a:t>stage</a:t>
            </a:r>
            <a:r>
              <a:rPr sz="1800" spc="5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of</a:t>
            </a:r>
            <a:r>
              <a:rPr sz="1800" spc="45" dirty="0">
                <a:latin typeface="Microsoft Sans Serif"/>
                <a:cs typeface="Microsoft Sans Serif"/>
              </a:rPr>
              <a:t> </a:t>
            </a:r>
            <a:r>
              <a:rPr sz="1800" spc="-50" dirty="0">
                <a:latin typeface="Microsoft Sans Serif"/>
                <a:cs typeface="Microsoft Sans Serif"/>
              </a:rPr>
              <a:t>rockets;</a:t>
            </a:r>
            <a:endParaRPr sz="1800" dirty="0">
              <a:latin typeface="Microsoft Sans Serif"/>
              <a:cs typeface="Microsoft Sans Serif"/>
            </a:endParaRPr>
          </a:p>
          <a:p>
            <a:pPr marL="698500" lvl="1" indent="-229235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1800" spc="-95" dirty="0">
                <a:latin typeface="Microsoft Sans Serif"/>
                <a:cs typeface="Microsoft Sans Serif"/>
              </a:rPr>
              <a:t>Where</a:t>
            </a:r>
            <a:r>
              <a:rPr sz="1800" spc="60" dirty="0">
                <a:latin typeface="Microsoft Sans Serif"/>
                <a:cs typeface="Microsoft Sans Serif"/>
              </a:rPr>
              <a:t> </a:t>
            </a:r>
            <a:r>
              <a:rPr sz="1800" spc="-45" dirty="0">
                <a:latin typeface="Microsoft Sans Serif"/>
                <a:cs typeface="Microsoft Sans Serif"/>
              </a:rPr>
              <a:t>is</a:t>
            </a:r>
            <a:r>
              <a:rPr sz="1800" spc="50" dirty="0">
                <a:latin typeface="Microsoft Sans Serif"/>
                <a:cs typeface="Microsoft Sans Serif"/>
              </a:rPr>
              <a:t> </a:t>
            </a:r>
            <a:r>
              <a:rPr sz="1800" spc="-25" dirty="0">
                <a:latin typeface="Microsoft Sans Serif"/>
                <a:cs typeface="Microsoft Sans Serif"/>
              </a:rPr>
              <a:t>the</a:t>
            </a:r>
            <a:r>
              <a:rPr sz="1800" spc="60" dirty="0">
                <a:latin typeface="Microsoft Sans Serif"/>
                <a:cs typeface="Microsoft Sans Serif"/>
              </a:rPr>
              <a:t> </a:t>
            </a:r>
            <a:r>
              <a:rPr sz="1800" spc="-35" dirty="0">
                <a:latin typeface="Microsoft Sans Serif"/>
                <a:cs typeface="Microsoft Sans Serif"/>
              </a:rPr>
              <a:t>best</a:t>
            </a:r>
            <a:r>
              <a:rPr sz="1800" spc="55" dirty="0">
                <a:latin typeface="Microsoft Sans Serif"/>
                <a:cs typeface="Microsoft Sans Serif"/>
              </a:rPr>
              <a:t> </a:t>
            </a:r>
            <a:r>
              <a:rPr sz="1800" spc="-65" dirty="0">
                <a:latin typeface="Microsoft Sans Serif"/>
                <a:cs typeface="Microsoft Sans Serif"/>
              </a:rPr>
              <a:t>place</a:t>
            </a:r>
            <a:r>
              <a:rPr sz="1800" spc="60" dirty="0">
                <a:latin typeface="Microsoft Sans Serif"/>
                <a:cs typeface="Microsoft Sans Serif"/>
              </a:rPr>
              <a:t> </a:t>
            </a:r>
            <a:r>
              <a:rPr sz="1800" spc="30" dirty="0">
                <a:latin typeface="Microsoft Sans Serif"/>
                <a:cs typeface="Microsoft Sans Serif"/>
              </a:rPr>
              <a:t>to</a:t>
            </a:r>
            <a:r>
              <a:rPr sz="1800" spc="55" dirty="0">
                <a:latin typeface="Microsoft Sans Serif"/>
                <a:cs typeface="Microsoft Sans Serif"/>
              </a:rPr>
              <a:t> </a:t>
            </a:r>
            <a:r>
              <a:rPr sz="1800" spc="-90" dirty="0">
                <a:latin typeface="Microsoft Sans Serif"/>
                <a:cs typeface="Microsoft Sans Serif"/>
              </a:rPr>
              <a:t>make</a:t>
            </a:r>
            <a:r>
              <a:rPr sz="1800" spc="55" dirty="0">
                <a:latin typeface="Microsoft Sans Serif"/>
                <a:cs typeface="Microsoft Sans Serif"/>
              </a:rPr>
              <a:t> </a:t>
            </a:r>
            <a:r>
              <a:rPr sz="1800" spc="-75" dirty="0">
                <a:latin typeface="Microsoft Sans Serif"/>
                <a:cs typeface="Microsoft Sans Serif"/>
              </a:rPr>
              <a:t>launches.</a:t>
            </a:r>
            <a:endParaRPr sz="1800" dirty="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8994" y="5297170"/>
            <a:ext cx="9540875" cy="611706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241300" marR="5080" indent="-228600">
              <a:lnSpc>
                <a:spcPts val="2160"/>
              </a:lnSpc>
              <a:spcBef>
                <a:spcPts val="37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85" dirty="0">
                <a:latin typeface="Microsoft Sans Serif"/>
                <a:cs typeface="Microsoft Sans Serif"/>
              </a:rPr>
              <a:t>Launch</a:t>
            </a:r>
            <a:r>
              <a:rPr sz="2000" spc="65" dirty="0">
                <a:latin typeface="Microsoft Sans Serif"/>
                <a:cs typeface="Microsoft Sans Serif"/>
              </a:rPr>
              <a:t> </a:t>
            </a:r>
            <a:r>
              <a:rPr sz="2000" spc="-35" dirty="0">
                <a:latin typeface="Microsoft Sans Serif"/>
                <a:cs typeface="Microsoft Sans Serif"/>
              </a:rPr>
              <a:t>site</a:t>
            </a:r>
            <a:r>
              <a:rPr sz="2000" spc="70" dirty="0">
                <a:latin typeface="Microsoft Sans Serif"/>
                <a:cs typeface="Microsoft Sans Serif"/>
              </a:rPr>
              <a:t> </a:t>
            </a:r>
            <a:r>
              <a:rPr sz="2000" spc="-250" dirty="0">
                <a:latin typeface="Microsoft Sans Serif"/>
                <a:cs typeface="Microsoft Sans Serif"/>
              </a:rPr>
              <a:t>KSC</a:t>
            </a:r>
            <a:r>
              <a:rPr sz="2000" spc="-200" dirty="0">
                <a:latin typeface="Microsoft Sans Serif"/>
                <a:cs typeface="Microsoft Sans Serif"/>
              </a:rPr>
              <a:t> </a:t>
            </a:r>
            <a:r>
              <a:rPr sz="2000" spc="-55" dirty="0">
                <a:latin typeface="Microsoft Sans Serif"/>
                <a:cs typeface="Microsoft Sans Serif"/>
              </a:rPr>
              <a:t>LC-39A</a:t>
            </a:r>
            <a:r>
              <a:rPr sz="2000" spc="95" dirty="0">
                <a:latin typeface="Microsoft Sans Serif"/>
                <a:cs typeface="Microsoft Sans Serif"/>
              </a:rPr>
              <a:t> </a:t>
            </a:r>
            <a:r>
              <a:rPr sz="2000" spc="-105" dirty="0">
                <a:latin typeface="Microsoft Sans Serif"/>
                <a:cs typeface="Microsoft Sans Serif"/>
              </a:rPr>
              <a:t>has</a:t>
            </a:r>
            <a:r>
              <a:rPr sz="2000" spc="7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good</a:t>
            </a:r>
            <a:r>
              <a:rPr sz="2000" spc="65" dirty="0">
                <a:latin typeface="Microsoft Sans Serif"/>
                <a:cs typeface="Microsoft Sans Serif"/>
              </a:rPr>
              <a:t> </a:t>
            </a:r>
            <a:r>
              <a:rPr sz="2000" spc="-30" dirty="0">
                <a:latin typeface="Microsoft Sans Serif"/>
                <a:cs typeface="Microsoft Sans Serif"/>
              </a:rPr>
              <a:t>logistics</a:t>
            </a:r>
            <a:r>
              <a:rPr sz="2000" spc="80" dirty="0">
                <a:latin typeface="Microsoft Sans Serif"/>
                <a:cs typeface="Microsoft Sans Serif"/>
              </a:rPr>
              <a:t> </a:t>
            </a:r>
            <a:r>
              <a:rPr sz="2000" spc="-80" dirty="0">
                <a:latin typeface="Microsoft Sans Serif"/>
                <a:cs typeface="Microsoft Sans Serif"/>
              </a:rPr>
              <a:t>aspects,</a:t>
            </a:r>
            <a:r>
              <a:rPr sz="2000" spc="50" dirty="0">
                <a:latin typeface="Microsoft Sans Serif"/>
                <a:cs typeface="Microsoft Sans Serif"/>
              </a:rPr>
              <a:t> </a:t>
            </a:r>
            <a:r>
              <a:rPr sz="2000" spc="-25" dirty="0">
                <a:latin typeface="Microsoft Sans Serif"/>
                <a:cs typeface="Microsoft Sans Serif"/>
              </a:rPr>
              <a:t>being</a:t>
            </a:r>
            <a:r>
              <a:rPr sz="2000" spc="85" dirty="0">
                <a:latin typeface="Microsoft Sans Serif"/>
                <a:cs typeface="Microsoft Sans Serif"/>
              </a:rPr>
              <a:t> </a:t>
            </a:r>
            <a:r>
              <a:rPr sz="2000" spc="-70" dirty="0">
                <a:latin typeface="Microsoft Sans Serif"/>
                <a:cs typeface="Microsoft Sans Serif"/>
              </a:rPr>
              <a:t>near</a:t>
            </a:r>
            <a:r>
              <a:rPr sz="2000" spc="65" dirty="0">
                <a:latin typeface="Microsoft Sans Serif"/>
                <a:cs typeface="Microsoft Sans Serif"/>
              </a:rPr>
              <a:t> </a:t>
            </a:r>
            <a:r>
              <a:rPr sz="2000" spc="-30" dirty="0">
                <a:latin typeface="Microsoft Sans Serif"/>
                <a:cs typeface="Microsoft Sans Serif"/>
              </a:rPr>
              <a:t>railroad</a:t>
            </a:r>
            <a:r>
              <a:rPr sz="2000" spc="65" dirty="0">
                <a:latin typeface="Microsoft Sans Serif"/>
                <a:cs typeface="Microsoft Sans Serif"/>
              </a:rPr>
              <a:t> </a:t>
            </a:r>
            <a:r>
              <a:rPr sz="2000" spc="-60" dirty="0">
                <a:latin typeface="Microsoft Sans Serif"/>
                <a:cs typeface="Microsoft Sans Serif"/>
              </a:rPr>
              <a:t>and</a:t>
            </a:r>
            <a:r>
              <a:rPr sz="2000" spc="65" dirty="0">
                <a:latin typeface="Microsoft Sans Serif"/>
                <a:cs typeface="Microsoft Sans Serif"/>
              </a:rPr>
              <a:t> </a:t>
            </a:r>
            <a:r>
              <a:rPr sz="2000" spc="-30" dirty="0">
                <a:latin typeface="Microsoft Sans Serif"/>
                <a:cs typeface="Microsoft Sans Serif"/>
              </a:rPr>
              <a:t>road</a:t>
            </a:r>
            <a:r>
              <a:rPr sz="2000" spc="80" dirty="0">
                <a:latin typeface="Microsoft Sans Serif"/>
                <a:cs typeface="Microsoft Sans Serif"/>
              </a:rPr>
              <a:t> </a:t>
            </a:r>
            <a:r>
              <a:rPr sz="2000" spc="-65" dirty="0">
                <a:latin typeface="Microsoft Sans Serif"/>
                <a:cs typeface="Microsoft Sans Serif"/>
              </a:rPr>
              <a:t>and </a:t>
            </a:r>
            <a:r>
              <a:rPr sz="2000" spc="-520" dirty="0">
                <a:latin typeface="Microsoft Sans Serif"/>
                <a:cs typeface="Microsoft Sans Serif"/>
              </a:rPr>
              <a:t> </a:t>
            </a:r>
            <a:r>
              <a:rPr sz="2000" spc="-40" dirty="0">
                <a:latin typeface="Microsoft Sans Serif"/>
                <a:cs typeface="Microsoft Sans Serif"/>
              </a:rPr>
              <a:t>relatively</a:t>
            </a:r>
            <a:r>
              <a:rPr sz="2000" spc="50" dirty="0">
                <a:latin typeface="Microsoft Sans Serif"/>
                <a:cs typeface="Microsoft Sans Serif"/>
              </a:rPr>
              <a:t> </a:t>
            </a:r>
            <a:r>
              <a:rPr sz="2000" spc="-35" dirty="0">
                <a:latin typeface="Microsoft Sans Serif"/>
                <a:cs typeface="Microsoft Sans Serif"/>
              </a:rPr>
              <a:t>far</a:t>
            </a:r>
            <a:r>
              <a:rPr sz="2000" spc="75" dirty="0">
                <a:latin typeface="Microsoft Sans Serif"/>
                <a:cs typeface="Microsoft Sans Serif"/>
              </a:rPr>
              <a:t> </a:t>
            </a:r>
            <a:r>
              <a:rPr sz="2000" spc="-25" dirty="0">
                <a:latin typeface="Microsoft Sans Serif"/>
                <a:cs typeface="Microsoft Sans Serif"/>
              </a:rPr>
              <a:t>from</a:t>
            </a:r>
            <a:r>
              <a:rPr sz="2000" spc="65" dirty="0">
                <a:latin typeface="Microsoft Sans Serif"/>
                <a:cs typeface="Microsoft Sans Serif"/>
              </a:rPr>
              <a:t> </a:t>
            </a:r>
            <a:r>
              <a:rPr sz="2000" spc="-30" dirty="0">
                <a:latin typeface="Microsoft Sans Serif"/>
                <a:cs typeface="Microsoft Sans Serif"/>
              </a:rPr>
              <a:t>inhabited</a:t>
            </a:r>
            <a:r>
              <a:rPr sz="2000" spc="80" dirty="0">
                <a:latin typeface="Microsoft Sans Serif"/>
                <a:cs typeface="Microsoft Sans Serif"/>
              </a:rPr>
              <a:t> </a:t>
            </a:r>
            <a:r>
              <a:rPr sz="2000" spc="-100" dirty="0">
                <a:latin typeface="Microsoft Sans Serif"/>
                <a:cs typeface="Microsoft Sans Serif"/>
              </a:rPr>
              <a:t>areas.</a:t>
            </a:r>
            <a:endParaRPr sz="2000" dirty="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8994" y="460852"/>
            <a:ext cx="5247006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0" dirty="0"/>
              <a:t>Logistics</a:t>
            </a:r>
            <a:r>
              <a:rPr spc="130" dirty="0"/>
              <a:t> </a:t>
            </a:r>
            <a:r>
              <a:rPr spc="-110" dirty="0"/>
              <a:t>and</a:t>
            </a:r>
            <a:r>
              <a:rPr spc="100" dirty="0"/>
              <a:t> </a:t>
            </a:r>
            <a:r>
              <a:rPr spc="-155" dirty="0"/>
              <a:t>Safety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39"/>
              </a:lnSpc>
            </a:pPr>
            <a:fld id="{81D60167-4931-47E6-BA6A-407CBD079E47}" type="slidenum">
              <a:rPr spc="75" dirty="0"/>
              <a:t>40</a:t>
            </a:fld>
            <a:endParaRPr spc="75" dirty="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56660" y="1221565"/>
            <a:ext cx="4678680" cy="3820159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7DE6716-C5A0-489E-989D-CE5A5DE364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Dashboard with </a:t>
            </a:r>
            <a:r>
              <a:rPr lang="en-US" dirty="0" err="1"/>
              <a:t>plotly</a:t>
            </a:r>
            <a:r>
              <a:rPr lang="en-US" dirty="0"/>
              <a:t> dash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21D8131A-3995-4FCC-B7C1-74321245CF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SECTION 4</a:t>
            </a:r>
          </a:p>
        </p:txBody>
      </p:sp>
    </p:spTree>
    <p:extLst>
      <p:ext uri="{BB962C8B-B14F-4D97-AF65-F5344CB8AC3E}">
        <p14:creationId xmlns:p14="http://schemas.microsoft.com/office/powerpoint/2010/main" val="29163081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8994" y="5432107"/>
            <a:ext cx="8869045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ts val="2280"/>
              </a:lnSpc>
              <a:spcBef>
                <a:spcPts val="10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130" dirty="0">
                <a:latin typeface="Microsoft Sans Serif"/>
                <a:cs typeface="Microsoft Sans Serif"/>
              </a:rPr>
              <a:t>The</a:t>
            </a:r>
            <a:r>
              <a:rPr sz="2000" spc="70" dirty="0">
                <a:latin typeface="Microsoft Sans Serif"/>
                <a:cs typeface="Microsoft Sans Serif"/>
              </a:rPr>
              <a:t> </a:t>
            </a:r>
            <a:r>
              <a:rPr sz="2000" spc="-70" dirty="0">
                <a:latin typeface="Microsoft Sans Serif"/>
                <a:cs typeface="Microsoft Sans Serif"/>
              </a:rPr>
              <a:t>place</a:t>
            </a:r>
            <a:r>
              <a:rPr sz="2000" spc="70" dirty="0">
                <a:latin typeface="Microsoft Sans Serif"/>
                <a:cs typeface="Microsoft Sans Serif"/>
              </a:rPr>
              <a:t> </a:t>
            </a:r>
            <a:r>
              <a:rPr sz="2000" spc="-25" dirty="0">
                <a:latin typeface="Microsoft Sans Serif"/>
                <a:cs typeface="Microsoft Sans Serif"/>
              </a:rPr>
              <a:t>from</a:t>
            </a:r>
            <a:r>
              <a:rPr sz="2000" spc="70" dirty="0">
                <a:latin typeface="Microsoft Sans Serif"/>
                <a:cs typeface="Microsoft Sans Serif"/>
              </a:rPr>
              <a:t> </a:t>
            </a:r>
            <a:r>
              <a:rPr sz="2000" spc="-70" dirty="0">
                <a:latin typeface="Microsoft Sans Serif"/>
                <a:cs typeface="Microsoft Sans Serif"/>
              </a:rPr>
              <a:t>where</a:t>
            </a:r>
            <a:r>
              <a:rPr sz="2000" spc="90" dirty="0">
                <a:latin typeface="Microsoft Sans Serif"/>
                <a:cs typeface="Microsoft Sans Serif"/>
              </a:rPr>
              <a:t> </a:t>
            </a:r>
            <a:r>
              <a:rPr sz="2000" spc="-85" dirty="0">
                <a:latin typeface="Microsoft Sans Serif"/>
                <a:cs typeface="Microsoft Sans Serif"/>
              </a:rPr>
              <a:t>launches</a:t>
            </a:r>
            <a:r>
              <a:rPr sz="2000" spc="50" dirty="0">
                <a:latin typeface="Microsoft Sans Serif"/>
                <a:cs typeface="Microsoft Sans Serif"/>
              </a:rPr>
              <a:t> </a:t>
            </a:r>
            <a:r>
              <a:rPr sz="2000" spc="-80" dirty="0">
                <a:latin typeface="Microsoft Sans Serif"/>
                <a:cs typeface="Microsoft Sans Serif"/>
              </a:rPr>
              <a:t>are</a:t>
            </a:r>
            <a:r>
              <a:rPr sz="2000" spc="80" dirty="0">
                <a:latin typeface="Microsoft Sans Serif"/>
                <a:cs typeface="Microsoft Sans Serif"/>
              </a:rPr>
              <a:t> </a:t>
            </a:r>
            <a:r>
              <a:rPr sz="2000" spc="-45" dirty="0">
                <a:latin typeface="Microsoft Sans Serif"/>
                <a:cs typeface="Microsoft Sans Serif"/>
              </a:rPr>
              <a:t>done</a:t>
            </a:r>
            <a:r>
              <a:rPr sz="2000" spc="100" dirty="0">
                <a:latin typeface="Microsoft Sans Serif"/>
                <a:cs typeface="Microsoft Sans Serif"/>
              </a:rPr>
              <a:t> </a:t>
            </a:r>
            <a:r>
              <a:rPr sz="2000" spc="-120" dirty="0">
                <a:latin typeface="Microsoft Sans Serif"/>
                <a:cs typeface="Microsoft Sans Serif"/>
              </a:rPr>
              <a:t>seems</a:t>
            </a:r>
            <a:r>
              <a:rPr sz="2000" spc="60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to</a:t>
            </a:r>
            <a:r>
              <a:rPr sz="2000" spc="85" dirty="0">
                <a:latin typeface="Microsoft Sans Serif"/>
                <a:cs typeface="Microsoft Sans Serif"/>
              </a:rPr>
              <a:t> </a:t>
            </a:r>
            <a:r>
              <a:rPr sz="2000" spc="-50" dirty="0">
                <a:latin typeface="Microsoft Sans Serif"/>
                <a:cs typeface="Microsoft Sans Serif"/>
              </a:rPr>
              <a:t>be</a:t>
            </a:r>
            <a:r>
              <a:rPr sz="2000" spc="75" dirty="0">
                <a:latin typeface="Microsoft Sans Serif"/>
                <a:cs typeface="Microsoft Sans Serif"/>
              </a:rPr>
              <a:t> </a:t>
            </a:r>
            <a:r>
              <a:rPr sz="2000" spc="-135" dirty="0">
                <a:latin typeface="Microsoft Sans Serif"/>
                <a:cs typeface="Microsoft Sans Serif"/>
              </a:rPr>
              <a:t>a</a:t>
            </a:r>
            <a:r>
              <a:rPr sz="2000" spc="75" dirty="0">
                <a:latin typeface="Microsoft Sans Serif"/>
                <a:cs typeface="Microsoft Sans Serif"/>
              </a:rPr>
              <a:t> </a:t>
            </a:r>
            <a:r>
              <a:rPr sz="2000" spc="-70" dirty="0">
                <a:latin typeface="Microsoft Sans Serif"/>
                <a:cs typeface="Microsoft Sans Serif"/>
              </a:rPr>
              <a:t>very</a:t>
            </a:r>
            <a:r>
              <a:rPr sz="2000" spc="75" dirty="0">
                <a:latin typeface="Microsoft Sans Serif"/>
                <a:cs typeface="Microsoft Sans Serif"/>
              </a:rPr>
              <a:t> </a:t>
            </a:r>
            <a:r>
              <a:rPr sz="2000" spc="-15" dirty="0">
                <a:latin typeface="Microsoft Sans Serif"/>
                <a:cs typeface="Microsoft Sans Serif"/>
              </a:rPr>
              <a:t>important</a:t>
            </a:r>
            <a:r>
              <a:rPr sz="2000" spc="85" dirty="0">
                <a:latin typeface="Microsoft Sans Serif"/>
                <a:cs typeface="Microsoft Sans Serif"/>
              </a:rPr>
              <a:t> </a:t>
            </a:r>
            <a:r>
              <a:rPr sz="2000" spc="-30" dirty="0">
                <a:latin typeface="Microsoft Sans Serif"/>
                <a:cs typeface="Microsoft Sans Serif"/>
              </a:rPr>
              <a:t>factor</a:t>
            </a:r>
            <a:r>
              <a:rPr sz="2000" spc="8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of</a:t>
            </a:r>
            <a:endParaRPr sz="2000" dirty="0">
              <a:latin typeface="Microsoft Sans Serif"/>
              <a:cs typeface="Microsoft Sans Serif"/>
            </a:endParaRPr>
          </a:p>
          <a:p>
            <a:pPr marL="241300">
              <a:lnSpc>
                <a:spcPts val="2280"/>
              </a:lnSpc>
            </a:pPr>
            <a:r>
              <a:rPr sz="2000" spc="-110" dirty="0">
                <a:latin typeface="Microsoft Sans Serif"/>
                <a:cs typeface="Microsoft Sans Serif"/>
              </a:rPr>
              <a:t>success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of</a:t>
            </a:r>
            <a:r>
              <a:rPr sz="2000" spc="35" dirty="0">
                <a:latin typeface="Microsoft Sans Serif"/>
                <a:cs typeface="Microsoft Sans Serif"/>
              </a:rPr>
              <a:t> </a:t>
            </a:r>
            <a:r>
              <a:rPr sz="2000" spc="-65" dirty="0">
                <a:latin typeface="Microsoft Sans Serif"/>
                <a:cs typeface="Microsoft Sans Serif"/>
              </a:rPr>
              <a:t>missions.</a:t>
            </a:r>
            <a:endParaRPr sz="2000" dirty="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8994" y="418528"/>
            <a:ext cx="5596255" cy="589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80" dirty="0"/>
              <a:t>Successful</a:t>
            </a:r>
            <a:r>
              <a:rPr spc="120" dirty="0"/>
              <a:t> </a:t>
            </a:r>
            <a:r>
              <a:rPr spc="-175" dirty="0"/>
              <a:t>Launches</a:t>
            </a:r>
            <a:r>
              <a:rPr spc="125" dirty="0"/>
              <a:t> </a:t>
            </a:r>
            <a:r>
              <a:rPr spc="-65" dirty="0"/>
              <a:t>by</a:t>
            </a:r>
            <a:r>
              <a:rPr spc="125" dirty="0"/>
              <a:t> </a:t>
            </a:r>
            <a:r>
              <a:rPr spc="-130" dirty="0"/>
              <a:t>Site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39"/>
              </a:lnSpc>
            </a:pPr>
            <a:fld id="{81D60167-4931-47E6-BA6A-407CBD079E47}" type="slidenum">
              <a:rPr spc="75" dirty="0"/>
              <a:t>42</a:t>
            </a:fld>
            <a:endParaRPr spc="75" dirty="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43200" y="1233995"/>
            <a:ext cx="5773420" cy="3972559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2800" y="5434647"/>
            <a:ext cx="561213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200" spc="40" dirty="0">
                <a:latin typeface="Microsoft Sans Serif"/>
                <a:cs typeface="Microsoft Sans Serif"/>
              </a:rPr>
              <a:t>76.9%</a:t>
            </a:r>
            <a:r>
              <a:rPr sz="2200" spc="80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of</a:t>
            </a:r>
            <a:r>
              <a:rPr sz="2200" spc="80" dirty="0">
                <a:latin typeface="Microsoft Sans Serif"/>
                <a:cs typeface="Microsoft Sans Serif"/>
              </a:rPr>
              <a:t> </a:t>
            </a:r>
            <a:r>
              <a:rPr sz="2200" spc="-95" dirty="0">
                <a:latin typeface="Microsoft Sans Serif"/>
                <a:cs typeface="Microsoft Sans Serif"/>
              </a:rPr>
              <a:t>launches</a:t>
            </a:r>
            <a:r>
              <a:rPr sz="2200" spc="75" dirty="0">
                <a:latin typeface="Microsoft Sans Serif"/>
                <a:cs typeface="Microsoft Sans Serif"/>
              </a:rPr>
              <a:t> </a:t>
            </a:r>
            <a:r>
              <a:rPr sz="2200" spc="-85" dirty="0">
                <a:latin typeface="Microsoft Sans Serif"/>
                <a:cs typeface="Microsoft Sans Serif"/>
              </a:rPr>
              <a:t>are</a:t>
            </a:r>
            <a:r>
              <a:rPr sz="2200" spc="75" dirty="0">
                <a:latin typeface="Microsoft Sans Serif"/>
                <a:cs typeface="Microsoft Sans Serif"/>
              </a:rPr>
              <a:t> </a:t>
            </a:r>
            <a:r>
              <a:rPr sz="2200" spc="-95" dirty="0">
                <a:latin typeface="Microsoft Sans Serif"/>
                <a:cs typeface="Microsoft Sans Serif"/>
              </a:rPr>
              <a:t>successful</a:t>
            </a:r>
            <a:r>
              <a:rPr sz="2200" spc="80" dirty="0">
                <a:latin typeface="Microsoft Sans Serif"/>
                <a:cs typeface="Microsoft Sans Serif"/>
              </a:rPr>
              <a:t> </a:t>
            </a:r>
            <a:r>
              <a:rPr sz="2200" spc="-20" dirty="0">
                <a:latin typeface="Microsoft Sans Serif"/>
                <a:cs typeface="Microsoft Sans Serif"/>
              </a:rPr>
              <a:t>in</a:t>
            </a:r>
            <a:r>
              <a:rPr sz="2200" spc="80" dirty="0">
                <a:latin typeface="Microsoft Sans Serif"/>
                <a:cs typeface="Microsoft Sans Serif"/>
              </a:rPr>
              <a:t> </a:t>
            </a:r>
            <a:r>
              <a:rPr sz="2200" spc="-25" dirty="0">
                <a:latin typeface="Microsoft Sans Serif"/>
                <a:cs typeface="Microsoft Sans Serif"/>
              </a:rPr>
              <a:t>this</a:t>
            </a:r>
            <a:r>
              <a:rPr sz="2200" spc="75" dirty="0">
                <a:latin typeface="Microsoft Sans Serif"/>
                <a:cs typeface="Microsoft Sans Serif"/>
              </a:rPr>
              <a:t> </a:t>
            </a:r>
            <a:r>
              <a:rPr sz="2200" spc="-55" dirty="0">
                <a:latin typeface="Microsoft Sans Serif"/>
                <a:cs typeface="Microsoft Sans Serif"/>
              </a:rPr>
              <a:t>site.</a:t>
            </a:r>
            <a:endParaRPr sz="2200" dirty="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8994" y="418528"/>
            <a:ext cx="7621270" cy="589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0" dirty="0"/>
              <a:t>Lau</a:t>
            </a:r>
            <a:r>
              <a:rPr spc="-165" dirty="0"/>
              <a:t>nch</a:t>
            </a:r>
            <a:r>
              <a:rPr spc="135" dirty="0"/>
              <a:t> </a:t>
            </a:r>
            <a:r>
              <a:rPr spc="-520" dirty="0"/>
              <a:t>S</a:t>
            </a:r>
            <a:r>
              <a:rPr spc="-204" dirty="0"/>
              <a:t>uccess</a:t>
            </a:r>
            <a:r>
              <a:rPr spc="150" dirty="0"/>
              <a:t> </a:t>
            </a:r>
            <a:r>
              <a:rPr spc="-120" dirty="0"/>
              <a:t>Rati</a:t>
            </a:r>
            <a:r>
              <a:rPr spc="-145" dirty="0"/>
              <a:t>o</a:t>
            </a:r>
            <a:r>
              <a:rPr spc="110" dirty="0"/>
              <a:t> </a:t>
            </a:r>
            <a:r>
              <a:rPr spc="10" dirty="0"/>
              <a:t>for</a:t>
            </a:r>
            <a:r>
              <a:rPr spc="135" dirty="0"/>
              <a:t> </a:t>
            </a:r>
            <a:r>
              <a:rPr spc="-450" dirty="0"/>
              <a:t>KS</a:t>
            </a:r>
            <a:r>
              <a:rPr spc="-480" dirty="0"/>
              <a:t>C</a:t>
            </a:r>
            <a:r>
              <a:rPr spc="130" dirty="0"/>
              <a:t> </a:t>
            </a:r>
            <a:r>
              <a:rPr spc="-345" dirty="0"/>
              <a:t>LC</a:t>
            </a:r>
            <a:r>
              <a:rPr spc="5" dirty="0"/>
              <a:t>-</a:t>
            </a:r>
            <a:r>
              <a:rPr spc="65" dirty="0"/>
              <a:t>39A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39"/>
              </a:lnSpc>
            </a:pPr>
            <a:fld id="{81D60167-4931-47E6-BA6A-407CBD079E47}" type="slidenum">
              <a:rPr spc="75" dirty="0"/>
              <a:t>43</a:t>
            </a:fld>
            <a:endParaRPr spc="75" dirty="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08020" y="1752600"/>
            <a:ext cx="5775959" cy="2763519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8994" y="5434647"/>
            <a:ext cx="968756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95" dirty="0">
                <a:latin typeface="Microsoft Sans Serif"/>
                <a:cs typeface="Microsoft Sans Serif"/>
              </a:rPr>
              <a:t>Payloads</a:t>
            </a:r>
            <a:r>
              <a:rPr sz="2200" spc="75" dirty="0">
                <a:latin typeface="Microsoft Sans Serif"/>
                <a:cs typeface="Microsoft Sans Serif"/>
              </a:rPr>
              <a:t> </a:t>
            </a:r>
            <a:r>
              <a:rPr sz="2200" spc="-45" dirty="0">
                <a:latin typeface="Microsoft Sans Serif"/>
                <a:cs typeface="Microsoft Sans Serif"/>
              </a:rPr>
              <a:t>under</a:t>
            </a:r>
            <a:r>
              <a:rPr sz="2200" spc="85" dirty="0">
                <a:latin typeface="Microsoft Sans Serif"/>
                <a:cs typeface="Microsoft Sans Serif"/>
              </a:rPr>
              <a:t> </a:t>
            </a:r>
            <a:r>
              <a:rPr sz="2200" spc="35" dirty="0">
                <a:latin typeface="Microsoft Sans Serif"/>
                <a:cs typeface="Microsoft Sans Serif"/>
              </a:rPr>
              <a:t>6,000kg</a:t>
            </a:r>
            <a:r>
              <a:rPr sz="2200" spc="105" dirty="0">
                <a:latin typeface="Microsoft Sans Serif"/>
                <a:cs typeface="Microsoft Sans Serif"/>
              </a:rPr>
              <a:t> </a:t>
            </a:r>
            <a:r>
              <a:rPr sz="2200" spc="-70" dirty="0">
                <a:latin typeface="Microsoft Sans Serif"/>
                <a:cs typeface="Microsoft Sans Serif"/>
              </a:rPr>
              <a:t>and</a:t>
            </a:r>
            <a:r>
              <a:rPr sz="2200" spc="75" dirty="0">
                <a:latin typeface="Microsoft Sans Serif"/>
                <a:cs typeface="Microsoft Sans Serif"/>
              </a:rPr>
              <a:t> </a:t>
            </a:r>
            <a:r>
              <a:rPr sz="2200" spc="-215" dirty="0">
                <a:latin typeface="Microsoft Sans Serif"/>
                <a:cs typeface="Microsoft Sans Serif"/>
              </a:rPr>
              <a:t>FT</a:t>
            </a:r>
            <a:r>
              <a:rPr sz="2200" spc="85" dirty="0">
                <a:latin typeface="Microsoft Sans Serif"/>
                <a:cs typeface="Microsoft Sans Serif"/>
              </a:rPr>
              <a:t> </a:t>
            </a:r>
            <a:r>
              <a:rPr sz="2200" spc="-35" dirty="0">
                <a:latin typeface="Microsoft Sans Serif"/>
                <a:cs typeface="Microsoft Sans Serif"/>
              </a:rPr>
              <a:t>boosters</a:t>
            </a:r>
            <a:r>
              <a:rPr sz="2200" spc="80" dirty="0">
                <a:latin typeface="Microsoft Sans Serif"/>
                <a:cs typeface="Microsoft Sans Serif"/>
              </a:rPr>
              <a:t> </a:t>
            </a:r>
            <a:r>
              <a:rPr sz="2200" spc="-85" dirty="0">
                <a:latin typeface="Microsoft Sans Serif"/>
                <a:cs typeface="Microsoft Sans Serif"/>
              </a:rPr>
              <a:t>are</a:t>
            </a:r>
            <a:r>
              <a:rPr sz="2200" spc="80" dirty="0">
                <a:latin typeface="Microsoft Sans Serif"/>
                <a:cs typeface="Microsoft Sans Serif"/>
              </a:rPr>
              <a:t> </a:t>
            </a:r>
            <a:r>
              <a:rPr sz="2200" spc="-30" dirty="0">
                <a:latin typeface="Microsoft Sans Serif"/>
                <a:cs typeface="Microsoft Sans Serif"/>
              </a:rPr>
              <a:t>the</a:t>
            </a:r>
            <a:r>
              <a:rPr sz="2200" spc="60" dirty="0">
                <a:latin typeface="Microsoft Sans Serif"/>
                <a:cs typeface="Microsoft Sans Serif"/>
              </a:rPr>
              <a:t> </a:t>
            </a:r>
            <a:r>
              <a:rPr sz="2200" spc="-45" dirty="0">
                <a:latin typeface="Microsoft Sans Serif"/>
                <a:cs typeface="Microsoft Sans Serif"/>
              </a:rPr>
              <a:t>most</a:t>
            </a:r>
            <a:r>
              <a:rPr sz="2200" spc="90" dirty="0">
                <a:latin typeface="Microsoft Sans Serif"/>
                <a:cs typeface="Microsoft Sans Serif"/>
              </a:rPr>
              <a:t> </a:t>
            </a:r>
            <a:r>
              <a:rPr sz="2200" spc="-95" dirty="0">
                <a:latin typeface="Microsoft Sans Serif"/>
                <a:cs typeface="Microsoft Sans Serif"/>
              </a:rPr>
              <a:t>successful</a:t>
            </a:r>
            <a:r>
              <a:rPr sz="2200" spc="70" dirty="0">
                <a:latin typeface="Microsoft Sans Serif"/>
                <a:cs typeface="Microsoft Sans Serif"/>
              </a:rPr>
              <a:t> </a:t>
            </a:r>
            <a:r>
              <a:rPr sz="2200" spc="-45" dirty="0">
                <a:latin typeface="Microsoft Sans Serif"/>
                <a:cs typeface="Microsoft Sans Serif"/>
              </a:rPr>
              <a:t>combination.</a:t>
            </a:r>
            <a:endParaRPr sz="2200" dirty="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8994" y="460852"/>
            <a:ext cx="7761606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0" dirty="0"/>
              <a:t>Payload</a:t>
            </a:r>
            <a:r>
              <a:rPr spc="110" dirty="0"/>
              <a:t> </a:t>
            </a:r>
            <a:r>
              <a:rPr spc="-180" dirty="0"/>
              <a:t>vs.</a:t>
            </a:r>
            <a:r>
              <a:rPr spc="110" dirty="0"/>
              <a:t> </a:t>
            </a:r>
            <a:r>
              <a:rPr spc="-160" dirty="0"/>
              <a:t>Launch</a:t>
            </a:r>
            <a:r>
              <a:rPr spc="90" dirty="0"/>
              <a:t> </a:t>
            </a:r>
            <a:r>
              <a:rPr spc="-130" dirty="0"/>
              <a:t>Outcome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39"/>
              </a:lnSpc>
            </a:pPr>
            <a:fld id="{81D60167-4931-47E6-BA6A-407CBD079E47}" type="slidenum">
              <a:rPr spc="75" dirty="0"/>
              <a:t>44</a:t>
            </a:fld>
            <a:endParaRPr spc="75" dirty="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9400" y="1524000"/>
            <a:ext cx="6309360" cy="352552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8994" y="5434647"/>
            <a:ext cx="823214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95" dirty="0">
                <a:latin typeface="Microsoft Sans Serif"/>
                <a:cs typeface="Microsoft Sans Serif"/>
              </a:rPr>
              <a:t>There’s</a:t>
            </a:r>
            <a:r>
              <a:rPr sz="2200" spc="85" dirty="0">
                <a:latin typeface="Microsoft Sans Serif"/>
                <a:cs typeface="Microsoft Sans Serif"/>
              </a:rPr>
              <a:t> </a:t>
            </a:r>
            <a:r>
              <a:rPr sz="2200" spc="5" dirty="0">
                <a:latin typeface="Microsoft Sans Serif"/>
                <a:cs typeface="Microsoft Sans Serif"/>
              </a:rPr>
              <a:t>not</a:t>
            </a:r>
            <a:r>
              <a:rPr sz="2200" spc="65" dirty="0">
                <a:latin typeface="Microsoft Sans Serif"/>
                <a:cs typeface="Microsoft Sans Serif"/>
              </a:rPr>
              <a:t> </a:t>
            </a:r>
            <a:r>
              <a:rPr sz="2200" spc="-50" dirty="0">
                <a:latin typeface="Microsoft Sans Serif"/>
                <a:cs typeface="Microsoft Sans Serif"/>
              </a:rPr>
              <a:t>enough</a:t>
            </a:r>
            <a:r>
              <a:rPr sz="2200" spc="75" dirty="0">
                <a:latin typeface="Microsoft Sans Serif"/>
                <a:cs typeface="Microsoft Sans Serif"/>
              </a:rPr>
              <a:t> </a:t>
            </a:r>
            <a:r>
              <a:rPr sz="2200" spc="-45" dirty="0">
                <a:latin typeface="Microsoft Sans Serif"/>
                <a:cs typeface="Microsoft Sans Serif"/>
              </a:rPr>
              <a:t>data</a:t>
            </a:r>
            <a:r>
              <a:rPr sz="2200" spc="55" dirty="0">
                <a:latin typeface="Microsoft Sans Serif"/>
                <a:cs typeface="Microsoft Sans Serif"/>
              </a:rPr>
              <a:t> </a:t>
            </a:r>
            <a:r>
              <a:rPr sz="2200" spc="45" dirty="0">
                <a:latin typeface="Microsoft Sans Serif"/>
                <a:cs typeface="Microsoft Sans Serif"/>
              </a:rPr>
              <a:t>to</a:t>
            </a:r>
            <a:r>
              <a:rPr sz="2200" spc="85" dirty="0">
                <a:latin typeface="Microsoft Sans Serif"/>
                <a:cs typeface="Microsoft Sans Serif"/>
              </a:rPr>
              <a:t> </a:t>
            </a:r>
            <a:r>
              <a:rPr sz="2200" spc="-55" dirty="0">
                <a:latin typeface="Microsoft Sans Serif"/>
                <a:cs typeface="Microsoft Sans Serif"/>
              </a:rPr>
              <a:t>estimate</a:t>
            </a:r>
            <a:r>
              <a:rPr sz="2200" spc="55" dirty="0">
                <a:latin typeface="Microsoft Sans Serif"/>
                <a:cs typeface="Microsoft Sans Serif"/>
              </a:rPr>
              <a:t> </a:t>
            </a:r>
            <a:r>
              <a:rPr sz="2200" spc="-35" dirty="0">
                <a:latin typeface="Microsoft Sans Serif"/>
                <a:cs typeface="Microsoft Sans Serif"/>
              </a:rPr>
              <a:t>risk</a:t>
            </a:r>
            <a:r>
              <a:rPr sz="2200" spc="80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of</a:t>
            </a:r>
            <a:r>
              <a:rPr sz="2200" spc="60" dirty="0">
                <a:latin typeface="Microsoft Sans Serif"/>
                <a:cs typeface="Microsoft Sans Serif"/>
              </a:rPr>
              <a:t> </a:t>
            </a:r>
            <a:r>
              <a:rPr sz="2200" spc="-95" dirty="0">
                <a:latin typeface="Microsoft Sans Serif"/>
                <a:cs typeface="Microsoft Sans Serif"/>
              </a:rPr>
              <a:t>launches</a:t>
            </a:r>
            <a:r>
              <a:rPr sz="2200" spc="90" dirty="0">
                <a:latin typeface="Microsoft Sans Serif"/>
                <a:cs typeface="Microsoft Sans Serif"/>
              </a:rPr>
              <a:t> </a:t>
            </a:r>
            <a:r>
              <a:rPr sz="2200" spc="-45" dirty="0">
                <a:latin typeface="Microsoft Sans Serif"/>
                <a:cs typeface="Microsoft Sans Serif"/>
              </a:rPr>
              <a:t>over</a:t>
            </a:r>
            <a:r>
              <a:rPr sz="2200" spc="80" dirty="0">
                <a:latin typeface="Microsoft Sans Serif"/>
                <a:cs typeface="Microsoft Sans Serif"/>
              </a:rPr>
              <a:t> </a:t>
            </a:r>
            <a:r>
              <a:rPr sz="2200" spc="35" dirty="0">
                <a:latin typeface="Microsoft Sans Serif"/>
                <a:cs typeface="Microsoft Sans Serif"/>
              </a:rPr>
              <a:t>7,000kg</a:t>
            </a:r>
            <a:endParaRPr sz="2200" dirty="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8994" y="460852"/>
            <a:ext cx="6847206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0" dirty="0"/>
              <a:t>Payload</a:t>
            </a:r>
            <a:r>
              <a:rPr spc="110" dirty="0"/>
              <a:t> </a:t>
            </a:r>
            <a:r>
              <a:rPr spc="-180" dirty="0"/>
              <a:t>vs.</a:t>
            </a:r>
            <a:r>
              <a:rPr spc="110" dirty="0"/>
              <a:t> </a:t>
            </a:r>
            <a:r>
              <a:rPr spc="-160" dirty="0"/>
              <a:t>Launch</a:t>
            </a:r>
            <a:r>
              <a:rPr spc="90" dirty="0"/>
              <a:t> </a:t>
            </a:r>
            <a:r>
              <a:rPr spc="-130" dirty="0"/>
              <a:t>Outcome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39"/>
              </a:lnSpc>
            </a:pPr>
            <a:fld id="{81D60167-4931-47E6-BA6A-407CBD079E47}" type="slidenum">
              <a:rPr spc="75" dirty="0"/>
              <a:t>45</a:t>
            </a:fld>
            <a:endParaRPr spc="75" dirty="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9400" y="1427463"/>
            <a:ext cx="6309360" cy="354584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7DE6716-C5A0-489E-989D-CE5A5DE364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Predictive analysis (classification)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21D8131A-3995-4FCC-B7C1-74321245CF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SECTION 5</a:t>
            </a:r>
          </a:p>
        </p:txBody>
      </p:sp>
    </p:spTree>
    <p:extLst>
      <p:ext uri="{BB962C8B-B14F-4D97-AF65-F5344CB8AC3E}">
        <p14:creationId xmlns:p14="http://schemas.microsoft.com/office/powerpoint/2010/main" val="327053313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119F6273-DD3B-4A43-9DBB-979CC396B8C7}"/>
              </a:ext>
            </a:extLst>
          </p:cNvPr>
          <p:cNvSpPr/>
          <p:nvPr/>
        </p:nvSpPr>
        <p:spPr>
          <a:xfrm>
            <a:off x="7162800" y="1905000"/>
            <a:ext cx="3733800" cy="263768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/>
          <p:nvPr/>
        </p:nvSpPr>
        <p:spPr>
          <a:xfrm>
            <a:off x="848994" y="2098421"/>
            <a:ext cx="5086350" cy="24442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147955" indent="-2286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60" dirty="0">
                <a:latin typeface="Microsoft Sans Serif"/>
                <a:cs typeface="Microsoft Sans Serif"/>
              </a:rPr>
              <a:t>Four</a:t>
            </a:r>
            <a:r>
              <a:rPr sz="2200" spc="75" dirty="0">
                <a:latin typeface="Microsoft Sans Serif"/>
                <a:cs typeface="Microsoft Sans Serif"/>
              </a:rPr>
              <a:t> </a:t>
            </a:r>
            <a:r>
              <a:rPr sz="2200" spc="-55" dirty="0">
                <a:latin typeface="Microsoft Sans Serif"/>
                <a:cs typeface="Microsoft Sans Serif"/>
              </a:rPr>
              <a:t>classification</a:t>
            </a:r>
            <a:r>
              <a:rPr sz="2200" spc="65" dirty="0">
                <a:latin typeface="Microsoft Sans Serif"/>
                <a:cs typeface="Microsoft Sans Serif"/>
              </a:rPr>
              <a:t> </a:t>
            </a:r>
            <a:r>
              <a:rPr sz="2200" spc="-60" dirty="0">
                <a:latin typeface="Microsoft Sans Serif"/>
                <a:cs typeface="Microsoft Sans Serif"/>
              </a:rPr>
              <a:t>models</a:t>
            </a:r>
            <a:r>
              <a:rPr sz="2200" spc="65" dirty="0">
                <a:latin typeface="Microsoft Sans Serif"/>
                <a:cs typeface="Microsoft Sans Serif"/>
              </a:rPr>
              <a:t> </a:t>
            </a:r>
            <a:r>
              <a:rPr sz="2200" spc="-75" dirty="0">
                <a:latin typeface="Microsoft Sans Serif"/>
                <a:cs typeface="Microsoft Sans Serif"/>
              </a:rPr>
              <a:t>were</a:t>
            </a:r>
            <a:r>
              <a:rPr sz="2200" spc="75" dirty="0">
                <a:latin typeface="Microsoft Sans Serif"/>
                <a:cs typeface="Microsoft Sans Serif"/>
              </a:rPr>
              <a:t> </a:t>
            </a:r>
            <a:r>
              <a:rPr sz="2200" spc="-45" dirty="0">
                <a:latin typeface="Microsoft Sans Serif"/>
                <a:cs typeface="Microsoft Sans Serif"/>
              </a:rPr>
              <a:t>tested, </a:t>
            </a:r>
            <a:r>
              <a:rPr sz="2200" spc="-40" dirty="0">
                <a:latin typeface="Microsoft Sans Serif"/>
                <a:cs typeface="Microsoft Sans Serif"/>
              </a:rPr>
              <a:t> </a:t>
            </a:r>
            <a:r>
              <a:rPr sz="2200" spc="-70" dirty="0">
                <a:latin typeface="Microsoft Sans Serif"/>
                <a:cs typeface="Microsoft Sans Serif"/>
              </a:rPr>
              <a:t>and</a:t>
            </a:r>
            <a:r>
              <a:rPr sz="2200" spc="65" dirty="0">
                <a:latin typeface="Microsoft Sans Serif"/>
                <a:cs typeface="Microsoft Sans Serif"/>
              </a:rPr>
              <a:t> </a:t>
            </a:r>
            <a:r>
              <a:rPr sz="2200" spc="-10" dirty="0">
                <a:latin typeface="Microsoft Sans Serif"/>
                <a:cs typeface="Microsoft Sans Serif"/>
              </a:rPr>
              <a:t>their</a:t>
            </a:r>
            <a:r>
              <a:rPr sz="2200" spc="70" dirty="0">
                <a:latin typeface="Microsoft Sans Serif"/>
                <a:cs typeface="Microsoft Sans Serif"/>
              </a:rPr>
              <a:t> </a:t>
            </a:r>
            <a:r>
              <a:rPr sz="2200" spc="-105" dirty="0">
                <a:latin typeface="Microsoft Sans Serif"/>
                <a:cs typeface="Microsoft Sans Serif"/>
              </a:rPr>
              <a:t>accuracies</a:t>
            </a:r>
            <a:r>
              <a:rPr sz="2200" spc="80" dirty="0">
                <a:latin typeface="Microsoft Sans Serif"/>
                <a:cs typeface="Microsoft Sans Serif"/>
              </a:rPr>
              <a:t> </a:t>
            </a:r>
            <a:r>
              <a:rPr sz="2200" spc="-85" dirty="0">
                <a:latin typeface="Microsoft Sans Serif"/>
                <a:cs typeface="Microsoft Sans Serif"/>
              </a:rPr>
              <a:t>are</a:t>
            </a:r>
            <a:r>
              <a:rPr sz="2200" spc="70" dirty="0">
                <a:latin typeface="Microsoft Sans Serif"/>
                <a:cs typeface="Microsoft Sans Serif"/>
              </a:rPr>
              <a:t> </a:t>
            </a:r>
            <a:r>
              <a:rPr sz="2200" spc="15" dirty="0">
                <a:latin typeface="Microsoft Sans Serif"/>
                <a:cs typeface="Microsoft Sans Serif"/>
              </a:rPr>
              <a:t>plotted</a:t>
            </a:r>
            <a:r>
              <a:rPr sz="2200" spc="50" dirty="0">
                <a:latin typeface="Microsoft Sans Serif"/>
                <a:cs typeface="Microsoft Sans Serif"/>
              </a:rPr>
              <a:t> </a:t>
            </a:r>
            <a:r>
              <a:rPr sz="2200" spc="-65" dirty="0">
                <a:latin typeface="Microsoft Sans Serif"/>
                <a:cs typeface="Microsoft Sans Serif"/>
              </a:rPr>
              <a:t>beside;</a:t>
            </a:r>
            <a:endParaRPr sz="22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buClr>
                <a:srgbClr val="292929"/>
              </a:buClr>
              <a:buFont typeface="Arial MT"/>
              <a:buChar char="•"/>
            </a:pPr>
            <a:endParaRPr sz="25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292929"/>
              </a:buClr>
              <a:buFont typeface="Arial MT"/>
              <a:buChar char="•"/>
            </a:pPr>
            <a:endParaRPr sz="2300">
              <a:latin typeface="Microsoft Sans Serif"/>
              <a:cs typeface="Microsoft Sans Serif"/>
            </a:endParaRPr>
          </a:p>
          <a:p>
            <a:pPr marL="241300" marR="5080" indent="-22860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145" dirty="0">
                <a:latin typeface="Microsoft Sans Serif"/>
                <a:cs typeface="Microsoft Sans Serif"/>
              </a:rPr>
              <a:t>The</a:t>
            </a:r>
            <a:r>
              <a:rPr sz="2200" spc="70" dirty="0">
                <a:latin typeface="Microsoft Sans Serif"/>
                <a:cs typeface="Microsoft Sans Serif"/>
              </a:rPr>
              <a:t> </a:t>
            </a:r>
            <a:r>
              <a:rPr sz="2200" spc="-40" dirty="0">
                <a:latin typeface="Microsoft Sans Serif"/>
                <a:cs typeface="Microsoft Sans Serif"/>
              </a:rPr>
              <a:t>model</a:t>
            </a:r>
            <a:r>
              <a:rPr sz="2200" spc="60" dirty="0">
                <a:latin typeface="Microsoft Sans Serif"/>
                <a:cs typeface="Microsoft Sans Serif"/>
              </a:rPr>
              <a:t> </a:t>
            </a:r>
            <a:r>
              <a:rPr sz="2200" dirty="0">
                <a:latin typeface="Microsoft Sans Serif"/>
                <a:cs typeface="Microsoft Sans Serif"/>
              </a:rPr>
              <a:t>with</a:t>
            </a:r>
            <a:r>
              <a:rPr sz="2200" spc="65" dirty="0">
                <a:latin typeface="Microsoft Sans Serif"/>
                <a:cs typeface="Microsoft Sans Serif"/>
              </a:rPr>
              <a:t> </a:t>
            </a:r>
            <a:r>
              <a:rPr sz="2200" spc="-30" dirty="0">
                <a:latin typeface="Microsoft Sans Serif"/>
                <a:cs typeface="Microsoft Sans Serif"/>
              </a:rPr>
              <a:t>the</a:t>
            </a:r>
            <a:r>
              <a:rPr sz="2200" spc="65" dirty="0">
                <a:latin typeface="Microsoft Sans Serif"/>
                <a:cs typeface="Microsoft Sans Serif"/>
              </a:rPr>
              <a:t> </a:t>
            </a:r>
            <a:r>
              <a:rPr sz="2200" spc="-40" dirty="0">
                <a:latin typeface="Microsoft Sans Serif"/>
                <a:cs typeface="Microsoft Sans Serif"/>
              </a:rPr>
              <a:t>highest</a:t>
            </a:r>
            <a:r>
              <a:rPr sz="2200" spc="75" dirty="0">
                <a:latin typeface="Microsoft Sans Serif"/>
                <a:cs typeface="Microsoft Sans Serif"/>
              </a:rPr>
              <a:t> </a:t>
            </a:r>
            <a:r>
              <a:rPr sz="2200" spc="-55" dirty="0">
                <a:latin typeface="Microsoft Sans Serif"/>
                <a:cs typeface="Microsoft Sans Serif"/>
              </a:rPr>
              <a:t>classification </a:t>
            </a:r>
            <a:r>
              <a:rPr sz="2200" spc="-570" dirty="0">
                <a:latin typeface="Microsoft Sans Serif"/>
                <a:cs typeface="Microsoft Sans Serif"/>
              </a:rPr>
              <a:t> </a:t>
            </a:r>
            <a:r>
              <a:rPr sz="2200" spc="-110" dirty="0">
                <a:latin typeface="Microsoft Sans Serif"/>
                <a:cs typeface="Microsoft Sans Serif"/>
              </a:rPr>
              <a:t>accuracy</a:t>
            </a:r>
            <a:r>
              <a:rPr sz="2200" spc="360" dirty="0">
                <a:latin typeface="Microsoft Sans Serif"/>
                <a:cs typeface="Microsoft Sans Serif"/>
              </a:rPr>
              <a:t> </a:t>
            </a:r>
            <a:r>
              <a:rPr sz="2200" spc="-60" dirty="0">
                <a:latin typeface="Microsoft Sans Serif"/>
                <a:cs typeface="Microsoft Sans Serif"/>
              </a:rPr>
              <a:t>is </a:t>
            </a:r>
            <a:r>
              <a:rPr sz="2200" spc="-65" dirty="0">
                <a:latin typeface="Microsoft Sans Serif"/>
                <a:cs typeface="Microsoft Sans Serif"/>
              </a:rPr>
              <a:t>Decision </a:t>
            </a:r>
            <a:r>
              <a:rPr sz="2200" spc="-120" dirty="0">
                <a:latin typeface="Microsoft Sans Serif"/>
                <a:cs typeface="Microsoft Sans Serif"/>
              </a:rPr>
              <a:t>Tree</a:t>
            </a:r>
            <a:r>
              <a:rPr sz="2200" spc="345" dirty="0">
                <a:latin typeface="Microsoft Sans Serif"/>
                <a:cs typeface="Microsoft Sans Serif"/>
              </a:rPr>
              <a:t> </a:t>
            </a:r>
            <a:r>
              <a:rPr sz="2200" spc="-85" dirty="0">
                <a:latin typeface="Microsoft Sans Serif"/>
                <a:cs typeface="Microsoft Sans Serif"/>
              </a:rPr>
              <a:t>Classifier, </a:t>
            </a:r>
            <a:r>
              <a:rPr sz="2200" spc="-80" dirty="0">
                <a:latin typeface="Microsoft Sans Serif"/>
                <a:cs typeface="Microsoft Sans Serif"/>
              </a:rPr>
              <a:t> </a:t>
            </a:r>
            <a:r>
              <a:rPr sz="2200" spc="-60" dirty="0">
                <a:latin typeface="Microsoft Sans Serif"/>
                <a:cs typeface="Microsoft Sans Serif"/>
              </a:rPr>
              <a:t>which</a:t>
            </a:r>
            <a:r>
              <a:rPr sz="2200" spc="75" dirty="0">
                <a:latin typeface="Microsoft Sans Serif"/>
                <a:cs typeface="Microsoft Sans Serif"/>
              </a:rPr>
              <a:t> </a:t>
            </a:r>
            <a:r>
              <a:rPr sz="2200" spc="-120" dirty="0">
                <a:latin typeface="Microsoft Sans Serif"/>
                <a:cs typeface="Microsoft Sans Serif"/>
              </a:rPr>
              <a:t>has</a:t>
            </a:r>
            <a:r>
              <a:rPr sz="2200" spc="70" dirty="0">
                <a:latin typeface="Microsoft Sans Serif"/>
                <a:cs typeface="Microsoft Sans Serif"/>
              </a:rPr>
              <a:t> </a:t>
            </a:r>
            <a:r>
              <a:rPr sz="2200" spc="-105" dirty="0">
                <a:latin typeface="Microsoft Sans Serif"/>
                <a:cs typeface="Microsoft Sans Serif"/>
              </a:rPr>
              <a:t>accuracies</a:t>
            </a:r>
            <a:r>
              <a:rPr sz="2200" spc="65" dirty="0">
                <a:latin typeface="Microsoft Sans Serif"/>
                <a:cs typeface="Microsoft Sans Serif"/>
              </a:rPr>
              <a:t> </a:t>
            </a:r>
            <a:r>
              <a:rPr sz="2200" spc="-45" dirty="0">
                <a:latin typeface="Microsoft Sans Serif"/>
                <a:cs typeface="Microsoft Sans Serif"/>
              </a:rPr>
              <a:t>over</a:t>
            </a:r>
            <a:r>
              <a:rPr sz="2200" spc="80" dirty="0">
                <a:latin typeface="Microsoft Sans Serif"/>
                <a:cs typeface="Microsoft Sans Serif"/>
              </a:rPr>
              <a:t> </a:t>
            </a:r>
            <a:r>
              <a:rPr sz="2200" spc="-45" dirty="0">
                <a:latin typeface="Microsoft Sans Serif"/>
                <a:cs typeface="Microsoft Sans Serif"/>
              </a:rPr>
              <a:t>than</a:t>
            </a:r>
            <a:r>
              <a:rPr sz="2200" spc="65" dirty="0">
                <a:latin typeface="Microsoft Sans Serif"/>
                <a:cs typeface="Microsoft Sans Serif"/>
              </a:rPr>
              <a:t> </a:t>
            </a:r>
            <a:r>
              <a:rPr sz="2200" spc="25" dirty="0">
                <a:latin typeface="Microsoft Sans Serif"/>
                <a:cs typeface="Microsoft Sans Serif"/>
              </a:rPr>
              <a:t>87%.</a:t>
            </a:r>
            <a:endParaRPr sz="22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8994" y="461106"/>
            <a:ext cx="8142606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5" dirty="0"/>
              <a:t>Classification</a:t>
            </a:r>
            <a:r>
              <a:rPr spc="95" dirty="0"/>
              <a:t> </a:t>
            </a:r>
            <a:r>
              <a:rPr spc="-165" dirty="0"/>
              <a:t>Accuracy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39"/>
              </a:lnSpc>
            </a:pPr>
            <a:fld id="{81D60167-4931-47E6-BA6A-407CBD079E47}" type="slidenum">
              <a:rPr spc="75" dirty="0"/>
              <a:t>47</a:t>
            </a:fld>
            <a:endParaRPr spc="75" dirty="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67880" y="1897379"/>
            <a:ext cx="3677920" cy="264922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595ABFB5-1291-49EB-8067-72FB2C66D75F}"/>
              </a:ext>
            </a:extLst>
          </p:cNvPr>
          <p:cNvSpPr/>
          <p:nvPr/>
        </p:nvSpPr>
        <p:spPr>
          <a:xfrm>
            <a:off x="1905000" y="1885633"/>
            <a:ext cx="3505200" cy="268636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/>
          <p:nvPr/>
        </p:nvSpPr>
        <p:spPr>
          <a:xfrm>
            <a:off x="848994" y="4972367"/>
            <a:ext cx="9220200" cy="636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65" dirty="0">
                <a:latin typeface="Microsoft Sans Serif"/>
                <a:cs typeface="Microsoft Sans Serif"/>
              </a:rPr>
              <a:t>Confusion</a:t>
            </a:r>
            <a:r>
              <a:rPr sz="2000" spc="70" dirty="0">
                <a:latin typeface="Microsoft Sans Serif"/>
                <a:cs typeface="Microsoft Sans Serif"/>
              </a:rPr>
              <a:t> </a:t>
            </a:r>
            <a:r>
              <a:rPr sz="2000" spc="-40" dirty="0">
                <a:latin typeface="Microsoft Sans Serif"/>
                <a:cs typeface="Microsoft Sans Serif"/>
              </a:rPr>
              <a:t>matrix</a:t>
            </a:r>
            <a:r>
              <a:rPr sz="2000" spc="9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of</a:t>
            </a:r>
            <a:r>
              <a:rPr sz="2000" spc="70" dirty="0">
                <a:latin typeface="Microsoft Sans Serif"/>
                <a:cs typeface="Microsoft Sans Serif"/>
              </a:rPr>
              <a:t> </a:t>
            </a:r>
            <a:r>
              <a:rPr sz="2000" spc="-55" dirty="0">
                <a:latin typeface="Microsoft Sans Serif"/>
                <a:cs typeface="Microsoft Sans Serif"/>
              </a:rPr>
              <a:t>Decision</a:t>
            </a:r>
            <a:r>
              <a:rPr sz="2000" spc="45" dirty="0">
                <a:latin typeface="Microsoft Sans Serif"/>
                <a:cs typeface="Microsoft Sans Serif"/>
              </a:rPr>
              <a:t> </a:t>
            </a:r>
            <a:r>
              <a:rPr sz="2000" spc="-110" dirty="0">
                <a:latin typeface="Microsoft Sans Serif"/>
                <a:cs typeface="Microsoft Sans Serif"/>
              </a:rPr>
              <a:t>Tree</a:t>
            </a:r>
            <a:r>
              <a:rPr sz="2000" spc="70" dirty="0">
                <a:latin typeface="Microsoft Sans Serif"/>
                <a:cs typeface="Microsoft Sans Serif"/>
              </a:rPr>
              <a:t> </a:t>
            </a:r>
            <a:r>
              <a:rPr sz="2000" spc="-75" dirty="0">
                <a:latin typeface="Microsoft Sans Serif"/>
                <a:cs typeface="Microsoft Sans Serif"/>
              </a:rPr>
              <a:t>Classifier</a:t>
            </a:r>
            <a:r>
              <a:rPr sz="2000" spc="40" dirty="0">
                <a:latin typeface="Microsoft Sans Serif"/>
                <a:cs typeface="Microsoft Sans Serif"/>
              </a:rPr>
              <a:t> </a:t>
            </a:r>
            <a:r>
              <a:rPr sz="2000" spc="-50" dirty="0">
                <a:latin typeface="Microsoft Sans Serif"/>
                <a:cs typeface="Microsoft Sans Serif"/>
              </a:rPr>
              <a:t>proves</a:t>
            </a:r>
            <a:r>
              <a:rPr sz="2000" spc="75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its</a:t>
            </a:r>
            <a:r>
              <a:rPr sz="2000" spc="75" dirty="0">
                <a:latin typeface="Microsoft Sans Serif"/>
                <a:cs typeface="Microsoft Sans Serif"/>
              </a:rPr>
              <a:t> </a:t>
            </a:r>
            <a:r>
              <a:rPr sz="2000" spc="-100" dirty="0">
                <a:latin typeface="Microsoft Sans Serif"/>
                <a:cs typeface="Microsoft Sans Serif"/>
              </a:rPr>
              <a:t>accuracy</a:t>
            </a:r>
            <a:r>
              <a:rPr sz="2000" spc="55" dirty="0">
                <a:latin typeface="Microsoft Sans Serif"/>
                <a:cs typeface="Microsoft Sans Serif"/>
              </a:rPr>
              <a:t> </a:t>
            </a:r>
            <a:r>
              <a:rPr sz="2000" spc="-40" dirty="0">
                <a:latin typeface="Microsoft Sans Serif"/>
                <a:cs typeface="Microsoft Sans Serif"/>
              </a:rPr>
              <a:t>by</a:t>
            </a:r>
            <a:r>
              <a:rPr sz="2000" spc="75" dirty="0">
                <a:latin typeface="Microsoft Sans Serif"/>
                <a:cs typeface="Microsoft Sans Serif"/>
              </a:rPr>
              <a:t> </a:t>
            </a:r>
            <a:r>
              <a:rPr sz="2000" spc="-40" dirty="0">
                <a:latin typeface="Microsoft Sans Serif"/>
                <a:cs typeface="Microsoft Sans Serif"/>
              </a:rPr>
              <a:t>showing</a:t>
            </a:r>
            <a:r>
              <a:rPr sz="2000" spc="65" dirty="0">
                <a:latin typeface="Microsoft Sans Serif"/>
                <a:cs typeface="Microsoft Sans Serif"/>
              </a:rPr>
              <a:t> </a:t>
            </a:r>
            <a:r>
              <a:rPr sz="2000" spc="-30" dirty="0">
                <a:latin typeface="Microsoft Sans Serif"/>
                <a:cs typeface="Microsoft Sans Serif"/>
              </a:rPr>
              <a:t>the</a:t>
            </a:r>
            <a:r>
              <a:rPr sz="2000" spc="9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big</a:t>
            </a:r>
            <a:endParaRPr sz="2000" dirty="0">
              <a:latin typeface="Microsoft Sans Serif"/>
              <a:cs typeface="Microsoft Sans Serif"/>
            </a:endParaRPr>
          </a:p>
          <a:p>
            <a:pPr marL="241300">
              <a:lnSpc>
                <a:spcPct val="100000"/>
              </a:lnSpc>
              <a:spcBef>
                <a:spcPts val="5"/>
              </a:spcBef>
            </a:pPr>
            <a:r>
              <a:rPr sz="2000" spc="-65" dirty="0">
                <a:latin typeface="Microsoft Sans Serif"/>
                <a:cs typeface="Microsoft Sans Serif"/>
              </a:rPr>
              <a:t>numbers</a:t>
            </a:r>
            <a:r>
              <a:rPr sz="2000" spc="9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of</a:t>
            </a:r>
            <a:r>
              <a:rPr sz="2000" spc="65" dirty="0">
                <a:latin typeface="Microsoft Sans Serif"/>
                <a:cs typeface="Microsoft Sans Serif"/>
              </a:rPr>
              <a:t> </a:t>
            </a:r>
            <a:r>
              <a:rPr sz="2000" spc="-20" dirty="0">
                <a:latin typeface="Microsoft Sans Serif"/>
                <a:cs typeface="Microsoft Sans Serif"/>
              </a:rPr>
              <a:t>true</a:t>
            </a:r>
            <a:r>
              <a:rPr sz="2000" spc="90" dirty="0">
                <a:latin typeface="Microsoft Sans Serif"/>
                <a:cs typeface="Microsoft Sans Serif"/>
              </a:rPr>
              <a:t> </a:t>
            </a:r>
            <a:r>
              <a:rPr sz="2000" spc="-25" dirty="0">
                <a:latin typeface="Microsoft Sans Serif"/>
                <a:cs typeface="Microsoft Sans Serif"/>
              </a:rPr>
              <a:t>positive</a:t>
            </a:r>
            <a:r>
              <a:rPr sz="2000" spc="80" dirty="0">
                <a:latin typeface="Microsoft Sans Serif"/>
                <a:cs typeface="Microsoft Sans Serif"/>
              </a:rPr>
              <a:t> </a:t>
            </a:r>
            <a:r>
              <a:rPr sz="2000" spc="-65" dirty="0">
                <a:latin typeface="Microsoft Sans Serif"/>
                <a:cs typeface="Microsoft Sans Serif"/>
              </a:rPr>
              <a:t>and</a:t>
            </a:r>
            <a:r>
              <a:rPr sz="2000" spc="65" dirty="0">
                <a:latin typeface="Microsoft Sans Serif"/>
                <a:cs typeface="Microsoft Sans Serif"/>
              </a:rPr>
              <a:t> </a:t>
            </a:r>
            <a:r>
              <a:rPr sz="2000" spc="-20" dirty="0">
                <a:latin typeface="Microsoft Sans Serif"/>
                <a:cs typeface="Microsoft Sans Serif"/>
              </a:rPr>
              <a:t>true</a:t>
            </a:r>
            <a:r>
              <a:rPr sz="2000" spc="90" dirty="0">
                <a:latin typeface="Microsoft Sans Serif"/>
                <a:cs typeface="Microsoft Sans Serif"/>
              </a:rPr>
              <a:t> </a:t>
            </a:r>
            <a:r>
              <a:rPr sz="2000" spc="-50" dirty="0">
                <a:latin typeface="Microsoft Sans Serif"/>
                <a:cs typeface="Microsoft Sans Serif"/>
              </a:rPr>
              <a:t>negative</a:t>
            </a:r>
            <a:r>
              <a:rPr sz="2000" spc="75" dirty="0">
                <a:latin typeface="Microsoft Sans Serif"/>
                <a:cs typeface="Microsoft Sans Serif"/>
              </a:rPr>
              <a:t> </a:t>
            </a:r>
            <a:r>
              <a:rPr sz="2000" spc="-60" dirty="0">
                <a:latin typeface="Microsoft Sans Serif"/>
                <a:cs typeface="Microsoft Sans Serif"/>
              </a:rPr>
              <a:t>compared</a:t>
            </a:r>
            <a:r>
              <a:rPr sz="2000" spc="90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to</a:t>
            </a:r>
            <a:r>
              <a:rPr sz="2000" spc="70" dirty="0">
                <a:latin typeface="Microsoft Sans Serif"/>
                <a:cs typeface="Microsoft Sans Serif"/>
              </a:rPr>
              <a:t> </a:t>
            </a:r>
            <a:r>
              <a:rPr sz="2000" spc="-30" dirty="0">
                <a:latin typeface="Microsoft Sans Serif"/>
                <a:cs typeface="Microsoft Sans Serif"/>
              </a:rPr>
              <a:t>the</a:t>
            </a:r>
            <a:r>
              <a:rPr sz="2000" spc="90" dirty="0">
                <a:latin typeface="Microsoft Sans Serif"/>
                <a:cs typeface="Microsoft Sans Serif"/>
              </a:rPr>
              <a:t> </a:t>
            </a:r>
            <a:r>
              <a:rPr sz="2000" spc="-70" dirty="0">
                <a:latin typeface="Microsoft Sans Serif"/>
                <a:cs typeface="Microsoft Sans Serif"/>
              </a:rPr>
              <a:t>false</a:t>
            </a:r>
            <a:r>
              <a:rPr sz="2000" spc="55" dirty="0">
                <a:latin typeface="Microsoft Sans Serif"/>
                <a:cs typeface="Microsoft Sans Serif"/>
              </a:rPr>
              <a:t> </a:t>
            </a:r>
            <a:r>
              <a:rPr sz="2000" spc="-80" dirty="0">
                <a:latin typeface="Microsoft Sans Serif"/>
                <a:cs typeface="Microsoft Sans Serif"/>
              </a:rPr>
              <a:t>ones.</a:t>
            </a:r>
            <a:endParaRPr sz="2000" dirty="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8994" y="418782"/>
            <a:ext cx="8700135" cy="589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14" dirty="0"/>
              <a:t>Confusion</a:t>
            </a:r>
            <a:r>
              <a:rPr spc="120" dirty="0"/>
              <a:t> </a:t>
            </a:r>
            <a:r>
              <a:rPr spc="-65" dirty="0"/>
              <a:t>Matrix</a:t>
            </a:r>
            <a:r>
              <a:rPr spc="120" dirty="0"/>
              <a:t> </a:t>
            </a:r>
            <a:r>
              <a:rPr spc="-5" dirty="0"/>
              <a:t>of</a:t>
            </a:r>
            <a:r>
              <a:rPr spc="125" dirty="0"/>
              <a:t> </a:t>
            </a:r>
            <a:r>
              <a:rPr spc="-105" dirty="0"/>
              <a:t>Decision</a:t>
            </a:r>
            <a:r>
              <a:rPr spc="130" dirty="0"/>
              <a:t> </a:t>
            </a:r>
            <a:r>
              <a:rPr spc="-195" dirty="0"/>
              <a:t>Tree</a:t>
            </a:r>
            <a:r>
              <a:rPr spc="80" dirty="0"/>
              <a:t> </a:t>
            </a:r>
            <a:r>
              <a:rPr spc="-125" dirty="0"/>
              <a:t>Classifier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39"/>
              </a:lnSpc>
            </a:pPr>
            <a:fld id="{81D60167-4931-47E6-BA6A-407CBD079E47}" type="slidenum">
              <a:rPr spc="75" dirty="0"/>
              <a:t>48</a:t>
            </a:fld>
            <a:endParaRPr spc="75" dirty="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43100" y="1899920"/>
            <a:ext cx="3429000" cy="2649219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8994" y="1890712"/>
            <a:ext cx="8661400" cy="37560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latin typeface="Microsoft Sans Serif"/>
                <a:cs typeface="Microsoft Sans Serif"/>
              </a:rPr>
              <a:t>Different</a:t>
            </a:r>
            <a:r>
              <a:rPr sz="2200" spc="65" dirty="0">
                <a:latin typeface="Microsoft Sans Serif"/>
                <a:cs typeface="Microsoft Sans Serif"/>
              </a:rPr>
              <a:t> </a:t>
            </a:r>
            <a:r>
              <a:rPr sz="2200" spc="-45" dirty="0">
                <a:latin typeface="Microsoft Sans Serif"/>
                <a:cs typeface="Microsoft Sans Serif"/>
              </a:rPr>
              <a:t>data</a:t>
            </a:r>
            <a:r>
              <a:rPr sz="2200" spc="65" dirty="0">
                <a:latin typeface="Microsoft Sans Serif"/>
                <a:cs typeface="Microsoft Sans Serif"/>
              </a:rPr>
              <a:t> </a:t>
            </a:r>
            <a:r>
              <a:rPr sz="2200" spc="-90" dirty="0">
                <a:latin typeface="Microsoft Sans Serif"/>
                <a:cs typeface="Microsoft Sans Serif"/>
              </a:rPr>
              <a:t>sources</a:t>
            </a:r>
            <a:r>
              <a:rPr sz="2200" spc="95" dirty="0">
                <a:latin typeface="Microsoft Sans Serif"/>
                <a:cs typeface="Microsoft Sans Serif"/>
              </a:rPr>
              <a:t> </a:t>
            </a:r>
            <a:r>
              <a:rPr sz="2200" spc="-75" dirty="0">
                <a:latin typeface="Microsoft Sans Serif"/>
                <a:cs typeface="Microsoft Sans Serif"/>
              </a:rPr>
              <a:t>were</a:t>
            </a:r>
            <a:r>
              <a:rPr sz="2200" spc="85" dirty="0">
                <a:latin typeface="Microsoft Sans Serif"/>
                <a:cs typeface="Microsoft Sans Serif"/>
              </a:rPr>
              <a:t> </a:t>
            </a:r>
            <a:r>
              <a:rPr sz="2200" spc="-85" dirty="0">
                <a:latin typeface="Microsoft Sans Serif"/>
                <a:cs typeface="Microsoft Sans Serif"/>
              </a:rPr>
              <a:t>analyzed,</a:t>
            </a:r>
            <a:r>
              <a:rPr sz="2200" spc="75" dirty="0">
                <a:latin typeface="Microsoft Sans Serif"/>
                <a:cs typeface="Microsoft Sans Serif"/>
              </a:rPr>
              <a:t> </a:t>
            </a:r>
            <a:r>
              <a:rPr sz="2200" spc="-25" dirty="0">
                <a:latin typeface="Microsoft Sans Serif"/>
                <a:cs typeface="Microsoft Sans Serif"/>
              </a:rPr>
              <a:t>refining</a:t>
            </a:r>
            <a:r>
              <a:rPr sz="2200" spc="100" dirty="0">
                <a:latin typeface="Microsoft Sans Serif"/>
                <a:cs typeface="Microsoft Sans Serif"/>
              </a:rPr>
              <a:t> </a:t>
            </a:r>
            <a:r>
              <a:rPr sz="2200" spc="-70" dirty="0">
                <a:latin typeface="Microsoft Sans Serif"/>
                <a:cs typeface="Microsoft Sans Serif"/>
              </a:rPr>
              <a:t>conclusions</a:t>
            </a:r>
            <a:r>
              <a:rPr sz="2200" spc="80" dirty="0">
                <a:latin typeface="Microsoft Sans Serif"/>
                <a:cs typeface="Microsoft Sans Serif"/>
              </a:rPr>
              <a:t> </a:t>
            </a:r>
            <a:r>
              <a:rPr sz="2200" spc="-40" dirty="0">
                <a:latin typeface="Microsoft Sans Serif"/>
                <a:cs typeface="Microsoft Sans Serif"/>
              </a:rPr>
              <a:t>along</a:t>
            </a:r>
            <a:r>
              <a:rPr sz="2200" spc="80" dirty="0">
                <a:latin typeface="Microsoft Sans Serif"/>
                <a:cs typeface="Microsoft Sans Serif"/>
              </a:rPr>
              <a:t> </a:t>
            </a:r>
            <a:r>
              <a:rPr sz="2200" spc="-30" dirty="0">
                <a:latin typeface="Microsoft Sans Serif"/>
                <a:cs typeface="Microsoft Sans Serif"/>
              </a:rPr>
              <a:t>the</a:t>
            </a:r>
            <a:endParaRPr sz="2200" dirty="0">
              <a:latin typeface="Microsoft Sans Serif"/>
              <a:cs typeface="Microsoft Sans Serif"/>
            </a:endParaRPr>
          </a:p>
          <a:p>
            <a:pPr marL="241300">
              <a:lnSpc>
                <a:spcPct val="100000"/>
              </a:lnSpc>
              <a:spcBef>
                <a:spcPts val="5"/>
              </a:spcBef>
            </a:pPr>
            <a:r>
              <a:rPr sz="2200" spc="-80" dirty="0">
                <a:latin typeface="Microsoft Sans Serif"/>
                <a:cs typeface="Microsoft Sans Serif"/>
              </a:rPr>
              <a:t>process;</a:t>
            </a:r>
            <a:endParaRPr sz="2200" dirty="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140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160" dirty="0">
                <a:latin typeface="Microsoft Sans Serif"/>
                <a:cs typeface="Microsoft Sans Serif"/>
              </a:rPr>
              <a:t>Th</a:t>
            </a:r>
            <a:r>
              <a:rPr sz="2200" spc="-125" dirty="0">
                <a:latin typeface="Microsoft Sans Serif"/>
                <a:cs typeface="Microsoft Sans Serif"/>
              </a:rPr>
              <a:t>e</a:t>
            </a:r>
            <a:r>
              <a:rPr sz="2200" spc="75" dirty="0">
                <a:latin typeface="Microsoft Sans Serif"/>
                <a:cs typeface="Microsoft Sans Serif"/>
              </a:rPr>
              <a:t> </a:t>
            </a:r>
            <a:r>
              <a:rPr sz="2200" spc="-40" dirty="0">
                <a:latin typeface="Microsoft Sans Serif"/>
                <a:cs typeface="Microsoft Sans Serif"/>
              </a:rPr>
              <a:t>best</a:t>
            </a:r>
            <a:r>
              <a:rPr sz="2200" spc="80" dirty="0">
                <a:latin typeface="Microsoft Sans Serif"/>
                <a:cs typeface="Microsoft Sans Serif"/>
              </a:rPr>
              <a:t> </a:t>
            </a:r>
            <a:r>
              <a:rPr sz="2200" spc="10" dirty="0">
                <a:latin typeface="Microsoft Sans Serif"/>
                <a:cs typeface="Microsoft Sans Serif"/>
              </a:rPr>
              <a:t>l</a:t>
            </a:r>
            <a:r>
              <a:rPr sz="2200" spc="-105" dirty="0">
                <a:latin typeface="Microsoft Sans Serif"/>
                <a:cs typeface="Microsoft Sans Serif"/>
              </a:rPr>
              <a:t>a</a:t>
            </a:r>
            <a:r>
              <a:rPr sz="2200" spc="-110" dirty="0">
                <a:latin typeface="Microsoft Sans Serif"/>
                <a:cs typeface="Microsoft Sans Serif"/>
              </a:rPr>
              <a:t>u</a:t>
            </a:r>
            <a:r>
              <a:rPr sz="2200" spc="-65" dirty="0">
                <a:latin typeface="Microsoft Sans Serif"/>
                <a:cs typeface="Microsoft Sans Serif"/>
              </a:rPr>
              <a:t>n</a:t>
            </a:r>
            <a:r>
              <a:rPr sz="2200" spc="-95" dirty="0">
                <a:latin typeface="Microsoft Sans Serif"/>
                <a:cs typeface="Microsoft Sans Serif"/>
              </a:rPr>
              <a:t>ch</a:t>
            </a:r>
            <a:r>
              <a:rPr sz="2200" spc="80" dirty="0">
                <a:latin typeface="Microsoft Sans Serif"/>
                <a:cs typeface="Microsoft Sans Serif"/>
              </a:rPr>
              <a:t> </a:t>
            </a:r>
            <a:r>
              <a:rPr sz="2200" spc="-75" dirty="0">
                <a:latin typeface="Microsoft Sans Serif"/>
                <a:cs typeface="Microsoft Sans Serif"/>
              </a:rPr>
              <a:t>s</a:t>
            </a:r>
            <a:r>
              <a:rPr sz="2200" spc="-50" dirty="0">
                <a:latin typeface="Microsoft Sans Serif"/>
                <a:cs typeface="Microsoft Sans Serif"/>
              </a:rPr>
              <a:t>i</a:t>
            </a:r>
            <a:r>
              <a:rPr sz="2200" spc="105" dirty="0">
                <a:latin typeface="Microsoft Sans Serif"/>
                <a:cs typeface="Microsoft Sans Serif"/>
              </a:rPr>
              <a:t>t</a:t>
            </a:r>
            <a:r>
              <a:rPr sz="2200" spc="-125" dirty="0">
                <a:latin typeface="Microsoft Sans Serif"/>
                <a:cs typeface="Microsoft Sans Serif"/>
              </a:rPr>
              <a:t>e</a:t>
            </a:r>
            <a:r>
              <a:rPr sz="2200" spc="80" dirty="0">
                <a:latin typeface="Microsoft Sans Serif"/>
                <a:cs typeface="Microsoft Sans Serif"/>
              </a:rPr>
              <a:t> </a:t>
            </a:r>
            <a:r>
              <a:rPr sz="2200" spc="5" dirty="0">
                <a:latin typeface="Microsoft Sans Serif"/>
                <a:cs typeface="Microsoft Sans Serif"/>
              </a:rPr>
              <a:t>i</a:t>
            </a:r>
            <a:r>
              <a:rPr sz="2200" spc="-140" dirty="0">
                <a:latin typeface="Microsoft Sans Serif"/>
                <a:cs typeface="Microsoft Sans Serif"/>
              </a:rPr>
              <a:t>s</a:t>
            </a:r>
            <a:r>
              <a:rPr sz="2200" spc="70" dirty="0">
                <a:latin typeface="Microsoft Sans Serif"/>
                <a:cs typeface="Microsoft Sans Serif"/>
              </a:rPr>
              <a:t> </a:t>
            </a:r>
            <a:r>
              <a:rPr sz="2200" spc="-260" dirty="0">
                <a:latin typeface="Microsoft Sans Serif"/>
                <a:cs typeface="Microsoft Sans Serif"/>
              </a:rPr>
              <a:t>K</a:t>
            </a:r>
            <a:r>
              <a:rPr sz="2200" spc="-270" dirty="0">
                <a:latin typeface="Microsoft Sans Serif"/>
                <a:cs typeface="Microsoft Sans Serif"/>
              </a:rPr>
              <a:t>S</a:t>
            </a:r>
            <a:r>
              <a:rPr sz="2200" spc="-305" dirty="0">
                <a:latin typeface="Microsoft Sans Serif"/>
                <a:cs typeface="Microsoft Sans Serif"/>
              </a:rPr>
              <a:t>C</a:t>
            </a:r>
            <a:r>
              <a:rPr sz="2200" spc="85" dirty="0">
                <a:latin typeface="Microsoft Sans Serif"/>
                <a:cs typeface="Microsoft Sans Serif"/>
              </a:rPr>
              <a:t> </a:t>
            </a:r>
            <a:r>
              <a:rPr sz="2200" spc="-204" dirty="0">
                <a:latin typeface="Microsoft Sans Serif"/>
                <a:cs typeface="Microsoft Sans Serif"/>
              </a:rPr>
              <a:t>LC</a:t>
            </a:r>
            <a:r>
              <a:rPr sz="2200" spc="5" dirty="0">
                <a:latin typeface="Microsoft Sans Serif"/>
                <a:cs typeface="Microsoft Sans Serif"/>
              </a:rPr>
              <a:t>-</a:t>
            </a:r>
            <a:r>
              <a:rPr sz="2200" spc="90" dirty="0">
                <a:latin typeface="Microsoft Sans Serif"/>
                <a:cs typeface="Microsoft Sans Serif"/>
              </a:rPr>
              <a:t>39</a:t>
            </a:r>
            <a:r>
              <a:rPr sz="2200" spc="-100" dirty="0">
                <a:latin typeface="Microsoft Sans Serif"/>
                <a:cs typeface="Microsoft Sans Serif"/>
              </a:rPr>
              <a:t>A;</a:t>
            </a:r>
            <a:endParaRPr sz="2200" dirty="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140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110" dirty="0">
                <a:latin typeface="Microsoft Sans Serif"/>
                <a:cs typeface="Microsoft Sans Serif"/>
              </a:rPr>
              <a:t>Launches</a:t>
            </a:r>
            <a:r>
              <a:rPr sz="2200" spc="80" dirty="0">
                <a:latin typeface="Microsoft Sans Serif"/>
                <a:cs typeface="Microsoft Sans Serif"/>
              </a:rPr>
              <a:t> </a:t>
            </a:r>
            <a:r>
              <a:rPr sz="2200" spc="-70" dirty="0">
                <a:latin typeface="Microsoft Sans Serif"/>
                <a:cs typeface="Microsoft Sans Serif"/>
              </a:rPr>
              <a:t>above</a:t>
            </a:r>
            <a:r>
              <a:rPr sz="2200" spc="55" dirty="0">
                <a:latin typeface="Microsoft Sans Serif"/>
                <a:cs typeface="Microsoft Sans Serif"/>
              </a:rPr>
              <a:t> </a:t>
            </a:r>
            <a:r>
              <a:rPr sz="2200" spc="35" dirty="0">
                <a:latin typeface="Microsoft Sans Serif"/>
                <a:cs typeface="Microsoft Sans Serif"/>
              </a:rPr>
              <a:t>7,000kg</a:t>
            </a:r>
            <a:r>
              <a:rPr sz="2200" spc="95" dirty="0">
                <a:latin typeface="Microsoft Sans Serif"/>
                <a:cs typeface="Microsoft Sans Serif"/>
              </a:rPr>
              <a:t> </a:t>
            </a:r>
            <a:r>
              <a:rPr sz="2200" spc="-85" dirty="0">
                <a:latin typeface="Microsoft Sans Serif"/>
                <a:cs typeface="Microsoft Sans Serif"/>
              </a:rPr>
              <a:t>are</a:t>
            </a:r>
            <a:r>
              <a:rPr sz="2200" spc="75" dirty="0">
                <a:latin typeface="Microsoft Sans Serif"/>
                <a:cs typeface="Microsoft Sans Serif"/>
              </a:rPr>
              <a:t> </a:t>
            </a:r>
            <a:r>
              <a:rPr sz="2200" spc="-95" dirty="0">
                <a:latin typeface="Microsoft Sans Serif"/>
                <a:cs typeface="Microsoft Sans Serif"/>
              </a:rPr>
              <a:t>less</a:t>
            </a:r>
            <a:r>
              <a:rPr sz="2200" spc="70" dirty="0">
                <a:latin typeface="Microsoft Sans Serif"/>
                <a:cs typeface="Microsoft Sans Serif"/>
              </a:rPr>
              <a:t> </a:t>
            </a:r>
            <a:r>
              <a:rPr sz="2200" spc="-60" dirty="0">
                <a:latin typeface="Microsoft Sans Serif"/>
                <a:cs typeface="Microsoft Sans Serif"/>
              </a:rPr>
              <a:t>risky;</a:t>
            </a:r>
            <a:endParaRPr sz="2200" dirty="0">
              <a:latin typeface="Microsoft Sans Serif"/>
              <a:cs typeface="Microsoft Sans Serif"/>
            </a:endParaRPr>
          </a:p>
          <a:p>
            <a:pPr marL="241300" marR="97155" indent="-228600">
              <a:lnSpc>
                <a:spcPct val="100000"/>
              </a:lnSpc>
              <a:spcBef>
                <a:spcPts val="140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latin typeface="Microsoft Sans Serif"/>
                <a:cs typeface="Microsoft Sans Serif"/>
              </a:rPr>
              <a:t>Although</a:t>
            </a:r>
            <a:r>
              <a:rPr sz="2200" spc="70" dirty="0">
                <a:latin typeface="Microsoft Sans Serif"/>
                <a:cs typeface="Microsoft Sans Serif"/>
              </a:rPr>
              <a:t> </a:t>
            </a:r>
            <a:r>
              <a:rPr sz="2200" spc="-45" dirty="0">
                <a:latin typeface="Microsoft Sans Serif"/>
                <a:cs typeface="Microsoft Sans Serif"/>
              </a:rPr>
              <a:t>most</a:t>
            </a:r>
            <a:r>
              <a:rPr sz="2200" spc="70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of</a:t>
            </a:r>
            <a:r>
              <a:rPr sz="2200" spc="70" dirty="0">
                <a:latin typeface="Microsoft Sans Serif"/>
                <a:cs typeface="Microsoft Sans Serif"/>
              </a:rPr>
              <a:t> </a:t>
            </a:r>
            <a:r>
              <a:rPr sz="2200" spc="-65" dirty="0">
                <a:latin typeface="Microsoft Sans Serif"/>
                <a:cs typeface="Microsoft Sans Serif"/>
              </a:rPr>
              <a:t>mission</a:t>
            </a:r>
            <a:r>
              <a:rPr sz="2200" spc="80" dirty="0">
                <a:latin typeface="Microsoft Sans Serif"/>
                <a:cs typeface="Microsoft Sans Serif"/>
              </a:rPr>
              <a:t> </a:t>
            </a:r>
            <a:r>
              <a:rPr sz="2200" spc="-65" dirty="0">
                <a:latin typeface="Microsoft Sans Serif"/>
                <a:cs typeface="Microsoft Sans Serif"/>
              </a:rPr>
              <a:t>outcomes</a:t>
            </a:r>
            <a:r>
              <a:rPr sz="2200" spc="65" dirty="0">
                <a:latin typeface="Microsoft Sans Serif"/>
                <a:cs typeface="Microsoft Sans Serif"/>
              </a:rPr>
              <a:t> </a:t>
            </a:r>
            <a:r>
              <a:rPr sz="2200" spc="-85" dirty="0">
                <a:latin typeface="Microsoft Sans Serif"/>
                <a:cs typeface="Microsoft Sans Serif"/>
              </a:rPr>
              <a:t>are</a:t>
            </a:r>
            <a:r>
              <a:rPr sz="2200" spc="85" dirty="0">
                <a:latin typeface="Microsoft Sans Serif"/>
                <a:cs typeface="Microsoft Sans Serif"/>
              </a:rPr>
              <a:t> </a:t>
            </a:r>
            <a:r>
              <a:rPr sz="2200" spc="-95" dirty="0">
                <a:latin typeface="Microsoft Sans Serif"/>
                <a:cs typeface="Microsoft Sans Serif"/>
              </a:rPr>
              <a:t>successful,</a:t>
            </a:r>
            <a:r>
              <a:rPr sz="2200" spc="95" dirty="0">
                <a:latin typeface="Microsoft Sans Serif"/>
                <a:cs typeface="Microsoft Sans Serif"/>
              </a:rPr>
              <a:t> </a:t>
            </a:r>
            <a:r>
              <a:rPr sz="2200" spc="-95" dirty="0">
                <a:latin typeface="Microsoft Sans Serif"/>
                <a:cs typeface="Microsoft Sans Serif"/>
              </a:rPr>
              <a:t>successful</a:t>
            </a:r>
            <a:r>
              <a:rPr sz="2200" spc="85" dirty="0">
                <a:latin typeface="Microsoft Sans Serif"/>
                <a:cs typeface="Microsoft Sans Serif"/>
              </a:rPr>
              <a:t> </a:t>
            </a:r>
            <a:r>
              <a:rPr sz="2200" spc="-35" dirty="0">
                <a:latin typeface="Microsoft Sans Serif"/>
                <a:cs typeface="Microsoft Sans Serif"/>
              </a:rPr>
              <a:t>landing </a:t>
            </a:r>
            <a:r>
              <a:rPr sz="2200" spc="-570" dirty="0">
                <a:latin typeface="Microsoft Sans Serif"/>
                <a:cs typeface="Microsoft Sans Serif"/>
              </a:rPr>
              <a:t> </a:t>
            </a:r>
            <a:r>
              <a:rPr sz="2200" spc="-65" dirty="0">
                <a:latin typeface="Microsoft Sans Serif"/>
                <a:cs typeface="Microsoft Sans Serif"/>
              </a:rPr>
              <a:t>outcomes</a:t>
            </a:r>
            <a:r>
              <a:rPr sz="2200" spc="55" dirty="0">
                <a:latin typeface="Microsoft Sans Serif"/>
                <a:cs typeface="Microsoft Sans Serif"/>
              </a:rPr>
              <a:t> </a:t>
            </a:r>
            <a:r>
              <a:rPr sz="2200" spc="-125" dirty="0">
                <a:latin typeface="Microsoft Sans Serif"/>
                <a:cs typeface="Microsoft Sans Serif"/>
              </a:rPr>
              <a:t>seem</a:t>
            </a:r>
            <a:r>
              <a:rPr sz="2200" spc="85" dirty="0">
                <a:latin typeface="Microsoft Sans Serif"/>
                <a:cs typeface="Microsoft Sans Serif"/>
              </a:rPr>
              <a:t> </a:t>
            </a:r>
            <a:r>
              <a:rPr sz="2200" spc="40" dirty="0">
                <a:latin typeface="Microsoft Sans Serif"/>
                <a:cs typeface="Microsoft Sans Serif"/>
              </a:rPr>
              <a:t>to</a:t>
            </a:r>
            <a:r>
              <a:rPr sz="2200" spc="65" dirty="0">
                <a:latin typeface="Microsoft Sans Serif"/>
                <a:cs typeface="Microsoft Sans Serif"/>
              </a:rPr>
              <a:t> </a:t>
            </a:r>
            <a:r>
              <a:rPr sz="2200" spc="-40" dirty="0">
                <a:latin typeface="Microsoft Sans Serif"/>
                <a:cs typeface="Microsoft Sans Serif"/>
              </a:rPr>
              <a:t>improve</a:t>
            </a:r>
            <a:r>
              <a:rPr sz="2200" spc="85" dirty="0">
                <a:latin typeface="Microsoft Sans Serif"/>
                <a:cs typeface="Microsoft Sans Serif"/>
              </a:rPr>
              <a:t> </a:t>
            </a:r>
            <a:r>
              <a:rPr sz="2200" spc="-45" dirty="0">
                <a:latin typeface="Microsoft Sans Serif"/>
                <a:cs typeface="Microsoft Sans Serif"/>
              </a:rPr>
              <a:t>over</a:t>
            </a:r>
            <a:r>
              <a:rPr sz="2200" spc="80" dirty="0">
                <a:latin typeface="Microsoft Sans Serif"/>
                <a:cs typeface="Microsoft Sans Serif"/>
              </a:rPr>
              <a:t> </a:t>
            </a:r>
            <a:r>
              <a:rPr sz="2200" spc="-45" dirty="0">
                <a:latin typeface="Microsoft Sans Serif"/>
                <a:cs typeface="Microsoft Sans Serif"/>
              </a:rPr>
              <a:t>time,</a:t>
            </a:r>
            <a:r>
              <a:rPr sz="2200" spc="75" dirty="0">
                <a:latin typeface="Microsoft Sans Serif"/>
                <a:cs typeface="Microsoft Sans Serif"/>
              </a:rPr>
              <a:t> </a:t>
            </a:r>
            <a:r>
              <a:rPr sz="2200" spc="-55" dirty="0">
                <a:latin typeface="Microsoft Sans Serif"/>
                <a:cs typeface="Microsoft Sans Serif"/>
              </a:rPr>
              <a:t>according</a:t>
            </a:r>
            <a:r>
              <a:rPr sz="2200" spc="85" dirty="0">
                <a:latin typeface="Microsoft Sans Serif"/>
                <a:cs typeface="Microsoft Sans Serif"/>
              </a:rPr>
              <a:t> </a:t>
            </a:r>
            <a:r>
              <a:rPr sz="2200" spc="-30" dirty="0">
                <a:latin typeface="Microsoft Sans Serif"/>
                <a:cs typeface="Microsoft Sans Serif"/>
              </a:rPr>
              <a:t>the</a:t>
            </a:r>
            <a:r>
              <a:rPr sz="2200" spc="80" dirty="0">
                <a:latin typeface="Microsoft Sans Serif"/>
                <a:cs typeface="Microsoft Sans Serif"/>
              </a:rPr>
              <a:t> </a:t>
            </a:r>
            <a:r>
              <a:rPr sz="2200" spc="-25" dirty="0">
                <a:latin typeface="Microsoft Sans Serif"/>
                <a:cs typeface="Microsoft Sans Serif"/>
              </a:rPr>
              <a:t>evolution</a:t>
            </a:r>
            <a:r>
              <a:rPr sz="2200" spc="70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of </a:t>
            </a:r>
            <a:r>
              <a:rPr sz="2200" dirty="0">
                <a:latin typeface="Microsoft Sans Serif"/>
                <a:cs typeface="Microsoft Sans Serif"/>
              </a:rPr>
              <a:t> </a:t>
            </a:r>
            <a:r>
              <a:rPr sz="2200" spc="-85" dirty="0">
                <a:latin typeface="Microsoft Sans Serif"/>
                <a:cs typeface="Microsoft Sans Serif"/>
              </a:rPr>
              <a:t>processes</a:t>
            </a:r>
            <a:r>
              <a:rPr sz="2200" spc="60" dirty="0">
                <a:latin typeface="Microsoft Sans Serif"/>
                <a:cs typeface="Microsoft Sans Serif"/>
              </a:rPr>
              <a:t> </a:t>
            </a:r>
            <a:r>
              <a:rPr sz="2200" spc="-70" dirty="0">
                <a:latin typeface="Microsoft Sans Serif"/>
                <a:cs typeface="Microsoft Sans Serif"/>
              </a:rPr>
              <a:t>and</a:t>
            </a:r>
            <a:r>
              <a:rPr sz="2200" spc="75" dirty="0">
                <a:latin typeface="Microsoft Sans Serif"/>
                <a:cs typeface="Microsoft Sans Serif"/>
              </a:rPr>
              <a:t> </a:t>
            </a:r>
            <a:r>
              <a:rPr sz="2200" spc="-55" dirty="0">
                <a:latin typeface="Microsoft Sans Serif"/>
                <a:cs typeface="Microsoft Sans Serif"/>
              </a:rPr>
              <a:t>rockets;</a:t>
            </a:r>
            <a:endParaRPr sz="2200" dirty="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140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65" dirty="0">
                <a:latin typeface="Microsoft Sans Serif"/>
                <a:cs typeface="Microsoft Sans Serif"/>
              </a:rPr>
              <a:t>Decision</a:t>
            </a:r>
            <a:r>
              <a:rPr sz="2200" spc="70" dirty="0">
                <a:latin typeface="Microsoft Sans Serif"/>
                <a:cs typeface="Microsoft Sans Serif"/>
              </a:rPr>
              <a:t> </a:t>
            </a:r>
            <a:r>
              <a:rPr sz="2200" spc="-120" dirty="0">
                <a:latin typeface="Microsoft Sans Serif"/>
                <a:cs typeface="Microsoft Sans Serif"/>
              </a:rPr>
              <a:t>Tree</a:t>
            </a:r>
            <a:r>
              <a:rPr sz="2200" spc="100" dirty="0">
                <a:latin typeface="Microsoft Sans Serif"/>
                <a:cs typeface="Microsoft Sans Serif"/>
              </a:rPr>
              <a:t> </a:t>
            </a:r>
            <a:r>
              <a:rPr sz="2200" spc="-80" dirty="0">
                <a:latin typeface="Microsoft Sans Serif"/>
                <a:cs typeface="Microsoft Sans Serif"/>
              </a:rPr>
              <a:t>Classifier</a:t>
            </a:r>
            <a:r>
              <a:rPr sz="2200" spc="95" dirty="0">
                <a:latin typeface="Microsoft Sans Serif"/>
                <a:cs typeface="Microsoft Sans Serif"/>
              </a:rPr>
              <a:t> </a:t>
            </a:r>
            <a:r>
              <a:rPr sz="2200" spc="-114" dirty="0">
                <a:latin typeface="Microsoft Sans Serif"/>
                <a:cs typeface="Microsoft Sans Serif"/>
              </a:rPr>
              <a:t>can</a:t>
            </a:r>
            <a:r>
              <a:rPr sz="2200" spc="75" dirty="0">
                <a:latin typeface="Microsoft Sans Serif"/>
                <a:cs typeface="Microsoft Sans Serif"/>
              </a:rPr>
              <a:t> </a:t>
            </a:r>
            <a:r>
              <a:rPr sz="2200" spc="-55" dirty="0">
                <a:latin typeface="Microsoft Sans Serif"/>
                <a:cs typeface="Microsoft Sans Serif"/>
              </a:rPr>
              <a:t>be</a:t>
            </a:r>
            <a:r>
              <a:rPr sz="2200" spc="70" dirty="0">
                <a:latin typeface="Microsoft Sans Serif"/>
                <a:cs typeface="Microsoft Sans Serif"/>
              </a:rPr>
              <a:t> </a:t>
            </a:r>
            <a:r>
              <a:rPr sz="2200" spc="-80" dirty="0">
                <a:latin typeface="Microsoft Sans Serif"/>
                <a:cs typeface="Microsoft Sans Serif"/>
              </a:rPr>
              <a:t>used</a:t>
            </a:r>
            <a:r>
              <a:rPr sz="2200" spc="75" dirty="0">
                <a:latin typeface="Microsoft Sans Serif"/>
                <a:cs typeface="Microsoft Sans Serif"/>
              </a:rPr>
              <a:t> </a:t>
            </a:r>
            <a:r>
              <a:rPr sz="2200" spc="45" dirty="0">
                <a:latin typeface="Microsoft Sans Serif"/>
                <a:cs typeface="Microsoft Sans Serif"/>
              </a:rPr>
              <a:t>to</a:t>
            </a:r>
            <a:r>
              <a:rPr sz="2200" spc="65" dirty="0">
                <a:latin typeface="Microsoft Sans Serif"/>
                <a:cs typeface="Microsoft Sans Serif"/>
              </a:rPr>
              <a:t> </a:t>
            </a:r>
            <a:r>
              <a:rPr sz="2200" spc="-15" dirty="0">
                <a:latin typeface="Microsoft Sans Serif"/>
                <a:cs typeface="Microsoft Sans Serif"/>
              </a:rPr>
              <a:t>predict</a:t>
            </a:r>
            <a:r>
              <a:rPr sz="2200" spc="85" dirty="0">
                <a:latin typeface="Microsoft Sans Serif"/>
                <a:cs typeface="Microsoft Sans Serif"/>
              </a:rPr>
              <a:t> </a:t>
            </a:r>
            <a:r>
              <a:rPr sz="2200" spc="-95" dirty="0">
                <a:latin typeface="Microsoft Sans Serif"/>
                <a:cs typeface="Microsoft Sans Serif"/>
              </a:rPr>
              <a:t>successful</a:t>
            </a:r>
            <a:r>
              <a:rPr sz="2200" spc="80" dirty="0">
                <a:latin typeface="Microsoft Sans Serif"/>
                <a:cs typeface="Microsoft Sans Serif"/>
              </a:rPr>
              <a:t> </a:t>
            </a:r>
            <a:r>
              <a:rPr sz="2200" spc="-45" dirty="0">
                <a:latin typeface="Microsoft Sans Serif"/>
                <a:cs typeface="Microsoft Sans Serif"/>
              </a:rPr>
              <a:t>landings</a:t>
            </a:r>
            <a:r>
              <a:rPr sz="2200" spc="90" dirty="0">
                <a:latin typeface="Microsoft Sans Serif"/>
                <a:cs typeface="Microsoft Sans Serif"/>
              </a:rPr>
              <a:t> </a:t>
            </a:r>
            <a:r>
              <a:rPr sz="2200" spc="-70" dirty="0">
                <a:latin typeface="Microsoft Sans Serif"/>
                <a:cs typeface="Microsoft Sans Serif"/>
              </a:rPr>
              <a:t>and</a:t>
            </a:r>
            <a:endParaRPr sz="2200" dirty="0">
              <a:latin typeface="Microsoft Sans Serif"/>
              <a:cs typeface="Microsoft Sans Serif"/>
            </a:endParaRPr>
          </a:p>
          <a:p>
            <a:pPr marL="241300">
              <a:lnSpc>
                <a:spcPct val="100000"/>
              </a:lnSpc>
            </a:pPr>
            <a:r>
              <a:rPr sz="2200" spc="-90" dirty="0">
                <a:latin typeface="Microsoft Sans Serif"/>
                <a:cs typeface="Microsoft Sans Serif"/>
              </a:rPr>
              <a:t>increase</a:t>
            </a:r>
            <a:r>
              <a:rPr sz="2200" spc="55" dirty="0">
                <a:latin typeface="Microsoft Sans Serif"/>
                <a:cs typeface="Microsoft Sans Serif"/>
              </a:rPr>
              <a:t> </a:t>
            </a:r>
            <a:r>
              <a:rPr sz="2200" spc="-10" dirty="0">
                <a:latin typeface="Microsoft Sans Serif"/>
                <a:cs typeface="Microsoft Sans Serif"/>
              </a:rPr>
              <a:t>profits.</a:t>
            </a:r>
            <a:endParaRPr sz="2200" dirty="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8994" y="461106"/>
            <a:ext cx="3570606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35" dirty="0"/>
              <a:t>Conclusions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39"/>
              </a:lnSpc>
            </a:pPr>
            <a:fld id="{81D60167-4931-47E6-BA6A-407CBD079E47}" type="slidenum">
              <a:rPr spc="75" dirty="0"/>
              <a:t>49</a:t>
            </a:fld>
            <a:endParaRPr spc="75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7DE6716-C5A0-489E-989D-CE5A5DE364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21D8131A-3995-4FCC-B7C1-74321245CF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SECTION 1</a:t>
            </a:r>
          </a:p>
        </p:txBody>
      </p:sp>
    </p:spTree>
    <p:extLst>
      <p:ext uri="{BB962C8B-B14F-4D97-AF65-F5344CB8AC3E}">
        <p14:creationId xmlns:p14="http://schemas.microsoft.com/office/powerpoint/2010/main" val="350009331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8994" y="1875091"/>
            <a:ext cx="8196580" cy="119776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ts val="2620"/>
              </a:lnSpc>
              <a:spcBef>
                <a:spcPts val="10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lang="en-IN" sz="2200" spc="-114" dirty="0" smtClean="0">
                <a:latin typeface="Microsoft Sans Serif"/>
                <a:cs typeface="Microsoft Sans Serif"/>
                <a:hlinkClick r:id="rId2"/>
              </a:rPr>
              <a:t>https</a:t>
            </a:r>
            <a:r>
              <a:rPr lang="en-IN" sz="2200" spc="-114" dirty="0">
                <a:latin typeface="Microsoft Sans Serif"/>
                <a:cs typeface="Microsoft Sans Serif"/>
                <a:hlinkClick r:id="rId2"/>
              </a:rPr>
              <a:t>://github.com/riteshkumartarenia/DS-PROJECTS/tree/main/IBM-Data-Science-Capstone-Project-main</a:t>
            </a:r>
            <a:endParaRPr lang="en-IN" sz="2200" spc="-114" dirty="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144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60" smtClean="0">
                <a:latin typeface="Microsoft Sans Serif"/>
                <a:cs typeface="Microsoft Sans Serif"/>
              </a:rPr>
              <a:t>Folium</a:t>
            </a:r>
            <a:r>
              <a:rPr sz="2200" spc="80" smtClean="0">
                <a:latin typeface="Microsoft Sans Serif"/>
                <a:cs typeface="Microsoft Sans Serif"/>
              </a:rPr>
              <a:t> </a:t>
            </a:r>
            <a:r>
              <a:rPr sz="2200" spc="15" dirty="0">
                <a:latin typeface="Microsoft Sans Serif"/>
                <a:cs typeface="Microsoft Sans Serif"/>
              </a:rPr>
              <a:t>didn’t</a:t>
            </a:r>
            <a:r>
              <a:rPr sz="2200" spc="85" dirty="0">
                <a:latin typeface="Microsoft Sans Serif"/>
                <a:cs typeface="Microsoft Sans Serif"/>
              </a:rPr>
              <a:t> </a:t>
            </a:r>
            <a:r>
              <a:rPr sz="2200" spc="-70" dirty="0">
                <a:latin typeface="Microsoft Sans Serif"/>
                <a:cs typeface="Microsoft Sans Serif"/>
              </a:rPr>
              <a:t>show</a:t>
            </a:r>
            <a:r>
              <a:rPr sz="2200" spc="90" dirty="0">
                <a:latin typeface="Microsoft Sans Serif"/>
                <a:cs typeface="Microsoft Sans Serif"/>
              </a:rPr>
              <a:t> </a:t>
            </a:r>
            <a:r>
              <a:rPr sz="2200" spc="-95" dirty="0">
                <a:latin typeface="Microsoft Sans Serif"/>
                <a:cs typeface="Microsoft Sans Serif"/>
              </a:rPr>
              <a:t>maps</a:t>
            </a:r>
            <a:r>
              <a:rPr sz="2200" spc="50" dirty="0">
                <a:latin typeface="Microsoft Sans Serif"/>
                <a:cs typeface="Microsoft Sans Serif"/>
              </a:rPr>
              <a:t> </a:t>
            </a:r>
            <a:r>
              <a:rPr sz="2200" spc="-35" dirty="0">
                <a:latin typeface="Microsoft Sans Serif"/>
                <a:cs typeface="Microsoft Sans Serif"/>
              </a:rPr>
              <a:t>on</a:t>
            </a:r>
            <a:r>
              <a:rPr sz="2200" spc="70" dirty="0">
                <a:latin typeface="Microsoft Sans Serif"/>
                <a:cs typeface="Microsoft Sans Serif"/>
              </a:rPr>
              <a:t> </a:t>
            </a:r>
            <a:r>
              <a:rPr sz="2200" spc="-65" dirty="0">
                <a:latin typeface="Microsoft Sans Serif"/>
                <a:cs typeface="Microsoft Sans Serif"/>
              </a:rPr>
              <a:t>Github,</a:t>
            </a:r>
            <a:r>
              <a:rPr sz="2200" spc="75" dirty="0">
                <a:latin typeface="Microsoft Sans Serif"/>
                <a:cs typeface="Microsoft Sans Serif"/>
              </a:rPr>
              <a:t> </a:t>
            </a:r>
            <a:r>
              <a:rPr sz="2200" spc="-75" dirty="0">
                <a:latin typeface="Microsoft Sans Serif"/>
                <a:cs typeface="Microsoft Sans Serif"/>
              </a:rPr>
              <a:t>so</a:t>
            </a:r>
            <a:r>
              <a:rPr sz="2200" spc="85" dirty="0">
                <a:latin typeface="Microsoft Sans Serif"/>
                <a:cs typeface="Microsoft Sans Serif"/>
              </a:rPr>
              <a:t> </a:t>
            </a:r>
            <a:r>
              <a:rPr sz="2200" spc="-110" dirty="0">
                <a:latin typeface="Microsoft Sans Serif"/>
                <a:cs typeface="Microsoft Sans Serif"/>
              </a:rPr>
              <a:t>I</a:t>
            </a:r>
            <a:r>
              <a:rPr sz="2200" spc="70" dirty="0">
                <a:latin typeface="Microsoft Sans Serif"/>
                <a:cs typeface="Microsoft Sans Serif"/>
              </a:rPr>
              <a:t> </a:t>
            </a:r>
            <a:r>
              <a:rPr sz="2200" spc="15" dirty="0">
                <a:latin typeface="Microsoft Sans Serif"/>
                <a:cs typeface="Microsoft Sans Serif"/>
              </a:rPr>
              <a:t>took</a:t>
            </a:r>
            <a:r>
              <a:rPr sz="2200" spc="65" dirty="0">
                <a:latin typeface="Microsoft Sans Serif"/>
                <a:cs typeface="Microsoft Sans Serif"/>
              </a:rPr>
              <a:t> </a:t>
            </a:r>
            <a:r>
              <a:rPr sz="2200" spc="-80" dirty="0">
                <a:latin typeface="Microsoft Sans Serif"/>
                <a:cs typeface="Microsoft Sans Serif"/>
              </a:rPr>
              <a:t>screenshots.</a:t>
            </a:r>
            <a:endParaRPr sz="2200" dirty="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8994" y="418782"/>
            <a:ext cx="1920239" cy="589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5" dirty="0"/>
              <a:t>Append</a:t>
            </a:r>
            <a:r>
              <a:rPr spc="-40" dirty="0"/>
              <a:t>i</a:t>
            </a:r>
            <a:r>
              <a:rPr spc="-195" dirty="0"/>
              <a:t>x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39"/>
              </a:lnSpc>
            </a:pPr>
            <a:fld id="{81D60167-4931-47E6-BA6A-407CBD079E47}" type="slidenum">
              <a:rPr spc="75" dirty="0"/>
              <a:t>50</a:t>
            </a:fld>
            <a:endParaRPr spc="75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 SpaceX Falcon 9 rocket with the Dragon capsule launches from Pad-39A on the Crew 5 mission to carry four crew members to the International Space Station from NASA's Kennedy Space Center">
            <a:extLst>
              <a:ext uri="{FF2B5EF4-FFF2-40B4-BE49-F238E27FC236}">
                <a16:creationId xmlns="" xmlns:a16="http://schemas.microsoft.com/office/drawing/2014/main" id="{E4D8A6A0-0F74-4C2D-AA20-03080144686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91" b="15888"/>
          <a:stretch/>
        </p:blipFill>
        <p:spPr bwMode="auto">
          <a:xfrm>
            <a:off x="0" y="0"/>
            <a:ext cx="6104890" cy="6868160"/>
          </a:xfrm>
          <a:prstGeom prst="rect">
            <a:avLst/>
          </a:prstGeom>
          <a:noFill/>
          <a:effectLst>
            <a:innerShdw blurRad="63500" dist="50800">
              <a:prstClr val="black">
                <a:alpha val="50000"/>
              </a:prst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829800" y="228600"/>
            <a:ext cx="2105660" cy="629920"/>
          </a:xfrm>
          <a:prstGeom prst="rect">
            <a:avLst/>
          </a:prstGeom>
        </p:spPr>
      </p:pic>
      <p:sp>
        <p:nvSpPr>
          <p:cNvPr id="6" name="object 3">
            <a:extLst>
              <a:ext uri="{FF2B5EF4-FFF2-40B4-BE49-F238E27FC236}">
                <a16:creationId xmlns="" xmlns:a16="http://schemas.microsoft.com/office/drawing/2014/main" id="{74F0126E-EBFE-4C0D-B98D-4807A5A6C790}"/>
              </a:ext>
            </a:extLst>
          </p:cNvPr>
          <p:cNvSpPr txBox="1">
            <a:spLocks/>
          </p:cNvSpPr>
          <p:nvPr/>
        </p:nvSpPr>
        <p:spPr>
          <a:xfrm>
            <a:off x="4851400" y="1378438"/>
            <a:ext cx="7058660" cy="3085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 algn="r">
              <a:spcBef>
                <a:spcPts val="100"/>
              </a:spcBef>
            </a:pPr>
            <a:r>
              <a:rPr lang="en-US" sz="6600" kern="0" spc="-55" dirty="0"/>
              <a:t>Thank</a:t>
            </a:r>
          </a:p>
          <a:p>
            <a:pPr marL="12700" algn="r">
              <a:spcBef>
                <a:spcPts val="100"/>
              </a:spcBef>
            </a:pPr>
            <a:r>
              <a:rPr lang="en-US" sz="6600" kern="0" spc="-55" dirty="0"/>
              <a:t>You</a:t>
            </a:r>
          </a:p>
          <a:p>
            <a:pPr marL="12700" algn="r">
              <a:spcBef>
                <a:spcPts val="100"/>
              </a:spcBef>
            </a:pPr>
            <a:r>
              <a:rPr lang="en-US" sz="6600" kern="0" spc="-55" dirty="0"/>
              <a:t>!!!!</a:t>
            </a:r>
            <a:endParaRPr lang="en-US" sz="6600" kern="0" spc="-210" dirty="0"/>
          </a:p>
        </p:txBody>
      </p:sp>
    </p:spTree>
    <p:extLst>
      <p:ext uri="{BB962C8B-B14F-4D97-AF65-F5344CB8AC3E}">
        <p14:creationId xmlns:p14="http://schemas.microsoft.com/office/powerpoint/2010/main" val="818712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8994" y="1418006"/>
            <a:ext cx="9896475" cy="4483100"/>
          </a:xfrm>
          <a:prstGeom prst="rect">
            <a:avLst/>
          </a:prstGeom>
        </p:spPr>
        <p:txBody>
          <a:bodyPr vert="horz" wrap="square" lIns="0" tIns="191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05"/>
              </a:spcBef>
            </a:pPr>
            <a:r>
              <a:rPr sz="2200" spc="-95" dirty="0">
                <a:latin typeface="Microsoft Sans Serif"/>
                <a:cs typeface="Microsoft Sans Serif"/>
              </a:rPr>
              <a:t>Executive</a:t>
            </a:r>
            <a:r>
              <a:rPr sz="2200" spc="65" dirty="0">
                <a:latin typeface="Microsoft Sans Serif"/>
                <a:cs typeface="Microsoft Sans Serif"/>
              </a:rPr>
              <a:t> </a:t>
            </a:r>
            <a:r>
              <a:rPr sz="2200" spc="-120" dirty="0">
                <a:latin typeface="Microsoft Sans Serif"/>
                <a:cs typeface="Microsoft Sans Serif"/>
              </a:rPr>
              <a:t>Summary</a:t>
            </a:r>
            <a:endParaRPr sz="2200" dirty="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140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65" dirty="0">
                <a:latin typeface="Microsoft Sans Serif"/>
                <a:cs typeface="Microsoft Sans Serif"/>
              </a:rPr>
              <a:t>Data</a:t>
            </a:r>
            <a:r>
              <a:rPr sz="2200" spc="50" dirty="0">
                <a:latin typeface="Microsoft Sans Serif"/>
                <a:cs typeface="Microsoft Sans Serif"/>
              </a:rPr>
              <a:t> </a:t>
            </a:r>
            <a:r>
              <a:rPr sz="2200" spc="-35" dirty="0">
                <a:latin typeface="Microsoft Sans Serif"/>
                <a:cs typeface="Microsoft Sans Serif"/>
              </a:rPr>
              <a:t>collection</a:t>
            </a:r>
            <a:r>
              <a:rPr sz="2200" spc="70" dirty="0">
                <a:latin typeface="Microsoft Sans Serif"/>
                <a:cs typeface="Microsoft Sans Serif"/>
              </a:rPr>
              <a:t> </a:t>
            </a:r>
            <a:r>
              <a:rPr sz="2200" spc="-35" dirty="0">
                <a:latin typeface="Microsoft Sans Serif"/>
                <a:cs typeface="Microsoft Sans Serif"/>
              </a:rPr>
              <a:t>methodology:</a:t>
            </a:r>
            <a:endParaRPr sz="2200" dirty="0">
              <a:latin typeface="Microsoft Sans Serif"/>
              <a:cs typeface="Microsoft Sans Serif"/>
            </a:endParaRPr>
          </a:p>
          <a:p>
            <a:pPr marL="698500" lvl="1" indent="-228600">
              <a:lnSpc>
                <a:spcPct val="100000"/>
              </a:lnSpc>
              <a:spcBef>
                <a:spcPts val="1420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1900" spc="-60" dirty="0">
                <a:latin typeface="Microsoft Sans Serif"/>
                <a:cs typeface="Microsoft Sans Serif"/>
              </a:rPr>
              <a:t>Data</a:t>
            </a:r>
            <a:r>
              <a:rPr sz="1900" spc="75" dirty="0">
                <a:latin typeface="Microsoft Sans Serif"/>
                <a:cs typeface="Microsoft Sans Serif"/>
              </a:rPr>
              <a:t> </a:t>
            </a:r>
            <a:r>
              <a:rPr sz="1900" spc="-20" dirty="0">
                <a:latin typeface="Microsoft Sans Serif"/>
                <a:cs typeface="Microsoft Sans Serif"/>
              </a:rPr>
              <a:t>from</a:t>
            </a:r>
            <a:r>
              <a:rPr sz="1900" spc="55" dirty="0">
                <a:latin typeface="Microsoft Sans Serif"/>
                <a:cs typeface="Microsoft Sans Serif"/>
              </a:rPr>
              <a:t> </a:t>
            </a:r>
            <a:r>
              <a:rPr sz="1900" spc="-120" dirty="0">
                <a:latin typeface="Microsoft Sans Serif"/>
                <a:cs typeface="Microsoft Sans Serif"/>
              </a:rPr>
              <a:t>Space</a:t>
            </a:r>
            <a:r>
              <a:rPr sz="1900" spc="75" dirty="0">
                <a:latin typeface="Microsoft Sans Serif"/>
                <a:cs typeface="Microsoft Sans Serif"/>
              </a:rPr>
              <a:t> </a:t>
            </a:r>
            <a:r>
              <a:rPr sz="1900" spc="-180" dirty="0">
                <a:latin typeface="Microsoft Sans Serif"/>
                <a:cs typeface="Microsoft Sans Serif"/>
              </a:rPr>
              <a:t>X</a:t>
            </a:r>
            <a:r>
              <a:rPr sz="1900" spc="60" dirty="0">
                <a:latin typeface="Microsoft Sans Serif"/>
                <a:cs typeface="Microsoft Sans Serif"/>
              </a:rPr>
              <a:t> </a:t>
            </a:r>
            <a:r>
              <a:rPr sz="1900" spc="-100" dirty="0">
                <a:latin typeface="Microsoft Sans Serif"/>
                <a:cs typeface="Microsoft Sans Serif"/>
              </a:rPr>
              <a:t>was</a:t>
            </a:r>
            <a:r>
              <a:rPr sz="1900" spc="75" dirty="0">
                <a:latin typeface="Microsoft Sans Serif"/>
                <a:cs typeface="Microsoft Sans Serif"/>
              </a:rPr>
              <a:t> </a:t>
            </a:r>
            <a:r>
              <a:rPr sz="1900" spc="-25" dirty="0">
                <a:latin typeface="Microsoft Sans Serif"/>
                <a:cs typeface="Microsoft Sans Serif"/>
              </a:rPr>
              <a:t>obtained</a:t>
            </a:r>
            <a:r>
              <a:rPr sz="1900" spc="100" dirty="0">
                <a:latin typeface="Microsoft Sans Serif"/>
                <a:cs typeface="Microsoft Sans Serif"/>
              </a:rPr>
              <a:t> </a:t>
            </a:r>
            <a:r>
              <a:rPr sz="1900" spc="-20" dirty="0">
                <a:latin typeface="Microsoft Sans Serif"/>
                <a:cs typeface="Microsoft Sans Serif"/>
              </a:rPr>
              <a:t>from</a:t>
            </a:r>
            <a:r>
              <a:rPr sz="1900" spc="60" dirty="0">
                <a:latin typeface="Microsoft Sans Serif"/>
                <a:cs typeface="Microsoft Sans Serif"/>
              </a:rPr>
              <a:t> </a:t>
            </a:r>
            <a:r>
              <a:rPr sz="1900" spc="90" dirty="0">
                <a:latin typeface="Microsoft Sans Serif"/>
                <a:cs typeface="Microsoft Sans Serif"/>
              </a:rPr>
              <a:t>2</a:t>
            </a:r>
            <a:r>
              <a:rPr sz="1900" spc="60" dirty="0">
                <a:latin typeface="Microsoft Sans Serif"/>
                <a:cs typeface="Microsoft Sans Serif"/>
              </a:rPr>
              <a:t> </a:t>
            </a:r>
            <a:r>
              <a:rPr sz="1900" spc="-75" dirty="0">
                <a:latin typeface="Microsoft Sans Serif"/>
                <a:cs typeface="Microsoft Sans Serif"/>
              </a:rPr>
              <a:t>sources:</a:t>
            </a:r>
            <a:endParaRPr sz="1900" dirty="0">
              <a:latin typeface="Microsoft Sans Serif"/>
              <a:cs typeface="Microsoft Sans Serif"/>
            </a:endParaRPr>
          </a:p>
          <a:p>
            <a:pPr marL="1155700" lvl="2" indent="-229235">
              <a:lnSpc>
                <a:spcPct val="100000"/>
              </a:lnSpc>
              <a:spcBef>
                <a:spcPts val="1420"/>
              </a:spcBef>
              <a:buFont typeface="Arial MT"/>
              <a:buChar char="•"/>
              <a:tabLst>
                <a:tab pos="1155700" algn="l"/>
                <a:tab pos="1156335" algn="l"/>
              </a:tabLst>
            </a:pPr>
            <a:r>
              <a:rPr sz="1800" spc="-120" dirty="0">
                <a:latin typeface="Microsoft Sans Serif"/>
                <a:cs typeface="Microsoft Sans Serif"/>
              </a:rPr>
              <a:t>Space</a:t>
            </a:r>
            <a:r>
              <a:rPr sz="1800" spc="55" dirty="0">
                <a:latin typeface="Microsoft Sans Serif"/>
                <a:cs typeface="Microsoft Sans Serif"/>
              </a:rPr>
              <a:t> </a:t>
            </a:r>
            <a:r>
              <a:rPr sz="1800" spc="-170" dirty="0">
                <a:latin typeface="Microsoft Sans Serif"/>
                <a:cs typeface="Microsoft Sans Serif"/>
              </a:rPr>
              <a:t>X</a:t>
            </a:r>
            <a:r>
              <a:rPr sz="1800" spc="55" dirty="0">
                <a:latin typeface="Microsoft Sans Serif"/>
                <a:cs typeface="Microsoft Sans Serif"/>
              </a:rPr>
              <a:t> </a:t>
            </a:r>
            <a:r>
              <a:rPr sz="1800" spc="-120" dirty="0">
                <a:latin typeface="Microsoft Sans Serif"/>
                <a:cs typeface="Microsoft Sans Serif"/>
              </a:rPr>
              <a:t>API</a:t>
            </a:r>
            <a:r>
              <a:rPr sz="1800" spc="45" dirty="0">
                <a:latin typeface="Microsoft Sans Serif"/>
                <a:cs typeface="Microsoft Sans Serif"/>
              </a:rPr>
              <a:t> </a:t>
            </a:r>
            <a:r>
              <a:rPr sz="1800" spc="-25" dirty="0">
                <a:latin typeface="Microsoft Sans Serif"/>
                <a:cs typeface="Microsoft Sans Serif"/>
              </a:rPr>
              <a:t>(</a:t>
            </a:r>
            <a:r>
              <a:rPr sz="1800" u="sng" spc="-25" dirty="0">
                <a:uFill>
                  <a:solidFill>
                    <a:srgbClr val="0462C1"/>
                  </a:solidFill>
                </a:uFill>
                <a:latin typeface="Microsoft Sans Serif"/>
                <a:cs typeface="Microsoft Sans Serif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https://api.spacexdata.com/v4/rockets/</a:t>
            </a:r>
            <a:r>
              <a:rPr sz="1800" spc="-25" dirty="0">
                <a:latin typeface="Microsoft Sans Serif"/>
                <a:cs typeface="Microsoft Sans Serif"/>
              </a:rPr>
              <a:t>)</a:t>
            </a:r>
            <a:endParaRPr sz="1800" dirty="0">
              <a:latin typeface="Microsoft Sans Serif"/>
              <a:cs typeface="Microsoft Sans Serif"/>
            </a:endParaRPr>
          </a:p>
          <a:p>
            <a:pPr marL="1155700" marR="1033144" lvl="2" indent="-229235">
              <a:lnSpc>
                <a:spcPct val="100000"/>
              </a:lnSpc>
              <a:spcBef>
                <a:spcPts val="1405"/>
              </a:spcBef>
              <a:buFont typeface="Arial MT"/>
              <a:buChar char="•"/>
              <a:tabLst>
                <a:tab pos="1155700" algn="l"/>
                <a:tab pos="1156335" algn="l"/>
              </a:tabLst>
            </a:pPr>
            <a:r>
              <a:rPr sz="1800" spc="-75" dirty="0">
                <a:latin typeface="Microsoft Sans Serif"/>
                <a:cs typeface="Microsoft Sans Serif"/>
              </a:rPr>
              <a:t>WebScraping </a:t>
            </a:r>
            <a:r>
              <a:rPr sz="1800" spc="-70" dirty="0">
                <a:latin typeface="Microsoft Sans Serif"/>
                <a:cs typeface="Microsoft Sans Serif"/>
              </a:rPr>
              <a:t> </a:t>
            </a:r>
            <a:r>
              <a:rPr sz="1800" spc="-35" dirty="0">
                <a:latin typeface="Microsoft Sans Serif"/>
                <a:cs typeface="Microsoft Sans Serif"/>
              </a:rPr>
              <a:t>(https://en.wikipedia.org/wiki/List_of_Falcon/_9/_and_Falcon_Heavy_launches)</a:t>
            </a:r>
            <a:endParaRPr sz="1800" dirty="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136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60" dirty="0">
                <a:latin typeface="Microsoft Sans Serif"/>
                <a:cs typeface="Microsoft Sans Serif"/>
              </a:rPr>
              <a:t>Perform</a:t>
            </a:r>
            <a:r>
              <a:rPr sz="2200" spc="35" dirty="0">
                <a:latin typeface="Microsoft Sans Serif"/>
                <a:cs typeface="Microsoft Sans Serif"/>
              </a:rPr>
              <a:t> </a:t>
            </a:r>
            <a:r>
              <a:rPr sz="2200" spc="-45" dirty="0">
                <a:latin typeface="Microsoft Sans Serif"/>
                <a:cs typeface="Microsoft Sans Serif"/>
              </a:rPr>
              <a:t>data</a:t>
            </a:r>
            <a:r>
              <a:rPr sz="2200" spc="45" dirty="0">
                <a:latin typeface="Microsoft Sans Serif"/>
                <a:cs typeface="Microsoft Sans Serif"/>
              </a:rPr>
              <a:t> </a:t>
            </a:r>
            <a:r>
              <a:rPr sz="2200" spc="-30" dirty="0">
                <a:latin typeface="Microsoft Sans Serif"/>
                <a:cs typeface="Microsoft Sans Serif"/>
              </a:rPr>
              <a:t>wrangling</a:t>
            </a:r>
            <a:endParaRPr sz="2200" dirty="0">
              <a:latin typeface="Microsoft Sans Serif"/>
              <a:cs typeface="Microsoft Sans Serif"/>
            </a:endParaRPr>
          </a:p>
          <a:p>
            <a:pPr marL="698500" lvl="1" indent="-228600">
              <a:lnSpc>
                <a:spcPct val="100000"/>
              </a:lnSpc>
              <a:spcBef>
                <a:spcPts val="1420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1900" spc="-55" dirty="0">
                <a:latin typeface="Microsoft Sans Serif"/>
                <a:cs typeface="Microsoft Sans Serif"/>
              </a:rPr>
              <a:t>Collected</a:t>
            </a:r>
            <a:r>
              <a:rPr sz="1900" spc="60" dirty="0">
                <a:latin typeface="Microsoft Sans Serif"/>
                <a:cs typeface="Microsoft Sans Serif"/>
              </a:rPr>
              <a:t> </a:t>
            </a:r>
            <a:r>
              <a:rPr sz="1900" spc="-40" dirty="0">
                <a:latin typeface="Microsoft Sans Serif"/>
                <a:cs typeface="Microsoft Sans Serif"/>
              </a:rPr>
              <a:t>data</a:t>
            </a:r>
            <a:r>
              <a:rPr sz="1900" spc="85" dirty="0">
                <a:latin typeface="Microsoft Sans Serif"/>
                <a:cs typeface="Microsoft Sans Serif"/>
              </a:rPr>
              <a:t> </a:t>
            </a:r>
            <a:r>
              <a:rPr sz="1900" spc="-100" dirty="0">
                <a:latin typeface="Microsoft Sans Serif"/>
                <a:cs typeface="Microsoft Sans Serif"/>
              </a:rPr>
              <a:t>was</a:t>
            </a:r>
            <a:r>
              <a:rPr sz="1900" spc="80" dirty="0">
                <a:latin typeface="Microsoft Sans Serif"/>
                <a:cs typeface="Microsoft Sans Serif"/>
              </a:rPr>
              <a:t> </a:t>
            </a:r>
            <a:r>
              <a:rPr sz="1900" spc="-50" dirty="0">
                <a:latin typeface="Microsoft Sans Serif"/>
                <a:cs typeface="Microsoft Sans Serif"/>
              </a:rPr>
              <a:t>enriched</a:t>
            </a:r>
            <a:r>
              <a:rPr sz="1900" spc="65" dirty="0">
                <a:latin typeface="Microsoft Sans Serif"/>
                <a:cs typeface="Microsoft Sans Serif"/>
              </a:rPr>
              <a:t> </a:t>
            </a:r>
            <a:r>
              <a:rPr sz="1900" spc="-40" dirty="0">
                <a:latin typeface="Microsoft Sans Serif"/>
                <a:cs typeface="Microsoft Sans Serif"/>
              </a:rPr>
              <a:t>by</a:t>
            </a:r>
            <a:r>
              <a:rPr sz="1900" spc="105" dirty="0">
                <a:latin typeface="Microsoft Sans Serif"/>
                <a:cs typeface="Microsoft Sans Serif"/>
              </a:rPr>
              <a:t> </a:t>
            </a:r>
            <a:r>
              <a:rPr sz="1900" spc="-35" dirty="0">
                <a:latin typeface="Microsoft Sans Serif"/>
                <a:cs typeface="Microsoft Sans Serif"/>
              </a:rPr>
              <a:t>creating</a:t>
            </a:r>
            <a:r>
              <a:rPr sz="1900" spc="45" dirty="0">
                <a:latin typeface="Microsoft Sans Serif"/>
                <a:cs typeface="Microsoft Sans Serif"/>
              </a:rPr>
              <a:t> </a:t>
            </a:r>
            <a:r>
              <a:rPr sz="1900" spc="-130" dirty="0">
                <a:latin typeface="Microsoft Sans Serif"/>
                <a:cs typeface="Microsoft Sans Serif"/>
              </a:rPr>
              <a:t>a</a:t>
            </a:r>
            <a:r>
              <a:rPr sz="1900" spc="85" dirty="0">
                <a:latin typeface="Microsoft Sans Serif"/>
                <a:cs typeface="Microsoft Sans Serif"/>
              </a:rPr>
              <a:t> </a:t>
            </a:r>
            <a:r>
              <a:rPr sz="1900" spc="-25" dirty="0">
                <a:latin typeface="Microsoft Sans Serif"/>
                <a:cs typeface="Microsoft Sans Serif"/>
              </a:rPr>
              <a:t>landing</a:t>
            </a:r>
            <a:r>
              <a:rPr sz="1900" spc="100" dirty="0">
                <a:latin typeface="Microsoft Sans Serif"/>
                <a:cs typeface="Microsoft Sans Serif"/>
              </a:rPr>
              <a:t> </a:t>
            </a:r>
            <a:r>
              <a:rPr sz="1900" spc="-50" dirty="0">
                <a:latin typeface="Microsoft Sans Serif"/>
                <a:cs typeface="Microsoft Sans Serif"/>
              </a:rPr>
              <a:t>outcome</a:t>
            </a:r>
            <a:r>
              <a:rPr sz="1900" spc="100" dirty="0">
                <a:latin typeface="Microsoft Sans Serif"/>
                <a:cs typeface="Microsoft Sans Serif"/>
              </a:rPr>
              <a:t> </a:t>
            </a:r>
            <a:r>
              <a:rPr sz="1900" spc="-35" dirty="0">
                <a:latin typeface="Microsoft Sans Serif"/>
                <a:cs typeface="Microsoft Sans Serif"/>
              </a:rPr>
              <a:t>label</a:t>
            </a:r>
            <a:r>
              <a:rPr sz="1900" spc="80" dirty="0">
                <a:latin typeface="Microsoft Sans Serif"/>
                <a:cs typeface="Microsoft Sans Serif"/>
              </a:rPr>
              <a:t> </a:t>
            </a:r>
            <a:r>
              <a:rPr sz="1900" spc="-65" dirty="0">
                <a:latin typeface="Microsoft Sans Serif"/>
                <a:cs typeface="Microsoft Sans Serif"/>
              </a:rPr>
              <a:t>based</a:t>
            </a:r>
            <a:r>
              <a:rPr sz="1900" spc="85" dirty="0">
                <a:latin typeface="Microsoft Sans Serif"/>
                <a:cs typeface="Microsoft Sans Serif"/>
              </a:rPr>
              <a:t> </a:t>
            </a:r>
            <a:r>
              <a:rPr sz="1900" spc="-35" dirty="0">
                <a:latin typeface="Microsoft Sans Serif"/>
                <a:cs typeface="Microsoft Sans Serif"/>
              </a:rPr>
              <a:t>on</a:t>
            </a:r>
            <a:r>
              <a:rPr sz="1900" spc="85" dirty="0">
                <a:latin typeface="Microsoft Sans Serif"/>
                <a:cs typeface="Microsoft Sans Serif"/>
              </a:rPr>
              <a:t> </a:t>
            </a:r>
            <a:r>
              <a:rPr sz="1900" spc="-50" dirty="0">
                <a:latin typeface="Microsoft Sans Serif"/>
                <a:cs typeface="Microsoft Sans Serif"/>
              </a:rPr>
              <a:t>outcome</a:t>
            </a:r>
            <a:r>
              <a:rPr sz="1900" spc="80" dirty="0">
                <a:latin typeface="Microsoft Sans Serif"/>
                <a:cs typeface="Microsoft Sans Serif"/>
              </a:rPr>
              <a:t> </a:t>
            </a:r>
            <a:r>
              <a:rPr sz="1900" spc="-40" dirty="0">
                <a:latin typeface="Microsoft Sans Serif"/>
                <a:cs typeface="Microsoft Sans Serif"/>
              </a:rPr>
              <a:t>data</a:t>
            </a:r>
            <a:endParaRPr sz="1900" dirty="0">
              <a:latin typeface="Microsoft Sans Serif"/>
              <a:cs typeface="Microsoft Sans Serif"/>
            </a:endParaRPr>
          </a:p>
          <a:p>
            <a:pPr marL="698500">
              <a:lnSpc>
                <a:spcPct val="100000"/>
              </a:lnSpc>
            </a:pPr>
            <a:r>
              <a:rPr sz="1900" spc="-20" dirty="0">
                <a:latin typeface="Microsoft Sans Serif"/>
                <a:cs typeface="Microsoft Sans Serif"/>
              </a:rPr>
              <a:t>after</a:t>
            </a:r>
            <a:r>
              <a:rPr sz="1900" spc="35" dirty="0">
                <a:latin typeface="Microsoft Sans Serif"/>
                <a:cs typeface="Microsoft Sans Serif"/>
              </a:rPr>
              <a:t> </a:t>
            </a:r>
            <a:r>
              <a:rPr sz="1900" spc="-50" dirty="0">
                <a:latin typeface="Microsoft Sans Serif"/>
                <a:cs typeface="Microsoft Sans Serif"/>
              </a:rPr>
              <a:t>summarizing</a:t>
            </a:r>
            <a:r>
              <a:rPr sz="1900" spc="95" dirty="0">
                <a:latin typeface="Microsoft Sans Serif"/>
                <a:cs typeface="Microsoft Sans Serif"/>
              </a:rPr>
              <a:t> </a:t>
            </a:r>
            <a:r>
              <a:rPr sz="1900" spc="-55" dirty="0">
                <a:latin typeface="Microsoft Sans Serif"/>
                <a:cs typeface="Microsoft Sans Serif"/>
              </a:rPr>
              <a:t>and</a:t>
            </a:r>
            <a:r>
              <a:rPr sz="1900" spc="75" dirty="0">
                <a:latin typeface="Microsoft Sans Serif"/>
                <a:cs typeface="Microsoft Sans Serif"/>
              </a:rPr>
              <a:t> </a:t>
            </a:r>
            <a:r>
              <a:rPr sz="1900" spc="-50" dirty="0">
                <a:latin typeface="Microsoft Sans Serif"/>
                <a:cs typeface="Microsoft Sans Serif"/>
              </a:rPr>
              <a:t>analyzing</a:t>
            </a:r>
            <a:r>
              <a:rPr sz="1900" spc="50" dirty="0">
                <a:latin typeface="Microsoft Sans Serif"/>
                <a:cs typeface="Microsoft Sans Serif"/>
              </a:rPr>
              <a:t> </a:t>
            </a:r>
            <a:r>
              <a:rPr sz="1900" spc="-50" dirty="0">
                <a:latin typeface="Microsoft Sans Serif"/>
                <a:cs typeface="Microsoft Sans Serif"/>
              </a:rPr>
              <a:t>features</a:t>
            </a:r>
            <a:endParaRPr sz="1900" dirty="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138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65" dirty="0">
                <a:latin typeface="Microsoft Sans Serif"/>
                <a:cs typeface="Microsoft Sans Serif"/>
              </a:rPr>
              <a:t>Perform</a:t>
            </a:r>
            <a:r>
              <a:rPr sz="2200" spc="60" dirty="0">
                <a:latin typeface="Microsoft Sans Serif"/>
                <a:cs typeface="Microsoft Sans Serif"/>
              </a:rPr>
              <a:t> </a:t>
            </a:r>
            <a:r>
              <a:rPr sz="2200" spc="-30" dirty="0">
                <a:latin typeface="Microsoft Sans Serif"/>
                <a:cs typeface="Microsoft Sans Serif"/>
              </a:rPr>
              <a:t>exploratory</a:t>
            </a:r>
            <a:r>
              <a:rPr sz="2200" spc="75" dirty="0">
                <a:latin typeface="Microsoft Sans Serif"/>
                <a:cs typeface="Microsoft Sans Serif"/>
              </a:rPr>
              <a:t> </a:t>
            </a:r>
            <a:r>
              <a:rPr sz="2200" spc="-45" dirty="0">
                <a:latin typeface="Microsoft Sans Serif"/>
                <a:cs typeface="Microsoft Sans Serif"/>
              </a:rPr>
              <a:t>data</a:t>
            </a:r>
            <a:r>
              <a:rPr sz="2200" spc="65" dirty="0">
                <a:latin typeface="Microsoft Sans Serif"/>
                <a:cs typeface="Microsoft Sans Serif"/>
              </a:rPr>
              <a:t> </a:t>
            </a:r>
            <a:r>
              <a:rPr sz="2200" spc="-90" dirty="0">
                <a:latin typeface="Microsoft Sans Serif"/>
                <a:cs typeface="Microsoft Sans Serif"/>
              </a:rPr>
              <a:t>analysis</a:t>
            </a:r>
            <a:r>
              <a:rPr sz="2200" spc="114" dirty="0">
                <a:latin typeface="Microsoft Sans Serif"/>
                <a:cs typeface="Microsoft Sans Serif"/>
              </a:rPr>
              <a:t> </a:t>
            </a:r>
            <a:r>
              <a:rPr sz="2200" spc="-150" dirty="0">
                <a:latin typeface="Microsoft Sans Serif"/>
                <a:cs typeface="Microsoft Sans Serif"/>
              </a:rPr>
              <a:t>(EDA)</a:t>
            </a:r>
            <a:r>
              <a:rPr sz="2200" spc="70" dirty="0">
                <a:latin typeface="Microsoft Sans Serif"/>
                <a:cs typeface="Microsoft Sans Serif"/>
              </a:rPr>
              <a:t> </a:t>
            </a:r>
            <a:r>
              <a:rPr sz="2200" spc="-50" dirty="0">
                <a:latin typeface="Microsoft Sans Serif"/>
                <a:cs typeface="Microsoft Sans Serif"/>
              </a:rPr>
              <a:t>using</a:t>
            </a:r>
            <a:r>
              <a:rPr sz="2200" spc="100" dirty="0">
                <a:latin typeface="Microsoft Sans Serif"/>
                <a:cs typeface="Microsoft Sans Serif"/>
              </a:rPr>
              <a:t> </a:t>
            </a:r>
            <a:r>
              <a:rPr sz="2200" spc="-45" dirty="0">
                <a:latin typeface="Microsoft Sans Serif"/>
                <a:cs typeface="Microsoft Sans Serif"/>
              </a:rPr>
              <a:t>visualization</a:t>
            </a:r>
            <a:r>
              <a:rPr sz="2200" spc="80" dirty="0">
                <a:latin typeface="Microsoft Sans Serif"/>
                <a:cs typeface="Microsoft Sans Serif"/>
              </a:rPr>
              <a:t> </a:t>
            </a:r>
            <a:r>
              <a:rPr sz="2200" spc="-70" dirty="0">
                <a:latin typeface="Microsoft Sans Serif"/>
                <a:cs typeface="Microsoft Sans Serif"/>
              </a:rPr>
              <a:t>and</a:t>
            </a:r>
            <a:r>
              <a:rPr sz="2200" spc="114" dirty="0">
                <a:latin typeface="Microsoft Sans Serif"/>
                <a:cs typeface="Microsoft Sans Serif"/>
              </a:rPr>
              <a:t> </a:t>
            </a:r>
            <a:r>
              <a:rPr sz="2200" spc="-200" dirty="0">
                <a:latin typeface="Microsoft Sans Serif"/>
                <a:cs typeface="Microsoft Sans Serif"/>
              </a:rPr>
              <a:t>SQL</a:t>
            </a:r>
            <a:endParaRPr sz="2200" dirty="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086845" y="6104032"/>
            <a:ext cx="321310" cy="256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39"/>
              </a:lnSpc>
            </a:pPr>
            <a:fld id="{81D60167-4931-47E6-BA6A-407CBD079E47}" type="slidenum">
              <a:rPr sz="1600" spc="75" dirty="0">
                <a:solidFill>
                  <a:srgbClr val="1C7CDB"/>
                </a:solidFill>
                <a:latin typeface="Microsoft Sans Serif"/>
                <a:cs typeface="Microsoft Sans Serif"/>
              </a:rPr>
              <a:t>6</a:t>
            </a:fld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8994" y="245662"/>
            <a:ext cx="9285606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45" dirty="0"/>
              <a:t>Methodology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8994" y="1636966"/>
            <a:ext cx="9945370" cy="33089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95" dirty="0">
                <a:latin typeface="Microsoft Sans Serif"/>
                <a:cs typeface="Microsoft Sans Serif"/>
              </a:rPr>
              <a:t>Executive</a:t>
            </a:r>
            <a:r>
              <a:rPr sz="2200" spc="65" dirty="0">
                <a:latin typeface="Microsoft Sans Serif"/>
                <a:cs typeface="Microsoft Sans Serif"/>
              </a:rPr>
              <a:t> </a:t>
            </a:r>
            <a:r>
              <a:rPr sz="2200" spc="-120" dirty="0">
                <a:latin typeface="Microsoft Sans Serif"/>
                <a:cs typeface="Microsoft Sans Serif"/>
              </a:rPr>
              <a:t>Summary</a:t>
            </a:r>
            <a:endParaRPr sz="2200" dirty="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192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65" dirty="0">
                <a:latin typeface="Microsoft Sans Serif"/>
                <a:cs typeface="Microsoft Sans Serif"/>
              </a:rPr>
              <a:t>Perform</a:t>
            </a:r>
            <a:r>
              <a:rPr sz="2200" spc="60" dirty="0">
                <a:latin typeface="Microsoft Sans Serif"/>
                <a:cs typeface="Microsoft Sans Serif"/>
              </a:rPr>
              <a:t> </a:t>
            </a:r>
            <a:r>
              <a:rPr sz="2200" spc="-40" dirty="0">
                <a:latin typeface="Microsoft Sans Serif"/>
                <a:cs typeface="Microsoft Sans Serif"/>
              </a:rPr>
              <a:t>interactive</a:t>
            </a:r>
            <a:r>
              <a:rPr sz="2200" spc="90" dirty="0">
                <a:latin typeface="Microsoft Sans Serif"/>
                <a:cs typeface="Microsoft Sans Serif"/>
              </a:rPr>
              <a:t> </a:t>
            </a:r>
            <a:r>
              <a:rPr sz="2200" spc="-65" dirty="0">
                <a:latin typeface="Microsoft Sans Serif"/>
                <a:cs typeface="Microsoft Sans Serif"/>
              </a:rPr>
              <a:t>visual</a:t>
            </a:r>
            <a:r>
              <a:rPr sz="2200" spc="95" dirty="0">
                <a:latin typeface="Microsoft Sans Serif"/>
                <a:cs typeface="Microsoft Sans Serif"/>
              </a:rPr>
              <a:t> </a:t>
            </a:r>
            <a:r>
              <a:rPr sz="2200" spc="-70" dirty="0">
                <a:latin typeface="Microsoft Sans Serif"/>
                <a:cs typeface="Microsoft Sans Serif"/>
              </a:rPr>
              <a:t>analytics</a:t>
            </a:r>
            <a:r>
              <a:rPr sz="2200" spc="80" dirty="0">
                <a:latin typeface="Microsoft Sans Serif"/>
                <a:cs typeface="Microsoft Sans Serif"/>
              </a:rPr>
              <a:t> </a:t>
            </a:r>
            <a:r>
              <a:rPr sz="2200" spc="-50" dirty="0">
                <a:latin typeface="Microsoft Sans Serif"/>
                <a:cs typeface="Microsoft Sans Serif"/>
              </a:rPr>
              <a:t>using</a:t>
            </a:r>
            <a:r>
              <a:rPr sz="2200" spc="105" dirty="0">
                <a:latin typeface="Microsoft Sans Serif"/>
                <a:cs typeface="Microsoft Sans Serif"/>
              </a:rPr>
              <a:t> </a:t>
            </a:r>
            <a:r>
              <a:rPr sz="2200" spc="-60" dirty="0">
                <a:latin typeface="Microsoft Sans Serif"/>
                <a:cs typeface="Microsoft Sans Serif"/>
              </a:rPr>
              <a:t>Folium</a:t>
            </a:r>
            <a:r>
              <a:rPr sz="2200" spc="90" dirty="0">
                <a:latin typeface="Microsoft Sans Serif"/>
                <a:cs typeface="Microsoft Sans Serif"/>
              </a:rPr>
              <a:t> </a:t>
            </a:r>
            <a:r>
              <a:rPr sz="2200" spc="-70" dirty="0">
                <a:latin typeface="Microsoft Sans Serif"/>
                <a:cs typeface="Microsoft Sans Serif"/>
              </a:rPr>
              <a:t>and</a:t>
            </a:r>
            <a:r>
              <a:rPr sz="2200" spc="120" dirty="0">
                <a:latin typeface="Microsoft Sans Serif"/>
                <a:cs typeface="Microsoft Sans Serif"/>
              </a:rPr>
              <a:t> </a:t>
            </a:r>
            <a:r>
              <a:rPr sz="2200" spc="-35" dirty="0">
                <a:latin typeface="Microsoft Sans Serif"/>
                <a:cs typeface="Microsoft Sans Serif"/>
              </a:rPr>
              <a:t>Plotly</a:t>
            </a:r>
            <a:r>
              <a:rPr sz="2200" spc="80" dirty="0">
                <a:latin typeface="Microsoft Sans Serif"/>
                <a:cs typeface="Microsoft Sans Serif"/>
              </a:rPr>
              <a:t> </a:t>
            </a:r>
            <a:r>
              <a:rPr sz="2200" spc="-105" dirty="0">
                <a:latin typeface="Microsoft Sans Serif"/>
                <a:cs typeface="Microsoft Sans Serif"/>
              </a:rPr>
              <a:t>Dash</a:t>
            </a:r>
            <a:endParaRPr sz="2200" dirty="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1939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65" dirty="0">
                <a:latin typeface="Microsoft Sans Serif"/>
                <a:cs typeface="Microsoft Sans Serif"/>
              </a:rPr>
              <a:t>Perform</a:t>
            </a:r>
            <a:r>
              <a:rPr sz="2200" spc="50" dirty="0">
                <a:latin typeface="Microsoft Sans Serif"/>
                <a:cs typeface="Microsoft Sans Serif"/>
              </a:rPr>
              <a:t> </a:t>
            </a:r>
            <a:r>
              <a:rPr sz="2200" spc="-25" dirty="0">
                <a:latin typeface="Microsoft Sans Serif"/>
                <a:cs typeface="Microsoft Sans Serif"/>
              </a:rPr>
              <a:t>predictive</a:t>
            </a:r>
            <a:r>
              <a:rPr sz="2200" spc="75" dirty="0">
                <a:latin typeface="Microsoft Sans Serif"/>
                <a:cs typeface="Microsoft Sans Serif"/>
              </a:rPr>
              <a:t> </a:t>
            </a:r>
            <a:r>
              <a:rPr sz="2200" spc="-90" dirty="0">
                <a:latin typeface="Microsoft Sans Serif"/>
                <a:cs typeface="Microsoft Sans Serif"/>
              </a:rPr>
              <a:t>analysis</a:t>
            </a:r>
            <a:r>
              <a:rPr sz="2200" spc="85" dirty="0">
                <a:latin typeface="Microsoft Sans Serif"/>
                <a:cs typeface="Microsoft Sans Serif"/>
              </a:rPr>
              <a:t> </a:t>
            </a:r>
            <a:r>
              <a:rPr sz="2200" spc="-50" dirty="0">
                <a:latin typeface="Microsoft Sans Serif"/>
                <a:cs typeface="Microsoft Sans Serif"/>
              </a:rPr>
              <a:t>using</a:t>
            </a:r>
            <a:r>
              <a:rPr sz="2200" spc="90" dirty="0">
                <a:latin typeface="Microsoft Sans Serif"/>
                <a:cs typeface="Microsoft Sans Serif"/>
              </a:rPr>
              <a:t> </a:t>
            </a:r>
            <a:r>
              <a:rPr sz="2200" spc="-55" dirty="0">
                <a:latin typeface="Microsoft Sans Serif"/>
                <a:cs typeface="Microsoft Sans Serif"/>
              </a:rPr>
              <a:t>classification</a:t>
            </a:r>
            <a:r>
              <a:rPr sz="2200" spc="70" dirty="0">
                <a:latin typeface="Microsoft Sans Serif"/>
                <a:cs typeface="Microsoft Sans Serif"/>
              </a:rPr>
              <a:t> </a:t>
            </a:r>
            <a:r>
              <a:rPr sz="2200" spc="-60" dirty="0">
                <a:latin typeface="Microsoft Sans Serif"/>
                <a:cs typeface="Microsoft Sans Serif"/>
              </a:rPr>
              <a:t>models</a:t>
            </a:r>
            <a:endParaRPr sz="2200" dirty="0">
              <a:latin typeface="Microsoft Sans Serif"/>
              <a:cs typeface="Microsoft Sans Serif"/>
            </a:endParaRPr>
          </a:p>
          <a:p>
            <a:pPr marL="698500" marR="5080" lvl="1" indent="-228600">
              <a:lnSpc>
                <a:spcPct val="120000"/>
              </a:lnSpc>
              <a:spcBef>
                <a:spcPts val="1395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2200" spc="-65" dirty="0">
                <a:latin typeface="Microsoft Sans Serif"/>
                <a:cs typeface="Microsoft Sans Serif"/>
              </a:rPr>
              <a:t>Data</a:t>
            </a:r>
            <a:r>
              <a:rPr sz="2200" spc="55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that</a:t>
            </a:r>
            <a:r>
              <a:rPr sz="2200" spc="65" dirty="0">
                <a:latin typeface="Microsoft Sans Serif"/>
                <a:cs typeface="Microsoft Sans Serif"/>
              </a:rPr>
              <a:t> </a:t>
            </a:r>
            <a:r>
              <a:rPr sz="2200" spc="-114" dirty="0">
                <a:latin typeface="Microsoft Sans Serif"/>
                <a:cs typeface="Microsoft Sans Serif"/>
              </a:rPr>
              <a:t>was</a:t>
            </a:r>
            <a:r>
              <a:rPr sz="2200" spc="80" dirty="0">
                <a:latin typeface="Microsoft Sans Serif"/>
                <a:cs typeface="Microsoft Sans Serif"/>
              </a:rPr>
              <a:t> </a:t>
            </a:r>
            <a:r>
              <a:rPr sz="2200" spc="-45" dirty="0">
                <a:latin typeface="Microsoft Sans Serif"/>
                <a:cs typeface="Microsoft Sans Serif"/>
              </a:rPr>
              <a:t>collected</a:t>
            </a:r>
            <a:r>
              <a:rPr sz="2200" spc="85" dirty="0">
                <a:latin typeface="Microsoft Sans Serif"/>
                <a:cs typeface="Microsoft Sans Serif"/>
              </a:rPr>
              <a:t> </a:t>
            </a:r>
            <a:r>
              <a:rPr sz="2200" dirty="0">
                <a:latin typeface="Microsoft Sans Serif"/>
                <a:cs typeface="Microsoft Sans Serif"/>
              </a:rPr>
              <a:t>until</a:t>
            </a:r>
            <a:r>
              <a:rPr sz="2200" spc="85" dirty="0">
                <a:latin typeface="Microsoft Sans Serif"/>
                <a:cs typeface="Microsoft Sans Serif"/>
              </a:rPr>
              <a:t> </a:t>
            </a:r>
            <a:r>
              <a:rPr sz="2200" spc="-20" dirty="0">
                <a:latin typeface="Microsoft Sans Serif"/>
                <a:cs typeface="Microsoft Sans Serif"/>
              </a:rPr>
              <a:t>this</a:t>
            </a:r>
            <a:r>
              <a:rPr sz="2200" spc="75" dirty="0">
                <a:latin typeface="Microsoft Sans Serif"/>
                <a:cs typeface="Microsoft Sans Serif"/>
              </a:rPr>
              <a:t> </a:t>
            </a:r>
            <a:r>
              <a:rPr sz="2200" spc="-40" dirty="0">
                <a:latin typeface="Microsoft Sans Serif"/>
                <a:cs typeface="Microsoft Sans Serif"/>
              </a:rPr>
              <a:t>step</a:t>
            </a:r>
            <a:r>
              <a:rPr sz="2200" spc="85" dirty="0">
                <a:latin typeface="Microsoft Sans Serif"/>
                <a:cs typeface="Microsoft Sans Serif"/>
              </a:rPr>
              <a:t> </a:t>
            </a:r>
            <a:r>
              <a:rPr sz="2200" spc="-75" dirty="0">
                <a:latin typeface="Microsoft Sans Serif"/>
                <a:cs typeface="Microsoft Sans Serif"/>
              </a:rPr>
              <a:t>were</a:t>
            </a:r>
            <a:r>
              <a:rPr sz="2200" spc="80" dirty="0">
                <a:latin typeface="Microsoft Sans Serif"/>
                <a:cs typeface="Microsoft Sans Serif"/>
              </a:rPr>
              <a:t> </a:t>
            </a:r>
            <a:r>
              <a:rPr sz="2200" spc="-55" dirty="0">
                <a:latin typeface="Microsoft Sans Serif"/>
                <a:cs typeface="Microsoft Sans Serif"/>
              </a:rPr>
              <a:t>normalized,</a:t>
            </a:r>
            <a:r>
              <a:rPr sz="2200" spc="50" dirty="0">
                <a:latin typeface="Microsoft Sans Serif"/>
                <a:cs typeface="Microsoft Sans Serif"/>
              </a:rPr>
              <a:t> </a:t>
            </a:r>
            <a:r>
              <a:rPr sz="2200" spc="-15" dirty="0">
                <a:latin typeface="Microsoft Sans Serif"/>
                <a:cs typeface="Microsoft Sans Serif"/>
              </a:rPr>
              <a:t>divided</a:t>
            </a:r>
            <a:r>
              <a:rPr sz="2200" spc="85" dirty="0">
                <a:latin typeface="Microsoft Sans Serif"/>
                <a:cs typeface="Microsoft Sans Serif"/>
              </a:rPr>
              <a:t> </a:t>
            </a:r>
            <a:r>
              <a:rPr sz="2200" spc="-25" dirty="0">
                <a:latin typeface="Microsoft Sans Serif"/>
                <a:cs typeface="Microsoft Sans Serif"/>
              </a:rPr>
              <a:t>in</a:t>
            </a:r>
            <a:r>
              <a:rPr sz="2200" spc="90" dirty="0">
                <a:latin typeface="Microsoft Sans Serif"/>
                <a:cs typeface="Microsoft Sans Serif"/>
              </a:rPr>
              <a:t> </a:t>
            </a:r>
            <a:r>
              <a:rPr sz="2200" spc="-15" dirty="0">
                <a:latin typeface="Microsoft Sans Serif"/>
                <a:cs typeface="Microsoft Sans Serif"/>
              </a:rPr>
              <a:t>training </a:t>
            </a:r>
            <a:r>
              <a:rPr sz="2200" spc="-10" dirty="0">
                <a:latin typeface="Microsoft Sans Serif"/>
                <a:cs typeface="Microsoft Sans Serif"/>
              </a:rPr>
              <a:t> </a:t>
            </a:r>
            <a:r>
              <a:rPr sz="2200" spc="-70" dirty="0">
                <a:latin typeface="Microsoft Sans Serif"/>
                <a:cs typeface="Microsoft Sans Serif"/>
              </a:rPr>
              <a:t>and</a:t>
            </a:r>
            <a:r>
              <a:rPr sz="2200" spc="70" dirty="0">
                <a:latin typeface="Microsoft Sans Serif"/>
                <a:cs typeface="Microsoft Sans Serif"/>
              </a:rPr>
              <a:t> </a:t>
            </a:r>
            <a:r>
              <a:rPr sz="2200" spc="-15" dirty="0">
                <a:latin typeface="Microsoft Sans Serif"/>
                <a:cs typeface="Microsoft Sans Serif"/>
              </a:rPr>
              <a:t>test</a:t>
            </a:r>
            <a:r>
              <a:rPr sz="2200" spc="65" dirty="0">
                <a:latin typeface="Microsoft Sans Serif"/>
                <a:cs typeface="Microsoft Sans Serif"/>
              </a:rPr>
              <a:t> </a:t>
            </a:r>
            <a:r>
              <a:rPr sz="2200" spc="-45" dirty="0">
                <a:latin typeface="Microsoft Sans Serif"/>
                <a:cs typeface="Microsoft Sans Serif"/>
              </a:rPr>
              <a:t>data</a:t>
            </a:r>
            <a:r>
              <a:rPr sz="2200" spc="80" dirty="0">
                <a:latin typeface="Microsoft Sans Serif"/>
                <a:cs typeface="Microsoft Sans Serif"/>
              </a:rPr>
              <a:t> </a:t>
            </a:r>
            <a:r>
              <a:rPr sz="2200" spc="-75" dirty="0">
                <a:latin typeface="Microsoft Sans Serif"/>
                <a:cs typeface="Microsoft Sans Serif"/>
              </a:rPr>
              <a:t>sets</a:t>
            </a:r>
            <a:r>
              <a:rPr sz="2200" spc="80" dirty="0">
                <a:latin typeface="Microsoft Sans Serif"/>
                <a:cs typeface="Microsoft Sans Serif"/>
              </a:rPr>
              <a:t> </a:t>
            </a:r>
            <a:r>
              <a:rPr sz="2200" spc="-70" dirty="0">
                <a:latin typeface="Microsoft Sans Serif"/>
                <a:cs typeface="Microsoft Sans Serif"/>
              </a:rPr>
              <a:t>and</a:t>
            </a:r>
            <a:r>
              <a:rPr sz="2200" spc="60" dirty="0">
                <a:latin typeface="Microsoft Sans Serif"/>
                <a:cs typeface="Microsoft Sans Serif"/>
              </a:rPr>
              <a:t> </a:t>
            </a:r>
            <a:r>
              <a:rPr sz="2200" spc="-60" dirty="0">
                <a:latin typeface="Microsoft Sans Serif"/>
                <a:cs typeface="Microsoft Sans Serif"/>
              </a:rPr>
              <a:t>evaluated</a:t>
            </a:r>
            <a:r>
              <a:rPr sz="2200" spc="85" dirty="0">
                <a:latin typeface="Microsoft Sans Serif"/>
                <a:cs typeface="Microsoft Sans Serif"/>
              </a:rPr>
              <a:t> </a:t>
            </a:r>
            <a:r>
              <a:rPr sz="2200" spc="-40" dirty="0">
                <a:latin typeface="Microsoft Sans Serif"/>
                <a:cs typeface="Microsoft Sans Serif"/>
              </a:rPr>
              <a:t>by</a:t>
            </a:r>
            <a:r>
              <a:rPr sz="2200" spc="70" dirty="0">
                <a:latin typeface="Microsoft Sans Serif"/>
                <a:cs typeface="Microsoft Sans Serif"/>
              </a:rPr>
              <a:t> </a:t>
            </a:r>
            <a:r>
              <a:rPr sz="2200" spc="-10" dirty="0">
                <a:latin typeface="Microsoft Sans Serif"/>
                <a:cs typeface="Microsoft Sans Serif"/>
              </a:rPr>
              <a:t>four</a:t>
            </a:r>
            <a:r>
              <a:rPr sz="2200" spc="85" dirty="0">
                <a:latin typeface="Microsoft Sans Serif"/>
                <a:cs typeface="Microsoft Sans Serif"/>
              </a:rPr>
              <a:t> </a:t>
            </a:r>
            <a:r>
              <a:rPr sz="2200" spc="-20" dirty="0">
                <a:latin typeface="Microsoft Sans Serif"/>
                <a:cs typeface="Microsoft Sans Serif"/>
              </a:rPr>
              <a:t>different</a:t>
            </a:r>
            <a:r>
              <a:rPr sz="2200" spc="65" dirty="0">
                <a:latin typeface="Microsoft Sans Serif"/>
                <a:cs typeface="Microsoft Sans Serif"/>
              </a:rPr>
              <a:t> </a:t>
            </a:r>
            <a:r>
              <a:rPr sz="2200" spc="-55" dirty="0">
                <a:latin typeface="Microsoft Sans Serif"/>
                <a:cs typeface="Microsoft Sans Serif"/>
              </a:rPr>
              <a:t>classification</a:t>
            </a:r>
            <a:r>
              <a:rPr sz="2200" spc="90" dirty="0">
                <a:latin typeface="Microsoft Sans Serif"/>
                <a:cs typeface="Microsoft Sans Serif"/>
              </a:rPr>
              <a:t> </a:t>
            </a:r>
            <a:r>
              <a:rPr sz="2200" spc="-70" dirty="0">
                <a:latin typeface="Microsoft Sans Serif"/>
                <a:cs typeface="Microsoft Sans Serif"/>
              </a:rPr>
              <a:t>models,</a:t>
            </a:r>
            <a:r>
              <a:rPr sz="2200" spc="50" dirty="0">
                <a:latin typeface="Microsoft Sans Serif"/>
                <a:cs typeface="Microsoft Sans Serif"/>
              </a:rPr>
              <a:t> </a:t>
            </a:r>
            <a:r>
              <a:rPr sz="2200" spc="-30" dirty="0">
                <a:latin typeface="Microsoft Sans Serif"/>
                <a:cs typeface="Microsoft Sans Serif"/>
              </a:rPr>
              <a:t>being </a:t>
            </a:r>
            <a:r>
              <a:rPr sz="2200" spc="-570" dirty="0">
                <a:latin typeface="Microsoft Sans Serif"/>
                <a:cs typeface="Microsoft Sans Serif"/>
              </a:rPr>
              <a:t> </a:t>
            </a:r>
            <a:r>
              <a:rPr sz="2200" spc="-30" dirty="0">
                <a:latin typeface="Microsoft Sans Serif"/>
                <a:cs typeface="Microsoft Sans Serif"/>
              </a:rPr>
              <a:t>the</a:t>
            </a:r>
            <a:r>
              <a:rPr sz="2200" spc="80" dirty="0">
                <a:latin typeface="Microsoft Sans Serif"/>
                <a:cs typeface="Microsoft Sans Serif"/>
              </a:rPr>
              <a:t> </a:t>
            </a:r>
            <a:r>
              <a:rPr sz="2200" spc="-110" dirty="0">
                <a:latin typeface="Microsoft Sans Serif"/>
                <a:cs typeface="Microsoft Sans Serif"/>
              </a:rPr>
              <a:t>accuracy</a:t>
            </a:r>
            <a:r>
              <a:rPr sz="2200" spc="80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of</a:t>
            </a:r>
            <a:r>
              <a:rPr sz="2200" spc="60" dirty="0">
                <a:latin typeface="Microsoft Sans Serif"/>
                <a:cs typeface="Microsoft Sans Serif"/>
              </a:rPr>
              <a:t> </a:t>
            </a:r>
            <a:r>
              <a:rPr sz="2200" spc="-114" dirty="0">
                <a:latin typeface="Microsoft Sans Serif"/>
                <a:cs typeface="Microsoft Sans Serif"/>
              </a:rPr>
              <a:t>each</a:t>
            </a:r>
            <a:r>
              <a:rPr sz="2200" spc="65" dirty="0">
                <a:latin typeface="Microsoft Sans Serif"/>
                <a:cs typeface="Microsoft Sans Serif"/>
              </a:rPr>
              <a:t> </a:t>
            </a:r>
            <a:r>
              <a:rPr sz="2200" spc="-40" dirty="0">
                <a:latin typeface="Microsoft Sans Serif"/>
                <a:cs typeface="Microsoft Sans Serif"/>
              </a:rPr>
              <a:t>model</a:t>
            </a:r>
            <a:r>
              <a:rPr sz="2200" spc="70" dirty="0">
                <a:latin typeface="Microsoft Sans Serif"/>
                <a:cs typeface="Microsoft Sans Serif"/>
              </a:rPr>
              <a:t> </a:t>
            </a:r>
            <a:r>
              <a:rPr sz="2200" spc="-60" dirty="0">
                <a:latin typeface="Microsoft Sans Serif"/>
                <a:cs typeface="Microsoft Sans Serif"/>
              </a:rPr>
              <a:t>evaluated</a:t>
            </a:r>
            <a:r>
              <a:rPr sz="2200" spc="50" dirty="0">
                <a:latin typeface="Microsoft Sans Serif"/>
                <a:cs typeface="Microsoft Sans Serif"/>
              </a:rPr>
              <a:t> </a:t>
            </a:r>
            <a:r>
              <a:rPr sz="2200" spc="-50" dirty="0">
                <a:latin typeface="Microsoft Sans Serif"/>
                <a:cs typeface="Microsoft Sans Serif"/>
              </a:rPr>
              <a:t>using</a:t>
            </a:r>
            <a:r>
              <a:rPr sz="2200" spc="90" dirty="0">
                <a:latin typeface="Microsoft Sans Serif"/>
                <a:cs typeface="Microsoft Sans Serif"/>
              </a:rPr>
              <a:t> </a:t>
            </a:r>
            <a:r>
              <a:rPr sz="2200" spc="-15" dirty="0">
                <a:latin typeface="Microsoft Sans Serif"/>
                <a:cs typeface="Microsoft Sans Serif"/>
              </a:rPr>
              <a:t>different</a:t>
            </a:r>
            <a:r>
              <a:rPr sz="2200" spc="60" dirty="0">
                <a:latin typeface="Microsoft Sans Serif"/>
                <a:cs typeface="Microsoft Sans Serif"/>
              </a:rPr>
              <a:t> </a:t>
            </a:r>
            <a:r>
              <a:rPr sz="2200" spc="-45" dirty="0">
                <a:latin typeface="Microsoft Sans Serif"/>
                <a:cs typeface="Microsoft Sans Serif"/>
              </a:rPr>
              <a:t>combinations</a:t>
            </a:r>
            <a:r>
              <a:rPr sz="2200" spc="45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of </a:t>
            </a:r>
            <a:r>
              <a:rPr sz="2200" dirty="0">
                <a:latin typeface="Microsoft Sans Serif"/>
                <a:cs typeface="Microsoft Sans Serif"/>
              </a:rPr>
              <a:t> </a:t>
            </a:r>
            <a:r>
              <a:rPr sz="2200" spc="-70" dirty="0">
                <a:latin typeface="Microsoft Sans Serif"/>
                <a:cs typeface="Microsoft Sans Serif"/>
              </a:rPr>
              <a:t>parameters.</a:t>
            </a:r>
            <a:endParaRPr sz="2200" dirty="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086845" y="6104032"/>
            <a:ext cx="321310" cy="256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39"/>
              </a:lnSpc>
            </a:pPr>
            <a:fld id="{81D60167-4931-47E6-BA6A-407CBD079E47}" type="slidenum">
              <a:rPr sz="1600" spc="75" dirty="0">
                <a:solidFill>
                  <a:srgbClr val="1C7CDB"/>
                </a:solidFill>
                <a:latin typeface="Microsoft Sans Serif"/>
                <a:cs typeface="Microsoft Sans Serif"/>
              </a:rPr>
              <a:t>7</a:t>
            </a:fld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8994" y="245662"/>
            <a:ext cx="8218806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45" dirty="0"/>
              <a:t>Methodology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8994" y="1841880"/>
            <a:ext cx="10200005" cy="1367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5080" indent="-2286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65" dirty="0">
                <a:latin typeface="Microsoft Sans Serif"/>
                <a:cs typeface="Microsoft Sans Serif"/>
              </a:rPr>
              <a:t>Data</a:t>
            </a:r>
            <a:r>
              <a:rPr sz="2200" spc="55" dirty="0">
                <a:latin typeface="Microsoft Sans Serif"/>
                <a:cs typeface="Microsoft Sans Serif"/>
              </a:rPr>
              <a:t> </a:t>
            </a:r>
            <a:r>
              <a:rPr sz="2200" spc="-75" dirty="0">
                <a:latin typeface="Microsoft Sans Serif"/>
                <a:cs typeface="Microsoft Sans Serif"/>
              </a:rPr>
              <a:t>sets</a:t>
            </a:r>
            <a:r>
              <a:rPr sz="2200" spc="85" dirty="0">
                <a:latin typeface="Microsoft Sans Serif"/>
                <a:cs typeface="Microsoft Sans Serif"/>
              </a:rPr>
              <a:t> </a:t>
            </a:r>
            <a:r>
              <a:rPr sz="2200" spc="-75" dirty="0">
                <a:latin typeface="Microsoft Sans Serif"/>
                <a:cs typeface="Microsoft Sans Serif"/>
              </a:rPr>
              <a:t>were</a:t>
            </a:r>
            <a:r>
              <a:rPr sz="2200" spc="80" dirty="0">
                <a:latin typeface="Microsoft Sans Serif"/>
                <a:cs typeface="Microsoft Sans Serif"/>
              </a:rPr>
              <a:t> </a:t>
            </a:r>
            <a:r>
              <a:rPr sz="2200" spc="-45" dirty="0">
                <a:latin typeface="Microsoft Sans Serif"/>
                <a:cs typeface="Microsoft Sans Serif"/>
              </a:rPr>
              <a:t>collected</a:t>
            </a:r>
            <a:r>
              <a:rPr sz="2200" spc="85" dirty="0">
                <a:latin typeface="Microsoft Sans Serif"/>
                <a:cs typeface="Microsoft Sans Serif"/>
              </a:rPr>
              <a:t> </a:t>
            </a:r>
            <a:r>
              <a:rPr sz="2200" spc="-25" dirty="0">
                <a:latin typeface="Microsoft Sans Serif"/>
                <a:cs typeface="Microsoft Sans Serif"/>
              </a:rPr>
              <a:t>from</a:t>
            </a:r>
            <a:r>
              <a:rPr sz="2200" spc="65" dirty="0">
                <a:latin typeface="Microsoft Sans Serif"/>
                <a:cs typeface="Microsoft Sans Serif"/>
              </a:rPr>
              <a:t> </a:t>
            </a:r>
            <a:r>
              <a:rPr sz="2200" spc="-140" dirty="0">
                <a:latin typeface="Microsoft Sans Serif"/>
                <a:cs typeface="Microsoft Sans Serif"/>
              </a:rPr>
              <a:t>Space</a:t>
            </a:r>
            <a:r>
              <a:rPr sz="2200" spc="80" dirty="0">
                <a:latin typeface="Microsoft Sans Serif"/>
                <a:cs typeface="Microsoft Sans Serif"/>
              </a:rPr>
              <a:t> </a:t>
            </a:r>
            <a:r>
              <a:rPr sz="2200" spc="-210" dirty="0">
                <a:latin typeface="Microsoft Sans Serif"/>
                <a:cs typeface="Microsoft Sans Serif"/>
              </a:rPr>
              <a:t>X</a:t>
            </a:r>
            <a:r>
              <a:rPr sz="2200" spc="75" dirty="0">
                <a:latin typeface="Microsoft Sans Serif"/>
                <a:cs typeface="Microsoft Sans Serif"/>
              </a:rPr>
              <a:t> </a:t>
            </a:r>
            <a:r>
              <a:rPr sz="2200" spc="-145" dirty="0">
                <a:latin typeface="Microsoft Sans Serif"/>
                <a:cs typeface="Microsoft Sans Serif"/>
              </a:rPr>
              <a:t>API</a:t>
            </a:r>
            <a:r>
              <a:rPr sz="2200" spc="85" dirty="0">
                <a:latin typeface="Microsoft Sans Serif"/>
                <a:cs typeface="Microsoft Sans Serif"/>
              </a:rPr>
              <a:t> </a:t>
            </a:r>
            <a:r>
              <a:rPr sz="2200" spc="-30" dirty="0">
                <a:latin typeface="Microsoft Sans Serif"/>
                <a:cs typeface="Microsoft Sans Serif"/>
              </a:rPr>
              <a:t>(</a:t>
            </a:r>
            <a:r>
              <a:rPr sz="2200" u="sng" spc="-30" dirty="0">
                <a:uFill>
                  <a:solidFill>
                    <a:srgbClr val="292929"/>
                  </a:solidFill>
                </a:uFill>
                <a:latin typeface="Microsoft Sans Serif"/>
                <a:cs typeface="Microsoft Sans Serif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https://api.spacexdata.com/v4/rockets/</a:t>
            </a:r>
            <a:r>
              <a:rPr sz="2200" spc="-30" dirty="0">
                <a:latin typeface="Microsoft Sans Serif"/>
                <a:cs typeface="Microsoft Sans Serif"/>
              </a:rPr>
              <a:t>) </a:t>
            </a:r>
            <a:r>
              <a:rPr sz="2200" spc="-570" dirty="0">
                <a:latin typeface="Microsoft Sans Serif"/>
                <a:cs typeface="Microsoft Sans Serif"/>
              </a:rPr>
              <a:t> </a:t>
            </a:r>
            <a:r>
              <a:rPr sz="2200" spc="-70" dirty="0">
                <a:latin typeface="Microsoft Sans Serif"/>
                <a:cs typeface="Microsoft Sans Serif"/>
              </a:rPr>
              <a:t>and</a:t>
            </a:r>
            <a:r>
              <a:rPr sz="2200" spc="65" dirty="0">
                <a:latin typeface="Microsoft Sans Serif"/>
                <a:cs typeface="Microsoft Sans Serif"/>
              </a:rPr>
              <a:t> </a:t>
            </a:r>
            <a:r>
              <a:rPr sz="2200" spc="-25" dirty="0">
                <a:latin typeface="Microsoft Sans Serif"/>
                <a:cs typeface="Microsoft Sans Serif"/>
              </a:rPr>
              <a:t>from</a:t>
            </a:r>
            <a:r>
              <a:rPr sz="2200" spc="55" dirty="0">
                <a:latin typeface="Microsoft Sans Serif"/>
                <a:cs typeface="Microsoft Sans Serif"/>
              </a:rPr>
              <a:t> </a:t>
            </a:r>
            <a:r>
              <a:rPr sz="2200" spc="-60" dirty="0">
                <a:latin typeface="Microsoft Sans Serif"/>
                <a:cs typeface="Microsoft Sans Serif"/>
              </a:rPr>
              <a:t>Wikipedia </a:t>
            </a:r>
            <a:r>
              <a:rPr sz="2200" spc="-55" dirty="0">
                <a:latin typeface="Microsoft Sans Serif"/>
                <a:cs typeface="Microsoft Sans Serif"/>
              </a:rPr>
              <a:t> </a:t>
            </a:r>
            <a:r>
              <a:rPr sz="2200" spc="-45" dirty="0">
                <a:latin typeface="Microsoft Sans Serif"/>
                <a:cs typeface="Microsoft Sans Serif"/>
              </a:rPr>
              <a:t>(</a:t>
            </a:r>
            <a:r>
              <a:rPr sz="2200" u="sng" spc="-45" dirty="0">
                <a:uFill>
                  <a:solidFill>
                    <a:srgbClr val="292929"/>
                  </a:solidFill>
                </a:uFill>
                <a:latin typeface="Microsoft Sans Serif"/>
                <a:cs typeface="Microsoft Sans Serif"/>
                <a:hlinkClick r:id="rId3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https://en.wikipedia.org/wiki/List_of_Falcon/_9/_and_Falcon_Heavy_launches</a:t>
            </a:r>
            <a:r>
              <a:rPr sz="2200" spc="-45" dirty="0">
                <a:latin typeface="Microsoft Sans Serif"/>
                <a:cs typeface="Microsoft Sans Serif"/>
              </a:rPr>
              <a:t>), </a:t>
            </a:r>
            <a:r>
              <a:rPr sz="2200" spc="-40" dirty="0">
                <a:latin typeface="Microsoft Sans Serif"/>
                <a:cs typeface="Microsoft Sans Serif"/>
              </a:rPr>
              <a:t> </a:t>
            </a:r>
            <a:r>
              <a:rPr sz="2200" spc="-50" dirty="0">
                <a:latin typeface="Microsoft Sans Serif"/>
                <a:cs typeface="Microsoft Sans Serif"/>
              </a:rPr>
              <a:t>using</a:t>
            </a:r>
            <a:r>
              <a:rPr sz="2200" spc="90" dirty="0">
                <a:latin typeface="Microsoft Sans Serif"/>
                <a:cs typeface="Microsoft Sans Serif"/>
              </a:rPr>
              <a:t> </a:t>
            </a:r>
            <a:r>
              <a:rPr sz="2200" spc="-60" dirty="0">
                <a:latin typeface="Microsoft Sans Serif"/>
                <a:cs typeface="Microsoft Sans Serif"/>
              </a:rPr>
              <a:t>web</a:t>
            </a:r>
            <a:r>
              <a:rPr sz="2200" spc="75" dirty="0">
                <a:latin typeface="Microsoft Sans Serif"/>
                <a:cs typeface="Microsoft Sans Serif"/>
              </a:rPr>
              <a:t> </a:t>
            </a:r>
            <a:r>
              <a:rPr sz="2200" spc="-55" dirty="0">
                <a:latin typeface="Microsoft Sans Serif"/>
                <a:cs typeface="Microsoft Sans Serif"/>
              </a:rPr>
              <a:t>scraping</a:t>
            </a:r>
            <a:r>
              <a:rPr sz="2200" spc="80" dirty="0">
                <a:latin typeface="Microsoft Sans Serif"/>
                <a:cs typeface="Microsoft Sans Serif"/>
              </a:rPr>
              <a:t> </a:t>
            </a:r>
            <a:r>
              <a:rPr sz="2200" spc="-80" dirty="0">
                <a:latin typeface="Microsoft Sans Serif"/>
                <a:cs typeface="Microsoft Sans Serif"/>
              </a:rPr>
              <a:t>technics.</a:t>
            </a:r>
            <a:endParaRPr sz="2200" dirty="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086845" y="6104032"/>
            <a:ext cx="321310" cy="256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39"/>
              </a:lnSpc>
            </a:pPr>
            <a:fld id="{81D60167-4931-47E6-BA6A-407CBD079E47}" type="slidenum">
              <a:rPr sz="1600" spc="75" dirty="0">
                <a:solidFill>
                  <a:srgbClr val="1C7CDB"/>
                </a:solidFill>
                <a:latin typeface="Microsoft Sans Serif"/>
                <a:cs typeface="Microsoft Sans Serif"/>
              </a:rPr>
              <a:t>8</a:t>
            </a:fld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8994" y="245662"/>
            <a:ext cx="8523606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114" dirty="0"/>
              <a:t>Data</a:t>
            </a:r>
            <a:r>
              <a:rPr sz="6000" spc="85" dirty="0"/>
              <a:t> </a:t>
            </a:r>
            <a:r>
              <a:rPr sz="6000" spc="-85" dirty="0"/>
              <a:t>Collection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99794" y="1816353"/>
            <a:ext cx="10809606" cy="93102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327660" indent="-2286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400" spc="-155" dirty="0">
                <a:latin typeface="Microsoft Sans Serif"/>
                <a:cs typeface="Microsoft Sans Serif"/>
              </a:rPr>
              <a:t>SpaceX</a:t>
            </a:r>
            <a:r>
              <a:rPr sz="2400" spc="-150" dirty="0">
                <a:latin typeface="Microsoft Sans Serif"/>
                <a:cs typeface="Microsoft Sans Serif"/>
              </a:rPr>
              <a:t> </a:t>
            </a:r>
            <a:r>
              <a:rPr sz="2400" spc="-40" dirty="0">
                <a:latin typeface="Microsoft Sans Serif"/>
                <a:cs typeface="Microsoft Sans Serif"/>
              </a:rPr>
              <a:t>offers </a:t>
            </a:r>
            <a:r>
              <a:rPr sz="2400" spc="-145" dirty="0">
                <a:latin typeface="Microsoft Sans Serif"/>
                <a:cs typeface="Microsoft Sans Serif"/>
              </a:rPr>
              <a:t>a</a:t>
            </a:r>
            <a:r>
              <a:rPr sz="2400" spc="-140" dirty="0">
                <a:latin typeface="Microsoft Sans Serif"/>
                <a:cs typeface="Microsoft Sans Serif"/>
              </a:rPr>
              <a:t> </a:t>
            </a:r>
            <a:r>
              <a:rPr sz="2400" spc="-25" dirty="0">
                <a:latin typeface="Microsoft Sans Serif"/>
                <a:cs typeface="Microsoft Sans Serif"/>
              </a:rPr>
              <a:t>public </a:t>
            </a:r>
            <a:r>
              <a:rPr sz="2400" spc="-145" dirty="0">
                <a:latin typeface="Microsoft Sans Serif"/>
                <a:cs typeface="Microsoft Sans Serif"/>
              </a:rPr>
              <a:t>API</a:t>
            </a:r>
            <a:r>
              <a:rPr sz="2400" spc="-140" dirty="0">
                <a:latin typeface="Microsoft Sans Serif"/>
                <a:cs typeface="Microsoft Sans Serif"/>
              </a:rPr>
              <a:t> </a:t>
            </a:r>
            <a:r>
              <a:rPr sz="2400" spc="-25" dirty="0">
                <a:latin typeface="Microsoft Sans Serif"/>
                <a:cs typeface="Microsoft Sans Serif"/>
              </a:rPr>
              <a:t>from </a:t>
            </a:r>
            <a:r>
              <a:rPr sz="2400" spc="-570" dirty="0">
                <a:latin typeface="Microsoft Sans Serif"/>
                <a:cs typeface="Microsoft Sans Serif"/>
              </a:rPr>
              <a:t> </a:t>
            </a:r>
            <a:r>
              <a:rPr sz="2400" spc="-75" dirty="0">
                <a:latin typeface="Microsoft Sans Serif"/>
                <a:cs typeface="Microsoft Sans Serif"/>
              </a:rPr>
              <a:t>where</a:t>
            </a:r>
            <a:r>
              <a:rPr sz="2400" spc="65" dirty="0">
                <a:latin typeface="Microsoft Sans Serif"/>
                <a:cs typeface="Microsoft Sans Serif"/>
              </a:rPr>
              <a:t> </a:t>
            </a:r>
            <a:r>
              <a:rPr sz="2400" spc="-45" dirty="0">
                <a:latin typeface="Microsoft Sans Serif"/>
                <a:cs typeface="Microsoft Sans Serif"/>
              </a:rPr>
              <a:t>data</a:t>
            </a:r>
            <a:r>
              <a:rPr sz="2400" spc="45" dirty="0">
                <a:latin typeface="Microsoft Sans Serif"/>
                <a:cs typeface="Microsoft Sans Serif"/>
              </a:rPr>
              <a:t> </a:t>
            </a:r>
            <a:r>
              <a:rPr sz="2400" spc="-114" dirty="0">
                <a:latin typeface="Microsoft Sans Serif"/>
                <a:cs typeface="Microsoft Sans Serif"/>
              </a:rPr>
              <a:t>can</a:t>
            </a:r>
            <a:r>
              <a:rPr sz="2400" spc="75" dirty="0">
                <a:latin typeface="Microsoft Sans Serif"/>
                <a:cs typeface="Microsoft Sans Serif"/>
              </a:rPr>
              <a:t> </a:t>
            </a:r>
            <a:r>
              <a:rPr sz="2400" spc="-55" dirty="0">
                <a:latin typeface="Microsoft Sans Serif"/>
                <a:cs typeface="Microsoft Sans Serif"/>
              </a:rPr>
              <a:t>be</a:t>
            </a:r>
            <a:r>
              <a:rPr sz="2400" spc="70" dirty="0">
                <a:latin typeface="Microsoft Sans Serif"/>
                <a:cs typeface="Microsoft Sans Serif"/>
              </a:rPr>
              <a:t> </a:t>
            </a:r>
            <a:r>
              <a:rPr sz="2400" spc="-25" dirty="0">
                <a:latin typeface="Microsoft Sans Serif"/>
                <a:cs typeface="Microsoft Sans Serif"/>
              </a:rPr>
              <a:t>obtained</a:t>
            </a:r>
            <a:r>
              <a:rPr sz="2400" spc="50" dirty="0">
                <a:latin typeface="Microsoft Sans Serif"/>
                <a:cs typeface="Microsoft Sans Serif"/>
              </a:rPr>
              <a:t> </a:t>
            </a:r>
            <a:r>
              <a:rPr sz="2400" spc="-70" dirty="0">
                <a:latin typeface="Microsoft Sans Serif"/>
                <a:cs typeface="Microsoft Sans Serif"/>
              </a:rPr>
              <a:t>and </a:t>
            </a:r>
            <a:r>
              <a:rPr sz="2400" spc="-570" dirty="0">
                <a:latin typeface="Microsoft Sans Serif"/>
                <a:cs typeface="Microsoft Sans Serif"/>
              </a:rPr>
              <a:t> </a:t>
            </a:r>
            <a:r>
              <a:rPr sz="2400" spc="-35" dirty="0">
                <a:latin typeface="Microsoft Sans Serif"/>
                <a:cs typeface="Microsoft Sans Serif"/>
              </a:rPr>
              <a:t>then</a:t>
            </a:r>
            <a:r>
              <a:rPr sz="2400" spc="60" dirty="0">
                <a:latin typeface="Microsoft Sans Serif"/>
                <a:cs typeface="Microsoft Sans Serif"/>
              </a:rPr>
              <a:t> </a:t>
            </a:r>
            <a:r>
              <a:rPr sz="2400" spc="-85" dirty="0">
                <a:latin typeface="Microsoft Sans Serif"/>
                <a:cs typeface="Microsoft Sans Serif"/>
              </a:rPr>
              <a:t>used;</a:t>
            </a:r>
            <a:endParaRPr sz="2400" dirty="0">
              <a:latin typeface="Microsoft Sans Serif"/>
              <a:cs typeface="Microsoft Sans Serif"/>
            </a:endParaRPr>
          </a:p>
          <a:p>
            <a:pPr marL="241300" marR="5080" indent="-228600">
              <a:lnSpc>
                <a:spcPct val="100000"/>
              </a:lnSpc>
              <a:spcBef>
                <a:spcPts val="140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400" spc="-110" dirty="0">
                <a:latin typeface="Microsoft Sans Serif"/>
                <a:cs typeface="Microsoft Sans Serif"/>
              </a:rPr>
              <a:t>This</a:t>
            </a:r>
            <a:r>
              <a:rPr sz="2400" spc="80" dirty="0">
                <a:latin typeface="Microsoft Sans Serif"/>
                <a:cs typeface="Microsoft Sans Serif"/>
              </a:rPr>
              <a:t> </a:t>
            </a:r>
            <a:r>
              <a:rPr sz="2400" spc="-145" dirty="0">
                <a:latin typeface="Microsoft Sans Serif"/>
                <a:cs typeface="Microsoft Sans Serif"/>
              </a:rPr>
              <a:t>API</a:t>
            </a:r>
            <a:r>
              <a:rPr sz="2400" spc="50" dirty="0">
                <a:latin typeface="Microsoft Sans Serif"/>
                <a:cs typeface="Microsoft Sans Serif"/>
              </a:rPr>
              <a:t> </a:t>
            </a:r>
            <a:r>
              <a:rPr sz="2400" spc="-114" dirty="0">
                <a:latin typeface="Microsoft Sans Serif"/>
                <a:cs typeface="Microsoft Sans Serif"/>
              </a:rPr>
              <a:t>was</a:t>
            </a:r>
            <a:r>
              <a:rPr sz="2400" spc="75" dirty="0">
                <a:latin typeface="Microsoft Sans Serif"/>
                <a:cs typeface="Microsoft Sans Serif"/>
              </a:rPr>
              <a:t> </a:t>
            </a:r>
            <a:r>
              <a:rPr sz="2400" spc="-80" dirty="0">
                <a:latin typeface="Microsoft Sans Serif"/>
                <a:cs typeface="Microsoft Sans Serif"/>
              </a:rPr>
              <a:t>used</a:t>
            </a:r>
            <a:r>
              <a:rPr sz="2400" spc="85" dirty="0">
                <a:latin typeface="Microsoft Sans Serif"/>
                <a:cs typeface="Microsoft Sans Serif"/>
              </a:rPr>
              <a:t> </a:t>
            </a:r>
            <a:r>
              <a:rPr sz="2400" spc="-55" dirty="0">
                <a:latin typeface="Microsoft Sans Serif"/>
                <a:cs typeface="Microsoft Sans Serif"/>
              </a:rPr>
              <a:t>according</a:t>
            </a:r>
            <a:r>
              <a:rPr sz="2400" spc="75" dirty="0">
                <a:latin typeface="Microsoft Sans Serif"/>
                <a:cs typeface="Microsoft Sans Serif"/>
              </a:rPr>
              <a:t> </a:t>
            </a:r>
            <a:r>
              <a:rPr sz="2400" spc="40" dirty="0">
                <a:latin typeface="Microsoft Sans Serif"/>
                <a:cs typeface="Microsoft Sans Serif"/>
              </a:rPr>
              <a:t>to</a:t>
            </a:r>
            <a:r>
              <a:rPr sz="2400" spc="60" dirty="0">
                <a:latin typeface="Microsoft Sans Serif"/>
                <a:cs typeface="Microsoft Sans Serif"/>
              </a:rPr>
              <a:t> </a:t>
            </a:r>
            <a:r>
              <a:rPr sz="2400" spc="-30" dirty="0">
                <a:latin typeface="Microsoft Sans Serif"/>
                <a:cs typeface="Microsoft Sans Serif"/>
              </a:rPr>
              <a:t>the </a:t>
            </a:r>
            <a:r>
              <a:rPr sz="2400" spc="-570" dirty="0">
                <a:latin typeface="Microsoft Sans Serif"/>
                <a:cs typeface="Microsoft Sans Serif"/>
              </a:rPr>
              <a:t> </a:t>
            </a:r>
            <a:r>
              <a:rPr sz="2400" spc="-30" dirty="0">
                <a:latin typeface="Microsoft Sans Serif"/>
                <a:cs typeface="Microsoft Sans Serif"/>
              </a:rPr>
              <a:t>flowchart</a:t>
            </a:r>
            <a:r>
              <a:rPr sz="2400" spc="50" dirty="0">
                <a:latin typeface="Microsoft Sans Serif"/>
                <a:cs typeface="Microsoft Sans Serif"/>
              </a:rPr>
              <a:t> </a:t>
            </a:r>
            <a:r>
              <a:rPr sz="2400" spc="-60" dirty="0">
                <a:latin typeface="Microsoft Sans Serif"/>
                <a:cs typeface="Microsoft Sans Serif"/>
              </a:rPr>
              <a:t>beside</a:t>
            </a:r>
            <a:r>
              <a:rPr sz="2400" spc="85" dirty="0">
                <a:latin typeface="Microsoft Sans Serif"/>
                <a:cs typeface="Microsoft Sans Serif"/>
              </a:rPr>
              <a:t> </a:t>
            </a:r>
            <a:r>
              <a:rPr sz="2400" spc="-70" dirty="0">
                <a:latin typeface="Microsoft Sans Serif"/>
                <a:cs typeface="Microsoft Sans Serif"/>
              </a:rPr>
              <a:t>and</a:t>
            </a:r>
            <a:r>
              <a:rPr sz="2400" spc="50" dirty="0">
                <a:latin typeface="Microsoft Sans Serif"/>
                <a:cs typeface="Microsoft Sans Serif"/>
              </a:rPr>
              <a:t> </a:t>
            </a:r>
            <a:r>
              <a:rPr sz="2400" spc="-35" dirty="0">
                <a:latin typeface="Microsoft Sans Serif"/>
                <a:cs typeface="Microsoft Sans Serif"/>
              </a:rPr>
              <a:t>then</a:t>
            </a:r>
            <a:r>
              <a:rPr sz="2400" spc="60" dirty="0">
                <a:latin typeface="Microsoft Sans Serif"/>
                <a:cs typeface="Microsoft Sans Serif"/>
              </a:rPr>
              <a:t> </a:t>
            </a:r>
            <a:r>
              <a:rPr sz="2400" spc="-45" dirty="0">
                <a:latin typeface="Microsoft Sans Serif"/>
                <a:cs typeface="Microsoft Sans Serif"/>
              </a:rPr>
              <a:t>data</a:t>
            </a:r>
            <a:r>
              <a:rPr sz="2400" spc="70" dirty="0">
                <a:latin typeface="Microsoft Sans Serif"/>
                <a:cs typeface="Microsoft Sans Serif"/>
              </a:rPr>
              <a:t> </a:t>
            </a:r>
            <a:r>
              <a:rPr sz="2400" spc="-60" dirty="0">
                <a:latin typeface="Microsoft Sans Serif"/>
                <a:cs typeface="Microsoft Sans Serif"/>
              </a:rPr>
              <a:t>is </a:t>
            </a:r>
            <a:r>
              <a:rPr sz="2400" spc="-55" dirty="0">
                <a:latin typeface="Microsoft Sans Serif"/>
                <a:cs typeface="Microsoft Sans Serif"/>
              </a:rPr>
              <a:t> </a:t>
            </a:r>
            <a:r>
              <a:rPr sz="2400" spc="-50" dirty="0">
                <a:latin typeface="Microsoft Sans Serif"/>
                <a:cs typeface="Microsoft Sans Serif"/>
              </a:rPr>
              <a:t>persisted.</a:t>
            </a:r>
            <a:endParaRPr sz="2400" dirty="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48994" y="291577"/>
            <a:ext cx="10809606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-114" dirty="0"/>
              <a:t>Data</a:t>
            </a:r>
            <a:r>
              <a:rPr sz="5400" spc="120" dirty="0"/>
              <a:t> </a:t>
            </a:r>
            <a:r>
              <a:rPr sz="5400" spc="-85" dirty="0"/>
              <a:t>Collection</a:t>
            </a:r>
            <a:r>
              <a:rPr sz="5400" spc="145" dirty="0"/>
              <a:t> </a:t>
            </a:r>
            <a:r>
              <a:rPr sz="5400" spc="765" dirty="0"/>
              <a:t>–</a:t>
            </a:r>
            <a:r>
              <a:rPr sz="5400" spc="114" dirty="0"/>
              <a:t> </a:t>
            </a:r>
            <a:r>
              <a:rPr sz="5400" spc="-250" dirty="0"/>
              <a:t>SpaceX</a:t>
            </a:r>
            <a:r>
              <a:rPr sz="5400" spc="125" dirty="0"/>
              <a:t> </a:t>
            </a:r>
            <a:r>
              <a:rPr sz="5400" spc="-240" dirty="0"/>
              <a:t>API</a:t>
            </a: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39314" y="3428332"/>
            <a:ext cx="1917953" cy="1077226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2278380" y="3542073"/>
            <a:ext cx="1644014" cy="795655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12700" marR="5080" algn="ctr">
              <a:lnSpc>
                <a:spcPct val="90300"/>
              </a:lnSpc>
              <a:spcBef>
                <a:spcPts val="310"/>
              </a:spcBef>
            </a:pP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Request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API </a:t>
            </a: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and </a:t>
            </a: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parse</a:t>
            </a:r>
            <a:r>
              <a:rPr sz="1800" b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800" b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</a:rPr>
              <a:t>SpaceX </a:t>
            </a:r>
            <a:r>
              <a:rPr sz="1800" b="1" spc="-3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launch </a:t>
            </a:r>
            <a:r>
              <a:rPr sz="1800" b="1" spc="-20" dirty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endParaRPr sz="1800" dirty="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 rot="16200000">
            <a:off x="4296423" y="3755985"/>
            <a:ext cx="500633" cy="42191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029200" y="3428332"/>
            <a:ext cx="1917953" cy="1079766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5140325" y="3545438"/>
            <a:ext cx="1700530" cy="795020"/>
          </a:xfrm>
          <a:prstGeom prst="rect">
            <a:avLst/>
          </a:prstGeom>
        </p:spPr>
        <p:txBody>
          <a:bodyPr vert="horz" wrap="square" lIns="0" tIns="39369" rIns="0" bIns="0" rtlCol="0">
            <a:spAutoFit/>
          </a:bodyPr>
          <a:lstStyle/>
          <a:p>
            <a:pPr marL="12700" marR="5080" algn="ctr">
              <a:lnSpc>
                <a:spcPct val="90300"/>
              </a:lnSpc>
              <a:spcBef>
                <a:spcPts val="309"/>
              </a:spcBef>
            </a:pP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Filter</a:t>
            </a:r>
            <a:r>
              <a:rPr sz="18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-20" dirty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-15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1800" b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</a:rPr>
              <a:t>only </a:t>
            </a:r>
            <a:r>
              <a:rPr sz="1800" b="1" spc="-3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</a:rPr>
              <a:t>include </a:t>
            </a: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Falcon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9 </a:t>
            </a:r>
            <a:r>
              <a:rPr sz="1800" b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launches</a:t>
            </a:r>
            <a:endParaRPr sz="1800" dirty="0">
              <a:latin typeface="Calibri"/>
              <a:cs typeface="Calibri"/>
            </a:endParaRPr>
          </a:p>
        </p:txBody>
      </p:sp>
      <p:pic>
        <p:nvPicPr>
          <p:cNvPr id="13" name="object 1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919086" y="3435965"/>
            <a:ext cx="1917953" cy="1079766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8025132" y="3677011"/>
            <a:ext cx="1711325" cy="548640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546100" marR="5080" indent="-533400">
              <a:lnSpc>
                <a:spcPts val="1960"/>
              </a:lnSpc>
              <a:spcBef>
                <a:spcPts val="330"/>
              </a:spcBef>
            </a:pP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</a:rPr>
              <a:t>Deal</a:t>
            </a:r>
            <a:r>
              <a:rPr sz="1800" b="1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</a:rPr>
              <a:t>with</a:t>
            </a:r>
            <a:r>
              <a:rPr sz="1800" b="1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</a:rPr>
              <a:t>Missing </a:t>
            </a:r>
            <a:r>
              <a:rPr sz="1800" b="1" spc="-3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-25" dirty="0">
                <a:solidFill>
                  <a:srgbClr val="FFFFFF"/>
                </a:solidFill>
                <a:latin typeface="Calibri"/>
                <a:cs typeface="Calibri"/>
              </a:rPr>
              <a:t>Values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1086845" y="6104032"/>
            <a:ext cx="321310" cy="256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39"/>
              </a:lnSpc>
            </a:pPr>
            <a:fld id="{81D60167-4931-47E6-BA6A-407CBD079E47}" type="slidenum">
              <a:rPr sz="1600" spc="75" dirty="0">
                <a:solidFill>
                  <a:srgbClr val="1C7CDB"/>
                </a:solidFill>
                <a:latin typeface="Microsoft Sans Serif"/>
                <a:cs typeface="Microsoft Sans Serif"/>
              </a:rPr>
              <a:t>9</a:t>
            </a:fld>
            <a:endParaRPr sz="1600">
              <a:latin typeface="Microsoft Sans Serif"/>
              <a:cs typeface="Microsoft Sans Serif"/>
            </a:endParaRPr>
          </a:p>
        </p:txBody>
      </p:sp>
      <p:pic>
        <p:nvPicPr>
          <p:cNvPr id="16" name="object 8">
            <a:extLst>
              <a:ext uri="{FF2B5EF4-FFF2-40B4-BE49-F238E27FC236}">
                <a16:creationId xmlns="" xmlns:a16="http://schemas.microsoft.com/office/drawing/2014/main" id="{BB7FD038-0065-48A1-AD64-CCECFF8F0A34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 rot="16200000">
            <a:off x="7268223" y="3725493"/>
            <a:ext cx="500633" cy="421919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36</TotalTime>
  <Words>2280</Words>
  <Application>Microsoft Office PowerPoint</Application>
  <PresentationFormat>Widescreen</PresentationFormat>
  <Paragraphs>409</Paragraphs>
  <Slides>51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8" baseType="lpstr">
      <vt:lpstr>Arial</vt:lpstr>
      <vt:lpstr>Arial MT</vt:lpstr>
      <vt:lpstr>Calibri</vt:lpstr>
      <vt:lpstr>Century Gothic</vt:lpstr>
      <vt:lpstr>Microsoft Sans Serif</vt:lpstr>
      <vt:lpstr>Times New Roman</vt:lpstr>
      <vt:lpstr>Mesh</vt:lpstr>
      <vt:lpstr>PowerPoint Presentation</vt:lpstr>
      <vt:lpstr>Outline</vt:lpstr>
      <vt:lpstr>Executive Summary</vt:lpstr>
      <vt:lpstr>Introduction</vt:lpstr>
      <vt:lpstr>Methodology</vt:lpstr>
      <vt:lpstr>Methodology</vt:lpstr>
      <vt:lpstr>Methodology</vt:lpstr>
      <vt:lpstr>Data Collection</vt:lpstr>
      <vt:lpstr>Data Collection – SpaceX API</vt:lpstr>
      <vt:lpstr>Data Collection - Scraping</vt:lpstr>
      <vt:lpstr>Data Wrangling</vt:lpstr>
      <vt:lpstr>EDA with Data Visualization</vt:lpstr>
      <vt:lpstr>EDA with SQL</vt:lpstr>
      <vt:lpstr>Build an Interactive Map with Folium</vt:lpstr>
      <vt:lpstr>Build a Dashboard with Plotly Dash</vt:lpstr>
      <vt:lpstr>Predictive Analysis (Classification)</vt:lpstr>
      <vt:lpstr>Results</vt:lpstr>
      <vt:lpstr>Results</vt:lpstr>
      <vt:lpstr>Results</vt:lpstr>
      <vt:lpstr>Insight from eda</vt:lpstr>
      <vt:lpstr>Flight Number vs. Launch Site</vt:lpstr>
      <vt:lpstr>Payload vs. Launch Site</vt:lpstr>
      <vt:lpstr>Success Rate vs. Orbit Type</vt:lpstr>
      <vt:lpstr>Flight Number vs. Orbit Type</vt:lpstr>
      <vt:lpstr>Payload vs. Orbit Type</vt:lpstr>
      <vt:lpstr>Launch Success Yearly Trend</vt:lpstr>
      <vt:lpstr>All Launch Site Names</vt:lpstr>
      <vt:lpstr>Launch Site Names Begin with 'CCA'</vt:lpstr>
      <vt:lpstr>Total Payload Mass</vt:lpstr>
      <vt:lpstr>Average Payload Mass by F9 v1.1</vt:lpstr>
      <vt:lpstr>First Successful Ground Landing Date</vt:lpstr>
      <vt:lpstr>Successful Drone Ship Landing with Payload between 4000 and 6000</vt:lpstr>
      <vt:lpstr>Total Number of Successful and Failure Mission Outcomes</vt:lpstr>
      <vt:lpstr>Boosters Carried Maximum Payload</vt:lpstr>
      <vt:lpstr>2015 Launch Records</vt:lpstr>
      <vt:lpstr>Rank Landing Outcomes Between 2010-06-04 and 2017-03-20</vt:lpstr>
      <vt:lpstr>Launch site proximities analysis</vt:lpstr>
      <vt:lpstr>All launch sites</vt:lpstr>
      <vt:lpstr>Launch Outcomes by Site</vt:lpstr>
      <vt:lpstr>Logistics and Safety</vt:lpstr>
      <vt:lpstr>Dashboard with plotly dash</vt:lpstr>
      <vt:lpstr>Successful Launches by Site</vt:lpstr>
      <vt:lpstr>Launch Success Ratio for KSC LC-39A</vt:lpstr>
      <vt:lpstr>Payload vs. Launch Outcome</vt:lpstr>
      <vt:lpstr>Payload vs. Launch Outcome</vt:lpstr>
      <vt:lpstr>Predictive analysis (classification)</vt:lpstr>
      <vt:lpstr>Classification Accuracy</vt:lpstr>
      <vt:lpstr>Confusion Matrix of Decision Tree Classifier</vt:lpstr>
      <vt:lpstr>Conclusions</vt:lpstr>
      <vt:lpstr>Appendix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&lt;Title&gt;</dc:title>
  <dc:creator>YAN Luo</dc:creator>
  <cp:lastModifiedBy>Dell</cp:lastModifiedBy>
  <cp:revision>3</cp:revision>
  <dcterms:created xsi:type="dcterms:W3CDTF">2023-05-11T02:42:48Z</dcterms:created>
  <dcterms:modified xsi:type="dcterms:W3CDTF">2023-05-11T07:35:07Z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2021-11-01T00:00:00Z</vt:filetime>
  </property>
  <property fmtid="{D5CDD505-2E9C-101B-9397-08002B2CF9AE}" pid="3" name="Creator">
    <vt:lpwstr>Microsoft® PowerPoint® para Microsoft 365</vt:lpwstr>
  </property>
  <property fmtid="{D5CDD505-2E9C-101B-9397-08002B2CF9AE}" pid="4" name="LastSaved">
    <vt:filetime>2023-05-11T00:00:00Z</vt:filetime>
  </property>
</Properties>
</file>