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6" d="100"/>
          <a:sy n="76" d="100"/>
        </p:scale>
        <p:origin x="228" y="-6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A704C-13C7-6595-3C2E-28AB0C5F5B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A9345B-C55D-82ED-59CD-FBE47059D7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10573-5F89-BED1-A125-091213F3E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D5E51-8649-4E06-85EC-21B87C1069C9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91CC4-1140-1371-1888-077B79329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456A7-0FAD-680F-63A5-CD4AD739C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B7C54-C9E7-4D45-9594-613169E0B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787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8EFF5-A1C7-32FD-C98F-58075B81B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AD6853-6782-0ACA-6388-FDF42D0B3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20B4B-D159-D685-A2C6-FB1F16DFD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D5E51-8649-4E06-85EC-21B87C1069C9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7B763-6C6E-C3E3-EF80-95E237A89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710FB-03D0-BC12-7CE1-A6DD95A8E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B7C54-C9E7-4D45-9594-613169E0B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9194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3ED873-972D-1CCF-6CF6-9CBD0BEE1B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367FA3-1C6D-5C27-2D82-152AC3E87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8BD52-F499-CB91-3908-ACE8F5C0D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D5E51-8649-4E06-85EC-21B87C1069C9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BC043-E86E-BB74-84F8-AE380169C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706E3-D694-6C78-FD1F-5F3DE273C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B7C54-C9E7-4D45-9594-613169E0B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985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D4D82-58F6-3989-FBAF-9DB1F9B4F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50363-BF98-2B3E-ABF7-B20F5C1AA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A6572-BAB3-BC10-7F95-50C2CAB60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D5E51-8649-4E06-85EC-21B87C1069C9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95C4D-C945-9535-5170-A9F946511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321E4-B69A-2482-847D-49878BF7B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B7C54-C9E7-4D45-9594-613169E0B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965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B8EC6-1550-6BFC-2761-2A12F4224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1BAB7-78E7-BD86-1D3C-BAA476F81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FD46C-2D6C-7FE5-8F76-36B13EA71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D5E51-8649-4E06-85EC-21B87C1069C9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D20D0-F8DC-145F-CC36-109D2D0DA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543A7-203E-7FEC-ED91-B955AC204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B7C54-C9E7-4D45-9594-613169E0B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821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2890B-A456-030B-7319-6BBF3DC2C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9448A-8FD5-B834-2F3F-16E39659A2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24B29-020F-8813-DE2C-AEFCA96A9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BB695-56FB-255D-0FF6-26E40269E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D5E51-8649-4E06-85EC-21B87C1069C9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9A757E-7AFD-E305-5E2E-79BDA1B95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092E8-B2EB-EF87-D516-DEF1893B2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B7C54-C9E7-4D45-9594-613169E0B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57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30AC4-68AE-D989-5FB5-7BDB9040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343BD-75CA-C3E0-B75B-F8BC5F388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A77BF0-E603-03EA-B298-45E9DD9E7B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7A033F-B12D-EC4E-B0AF-49040196C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3CB91B-3FCC-7D54-9481-28CA149DBC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33398-2AC6-8926-4D7B-A3C6005F6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D5E51-8649-4E06-85EC-21B87C1069C9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BCAAB6-2303-65A5-13E8-EA645E586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CA7881-E28E-2618-8E71-D69D0DE5F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B7C54-C9E7-4D45-9594-613169E0B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86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996AE-98ED-12B8-4685-C67010B23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B93AF1-953D-D48B-F4C6-A04CF42A9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D5E51-8649-4E06-85EC-21B87C1069C9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858229-24EE-9CF9-49CF-E50F4B852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714352-8DAE-0D5D-E946-F7EA91029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B7C54-C9E7-4D45-9594-613169E0B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5893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60B182-EDDB-5BE3-AE03-2D13BC7D0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D5E51-8649-4E06-85EC-21B87C1069C9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6BE158-64AB-D5EB-FF83-06C31F464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2DFB5-50D8-A469-79A8-01770392C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B7C54-C9E7-4D45-9594-613169E0B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533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D9BC1-980F-3A19-F1BA-391BAEF15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F0940-B9DD-9948-6E2B-1396010FF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8EA4CD-8897-F2DD-3AF3-25BD603F5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122223-5715-6870-BBB9-B9E7608C4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D5E51-8649-4E06-85EC-21B87C1069C9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1AD906-328E-422A-ABC3-F1E245879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168E6-BCB7-193A-A8D8-206012E5A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B7C54-C9E7-4D45-9594-613169E0B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898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20438-5F5F-00B6-B5D5-772122674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A374E8-5758-BD18-FF6B-1A186C2B3E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E5B27-E149-4EB8-F1BD-DCD86BAD5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749D04-F939-94BD-5EF2-01B7D5FC9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D5E51-8649-4E06-85EC-21B87C1069C9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D99301-9FD1-2134-5264-C7ACB4FF7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331843-8571-EB33-1DF1-250CBAD60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B7C54-C9E7-4D45-9594-613169E0B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873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05AA5B-5C82-1D0F-2384-BA807222A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12933-FFEF-8EB0-EB5E-F90A8AFDF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8DF93-D97C-8397-33E3-2B729C9F05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D5E51-8649-4E06-85EC-21B87C1069C9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84863-0B30-6175-E6A4-BF96C1AB82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7D49F-F14C-D615-5E4E-C3A26E6ED3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B7C54-C9E7-4D45-9594-613169E0B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3243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00672-008E-1A82-C0C6-1B1706BD29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800" b="1" dirty="0">
                <a:solidFill>
                  <a:schemeClr val="accent1"/>
                </a:solidFill>
              </a:rPr>
              <a:t>Lending Club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4F222-574B-347C-8688-4DD634720F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IN" b="1" dirty="0">
                <a:solidFill>
                  <a:schemeClr val="bg1">
                    <a:lumMod val="50000"/>
                  </a:schemeClr>
                </a:solidFill>
              </a:rPr>
              <a:t>Ritesh Lath</a:t>
            </a:r>
          </a:p>
          <a:p>
            <a:pPr algn="l"/>
            <a:r>
              <a:rPr lang="en-IN" b="1" dirty="0">
                <a:solidFill>
                  <a:schemeClr val="bg1">
                    <a:lumMod val="50000"/>
                  </a:schemeClr>
                </a:solidFill>
              </a:rPr>
              <a:t>20-Nov-24</a:t>
            </a:r>
          </a:p>
        </p:txBody>
      </p:sp>
    </p:spTree>
    <p:extLst>
      <p:ext uri="{BB962C8B-B14F-4D97-AF65-F5344CB8AC3E}">
        <p14:creationId xmlns:p14="http://schemas.microsoft.com/office/powerpoint/2010/main" val="1951968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99B41-5F59-BA60-1D18-4E6F660A3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671" y="0"/>
            <a:ext cx="10515600" cy="539001"/>
          </a:xfrm>
        </p:spPr>
        <p:txBody>
          <a:bodyPr anchor="b">
            <a:noAutofit/>
          </a:bodyPr>
          <a:lstStyle/>
          <a:p>
            <a:r>
              <a:rPr lang="en-IN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 &amp; Expected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DB47F-95AA-59DB-429A-D2B3DB056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507" y="711201"/>
            <a:ext cx="11478986" cy="59563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  <a:p>
            <a:pPr marL="0" indent="0">
              <a:buNone/>
            </a:pPr>
            <a:r>
              <a:rPr lang="en-IN" sz="13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largest online loan marketplace company facilitating in loans need to reduce its financial losses due to defaulting borrowers.</a:t>
            </a:r>
          </a:p>
          <a:p>
            <a:pPr marL="0" indent="0">
              <a:buNone/>
            </a:pPr>
            <a:endParaRPr lang="en-IN" sz="2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Approach</a:t>
            </a:r>
          </a:p>
          <a:p>
            <a:pPr marL="0" indent="0">
              <a:buNone/>
            </a:pPr>
            <a:r>
              <a:rPr lang="en-IN" sz="13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 Exploratory Data Analysis (EDA) on the loans information and identify the features that can help to identify risky customers and thus potentially reduce loan defaults.</a:t>
            </a:r>
          </a:p>
          <a:p>
            <a:pPr marL="0" indent="0">
              <a:buNone/>
            </a:pPr>
            <a:endParaRPr lang="en-IN" sz="13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13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EDA Process</a:t>
            </a:r>
          </a:p>
          <a:p>
            <a:pPr marL="0" indent="0">
              <a:buNone/>
            </a:pPr>
            <a:endParaRPr lang="en-IN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2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2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AutoNum type="arabicPeriod"/>
            </a:pPr>
            <a:r>
              <a:rPr lang="en-IN" sz="13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 Univariate Analysis by Percentage Of Charge Off Loans</a:t>
            </a:r>
          </a:p>
          <a:p>
            <a:pPr>
              <a:buAutoNum type="arabicPeriod"/>
            </a:pPr>
            <a:r>
              <a:rPr lang="en-IN" sz="13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 Bi-variate Analysis By Loan Amount (Concentration Of Risk)</a:t>
            </a:r>
          </a:p>
          <a:p>
            <a:pPr marL="0" indent="0">
              <a:buNone/>
            </a:pPr>
            <a:endParaRPr lang="en-IN" sz="2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Expected Result</a:t>
            </a:r>
          </a:p>
          <a:p>
            <a:pPr marL="0" indent="0">
              <a:buNone/>
            </a:pPr>
            <a:r>
              <a:rPr lang="en-IN" sz="13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list of features that can be used to identify high risk customers</a:t>
            </a:r>
            <a:endParaRPr lang="en-IN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C912E68-6D06-86EA-5EFF-8CAF78A6759C}"/>
              </a:ext>
            </a:extLst>
          </p:cNvPr>
          <p:cNvGrpSpPr/>
          <p:nvPr/>
        </p:nvGrpSpPr>
        <p:grpSpPr>
          <a:xfrm>
            <a:off x="364671" y="3233214"/>
            <a:ext cx="11255828" cy="1468218"/>
            <a:chOff x="348343" y="4136572"/>
            <a:chExt cx="11255828" cy="146821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3A4DA53-3115-3773-2822-30430974AF2D}"/>
                </a:ext>
              </a:extLst>
            </p:cNvPr>
            <p:cNvSpPr/>
            <p:nvPr/>
          </p:nvSpPr>
          <p:spPr>
            <a:xfrm>
              <a:off x="348343" y="4136572"/>
              <a:ext cx="1436914" cy="72934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00" b="1" dirty="0"/>
                <a:t>Understanding Data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B604141-8F9F-D361-1ED3-45CDCE795267}"/>
                </a:ext>
              </a:extLst>
            </p:cNvPr>
            <p:cNvSpPr/>
            <p:nvPr/>
          </p:nvSpPr>
          <p:spPr>
            <a:xfrm>
              <a:off x="2286000" y="4136572"/>
              <a:ext cx="1436914" cy="72934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00" b="1" dirty="0"/>
                <a:t>Data Cleansing &amp; Manipulation 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DCD862B-F184-F54A-8B12-FFB7955659D8}"/>
                </a:ext>
              </a:extLst>
            </p:cNvPr>
            <p:cNvSpPr/>
            <p:nvPr/>
          </p:nvSpPr>
          <p:spPr>
            <a:xfrm>
              <a:off x="4223657" y="4136572"/>
              <a:ext cx="1480457" cy="72934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00" b="1" dirty="0"/>
                <a:t>Univariate Analysis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EF4C5D5-A506-8CA8-0730-3A1281E098FF}"/>
                </a:ext>
              </a:extLst>
            </p:cNvPr>
            <p:cNvSpPr/>
            <p:nvPr/>
          </p:nvSpPr>
          <p:spPr>
            <a:xfrm>
              <a:off x="6204857" y="4136572"/>
              <a:ext cx="1436914" cy="72934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00" b="1" dirty="0"/>
                <a:t>Segmented Analysis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DA2A9F8-FFF1-0053-05FD-CCB323E55E2E}"/>
                </a:ext>
              </a:extLst>
            </p:cNvPr>
            <p:cNvSpPr/>
            <p:nvPr/>
          </p:nvSpPr>
          <p:spPr>
            <a:xfrm>
              <a:off x="8142514" y="4136572"/>
              <a:ext cx="1436914" cy="72934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00" b="1" dirty="0"/>
                <a:t>Bivariate Analysis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82387BC-3459-2ACA-218F-468C15F8D5DE}"/>
                </a:ext>
              </a:extLst>
            </p:cNvPr>
            <p:cNvSpPr/>
            <p:nvPr/>
          </p:nvSpPr>
          <p:spPr>
            <a:xfrm>
              <a:off x="10080171" y="4136572"/>
              <a:ext cx="1436914" cy="72934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00" b="1" dirty="0"/>
                <a:t>Derived Metrics Analysis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F7115A9-B078-7B22-4E24-B0C9EF6D9A0E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1785257" y="4501243"/>
              <a:ext cx="5007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EAAB8C4-8514-85D2-5436-7EA1A7C34B93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3722914" y="4501243"/>
              <a:ext cx="5007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9C72CA8-44B6-ECE6-BCEA-B274B8558DC5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5704114" y="4501243"/>
              <a:ext cx="5007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11C9774-FA32-57A4-7F63-4502323E1049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7641771" y="4501243"/>
              <a:ext cx="5007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8237A3B-18BC-6C69-BFB3-B592A78718D3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>
              <a:off x="9579428" y="4501243"/>
              <a:ext cx="5007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Arrow: Left-Right 21">
              <a:extLst>
                <a:ext uri="{FF2B5EF4-FFF2-40B4-BE49-F238E27FC236}">
                  <a16:creationId xmlns:a16="http://schemas.microsoft.com/office/drawing/2014/main" id="{A5492A08-68B2-B95C-0787-DFAAA5B6AABF}"/>
                </a:ext>
              </a:extLst>
            </p:cNvPr>
            <p:cNvSpPr/>
            <p:nvPr/>
          </p:nvSpPr>
          <p:spPr>
            <a:xfrm>
              <a:off x="348343" y="4875447"/>
              <a:ext cx="3614057" cy="729341"/>
            </a:xfrm>
            <a:prstGeom prst="leftRightArrow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00" b="1" dirty="0"/>
                <a:t>Step 1: Data Preparation</a:t>
              </a:r>
            </a:p>
          </p:txBody>
        </p:sp>
        <p:sp>
          <p:nvSpPr>
            <p:cNvPr id="23" name="Arrow: Left-Right 22">
              <a:extLst>
                <a:ext uri="{FF2B5EF4-FFF2-40B4-BE49-F238E27FC236}">
                  <a16:creationId xmlns:a16="http://schemas.microsoft.com/office/drawing/2014/main" id="{F720E332-DAAE-5F73-CB7A-69E297E34FAC}"/>
                </a:ext>
              </a:extLst>
            </p:cNvPr>
            <p:cNvSpPr/>
            <p:nvPr/>
          </p:nvSpPr>
          <p:spPr>
            <a:xfrm>
              <a:off x="3984172" y="4865915"/>
              <a:ext cx="3918857" cy="729339"/>
            </a:xfrm>
            <a:prstGeom prst="leftRightArrow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00" b="1" dirty="0"/>
                <a:t>Step 2 : Identify High Affinity Attributes</a:t>
              </a:r>
            </a:p>
          </p:txBody>
        </p:sp>
        <p:sp>
          <p:nvSpPr>
            <p:cNvPr id="24" name="Arrow: Left-Right 23">
              <a:extLst>
                <a:ext uri="{FF2B5EF4-FFF2-40B4-BE49-F238E27FC236}">
                  <a16:creationId xmlns:a16="http://schemas.microsoft.com/office/drawing/2014/main" id="{4DC4857B-EFAE-FEF8-38B3-E6E4D8AC8AFF}"/>
                </a:ext>
              </a:extLst>
            </p:cNvPr>
            <p:cNvSpPr/>
            <p:nvPr/>
          </p:nvSpPr>
          <p:spPr>
            <a:xfrm>
              <a:off x="7924801" y="4875449"/>
              <a:ext cx="2073726" cy="729341"/>
            </a:xfrm>
            <a:prstGeom prst="leftRightArrow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00" b="1" dirty="0"/>
                <a:t>Step 3: Identify Related Attributes</a:t>
              </a:r>
            </a:p>
          </p:txBody>
        </p:sp>
        <p:sp>
          <p:nvSpPr>
            <p:cNvPr id="25" name="Arrow: Left-Right 24">
              <a:extLst>
                <a:ext uri="{FF2B5EF4-FFF2-40B4-BE49-F238E27FC236}">
                  <a16:creationId xmlns:a16="http://schemas.microsoft.com/office/drawing/2014/main" id="{039AE4D2-0E65-7B59-7E32-657B70765D56}"/>
                </a:ext>
              </a:extLst>
            </p:cNvPr>
            <p:cNvSpPr/>
            <p:nvPr/>
          </p:nvSpPr>
          <p:spPr>
            <a:xfrm>
              <a:off x="9998526" y="4865914"/>
              <a:ext cx="1605645" cy="729340"/>
            </a:xfrm>
            <a:prstGeom prst="leftRightArrow">
              <a:avLst>
                <a:gd name="adj1" fmla="val 50000"/>
                <a:gd name="adj2" fmla="val 51493"/>
              </a:avLst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00" b="1" dirty="0"/>
                <a:t>Step 4: Derived Metrics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2972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F48D0C-9F62-5066-1C39-111D11A05F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A8BC5-B5C9-5EEE-7373-17474525A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39" y="0"/>
            <a:ext cx="10515600" cy="539001"/>
          </a:xfrm>
        </p:spPr>
        <p:txBody>
          <a:bodyPr anchor="b">
            <a:noAutofit/>
          </a:bodyPr>
          <a:lstStyle/>
          <a:p>
            <a:r>
              <a:rPr lang="en-IN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1: Data Preparation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D9714BF-9DA4-DFCC-280E-DDAECF4C6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507" y="824672"/>
            <a:ext cx="11478986" cy="53884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Set Statistics</a:t>
            </a:r>
          </a:p>
          <a:p>
            <a:pPr marL="0" indent="0">
              <a:buNone/>
            </a:pPr>
            <a:r>
              <a:rPr lang="en-IN" sz="1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No. Of Rows</a:t>
            </a:r>
            <a:r>
              <a:rPr lang="en-I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39717		</a:t>
            </a:r>
            <a:r>
              <a:rPr lang="en-IN" sz="1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No. Of Attributes</a:t>
            </a:r>
            <a:r>
              <a:rPr lang="en-I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111 		</a:t>
            </a:r>
            <a:r>
              <a:rPr lang="en-IN" sz="1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No. Of Attributes (All Nulls)</a:t>
            </a:r>
            <a:r>
              <a:rPr lang="en-I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54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Set Cleaning &amp; Standardization</a:t>
            </a:r>
          </a:p>
          <a:p>
            <a:r>
              <a:rPr lang="en-I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 all unwanted attributes (drop all the attributes for which there is no data)</a:t>
            </a:r>
          </a:p>
          <a:p>
            <a:r>
              <a:rPr lang="en-I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Surviving Attributes</a:t>
            </a:r>
          </a:p>
          <a:p>
            <a:pPr lvl="1"/>
            <a:r>
              <a:rPr lang="en-I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 if not of significance</a:t>
            </a:r>
          </a:p>
          <a:p>
            <a:pPr lvl="1"/>
            <a:r>
              <a:rPr lang="en-I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Fill Missing Values Or Standardize it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5E9A684-84ED-0552-ED71-5E0C9348F7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202691"/>
              </p:ext>
            </p:extLst>
          </p:nvPr>
        </p:nvGraphicFramePr>
        <p:xfrm>
          <a:off x="94036" y="2984500"/>
          <a:ext cx="6010128" cy="36669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964">
                  <a:extLst>
                    <a:ext uri="{9D8B030D-6E8A-4147-A177-3AD203B41FA5}">
                      <a16:colId xmlns:a16="http://schemas.microsoft.com/office/drawing/2014/main" val="2642878634"/>
                    </a:ext>
                  </a:extLst>
                </a:gridCol>
                <a:gridCol w="2929467">
                  <a:extLst>
                    <a:ext uri="{9D8B030D-6E8A-4147-A177-3AD203B41FA5}">
                      <a16:colId xmlns:a16="http://schemas.microsoft.com/office/drawing/2014/main" val="3104662734"/>
                    </a:ext>
                  </a:extLst>
                </a:gridCol>
                <a:gridCol w="2666697">
                  <a:extLst>
                    <a:ext uri="{9D8B030D-6E8A-4147-A177-3AD203B41FA5}">
                      <a16:colId xmlns:a16="http://schemas.microsoft.com/office/drawing/2014/main" val="2338947818"/>
                    </a:ext>
                  </a:extLst>
                </a:gridCol>
              </a:tblGrid>
              <a:tr h="386087">
                <a:tc>
                  <a:txBody>
                    <a:bodyPr/>
                    <a:lstStyle/>
                    <a:p>
                      <a:r>
                        <a:rPr lang="en-IN" sz="1000" dirty="0"/>
                        <a:t>Sr.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Attribute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dirty="0"/>
                        <a:t>Action Taken</a:t>
                      </a:r>
                    </a:p>
                    <a:p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078257"/>
                  </a:ext>
                </a:extLst>
              </a:tr>
              <a:tr h="237592">
                <a:tc>
                  <a:txBody>
                    <a:bodyPr/>
                    <a:lstStyle/>
                    <a:p>
                      <a:r>
                        <a:rPr lang="en-IN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Publicly Recorded Bankruptcies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No Action taken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669951"/>
                  </a:ext>
                </a:extLst>
              </a:tr>
              <a:tr h="237592">
                <a:tc>
                  <a:txBody>
                    <a:bodyPr/>
                    <a:lstStyle/>
                    <a:p>
                      <a:r>
                        <a:rPr lang="en-IN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Months Since Last Record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No Action since sourced publicly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610889"/>
                  </a:ext>
                </a:extLst>
              </a:tr>
              <a:tr h="237592">
                <a:tc>
                  <a:txBody>
                    <a:bodyPr/>
                    <a:lstStyle/>
                    <a:p>
                      <a:r>
                        <a:rPr lang="en-IN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Last Payment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No Action taken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377000"/>
                  </a:ext>
                </a:extLst>
              </a:tr>
              <a:tr h="237592">
                <a:tc>
                  <a:txBody>
                    <a:bodyPr/>
                    <a:lstStyle/>
                    <a:p>
                      <a:r>
                        <a:rPr lang="en-IN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Next Payment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No Action taken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638710"/>
                  </a:ext>
                </a:extLst>
              </a:tr>
              <a:tr h="237592">
                <a:tc>
                  <a:txBody>
                    <a:bodyPr/>
                    <a:lstStyle/>
                    <a:p>
                      <a:r>
                        <a:rPr lang="en-IN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Publicly Recorded Bankruptcies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No Action taken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749115"/>
                  </a:ext>
                </a:extLst>
              </a:tr>
              <a:tr h="237592">
                <a:tc>
                  <a:txBody>
                    <a:bodyPr/>
                    <a:lstStyle/>
                    <a:p>
                      <a:r>
                        <a:rPr lang="en-IN" sz="1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Months Since Last Record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No Action since sourced publicly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785630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r>
                        <a:rPr lang="en-IN" sz="1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Loan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Dropped as it a very verbose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01519"/>
                  </a:ext>
                </a:extLst>
              </a:tr>
              <a:tr h="237592">
                <a:tc>
                  <a:txBody>
                    <a:bodyPr/>
                    <a:lstStyle/>
                    <a:p>
                      <a:r>
                        <a:rPr lang="en-IN" sz="1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Collections In Past 12 Months Excluding Medical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Dropped since zeros or missing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850543"/>
                  </a:ext>
                </a:extLst>
              </a:tr>
              <a:tr h="237592">
                <a:tc>
                  <a:txBody>
                    <a:bodyPr/>
                    <a:lstStyle/>
                    <a:p>
                      <a:r>
                        <a:rPr lang="en-IN" sz="1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Number of charge offs in last 12 months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Dropped  since zeros or missing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48852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IN" sz="1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Tax Liens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Dropped since all are zeros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302615"/>
                  </a:ext>
                </a:extLst>
              </a:tr>
              <a:tr h="296333">
                <a:tc>
                  <a:txBody>
                    <a:bodyPr/>
                    <a:lstStyle/>
                    <a:p>
                      <a:r>
                        <a:rPr lang="en-IN" sz="10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Number of accounts narrower is delinquent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Dropped since all are zeros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377737"/>
                  </a:ext>
                </a:extLst>
              </a:tr>
              <a:tr h="237067">
                <a:tc>
                  <a:txBody>
                    <a:bodyPr/>
                    <a:lstStyle/>
                    <a:p>
                      <a:r>
                        <a:rPr lang="en-IN" sz="10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Application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Dropped since all are ‘Individual’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188889"/>
                  </a:ext>
                </a:extLst>
              </a:tr>
              <a:tr h="237067">
                <a:tc>
                  <a:txBody>
                    <a:bodyPr/>
                    <a:lstStyle/>
                    <a:p>
                      <a:r>
                        <a:rPr lang="en-IN" sz="10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Delinquency 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Dropped since all are zeros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833904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6F4D08B-60D5-3A31-9F9A-0822371B6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379471"/>
              </p:ext>
            </p:extLst>
          </p:nvPr>
        </p:nvGraphicFramePr>
        <p:xfrm>
          <a:off x="6267744" y="2984500"/>
          <a:ext cx="5924256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466">
                  <a:extLst>
                    <a:ext uri="{9D8B030D-6E8A-4147-A177-3AD203B41FA5}">
                      <a16:colId xmlns:a16="http://schemas.microsoft.com/office/drawing/2014/main" val="2642878634"/>
                    </a:ext>
                  </a:extLst>
                </a:gridCol>
                <a:gridCol w="2170191">
                  <a:extLst>
                    <a:ext uri="{9D8B030D-6E8A-4147-A177-3AD203B41FA5}">
                      <a16:colId xmlns:a16="http://schemas.microsoft.com/office/drawing/2014/main" val="3104662734"/>
                    </a:ext>
                  </a:extLst>
                </a:gridCol>
                <a:gridCol w="3104599">
                  <a:extLst>
                    <a:ext uri="{9D8B030D-6E8A-4147-A177-3AD203B41FA5}">
                      <a16:colId xmlns:a16="http://schemas.microsoft.com/office/drawing/2014/main" val="23389478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sz="1000" dirty="0"/>
                        <a:t>Sr.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Attribute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dirty="0"/>
                        <a:t>Action Taken</a:t>
                      </a:r>
                    </a:p>
                    <a:p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078257"/>
                  </a:ext>
                </a:extLst>
              </a:tr>
              <a:tr h="204523">
                <a:tc>
                  <a:txBody>
                    <a:bodyPr/>
                    <a:lstStyle/>
                    <a:p>
                      <a:r>
                        <a:rPr lang="en-IN" sz="10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Employment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Missing Values Filled With “Unknown”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785630"/>
                  </a:ext>
                </a:extLst>
              </a:tr>
              <a:tr h="204523">
                <a:tc>
                  <a:txBody>
                    <a:bodyPr/>
                    <a:lstStyle/>
                    <a:p>
                      <a:r>
                        <a:rPr lang="en-IN" sz="10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Employment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Missing Values Filled With “Unknown”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01519"/>
                  </a:ext>
                </a:extLst>
              </a:tr>
              <a:tr h="204523">
                <a:tc>
                  <a:txBody>
                    <a:bodyPr/>
                    <a:lstStyle/>
                    <a:p>
                      <a:r>
                        <a:rPr lang="en-IN" sz="10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Months Since Last Delinquency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Missing Values Filled with ‘0’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850543"/>
                  </a:ext>
                </a:extLst>
              </a:tr>
              <a:tr h="204523">
                <a:tc>
                  <a:txBody>
                    <a:bodyPr/>
                    <a:lstStyle/>
                    <a:p>
                      <a:r>
                        <a:rPr lang="en-IN" sz="10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Interest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Standardized to float removing %sign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488523"/>
                  </a:ext>
                </a:extLst>
              </a:tr>
              <a:tr h="204523">
                <a:tc>
                  <a:txBody>
                    <a:bodyPr/>
                    <a:lstStyle/>
                    <a:p>
                      <a:r>
                        <a:rPr lang="en-IN" sz="10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Revolving Credit Utilization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Missing Values filled with ‘0’ </a:t>
                      </a:r>
                    </a:p>
                    <a:p>
                      <a:r>
                        <a:rPr lang="en-IN" sz="1000" dirty="0"/>
                        <a:t>Removed row with revolving balance of 49238 (Fully Paid)</a:t>
                      </a:r>
                    </a:p>
                    <a:p>
                      <a:r>
                        <a:rPr lang="en-IN" sz="1000" dirty="0"/>
                        <a:t>Standardized to float removing ‘%’ 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302615"/>
                  </a:ext>
                </a:extLst>
              </a:tr>
              <a:tr h="204523">
                <a:tc>
                  <a:txBody>
                    <a:bodyPr/>
                    <a:lstStyle/>
                    <a:p>
                      <a:r>
                        <a:rPr lang="en-IN" sz="10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Last Credit Pull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Removed row where loan status is Fully Paid for missing value record</a:t>
                      </a:r>
                    </a:p>
                    <a:p>
                      <a:r>
                        <a:rPr lang="en-IN" sz="1000" dirty="0"/>
                        <a:t>Standardized to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377737"/>
                  </a:ext>
                </a:extLst>
              </a:tr>
              <a:tr h="204523">
                <a:tc>
                  <a:txBody>
                    <a:bodyPr/>
                    <a:lstStyle/>
                    <a:p>
                      <a:r>
                        <a:rPr lang="en-IN" sz="1000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b="1" dirty="0"/>
                        <a:t>Loan Amount Bucket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b="1" dirty="0"/>
                        <a:t>Derived Column in Steps of 5K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757006"/>
                  </a:ext>
                </a:extLst>
              </a:tr>
              <a:tr h="204523">
                <a:tc>
                  <a:txBody>
                    <a:bodyPr/>
                    <a:lstStyle/>
                    <a:p>
                      <a:r>
                        <a:rPr lang="en-IN" sz="1000" b="1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b="1" dirty="0"/>
                        <a:t>Monthly Income Bucket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b="1" dirty="0"/>
                        <a:t>Derived Column in Steps of 10K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794721"/>
                  </a:ext>
                </a:extLst>
              </a:tr>
              <a:tr h="204523">
                <a:tc>
                  <a:txBody>
                    <a:bodyPr/>
                    <a:lstStyle/>
                    <a:p>
                      <a:r>
                        <a:rPr lang="en-IN" sz="1000" b="1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b="1" dirty="0"/>
                        <a:t>Monthly 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b="1" dirty="0"/>
                        <a:t>Derived Column from Annual 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542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9129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4CA584-870B-50CF-617C-C376E775A9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894D3-A61E-D4E9-D123-6D2BE5C86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39" y="0"/>
            <a:ext cx="10515600" cy="539001"/>
          </a:xfrm>
        </p:spPr>
        <p:txBody>
          <a:bodyPr anchor="b">
            <a:noAutofit/>
          </a:bodyPr>
          <a:lstStyle/>
          <a:p>
            <a:r>
              <a:rPr lang="en-IN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2: Univariate &amp; Segmented Analysis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DAD7CD8-52ED-0BC4-6B5D-276722C2E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507" y="763971"/>
            <a:ext cx="11478986" cy="57849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Univariate and Segmented Analysis Results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Below Attributes Are High Affinity Attributes: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211D459-4EC9-2D8C-CFD0-3F25655D7D83}"/>
              </a:ext>
            </a:extLst>
          </p:cNvPr>
          <p:cNvSpPr/>
          <p:nvPr/>
        </p:nvSpPr>
        <p:spPr>
          <a:xfrm>
            <a:off x="4052508" y="1370834"/>
            <a:ext cx="3581400" cy="9416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Employment Length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Monthly Income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Loan Grade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1B92438-0F5C-1CE4-6829-E4C9227B9E32}"/>
              </a:ext>
            </a:extLst>
          </p:cNvPr>
          <p:cNvSpPr/>
          <p:nvPr/>
        </p:nvSpPr>
        <p:spPr>
          <a:xfrm>
            <a:off x="356507" y="1383492"/>
            <a:ext cx="3581400" cy="856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 Ownership (Rent &amp; Mortgage)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Purpose Of Loan *Debt / Credit Card)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 Of Customer (CA / FL / NY / TX / NJ)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6C44A91-911A-AABD-652B-4DAD7D0FB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64" y="2607517"/>
            <a:ext cx="2120901" cy="176106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F6271CFD-0B89-18F1-47FB-3C9CDF88C321}"/>
              </a:ext>
            </a:extLst>
          </p:cNvPr>
          <p:cNvSpPr txBox="1"/>
          <p:nvPr/>
        </p:nvSpPr>
        <p:spPr>
          <a:xfrm>
            <a:off x="414864" y="2360509"/>
            <a:ext cx="21209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b="1" dirty="0">
                <a:solidFill>
                  <a:schemeClr val="bg1">
                    <a:lumMod val="50000"/>
                  </a:schemeClr>
                </a:solidFill>
              </a:rPr>
              <a:t>Home Ownership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D477D87-C778-8151-72D4-93BE10471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2034" y="2589108"/>
            <a:ext cx="2023626" cy="176106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77A858D-4854-9ABA-AD37-57F55A9FDAFB}"/>
              </a:ext>
            </a:extLst>
          </p:cNvPr>
          <p:cNvSpPr txBox="1"/>
          <p:nvPr/>
        </p:nvSpPr>
        <p:spPr>
          <a:xfrm>
            <a:off x="2913396" y="2347809"/>
            <a:ext cx="21209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b="1" dirty="0">
                <a:solidFill>
                  <a:schemeClr val="bg1">
                    <a:lumMod val="50000"/>
                  </a:schemeClr>
                </a:solidFill>
              </a:rPr>
              <a:t>Purpose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FD4317DF-5DD0-B44D-7D31-4649108656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4651" y="2589108"/>
            <a:ext cx="2120900" cy="179739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388387B-F399-4BAB-611D-9F21DA2A3AC2}"/>
              </a:ext>
            </a:extLst>
          </p:cNvPr>
          <p:cNvSpPr txBox="1"/>
          <p:nvPr/>
        </p:nvSpPr>
        <p:spPr>
          <a:xfrm>
            <a:off x="5454649" y="2347163"/>
            <a:ext cx="21209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b="1" dirty="0">
                <a:solidFill>
                  <a:schemeClr val="bg1">
                    <a:lumMod val="50000"/>
                  </a:schemeClr>
                </a:solidFill>
              </a:rPr>
              <a:t>Address State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52CC0E03-BA32-72B3-4CA5-44816BADC3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865" y="4785669"/>
            <a:ext cx="2129407" cy="188038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080732E-C130-C2AB-0D14-B8C75C570C5A}"/>
              </a:ext>
            </a:extLst>
          </p:cNvPr>
          <p:cNvSpPr txBox="1"/>
          <p:nvPr/>
        </p:nvSpPr>
        <p:spPr>
          <a:xfrm>
            <a:off x="414864" y="4531024"/>
            <a:ext cx="21209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b="1" dirty="0">
                <a:solidFill>
                  <a:schemeClr val="bg1">
                    <a:lumMod val="50000"/>
                  </a:schemeClr>
                </a:solidFill>
              </a:rPr>
              <a:t>Employment Length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967F628-CD9B-8284-ABAF-8AAE0167C9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2035" y="4785669"/>
            <a:ext cx="2023626" cy="189879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53D1157-236D-F6BB-6E03-BB0BE29E8B65}"/>
              </a:ext>
            </a:extLst>
          </p:cNvPr>
          <p:cNvSpPr txBox="1"/>
          <p:nvPr/>
        </p:nvSpPr>
        <p:spPr>
          <a:xfrm>
            <a:off x="2913397" y="4527436"/>
            <a:ext cx="21209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b="1" dirty="0">
                <a:solidFill>
                  <a:schemeClr val="bg1">
                    <a:lumMod val="50000"/>
                  </a:schemeClr>
                </a:solidFill>
              </a:rPr>
              <a:t>Monthly Income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EE579B8E-59B3-CEA2-08E2-28EED41298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3424" y="4785669"/>
            <a:ext cx="2172127" cy="1898797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68AFC4E0-71B0-FE42-9CBC-EF4863E44F14}"/>
              </a:ext>
            </a:extLst>
          </p:cNvPr>
          <p:cNvSpPr txBox="1"/>
          <p:nvPr/>
        </p:nvSpPr>
        <p:spPr>
          <a:xfrm>
            <a:off x="5416549" y="4540136"/>
            <a:ext cx="21209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b="1" dirty="0">
                <a:solidFill>
                  <a:schemeClr val="bg1">
                    <a:lumMod val="50000"/>
                  </a:schemeClr>
                </a:solidFill>
              </a:rPr>
              <a:t>Loan Amount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6657E27-2846-1FB5-DDB1-78B70DF9EAB8}"/>
              </a:ext>
            </a:extLst>
          </p:cNvPr>
          <p:cNvSpPr/>
          <p:nvPr/>
        </p:nvSpPr>
        <p:spPr>
          <a:xfrm>
            <a:off x="8139493" y="1383492"/>
            <a:ext cx="3581400" cy="929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Loan Amount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Credit Pull Date (Recent Credit Pull Date)</a:t>
            </a:r>
          </a:p>
          <a:p>
            <a:pPr>
              <a:lnSpc>
                <a:spcPct val="150000"/>
              </a:lnSpc>
            </a:pPr>
            <a:endParaRPr lang="en-IN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0822C787-AE81-4BE4-0A93-18338ABAEB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93258" y="2583889"/>
            <a:ext cx="2120900" cy="179739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D78D4757-CF66-EEC2-3980-187A5E00F96F}"/>
              </a:ext>
            </a:extLst>
          </p:cNvPr>
          <p:cNvSpPr txBox="1"/>
          <p:nvPr/>
        </p:nvSpPr>
        <p:spPr>
          <a:xfrm>
            <a:off x="8293257" y="2347163"/>
            <a:ext cx="21209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b="1" dirty="0">
                <a:solidFill>
                  <a:schemeClr val="bg1">
                    <a:lumMod val="50000"/>
                  </a:schemeClr>
                </a:solidFill>
              </a:rPr>
              <a:t>Loan Grade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4277F84A-EB79-5039-DE16-7E3BB83A5A1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93257" y="4745868"/>
            <a:ext cx="3555361" cy="1938598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DE2667DB-E857-A4CB-71C7-F9E7B854E2BA}"/>
              </a:ext>
            </a:extLst>
          </p:cNvPr>
          <p:cNvSpPr txBox="1"/>
          <p:nvPr/>
        </p:nvSpPr>
        <p:spPr>
          <a:xfrm>
            <a:off x="9010486" y="4494422"/>
            <a:ext cx="21209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b="1" dirty="0">
                <a:solidFill>
                  <a:schemeClr val="bg1">
                    <a:lumMod val="50000"/>
                  </a:schemeClr>
                </a:solidFill>
              </a:rPr>
              <a:t>Last Credit Pull Date</a:t>
            </a:r>
          </a:p>
        </p:txBody>
      </p:sp>
    </p:spTree>
    <p:extLst>
      <p:ext uri="{BB962C8B-B14F-4D97-AF65-F5344CB8AC3E}">
        <p14:creationId xmlns:p14="http://schemas.microsoft.com/office/powerpoint/2010/main" val="3979022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72D392-70EC-054F-B7C6-2FB339D35E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34D67-7320-DE68-1E1F-90160392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04" y="87876"/>
            <a:ext cx="10515600" cy="539001"/>
          </a:xfrm>
        </p:spPr>
        <p:txBody>
          <a:bodyPr anchor="t">
            <a:noAutofit/>
          </a:bodyPr>
          <a:lstStyle/>
          <a:p>
            <a:r>
              <a:rPr lang="en-IN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3: Bivariate Analysis (Purpose, Home Ownership, Address State)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0287A1-93C0-BFA4-0EDE-57A84E6FFBB8}"/>
              </a:ext>
            </a:extLst>
          </p:cNvPr>
          <p:cNvSpPr txBox="1"/>
          <p:nvPr/>
        </p:nvSpPr>
        <p:spPr>
          <a:xfrm>
            <a:off x="272704" y="1159001"/>
            <a:ext cx="2064096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1400" b="1" dirty="0">
                <a:solidFill>
                  <a:schemeClr val="bg1">
                    <a:lumMod val="50000"/>
                  </a:schemeClr>
                </a:solidFill>
              </a:rPr>
              <a:t>Loan Purpose</a:t>
            </a:r>
            <a:endParaRPr lang="en-IN" sz="1400" dirty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>
                    <a:lumMod val="50000"/>
                  </a:schemeClr>
                </a:solidFill>
              </a:rPr>
              <a:t>Debt Consolidation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>
                    <a:lumMod val="50000"/>
                  </a:schemeClr>
                </a:solidFill>
              </a:rPr>
              <a:t>Credit Card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>
                    <a:lumMod val="50000"/>
                  </a:schemeClr>
                </a:solidFill>
              </a:rPr>
              <a:t>Small Business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67057B-3B01-A88B-0CC2-CBDAF3E85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692846"/>
            <a:ext cx="2064096" cy="166956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1B803D-492F-F1C5-C551-0002BD1A5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506" y="692846"/>
            <a:ext cx="1963946" cy="167536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CC67B2E-92AC-4CBF-E92B-37C341F4D5CA}"/>
              </a:ext>
            </a:extLst>
          </p:cNvPr>
          <p:cNvSpPr txBox="1"/>
          <p:nvPr/>
        </p:nvSpPr>
        <p:spPr>
          <a:xfrm>
            <a:off x="272705" y="3246370"/>
            <a:ext cx="2064096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1400" b="1" dirty="0">
                <a:solidFill>
                  <a:schemeClr val="bg1">
                    <a:lumMod val="50000"/>
                  </a:schemeClr>
                </a:solidFill>
              </a:rPr>
              <a:t>Home Ownership</a:t>
            </a:r>
            <a:endParaRPr lang="en-IN" sz="1400" dirty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>
                    <a:lumMod val="50000"/>
                  </a:schemeClr>
                </a:solidFill>
              </a:rPr>
              <a:t>Rent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>
                    <a:lumMod val="50000"/>
                  </a:schemeClr>
                </a:solidFill>
              </a:rPr>
              <a:t>Mortgage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B282774-3758-D578-A540-BFA005A36C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8301" y="2703161"/>
            <a:ext cx="1949151" cy="167536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0A792BE-7A6F-2F4F-381C-AE8E791EAB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0099" y="2703161"/>
            <a:ext cx="2138597" cy="166956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5F7209C-AC3C-D247-5D9C-217F01C4A2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45007" y="2692144"/>
            <a:ext cx="1942896" cy="168058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14BC691-E9D4-A437-61A7-0B6F55BBC8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23957" y="692846"/>
            <a:ext cx="1963946" cy="1694297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6E4EA741-800F-CBE8-9A20-D7306EBDFE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58199" y="4795131"/>
            <a:ext cx="4227401" cy="1926272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B81D03AD-6351-964E-FBE9-78E0D7592AAB}"/>
              </a:ext>
            </a:extLst>
          </p:cNvPr>
          <p:cNvSpPr txBox="1"/>
          <p:nvPr/>
        </p:nvSpPr>
        <p:spPr>
          <a:xfrm>
            <a:off x="272704" y="4795131"/>
            <a:ext cx="20640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1400" b="1" dirty="0">
                <a:solidFill>
                  <a:schemeClr val="bg1">
                    <a:lumMod val="50000"/>
                  </a:schemeClr>
                </a:solidFill>
              </a:rPr>
              <a:t>Address State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>
                    <a:lumMod val="50000"/>
                  </a:schemeClr>
                </a:solidFill>
              </a:rPr>
              <a:t>CA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>
                    <a:lumMod val="50000"/>
                  </a:schemeClr>
                </a:solidFill>
              </a:rPr>
              <a:t>NY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>
                    <a:lumMod val="50000"/>
                  </a:schemeClr>
                </a:solidFill>
              </a:rPr>
              <a:t>TX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>
                    <a:lumMod val="50000"/>
                  </a:schemeClr>
                </a:solidFill>
              </a:rPr>
              <a:t>FL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>
                    <a:lumMod val="50000"/>
                  </a:schemeClr>
                </a:solidFill>
              </a:rPr>
              <a:t>NJ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6AF5BC65-761B-42EF-A6B9-B54D85A857A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14600" y="4800934"/>
            <a:ext cx="4902200" cy="196919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98689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306C4A-BBFF-7162-39C8-AE3B24ECE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5E79D-F598-5859-1BC3-CC97DC0F0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04" y="87876"/>
            <a:ext cx="11296996" cy="539001"/>
          </a:xfrm>
        </p:spPr>
        <p:txBody>
          <a:bodyPr anchor="t">
            <a:noAutofit/>
          </a:bodyPr>
          <a:lstStyle/>
          <a:p>
            <a:r>
              <a:rPr lang="en-IN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3: Bivariate Analysis (Employment Length, Monthly Income Bucket)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0A13A1-BF40-077F-B958-BB7177A43A31}"/>
              </a:ext>
            </a:extLst>
          </p:cNvPr>
          <p:cNvSpPr txBox="1"/>
          <p:nvPr/>
        </p:nvSpPr>
        <p:spPr>
          <a:xfrm>
            <a:off x="272704" y="943557"/>
            <a:ext cx="20640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1400" b="1" dirty="0">
                <a:solidFill>
                  <a:schemeClr val="bg1">
                    <a:lumMod val="50000"/>
                  </a:schemeClr>
                </a:solidFill>
              </a:rPr>
              <a:t>Employment Length</a:t>
            </a:r>
            <a:endParaRPr lang="en-IN" sz="1400" dirty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>
                    <a:lumMod val="50000"/>
                  </a:schemeClr>
                </a:solidFill>
              </a:rPr>
              <a:t>10 + years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>
                    <a:lumMod val="50000"/>
                  </a:schemeClr>
                </a:solidFill>
              </a:rPr>
              <a:t>&lt;1 year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>
                    <a:lumMod val="50000"/>
                  </a:schemeClr>
                </a:solidFill>
              </a:rPr>
              <a:t>2 year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>
                    <a:lumMod val="50000"/>
                  </a:schemeClr>
                </a:solidFill>
              </a:rPr>
              <a:t>3 year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>
                    <a:lumMod val="50000"/>
                  </a:schemeClr>
                </a:solidFill>
              </a:rPr>
              <a:t>4 year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6CD752-7508-05A9-3E71-42317967B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699" y="768350"/>
            <a:ext cx="2286137" cy="194321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0A460F-212B-0C2C-C428-785EA4A70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768350"/>
            <a:ext cx="2244133" cy="194321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5FF4DD-D07C-E9A4-01BF-F457DC4094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2295" y="768350"/>
            <a:ext cx="2244133" cy="19613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33DBB6-4CA2-E735-7E04-9EC1FC003B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2295" y="3429000"/>
            <a:ext cx="2244133" cy="213689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97583C6-AED7-4583-7781-FA5FAEB23C17}"/>
              </a:ext>
            </a:extLst>
          </p:cNvPr>
          <p:cNvSpPr txBox="1"/>
          <p:nvPr/>
        </p:nvSpPr>
        <p:spPr>
          <a:xfrm>
            <a:off x="272703" y="4267839"/>
            <a:ext cx="22441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1400" dirty="0">
                <a:solidFill>
                  <a:schemeClr val="bg1">
                    <a:lumMod val="50000"/>
                  </a:schemeClr>
                </a:solidFill>
              </a:rPr>
              <a:t>Monthly Income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>
                    <a:lumMod val="50000"/>
                  </a:schemeClr>
                </a:solidFill>
              </a:rPr>
              <a:t>Less Then 10K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5D09903-A3EB-12CD-C70E-43D8D39213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9706" y="3429000"/>
            <a:ext cx="2244130" cy="213689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3597A49-5C6A-4E90-95E2-115D2B3DBB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75364" y="3429001"/>
            <a:ext cx="2264768" cy="213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223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02FECF-7F37-4AD4-6938-DEB5127A4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B2A39-4EF7-3522-5CAC-91062E58A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04" y="87876"/>
            <a:ext cx="11296996" cy="539001"/>
          </a:xfrm>
        </p:spPr>
        <p:txBody>
          <a:bodyPr anchor="t">
            <a:noAutofit/>
          </a:bodyPr>
          <a:lstStyle/>
          <a:p>
            <a:r>
              <a:rPr lang="en-IN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A2761-EF0B-327F-DD73-9C216067FAC3}"/>
              </a:ext>
            </a:extLst>
          </p:cNvPr>
          <p:cNvSpPr/>
          <p:nvPr/>
        </p:nvSpPr>
        <p:spPr>
          <a:xfrm>
            <a:off x="272704" y="939800"/>
            <a:ext cx="11538296" cy="546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I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per EDA findings the below attributes and its values point to a potential risky customer:</a:t>
            </a:r>
          </a:p>
          <a:p>
            <a:pPr>
              <a:lnSpc>
                <a:spcPct val="150000"/>
              </a:lnSpc>
            </a:pPr>
            <a:endParaRPr lang="en-IN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 State</a:t>
            </a:r>
            <a:r>
              <a:rPr lang="en-I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CA, NY, TX, NJ, FL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Monthly Income</a:t>
            </a:r>
            <a:r>
              <a:rPr lang="en-I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Less Than 10K (Granular affinity is between Less Than 5K)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 Ownership</a:t>
            </a:r>
            <a:r>
              <a:rPr lang="en-I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Rent or Mortgage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Purpose Of Loan</a:t>
            </a:r>
            <a:r>
              <a:rPr lang="en-I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Debt Consolidation, Credit Card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Employment Length: </a:t>
            </a:r>
            <a:r>
              <a:rPr lang="en-I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Than 10 years</a:t>
            </a:r>
            <a:endParaRPr lang="en-IN" sz="14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880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679</Words>
  <Application>Microsoft Office PowerPoint</Application>
  <PresentationFormat>Widescreen</PresentationFormat>
  <Paragraphs>166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Office Theme</vt:lpstr>
      <vt:lpstr>Lending Club Case Study</vt:lpstr>
      <vt:lpstr>Problem Statement &amp; Expected Result</vt:lpstr>
      <vt:lpstr>Step 1: Data Preparation</vt:lpstr>
      <vt:lpstr>Step 2: Univariate &amp; Segmented Analysis</vt:lpstr>
      <vt:lpstr>Step 3: Bivariate Analysis (Purpose, Home Ownership, Address State)  </vt:lpstr>
      <vt:lpstr>Step 3: Bivariate Analysis (Employment Length, Monthly Income Bucket) 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Ritesh Lath</dc:creator>
  <cp:lastModifiedBy>Ritesh Lath</cp:lastModifiedBy>
  <cp:revision>168</cp:revision>
  <dcterms:created xsi:type="dcterms:W3CDTF">2024-11-20T01:22:43Z</dcterms:created>
  <dcterms:modified xsi:type="dcterms:W3CDTF">2024-11-20T09:32:29Z</dcterms:modified>
</cp:coreProperties>
</file>