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7" r:id="rId2"/>
    <p:sldId id="1146" r:id="rId3"/>
    <p:sldId id="1147" r:id="rId4"/>
    <p:sldId id="1142" r:id="rId5"/>
    <p:sldId id="1143" r:id="rId6"/>
    <p:sldId id="1145" r:id="rId7"/>
    <p:sldId id="1148" r:id="rId8"/>
    <p:sldId id="1149" r:id="rId9"/>
    <p:sldId id="1005" r:id="rId10"/>
    <p:sldId id="1006" r:id="rId11"/>
    <p:sldId id="269" r:id="rId12"/>
    <p:sldId id="1019" r:id="rId13"/>
    <p:sldId id="10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BE6F-4AE4-7038-5A49-D6187C51D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D0E0C-EE90-C014-3FEA-BB83EB08B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1728-6025-31F6-4466-48EBE552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D5E1-B2C2-48D5-9103-FE2F641769B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F333-3DDF-22CD-6D32-D16990E2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5555F-B97D-B580-DBA8-E05FF862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64D8-03B3-40EB-A479-3EA9F849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94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4E66-E06E-6E2E-87A4-1C847CDE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01108-4624-85DE-3549-F97718016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030A-1FA6-19D2-BFAB-EDF2B0EC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D5E1-B2C2-48D5-9103-FE2F641769B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AE8EA-5EE4-BC87-2A50-9955D555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D62D-2D58-0E3F-E40B-8BB1B136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64D8-03B3-40EB-A479-3EA9F849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9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A8043-0246-CDBD-9647-348D70C0B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80247-0E35-BF98-CBE8-40AA60029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1119-1D22-81D3-9596-B680FE09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D5E1-B2C2-48D5-9103-FE2F641769B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D117-9125-8BCE-274B-D0A6CF42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009F-0186-B3F5-A70F-D14BBB85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64D8-03B3-40EB-A479-3EA9F849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A431-05FD-CEA3-8B13-D7C6F4FE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79A4-6EB0-6A91-2D26-F63EC2BC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1A03-9C8E-503E-1BE9-CAB0D04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D5E1-B2C2-48D5-9103-FE2F641769B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6A48-7F86-527E-9B4B-1E51874A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DBF1-9ED2-3C42-EBE5-88EBE955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64D8-03B3-40EB-A479-3EA9F849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8710-99E8-100C-372A-771DC0B8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A2BEE-7FF5-584B-0CB0-22D2CEC7D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9AD35-88D5-FA18-EFBE-B4507DA0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D5E1-B2C2-48D5-9103-FE2F641769B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58BC-5FF1-BE0D-8FCF-EF5EC619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E9AE-22AD-C377-7701-C481EF9A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64D8-03B3-40EB-A479-3EA9F849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8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35C8-91E9-77D1-5442-A9467B16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9A39-6D6B-25CD-844C-AEFCD902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5FFF0-7A79-6455-D518-2B82E4154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2A8E3-913C-E9A4-AA1C-80FA6553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D5E1-B2C2-48D5-9103-FE2F641769B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0B936-904B-9D59-1EC3-AFDFA5BB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E586E-6052-F730-F485-9A42BDB2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64D8-03B3-40EB-A479-3EA9F849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6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5377-3BAB-FA14-91C5-189F2519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1FA41-5A52-D5A1-2D57-4328FDE8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E0F55-98B3-F431-1A5A-65DA07142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404A9-AD34-C901-43BA-7FF8B8EE0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1675F-AB52-0EBC-E99D-D1B80C662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6E1C0-4687-C68B-A513-EED7C141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D5E1-B2C2-48D5-9103-FE2F641769B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6ED26-8403-DB44-FCC7-9E7105C3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A7246-73D7-23F1-F11D-09847841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64D8-03B3-40EB-A479-3EA9F849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0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9C96-A926-FBEF-3E68-06000E26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EDCB1-A79A-4BEF-0F46-42D682DB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D5E1-B2C2-48D5-9103-FE2F641769B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4F609-29C6-4507-8D5E-EA79CEAF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C92A6-E4F1-F6AE-72B7-E16DAF6F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64D8-03B3-40EB-A479-3EA9F849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91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C6B03-294C-D18B-AC10-B834706A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D5E1-B2C2-48D5-9103-FE2F641769B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B6A4A-86F1-3DAA-B645-9939AB03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F451C-7969-15C4-6365-067981CE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64D8-03B3-40EB-A479-3EA9F849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8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6FC2-2852-9146-0060-514AD375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5E6D-7746-F54D-4314-A24EE0B8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97E99-4EB2-DEBD-72ED-B139B4B6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98D52-4B76-2A2E-FFFB-0FC8F1AD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D5E1-B2C2-48D5-9103-FE2F641769B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263EB-DE84-D2E2-4258-7B0DD2E0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EE328-81FE-6B36-D7E7-068DE61E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64D8-03B3-40EB-A479-3EA9F849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38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49DF-7024-0F48-F0DA-9CF56554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ACE39-F1EC-E41E-B244-24B9CB248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340A8-8C64-B895-F241-5E55BBE9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25F8E-71D9-BE7F-38D6-ED9C8856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D5E1-B2C2-48D5-9103-FE2F641769B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67A92-D30E-4F21-48B0-2A94D5B2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DDA11-00FD-075E-E6E1-DAC17EB7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64D8-03B3-40EB-A479-3EA9F849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5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DBF6F-601D-668E-2FB7-B4586FCD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D0447-C34A-E9DF-D136-057CD9C3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0E23-0FA7-BB0D-EB58-CEDAE9389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D5E1-B2C2-48D5-9103-FE2F641769B6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05BEE-DB1A-63AB-6673-F49733BE9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CCE2-AE3C-B092-7ED9-9F0E99487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064D8-03B3-40EB-A479-3EA9F849F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31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ly.com/python-api-reference/generated/plotly.dat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BA0E8-9F54-83BC-9BD2-3318BC2C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Multiprocessing and Multithreading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F2062-2C39-F211-B691-7433A4110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0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CA35-99E0-DABD-2214-EE56B4C7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B4DE-4D3B-1E8D-291D-80414471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NumPy</a:t>
            </a:r>
            <a:r>
              <a:rPr lang="en-US" dirty="0"/>
              <a:t> library adds support for large, multi-dimensional arrays, along with an extensive library of high-level mathematical functions to operate on these arrays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37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9F4A-F349-B94C-9F96-BE0E76C0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5E9F-A758-3E5F-AC94-8D90FA21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Pandas</a:t>
            </a:r>
            <a:r>
              <a:rPr lang="en-IN" dirty="0"/>
              <a:t> is a Python library for data analytics related work</a:t>
            </a:r>
          </a:p>
          <a:p>
            <a:r>
              <a:rPr lang="en-US" dirty="0"/>
              <a:t>It provides special data structures and operations for the manipulation of </a:t>
            </a:r>
            <a:r>
              <a:rPr lang="en-US" i="1" dirty="0"/>
              <a:t>numerical tables </a:t>
            </a:r>
            <a:r>
              <a:rPr lang="en-US" dirty="0"/>
              <a:t>and </a:t>
            </a:r>
            <a:r>
              <a:rPr lang="en-US" i="1" dirty="0"/>
              <a:t>time series</a:t>
            </a:r>
          </a:p>
          <a:p>
            <a:r>
              <a:rPr lang="en-IN" b="1" dirty="0"/>
              <a:t>P</a:t>
            </a:r>
            <a:r>
              <a:rPr lang="en-IN" dirty="0"/>
              <a:t>ython + </a:t>
            </a:r>
            <a:r>
              <a:rPr lang="en-IN" b="1" dirty="0"/>
              <a:t>Da</a:t>
            </a:r>
            <a:r>
              <a:rPr lang="en-IN" dirty="0"/>
              <a:t>ta Analy</a:t>
            </a:r>
            <a:r>
              <a:rPr lang="en-IN" b="1" dirty="0"/>
              <a:t>s</a:t>
            </a:r>
            <a:r>
              <a:rPr lang="en-IN" dirty="0"/>
              <a:t>is = Pandas</a:t>
            </a:r>
          </a:p>
          <a:p>
            <a:r>
              <a:rPr lang="en-IN" b="1" dirty="0"/>
              <a:t>Pan</a:t>
            </a:r>
            <a:r>
              <a:rPr lang="en-IN" dirty="0"/>
              <a:t>el + </a:t>
            </a:r>
            <a:r>
              <a:rPr lang="en-IN" b="1" dirty="0"/>
              <a:t>Da</a:t>
            </a:r>
            <a:r>
              <a:rPr lang="en-IN" dirty="0"/>
              <a:t>ta = Pandas</a:t>
            </a:r>
          </a:p>
          <a:p>
            <a:r>
              <a:rPr lang="en-IN" dirty="0"/>
              <a:t>Confusion: Is </a:t>
            </a:r>
            <a:r>
              <a:rPr lang="en-US" dirty="0"/>
              <a:t>Pandas is an alternative to </a:t>
            </a:r>
            <a:r>
              <a:rPr lang="en-US" dirty="0" err="1"/>
              <a:t>Numpy</a:t>
            </a:r>
            <a:r>
              <a:rPr lang="en-US" dirty="0"/>
              <a:t>, SciPy and Matplotlib?</a:t>
            </a:r>
          </a:p>
          <a:p>
            <a:pPr lvl="1"/>
            <a:r>
              <a:rPr lang="en-US" dirty="0"/>
              <a:t>Pandas is built using </a:t>
            </a:r>
            <a:r>
              <a:rPr lang="en-US" dirty="0" err="1"/>
              <a:t>Numpy</a:t>
            </a:r>
            <a:r>
              <a:rPr lang="en-US" dirty="0"/>
              <a:t>, so </a:t>
            </a:r>
            <a:r>
              <a:rPr lang="en-US" dirty="0" err="1"/>
              <a:t>Numpy</a:t>
            </a:r>
            <a:r>
              <a:rPr lang="en-US" dirty="0"/>
              <a:t> is required for Pandas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and Matplotlib are not required by pandas but they are extremely useful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95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66846-ED7E-2B1E-3125-424073CA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and Seaborn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D2E480-6CDC-4FCC-CA67-193029A3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Matplotlib </a:t>
            </a:r>
            <a:r>
              <a:rPr lang="en-IN" dirty="0"/>
              <a:t>is a library for creating visualizations in Python</a:t>
            </a:r>
          </a:p>
          <a:p>
            <a:pPr lvl="1"/>
            <a:r>
              <a:rPr lang="en-IN" dirty="0"/>
              <a:t>Examples: Histogram, Scatter plot, Bar chart, Pie chart</a:t>
            </a:r>
          </a:p>
          <a:p>
            <a:r>
              <a:rPr lang="en-IN" b="1" dirty="0"/>
              <a:t>Seaborn </a:t>
            </a:r>
            <a:r>
              <a:rPr lang="en-IN" dirty="0"/>
              <a:t>is another library, which uses matplotlib as its base</a:t>
            </a:r>
          </a:p>
          <a:p>
            <a:pPr lvl="1"/>
            <a:r>
              <a:rPr lang="en-IN" dirty="0"/>
              <a:t>It is used for data visualizations related to statistical analyses and are generally better-looking</a:t>
            </a:r>
          </a:p>
          <a:p>
            <a:r>
              <a:rPr lang="en-IN" dirty="0"/>
              <a:t>Both are closely linked to Pandas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69192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0835-039E-60A2-5DCB-35E12E57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Plotly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961AD-B63E-8127-FEA9-0DC4ED2E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Plotly</a:t>
            </a:r>
            <a:r>
              <a:rPr lang="en-IN" dirty="0"/>
              <a:t> is another data visualization library in Python</a:t>
            </a:r>
          </a:p>
          <a:p>
            <a:r>
              <a:rPr lang="en-IN" dirty="0"/>
              <a:t>Used for line charts, scatter plots, histograms, area plots, etc</a:t>
            </a:r>
          </a:p>
          <a:p>
            <a:r>
              <a:rPr lang="en-IN" dirty="0"/>
              <a:t>It has sample data sets that can be used: </a:t>
            </a:r>
            <a:r>
              <a:rPr lang="en-US" dirty="0">
                <a:hlinkClick r:id="rId2"/>
              </a:rPr>
              <a:t>https://plotly.com/python-api-reference/generated/plotly.data.html</a:t>
            </a:r>
            <a:endParaRPr lang="en-US" dirty="0"/>
          </a:p>
          <a:p>
            <a:r>
              <a:rPr lang="en-US" dirty="0"/>
              <a:t>Sample use: C:\code\Data Analytics\implementation\pandas\28_bar_chart.py</a:t>
            </a:r>
          </a:p>
          <a:p>
            <a:endParaRPr lang="en-US" dirty="0"/>
          </a:p>
          <a:p>
            <a:r>
              <a:rPr lang="en-US" dirty="0"/>
              <a:t>More code examples in the </a:t>
            </a:r>
            <a:r>
              <a:rPr lang="en-US"/>
              <a:t>same folder (C:\code\Data Analytics\implementation\pandas)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51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6B3391-7A90-740B-3A7A-355037B2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Process,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D472C1-6B5C-BA69-F1A6-1FE89831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Process</a:t>
            </a:r>
            <a:r>
              <a:rPr lang="en-IN" dirty="0"/>
              <a:t>: A running program</a:t>
            </a:r>
          </a:p>
          <a:p>
            <a:r>
              <a:rPr lang="en-IN" dirty="0"/>
              <a:t>Each process has its own memory space, CPU registers, runs completely independently</a:t>
            </a:r>
          </a:p>
          <a:p>
            <a:r>
              <a:rPr lang="en-IN" b="1" dirty="0"/>
              <a:t>Thread</a:t>
            </a:r>
            <a:r>
              <a:rPr lang="en-IN" dirty="0"/>
              <a:t>: ‘Lightweight’ part of a process</a:t>
            </a:r>
          </a:p>
          <a:p>
            <a:r>
              <a:rPr lang="en-IN" dirty="0"/>
              <a:t>All threads share the same code, memory, data, files but each thread has its own stack and registers</a:t>
            </a:r>
          </a:p>
          <a:p>
            <a:endParaRPr lang="en-IN" dirty="0"/>
          </a:p>
          <a:p>
            <a:r>
              <a:rPr lang="en-IN" b="1" dirty="0"/>
              <a:t>Multiprocessing</a:t>
            </a:r>
            <a:r>
              <a:rPr lang="en-IN" dirty="0"/>
              <a:t>: Run multiple processes at the same time</a:t>
            </a:r>
          </a:p>
          <a:p>
            <a:r>
              <a:rPr lang="en-IN" b="1" dirty="0"/>
              <a:t>Multithreading</a:t>
            </a:r>
            <a:r>
              <a:rPr lang="en-IN" dirty="0"/>
              <a:t>: Run multiple threads within a process</a:t>
            </a:r>
          </a:p>
        </p:txBody>
      </p:sp>
    </p:spTree>
    <p:extLst>
      <p:ext uri="{BB962C8B-B14F-4D97-AF65-F5344CB8AC3E}">
        <p14:creationId xmlns:p14="http://schemas.microsoft.com/office/powerpoint/2010/main" val="425230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0C0A-64BA-77AC-C889-C892A950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Multithreading?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3C2B-6763-925B-CBB1-D0F81BCB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default, programs are executed in sequence, line-by-line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D9C11-709B-49EE-3801-4A7B3A386D8D}"/>
              </a:ext>
            </a:extLst>
          </p:cNvPr>
          <p:cNvSpPr txBox="1"/>
          <p:nvPr/>
        </p:nvSpPr>
        <p:spPr>
          <a:xfrm>
            <a:off x="1212350" y="2878448"/>
            <a:ext cx="231168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Operation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D5D82-7E0D-97A1-781F-FB55C0822275}"/>
              </a:ext>
            </a:extLst>
          </p:cNvPr>
          <p:cNvSpPr txBox="1"/>
          <p:nvPr/>
        </p:nvSpPr>
        <p:spPr>
          <a:xfrm>
            <a:off x="1212350" y="3759187"/>
            <a:ext cx="231168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Operation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C72E72-FD0A-3CCF-1F29-DA7348D09577}"/>
              </a:ext>
            </a:extLst>
          </p:cNvPr>
          <p:cNvCxnSpPr>
            <a:endCxn id="5" idx="0"/>
          </p:cNvCxnSpPr>
          <p:nvPr/>
        </p:nvCxnSpPr>
        <p:spPr>
          <a:xfrm>
            <a:off x="2368193" y="3247780"/>
            <a:ext cx="0" cy="51140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0AF6DE-57EB-8192-3965-FF5C12C920E8}"/>
              </a:ext>
            </a:extLst>
          </p:cNvPr>
          <p:cNvSpPr txBox="1"/>
          <p:nvPr/>
        </p:nvSpPr>
        <p:spPr>
          <a:xfrm>
            <a:off x="1212350" y="4663043"/>
            <a:ext cx="231168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Operation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DD04BE-D37D-85ED-BE97-D717A571C44D}"/>
              </a:ext>
            </a:extLst>
          </p:cNvPr>
          <p:cNvCxnSpPr>
            <a:endCxn id="8" idx="0"/>
          </p:cNvCxnSpPr>
          <p:nvPr/>
        </p:nvCxnSpPr>
        <p:spPr>
          <a:xfrm>
            <a:off x="2368193" y="4151636"/>
            <a:ext cx="0" cy="51140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EF27E8-8DCB-1B05-96CB-E3173205499E}"/>
              </a:ext>
            </a:extLst>
          </p:cNvPr>
          <p:cNvSpPr txBox="1"/>
          <p:nvPr/>
        </p:nvSpPr>
        <p:spPr>
          <a:xfrm>
            <a:off x="1212350" y="5644043"/>
            <a:ext cx="231168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Operation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66C3CF-15AA-77AB-12E8-9B021BE7862C}"/>
              </a:ext>
            </a:extLst>
          </p:cNvPr>
          <p:cNvCxnSpPr>
            <a:cxnSpLocks/>
          </p:cNvCxnSpPr>
          <p:nvPr/>
        </p:nvCxnSpPr>
        <p:spPr>
          <a:xfrm>
            <a:off x="2368192" y="5132636"/>
            <a:ext cx="0" cy="51140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7CAC69-39DA-014B-3087-1BAFB3087857}"/>
              </a:ext>
            </a:extLst>
          </p:cNvPr>
          <p:cNvSpPr txBox="1"/>
          <p:nvPr/>
        </p:nvSpPr>
        <p:spPr>
          <a:xfrm>
            <a:off x="4118224" y="2337891"/>
            <a:ext cx="5208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public static void main (String </a:t>
            </a:r>
            <a:r>
              <a:rPr lang="en-IN" sz="2400" dirty="0" err="1"/>
              <a:t>args</a:t>
            </a:r>
            <a:r>
              <a:rPr lang="en-IN" sz="2400" dirty="0"/>
              <a:t> []) {</a:t>
            </a:r>
          </a:p>
          <a:p>
            <a:r>
              <a:rPr lang="en-IN" sz="2400" dirty="0" err="1"/>
              <a:t>initializeArrays</a:t>
            </a:r>
            <a:r>
              <a:rPr lang="en-IN" sz="2400" dirty="0"/>
              <a:t> ();</a:t>
            </a:r>
          </a:p>
          <a:p>
            <a:endParaRPr lang="en-IN" sz="2400" dirty="0"/>
          </a:p>
          <a:p>
            <a:r>
              <a:rPr lang="en-IN" sz="2400" dirty="0" err="1"/>
              <a:t>getMainData</a:t>
            </a:r>
            <a:r>
              <a:rPr lang="en-IN" sz="2400" dirty="0"/>
              <a:t> ();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getDependendData</a:t>
            </a:r>
            <a:r>
              <a:rPr lang="en-IN" sz="2400" dirty="0"/>
              <a:t> ();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createReport</a:t>
            </a:r>
            <a:r>
              <a:rPr lang="en-IN" sz="2400" dirty="0"/>
              <a:t> ();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C0561A7F-4C01-8117-FFB3-A8F2DFA9154C}"/>
              </a:ext>
            </a:extLst>
          </p:cNvPr>
          <p:cNvSpPr/>
          <p:nvPr/>
        </p:nvSpPr>
        <p:spPr>
          <a:xfrm>
            <a:off x="8349465" y="2878448"/>
            <a:ext cx="2948684" cy="1537670"/>
          </a:xfrm>
          <a:prstGeom prst="borderCallout1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 a single-threaded application, these will be executed one after another … What if the </a:t>
            </a:r>
            <a:r>
              <a:rPr lang="en-IN" dirty="0" err="1"/>
              <a:t>getMainData</a:t>
            </a:r>
            <a:r>
              <a:rPr lang="en-IN" dirty="0"/>
              <a:t> () step takes 15 minutes?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9656C2BC-72F2-EEAB-DEC0-9D3A6E3FA8D6}"/>
              </a:ext>
            </a:extLst>
          </p:cNvPr>
          <p:cNvSpPr/>
          <p:nvPr/>
        </p:nvSpPr>
        <p:spPr>
          <a:xfrm>
            <a:off x="8432514" y="4700106"/>
            <a:ext cx="2948684" cy="1537670"/>
          </a:xfrm>
          <a:prstGeom prst="borderCallout1">
            <a:avLst>
              <a:gd name="adj1" fmla="val 18750"/>
              <a:gd name="adj2" fmla="val -8333"/>
              <a:gd name="adj3" fmla="val 63724"/>
              <a:gd name="adj4" fmla="val -4112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can make it multi-threaded, so that time-consuming tasks do not block other tasks</a:t>
            </a:r>
          </a:p>
        </p:txBody>
      </p:sp>
    </p:spTree>
    <p:extLst>
      <p:ext uri="{BB962C8B-B14F-4D97-AF65-F5344CB8AC3E}">
        <p14:creationId xmlns:p14="http://schemas.microsoft.com/office/powerpoint/2010/main" val="5339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D022C-3CF5-DA57-3FE1-8B18A2BC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Multiprocessing and Multithreading in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38450A-A0DB-6863-13B6-BA92A7C9E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achieving parallelism and concurrency</a:t>
            </a:r>
          </a:p>
          <a:p>
            <a:r>
              <a:rPr lang="en-IN" b="1" dirty="0"/>
              <a:t>Multiprocessing</a:t>
            </a:r>
            <a:r>
              <a:rPr lang="en-IN" dirty="0"/>
              <a:t>: Create multiple processes and let each process run its own Python interpreter; more useful for CPU-bound tasks (high computation, data processing)</a:t>
            </a:r>
          </a:p>
          <a:p>
            <a:r>
              <a:rPr lang="en-IN" b="1" dirty="0"/>
              <a:t>Multithreading</a:t>
            </a:r>
            <a:r>
              <a:rPr lang="en-IN" dirty="0"/>
              <a:t>: Create multiple threads within a process; suitable for I/O-bound tasks where threads can handle network requests, file I/O etc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09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A9A5-D191-A215-AA0F-2C9D6D75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Multiprocessing Example: Run Multiple Processes in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8777-3583-B513-CE31-F53A6E98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from multiprocessing import Process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worker_function</a:t>
            </a:r>
            <a:r>
              <a:rPr lang="en-IN" dirty="0"/>
              <a:t>(name):</a:t>
            </a:r>
          </a:p>
          <a:p>
            <a:r>
              <a:rPr lang="en-IN" dirty="0"/>
              <a:t>    print(</a:t>
            </a:r>
            <a:r>
              <a:rPr lang="en-IN" dirty="0" err="1"/>
              <a:t>f"Hello</a:t>
            </a:r>
            <a:r>
              <a:rPr lang="en-IN" dirty="0"/>
              <a:t>, {name}!")</a:t>
            </a:r>
          </a:p>
          <a:p>
            <a:endParaRPr lang="en-IN" dirty="0"/>
          </a:p>
          <a:p>
            <a:r>
              <a:rPr lang="en-IN" dirty="0"/>
              <a:t>if __name__ == "__main__":</a:t>
            </a:r>
          </a:p>
          <a:p>
            <a:r>
              <a:rPr lang="en-IN" dirty="0"/>
              <a:t>    names = ["Alice", "Bob", "Charlie", "David"]</a:t>
            </a:r>
          </a:p>
          <a:p>
            <a:r>
              <a:rPr lang="en-IN" dirty="0"/>
              <a:t>    processes = []</a:t>
            </a:r>
          </a:p>
          <a:p>
            <a:endParaRPr lang="en-IN" dirty="0"/>
          </a:p>
          <a:p>
            <a:r>
              <a:rPr lang="en-IN" dirty="0"/>
              <a:t>    for name in names:</a:t>
            </a:r>
          </a:p>
          <a:p>
            <a:r>
              <a:rPr lang="en-IN" dirty="0"/>
              <a:t>        process = Process(target=</a:t>
            </a:r>
            <a:r>
              <a:rPr lang="en-IN" dirty="0" err="1"/>
              <a:t>worker_function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=(name,))</a:t>
            </a:r>
          </a:p>
          <a:p>
            <a:r>
              <a:rPr lang="en-IN" dirty="0"/>
              <a:t>        </a:t>
            </a:r>
            <a:r>
              <a:rPr lang="en-IN" dirty="0" err="1"/>
              <a:t>processes.append</a:t>
            </a:r>
            <a:r>
              <a:rPr lang="en-IN" dirty="0"/>
              <a:t>(process)</a:t>
            </a:r>
          </a:p>
          <a:p>
            <a:r>
              <a:rPr lang="en-IN" dirty="0"/>
              <a:t>        </a:t>
            </a:r>
            <a:r>
              <a:rPr lang="en-IN" dirty="0" err="1"/>
              <a:t>process.start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    for process in processes:</a:t>
            </a:r>
          </a:p>
          <a:p>
            <a:r>
              <a:rPr lang="en-IN" dirty="0"/>
              <a:t>        </a:t>
            </a:r>
            <a:r>
              <a:rPr lang="en-IN" dirty="0" err="1"/>
              <a:t>process.join</a:t>
            </a:r>
            <a:r>
              <a:rPr lang="en-IN" dirty="0"/>
              <a:t>() # Wait till all started processes complete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877EBDA-26EA-9F69-63CE-C2222D359CD4}"/>
              </a:ext>
            </a:extLst>
          </p:cNvPr>
          <p:cNvSpPr/>
          <p:nvPr/>
        </p:nvSpPr>
        <p:spPr>
          <a:xfrm>
            <a:off x="7442791" y="1924493"/>
            <a:ext cx="4221125" cy="3572540"/>
          </a:xfrm>
          <a:prstGeom prst="wedgeRectCallout">
            <a:avLst>
              <a:gd name="adj1" fmla="val -69951"/>
              <a:gd name="adj2" fmla="val -119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if __name__ == "__main__": construct is used in Python to ensure that a block of code is only executed if the Python script is being run directly as the main program, and not when it is imported as a module </a:t>
            </a:r>
          </a:p>
          <a:p>
            <a:pPr algn="ctr"/>
            <a:r>
              <a:rPr lang="en-US" dirty="0"/>
              <a:t>into another script.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Also, normally, execution starts from the first line of code, but it will start where we have defined this </a:t>
            </a:r>
            <a:r>
              <a:rPr lang="en-US" i="1" dirty="0"/>
              <a:t>if __name__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55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CF26-85B0-3776-DC05-339BE4BB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Multithreading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179D-C168-859D-5282-60E6E86D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import threading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worker_function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f"Hello</a:t>
            </a:r>
            <a:r>
              <a:rPr lang="en-US" dirty="0"/>
              <a:t>, {name}!")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names = ["Alice", "Bob", "Charlie", "David"]</a:t>
            </a:r>
          </a:p>
          <a:p>
            <a:r>
              <a:rPr lang="en-US" dirty="0"/>
              <a:t>    threads = []</a:t>
            </a:r>
          </a:p>
          <a:p>
            <a:endParaRPr lang="en-US" dirty="0"/>
          </a:p>
          <a:p>
            <a:r>
              <a:rPr lang="en-US" dirty="0"/>
              <a:t>    for name in names:</a:t>
            </a:r>
          </a:p>
          <a:p>
            <a:r>
              <a:rPr lang="en-US" dirty="0"/>
              <a:t>        thread = </a:t>
            </a:r>
            <a:r>
              <a:rPr lang="en-US" dirty="0" err="1"/>
              <a:t>threading.Thread</a:t>
            </a:r>
            <a:r>
              <a:rPr lang="en-US" dirty="0"/>
              <a:t>(target=</a:t>
            </a:r>
            <a:r>
              <a:rPr lang="en-US" dirty="0" err="1"/>
              <a:t>worker_function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=(name,))</a:t>
            </a:r>
          </a:p>
          <a:p>
            <a:r>
              <a:rPr lang="en-US" dirty="0"/>
              <a:t>        </a:t>
            </a:r>
            <a:r>
              <a:rPr lang="en-US" dirty="0" err="1"/>
              <a:t>threads.append</a:t>
            </a:r>
            <a:r>
              <a:rPr lang="en-US" dirty="0"/>
              <a:t>(thread)</a:t>
            </a:r>
          </a:p>
          <a:p>
            <a:r>
              <a:rPr lang="en-US" dirty="0"/>
              <a:t>        </a:t>
            </a:r>
            <a:r>
              <a:rPr lang="en-US" dirty="0" err="1"/>
              <a:t>thread.start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for thread in threads:</a:t>
            </a:r>
          </a:p>
          <a:p>
            <a:r>
              <a:rPr lang="en-US" dirty="0"/>
              <a:t>        </a:t>
            </a:r>
            <a:r>
              <a:rPr lang="en-US" dirty="0" err="1"/>
              <a:t>thread.join</a:t>
            </a:r>
            <a:r>
              <a:rPr lang="en-US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36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1844-F1D3-2EAB-FCF8-3EB9727C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Multithreading: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349D-9CE5-4836-5B02-B5BDE252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import time</a:t>
            </a:r>
          </a:p>
          <a:p>
            <a:r>
              <a:rPr lang="en-US" dirty="0"/>
              <a:t>from threading import Thread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StingySpendy</a:t>
            </a:r>
            <a:r>
              <a:rPr lang="en-US" dirty="0"/>
              <a:t>:</a:t>
            </a:r>
          </a:p>
          <a:p>
            <a:r>
              <a:rPr lang="en-US" dirty="0"/>
              <a:t>    money = 100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def stingy(self):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range(50000000):</a:t>
            </a:r>
          </a:p>
          <a:p>
            <a:r>
              <a:rPr lang="en-US" dirty="0"/>
              <a:t>            </a:t>
            </a:r>
            <a:r>
              <a:rPr lang="en-US" dirty="0" err="1"/>
              <a:t>self.money</a:t>
            </a:r>
            <a:r>
              <a:rPr lang="en-US" dirty="0"/>
              <a:t> += 10</a:t>
            </a:r>
          </a:p>
          <a:p>
            <a:r>
              <a:rPr lang="en-US" dirty="0"/>
              <a:t>        print("Stingy Done")</a:t>
            </a:r>
          </a:p>
          <a:p>
            <a:endParaRPr lang="en-US" dirty="0"/>
          </a:p>
          <a:p>
            <a:r>
              <a:rPr lang="en-US" dirty="0"/>
              <a:t>    def spendy(self):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range(50000000):</a:t>
            </a:r>
          </a:p>
          <a:p>
            <a:r>
              <a:rPr lang="en-US" dirty="0"/>
              <a:t>            </a:t>
            </a:r>
            <a:r>
              <a:rPr lang="en-US" dirty="0" err="1"/>
              <a:t>self.money</a:t>
            </a:r>
            <a:r>
              <a:rPr lang="en-US" dirty="0"/>
              <a:t> -= 10</a:t>
            </a:r>
          </a:p>
          <a:p>
            <a:r>
              <a:rPr lang="en-US" dirty="0"/>
              <a:t>        print("Spendy Done")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ss = </a:t>
            </a:r>
            <a:r>
              <a:rPr lang="en-US" dirty="0" err="1"/>
              <a:t>StingySpendy</a:t>
            </a:r>
            <a:r>
              <a:rPr lang="en-US" dirty="0"/>
              <a:t>()</a:t>
            </a:r>
          </a:p>
          <a:p>
            <a:r>
              <a:rPr lang="en-US" dirty="0"/>
              <a:t>Thread(target=</a:t>
            </a:r>
            <a:r>
              <a:rPr lang="en-US" dirty="0" err="1"/>
              <a:t>ss.stingy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=()).start()</a:t>
            </a:r>
          </a:p>
          <a:p>
            <a:r>
              <a:rPr lang="en-US" dirty="0"/>
              <a:t>Thread(target=</a:t>
            </a:r>
            <a:r>
              <a:rPr lang="en-US" dirty="0" err="1"/>
              <a:t>ss.spendy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=()).start()</a:t>
            </a:r>
          </a:p>
          <a:p>
            <a:r>
              <a:rPr lang="en-US" dirty="0" err="1"/>
              <a:t>time.sleep</a:t>
            </a:r>
            <a:r>
              <a:rPr lang="en-US" dirty="0"/>
              <a:t>(5)</a:t>
            </a:r>
          </a:p>
          <a:p>
            <a:r>
              <a:rPr lang="en-US" dirty="0"/>
              <a:t>print("Money in the end", </a:t>
            </a:r>
            <a:r>
              <a:rPr lang="en-US" dirty="0" err="1"/>
              <a:t>ss.money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30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4494-F5AD-441E-FE3F-0232FC1F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2823-8FAC-B646-C31E-10F31636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import time</a:t>
            </a:r>
          </a:p>
          <a:p>
            <a:r>
              <a:rPr lang="en-IN" dirty="0"/>
              <a:t>from threading import Thread, Lock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StingySpendy</a:t>
            </a:r>
            <a:r>
              <a:rPr lang="en-IN" dirty="0"/>
              <a:t>:</a:t>
            </a:r>
          </a:p>
          <a:p>
            <a:r>
              <a:rPr lang="en-IN" dirty="0"/>
              <a:t>    money = 100</a:t>
            </a:r>
          </a:p>
          <a:p>
            <a:r>
              <a:rPr lang="en-IN" dirty="0"/>
              <a:t>    mutex = Lock()</a:t>
            </a:r>
          </a:p>
          <a:p>
            <a:endParaRPr lang="en-IN" dirty="0"/>
          </a:p>
          <a:p>
            <a:r>
              <a:rPr lang="en-IN" dirty="0"/>
              <a:t>    def stingy(self):</a:t>
            </a:r>
          </a:p>
          <a:p>
            <a:r>
              <a:rPr lang="en-IN" dirty="0"/>
              <a:t>        for </a:t>
            </a:r>
            <a:r>
              <a:rPr lang="en-IN" dirty="0" err="1"/>
              <a:t>i</a:t>
            </a:r>
            <a:r>
              <a:rPr lang="en-IN" dirty="0"/>
              <a:t> in range(5000000):</a:t>
            </a:r>
          </a:p>
          <a:p>
            <a:r>
              <a:rPr lang="en-IN" dirty="0"/>
              <a:t>            </a:t>
            </a:r>
            <a:r>
              <a:rPr lang="en-IN" dirty="0" err="1"/>
              <a:t>self.mutex.acquire</a:t>
            </a:r>
            <a:r>
              <a:rPr lang="en-IN" dirty="0"/>
              <a:t>()</a:t>
            </a:r>
          </a:p>
          <a:p>
            <a:r>
              <a:rPr lang="en-IN" dirty="0"/>
              <a:t>            </a:t>
            </a:r>
            <a:r>
              <a:rPr lang="en-IN" dirty="0" err="1"/>
              <a:t>self.money</a:t>
            </a:r>
            <a:r>
              <a:rPr lang="en-IN" dirty="0"/>
              <a:t> += 10</a:t>
            </a:r>
          </a:p>
          <a:p>
            <a:r>
              <a:rPr lang="en-IN" dirty="0"/>
              <a:t>            </a:t>
            </a:r>
            <a:r>
              <a:rPr lang="en-IN" dirty="0" err="1"/>
              <a:t>self.mutex.release</a:t>
            </a:r>
            <a:r>
              <a:rPr lang="en-IN" dirty="0"/>
              <a:t>()</a:t>
            </a:r>
          </a:p>
          <a:p>
            <a:r>
              <a:rPr lang="en-IN" dirty="0"/>
              <a:t>        print("Stingy Done")</a:t>
            </a:r>
          </a:p>
          <a:p>
            <a:endParaRPr lang="en-IN" dirty="0"/>
          </a:p>
          <a:p>
            <a:r>
              <a:rPr lang="en-IN" dirty="0"/>
              <a:t>    def spendy(self):</a:t>
            </a:r>
          </a:p>
          <a:p>
            <a:r>
              <a:rPr lang="en-IN" dirty="0"/>
              <a:t>        for </a:t>
            </a:r>
            <a:r>
              <a:rPr lang="en-IN" dirty="0" err="1"/>
              <a:t>i</a:t>
            </a:r>
            <a:r>
              <a:rPr lang="en-IN" dirty="0"/>
              <a:t> in range(5000000):</a:t>
            </a:r>
          </a:p>
          <a:p>
            <a:r>
              <a:rPr lang="en-IN" dirty="0"/>
              <a:t>            </a:t>
            </a:r>
            <a:r>
              <a:rPr lang="en-IN" dirty="0" err="1"/>
              <a:t>self.mutex.acquire</a:t>
            </a:r>
            <a:r>
              <a:rPr lang="en-IN" dirty="0"/>
              <a:t>()</a:t>
            </a:r>
          </a:p>
          <a:p>
            <a:r>
              <a:rPr lang="en-IN" dirty="0"/>
              <a:t>            </a:t>
            </a:r>
            <a:r>
              <a:rPr lang="en-IN" dirty="0" err="1"/>
              <a:t>self.money</a:t>
            </a:r>
            <a:r>
              <a:rPr lang="en-IN" dirty="0"/>
              <a:t> -= 10</a:t>
            </a:r>
          </a:p>
          <a:p>
            <a:r>
              <a:rPr lang="en-IN" dirty="0"/>
              <a:t>            </a:t>
            </a:r>
            <a:r>
              <a:rPr lang="en-IN" dirty="0" err="1"/>
              <a:t>self.mutex.release</a:t>
            </a:r>
            <a:r>
              <a:rPr lang="en-IN" dirty="0"/>
              <a:t>()</a:t>
            </a:r>
          </a:p>
          <a:p>
            <a:r>
              <a:rPr lang="en-IN" dirty="0"/>
              <a:t>        print("Spendy Done")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ss = </a:t>
            </a:r>
            <a:r>
              <a:rPr lang="en-IN" dirty="0" err="1"/>
              <a:t>StingySpendy</a:t>
            </a:r>
            <a:r>
              <a:rPr lang="en-IN" dirty="0"/>
              <a:t>()</a:t>
            </a:r>
          </a:p>
          <a:p>
            <a:r>
              <a:rPr lang="en-IN" dirty="0"/>
              <a:t>Thread(target=</a:t>
            </a:r>
            <a:r>
              <a:rPr lang="en-IN" dirty="0" err="1"/>
              <a:t>ss.stingy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=()).start()</a:t>
            </a:r>
          </a:p>
          <a:p>
            <a:r>
              <a:rPr lang="en-IN" dirty="0"/>
              <a:t>Thread(target=</a:t>
            </a:r>
            <a:r>
              <a:rPr lang="en-IN" dirty="0" err="1"/>
              <a:t>ss.spendy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=()).start()</a:t>
            </a:r>
          </a:p>
          <a:p>
            <a:r>
              <a:rPr lang="en-IN" dirty="0" err="1"/>
              <a:t>time.sleep</a:t>
            </a:r>
            <a:r>
              <a:rPr lang="en-IN" dirty="0"/>
              <a:t>(5)</a:t>
            </a:r>
          </a:p>
          <a:p>
            <a:r>
              <a:rPr lang="en-IN" dirty="0"/>
              <a:t>print("Money in the end", </a:t>
            </a:r>
            <a:r>
              <a:rPr lang="en-IN" dirty="0" err="1"/>
              <a:t>ss.money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79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8A8A0E-0357-BB52-51EC-2AD3E65A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Science/Analytics Python Libraries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07C40-629F-AC1A-1F29-9588EB606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0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Multiprocessing and Multithreading</vt:lpstr>
      <vt:lpstr>Process, Thread</vt:lpstr>
      <vt:lpstr>Why Multithreading?</vt:lpstr>
      <vt:lpstr>Multiprocessing and Multithreading in Python</vt:lpstr>
      <vt:lpstr>Multiprocessing Example: Run Multiple Processes in Parallel</vt:lpstr>
      <vt:lpstr>Multithreading Example</vt:lpstr>
      <vt:lpstr>Multithreading: Another Example</vt:lpstr>
      <vt:lpstr>With Locking</vt:lpstr>
      <vt:lpstr>Data Science/Analytics Python Libraries</vt:lpstr>
      <vt:lpstr>NumPy Basics</vt:lpstr>
      <vt:lpstr>What is Pandas</vt:lpstr>
      <vt:lpstr>Matplotlib and Seaborn</vt:lpstr>
      <vt:lpstr>Plotly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Multiprocessing and Multithreading</dc:title>
  <dc:creator>Atul Kahate</dc:creator>
  <cp:lastModifiedBy>Atul Kahate</cp:lastModifiedBy>
  <cp:revision>1</cp:revision>
  <dcterms:created xsi:type="dcterms:W3CDTF">2023-11-02T07:26:18Z</dcterms:created>
  <dcterms:modified xsi:type="dcterms:W3CDTF">2023-11-02T07:27:01Z</dcterms:modified>
</cp:coreProperties>
</file>