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87" r:id="rId2"/>
    <p:sldId id="845" r:id="rId3"/>
    <p:sldId id="846" r:id="rId4"/>
    <p:sldId id="847" r:id="rId5"/>
    <p:sldId id="848" r:id="rId6"/>
    <p:sldId id="849" r:id="rId7"/>
    <p:sldId id="850" r:id="rId8"/>
    <p:sldId id="856" r:id="rId9"/>
    <p:sldId id="851" r:id="rId10"/>
    <p:sldId id="852" r:id="rId11"/>
    <p:sldId id="853" r:id="rId12"/>
    <p:sldId id="854" r:id="rId13"/>
    <p:sldId id="855" r:id="rId14"/>
    <p:sldId id="842" r:id="rId15"/>
    <p:sldId id="843" r:id="rId16"/>
    <p:sldId id="858" r:id="rId17"/>
    <p:sldId id="859" r:id="rId18"/>
    <p:sldId id="860" r:id="rId19"/>
    <p:sldId id="861" r:id="rId20"/>
    <p:sldId id="862" r:id="rId21"/>
    <p:sldId id="863" r:id="rId22"/>
    <p:sldId id="864" r:id="rId23"/>
    <p:sldId id="866" r:id="rId24"/>
    <p:sldId id="867" r:id="rId25"/>
    <p:sldId id="871" r:id="rId26"/>
    <p:sldId id="868" r:id="rId27"/>
    <p:sldId id="869" r:id="rId28"/>
    <p:sldId id="870" r:id="rId29"/>
    <p:sldId id="865" r:id="rId30"/>
    <p:sldId id="895" r:id="rId31"/>
    <p:sldId id="872" r:id="rId32"/>
    <p:sldId id="873" r:id="rId33"/>
    <p:sldId id="874" r:id="rId34"/>
    <p:sldId id="896" r:id="rId35"/>
    <p:sldId id="897" r:id="rId36"/>
    <p:sldId id="898" r:id="rId37"/>
    <p:sldId id="899" r:id="rId38"/>
    <p:sldId id="900" r:id="rId39"/>
    <p:sldId id="901" r:id="rId40"/>
    <p:sldId id="902" r:id="rId41"/>
    <p:sldId id="903" r:id="rId42"/>
    <p:sldId id="904" r:id="rId43"/>
    <p:sldId id="929" r:id="rId44"/>
    <p:sldId id="930" r:id="rId45"/>
    <p:sldId id="931" r:id="rId46"/>
    <p:sldId id="939" r:id="rId47"/>
    <p:sldId id="940" r:id="rId48"/>
    <p:sldId id="1128" r:id="rId49"/>
    <p:sldId id="1129" r:id="rId50"/>
    <p:sldId id="1119" r:id="rId51"/>
    <p:sldId id="1120" r:id="rId52"/>
    <p:sldId id="1121" r:id="rId53"/>
    <p:sldId id="951" r:id="rId54"/>
    <p:sldId id="952" r:id="rId55"/>
    <p:sldId id="954" r:id="rId56"/>
    <p:sldId id="953" r:id="rId57"/>
    <p:sldId id="955" r:id="rId58"/>
    <p:sldId id="970" r:id="rId59"/>
    <p:sldId id="963" r:id="rId60"/>
    <p:sldId id="1122" r:id="rId61"/>
    <p:sldId id="1124" r:id="rId62"/>
    <p:sldId id="1125" r:id="rId63"/>
    <p:sldId id="1130" r:id="rId64"/>
    <p:sldId id="1126" r:id="rId65"/>
    <p:sldId id="1127" r:id="rId66"/>
    <p:sldId id="1123" r:id="rId67"/>
    <p:sldId id="971" r:id="rId68"/>
    <p:sldId id="972" r:id="rId69"/>
    <p:sldId id="974" r:id="rId70"/>
    <p:sldId id="973" r:id="rId71"/>
    <p:sldId id="975" r:id="rId72"/>
    <p:sldId id="976" r:id="rId73"/>
    <p:sldId id="977" r:id="rId74"/>
    <p:sldId id="978" r:id="rId75"/>
    <p:sldId id="979" r:id="rId76"/>
    <p:sldId id="980" r:id="rId77"/>
    <p:sldId id="981" r:id="rId78"/>
    <p:sldId id="982" r:id="rId79"/>
    <p:sldId id="983" r:id="rId80"/>
    <p:sldId id="984" r:id="rId81"/>
    <p:sldId id="985" r:id="rId82"/>
    <p:sldId id="986" r:id="rId83"/>
    <p:sldId id="987" r:id="rId84"/>
    <p:sldId id="988" r:id="rId85"/>
    <p:sldId id="1138" r:id="rId86"/>
    <p:sldId id="989" r:id="rId87"/>
    <p:sldId id="1132" r:id="rId88"/>
    <p:sldId id="1133" r:id="rId89"/>
    <p:sldId id="1134" r:id="rId90"/>
    <p:sldId id="1135" r:id="rId91"/>
    <p:sldId id="1136" r:id="rId92"/>
    <p:sldId id="1137" r:id="rId93"/>
    <p:sldId id="1139" r:id="rId94"/>
    <p:sldId id="990" r:id="rId95"/>
    <p:sldId id="991" r:id="rId96"/>
    <p:sldId id="992" r:id="rId97"/>
    <p:sldId id="993" r:id="rId98"/>
    <p:sldId id="1141" r:id="rId99"/>
    <p:sldId id="995" r:id="rId100"/>
    <p:sldId id="1140" r:id="rId101"/>
    <p:sldId id="996" r:id="rId102"/>
    <p:sldId id="994" r:id="rId103"/>
    <p:sldId id="1131"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sorterViewPr>
    <p:cViewPr>
      <p:scale>
        <a:sx n="100" d="100"/>
        <a:sy n="100" d="100"/>
      </p:scale>
      <p:origin x="0" y="-306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6FB2-6319-174F-1357-5551667A7C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58D04D-4EDA-A6F1-21F9-4262D9137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F13D3B-D988-0C78-52DD-81B9275DB9D5}"/>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5" name="Footer Placeholder 4">
            <a:extLst>
              <a:ext uri="{FF2B5EF4-FFF2-40B4-BE49-F238E27FC236}">
                <a16:creationId xmlns:a16="http://schemas.microsoft.com/office/drawing/2014/main" id="{9BD651CA-1BFD-AC1B-ABE6-630D64A9A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8D850-D919-3EE4-AA7E-2A8EDB3E6D3E}"/>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39194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B096-EEC2-A222-E75C-C59A1F751E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5B326C-B4D6-0546-69F5-612DBA714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0769A0-1DE5-1203-E374-0793EB97B274}"/>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5" name="Footer Placeholder 4">
            <a:extLst>
              <a:ext uri="{FF2B5EF4-FFF2-40B4-BE49-F238E27FC236}">
                <a16:creationId xmlns:a16="http://schemas.microsoft.com/office/drawing/2014/main" id="{B80A127D-71D7-50C8-198C-FE4F977FF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5CDEAB-E82B-E53F-94AA-92BB2E0093E5}"/>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293416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F0C3C-D6A4-FDA6-8ABD-AF43779C0D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5D7E9F-2779-A3F2-08B2-B2AC26AD7D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4C8F05-3A1B-10F8-3624-439787C5C1B8}"/>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5" name="Footer Placeholder 4">
            <a:extLst>
              <a:ext uri="{FF2B5EF4-FFF2-40B4-BE49-F238E27FC236}">
                <a16:creationId xmlns:a16="http://schemas.microsoft.com/office/drawing/2014/main" id="{6F9A6404-2712-F75D-88E6-EA8EC7BB7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5EC38B-5A16-1DB3-C0A9-1B3B68FDA5BA}"/>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152608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E35E-5D07-0CE1-BF69-3F27415057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710F92-FA43-6F6C-6189-521B24DB0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F9293-0B2E-D45F-4C17-B26E24F2D3A7}"/>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5" name="Footer Placeholder 4">
            <a:extLst>
              <a:ext uri="{FF2B5EF4-FFF2-40B4-BE49-F238E27FC236}">
                <a16:creationId xmlns:a16="http://schemas.microsoft.com/office/drawing/2014/main" id="{20C22162-ECC1-349A-2FF2-926478912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C4BA8-186B-8FC3-615B-74A3E3E2FC5A}"/>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146908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D30A-F3FB-CCFB-FA95-7C854DEBDE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4A0735-D2FE-6763-D7AC-E28425F55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22AF3-555F-8EF0-1F91-7CB32AB5E96D}"/>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5" name="Footer Placeholder 4">
            <a:extLst>
              <a:ext uri="{FF2B5EF4-FFF2-40B4-BE49-F238E27FC236}">
                <a16:creationId xmlns:a16="http://schemas.microsoft.com/office/drawing/2014/main" id="{44187B8D-1E2E-B0B3-0249-E188BB81A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DC7664-1623-36B6-EC00-642ECA55FC4C}"/>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318776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B522-7D76-8A28-B778-7352D990F7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69260C-AFF4-23FF-A2C1-8CE6955116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2A4292-5D65-B299-E15E-59EF66119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ECB7BF-A58D-57DC-6958-CA42F95451B0}"/>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6" name="Footer Placeholder 5">
            <a:extLst>
              <a:ext uri="{FF2B5EF4-FFF2-40B4-BE49-F238E27FC236}">
                <a16:creationId xmlns:a16="http://schemas.microsoft.com/office/drawing/2014/main" id="{2776BA37-AE14-17D9-E5D2-9831AD4D17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BFC0E3-4608-0F08-C3B3-3AC09E2FB5C1}"/>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145900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09BE-C630-9DD9-6628-4BDA423897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9B8130-8E90-1660-327F-5ACD5C4B0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111B02-0598-3492-6D74-5B8278CB7D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52D575-FEC8-B681-E5B6-324C0EA31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C4953-3BE6-3F95-8177-CF9942F4B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B712CC-D57A-72F6-EBE3-51791702F5EA}"/>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8" name="Footer Placeholder 7">
            <a:extLst>
              <a:ext uri="{FF2B5EF4-FFF2-40B4-BE49-F238E27FC236}">
                <a16:creationId xmlns:a16="http://schemas.microsoft.com/office/drawing/2014/main" id="{15D461C9-15CF-625D-6546-8149F1238B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B3516C-43F9-69A3-C7E1-FEDFDBC320AA}"/>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204587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5D12-7521-39AB-5128-C8CFD03059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03A3-739F-756F-13AA-E004D74D5A4D}"/>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4" name="Footer Placeholder 3">
            <a:extLst>
              <a:ext uri="{FF2B5EF4-FFF2-40B4-BE49-F238E27FC236}">
                <a16:creationId xmlns:a16="http://schemas.microsoft.com/office/drawing/2014/main" id="{9E7B120F-B506-DFD1-E785-6435F59DB1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F0AAC7-B7DA-2ACD-37D1-3686B7422D54}"/>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230540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55B759-62DD-0065-AA67-6BD04DD7E354}"/>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3" name="Footer Placeholder 2">
            <a:extLst>
              <a:ext uri="{FF2B5EF4-FFF2-40B4-BE49-F238E27FC236}">
                <a16:creationId xmlns:a16="http://schemas.microsoft.com/office/drawing/2014/main" id="{A0586DAA-2E75-6172-D960-C54DDE4B97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D3FABC-54FC-EC8C-D45A-6AE5E8385BC7}"/>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297880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66A7-8A2F-F350-5BA4-06D347294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413712-50C0-0EF5-B82F-995927AC5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E29005-4691-598B-8B52-A3C0E0F22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3F0E6-B42D-4DC1-C878-1FE26C6DF254}"/>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6" name="Footer Placeholder 5">
            <a:extLst>
              <a:ext uri="{FF2B5EF4-FFF2-40B4-BE49-F238E27FC236}">
                <a16:creationId xmlns:a16="http://schemas.microsoft.com/office/drawing/2014/main" id="{1014FC37-CD89-15F4-2662-F0B110D7D9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A55239-1237-1298-72B8-CA30995444C7}"/>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197371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B2AB-4E82-FA2D-438D-AC35C097D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C3E76E-126D-A7D8-6FA0-F07A6206E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ED79B7-D1D6-028E-1F98-B9616F658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F5888-C956-8E44-AD0D-9AE9AC27F6E3}"/>
              </a:ext>
            </a:extLst>
          </p:cNvPr>
          <p:cNvSpPr>
            <a:spLocks noGrp="1"/>
          </p:cNvSpPr>
          <p:nvPr>
            <p:ph type="dt" sz="half" idx="10"/>
          </p:nvPr>
        </p:nvSpPr>
        <p:spPr/>
        <p:txBody>
          <a:bodyPr/>
          <a:lstStyle/>
          <a:p>
            <a:fld id="{F6D31C04-65E0-4A82-97FB-CF8A8AD1A5B0}" type="datetimeFigureOut">
              <a:rPr lang="en-IN" smtClean="0"/>
              <a:t>01-11-2023</a:t>
            </a:fld>
            <a:endParaRPr lang="en-IN"/>
          </a:p>
        </p:txBody>
      </p:sp>
      <p:sp>
        <p:nvSpPr>
          <p:cNvPr id="6" name="Footer Placeholder 5">
            <a:extLst>
              <a:ext uri="{FF2B5EF4-FFF2-40B4-BE49-F238E27FC236}">
                <a16:creationId xmlns:a16="http://schemas.microsoft.com/office/drawing/2014/main" id="{684FCE6B-E041-F91D-C74F-9B27A1B62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D4D6D-168F-73E1-1BF3-F3D17E80F0F0}"/>
              </a:ext>
            </a:extLst>
          </p:cNvPr>
          <p:cNvSpPr>
            <a:spLocks noGrp="1"/>
          </p:cNvSpPr>
          <p:nvPr>
            <p:ph type="sldNum" sz="quarter" idx="12"/>
          </p:nvPr>
        </p:nvSpPr>
        <p:spPr/>
        <p:txBody>
          <a:bodyPr/>
          <a:lstStyle/>
          <a:p>
            <a:fld id="{9F455DB6-EF31-47B5-96F1-6C318B462E98}" type="slidenum">
              <a:rPr lang="en-IN" smtClean="0"/>
              <a:t>‹#›</a:t>
            </a:fld>
            <a:endParaRPr lang="en-IN"/>
          </a:p>
        </p:txBody>
      </p:sp>
    </p:spTree>
    <p:extLst>
      <p:ext uri="{BB962C8B-B14F-4D97-AF65-F5344CB8AC3E}">
        <p14:creationId xmlns:p14="http://schemas.microsoft.com/office/powerpoint/2010/main" val="406901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74CBF-CFC5-BF54-5F94-D7678D690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B2A359-B78E-FD4D-8DEC-7E448B2C5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F53E47-FD0A-0C30-A805-CE8BFE916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31C04-65E0-4A82-97FB-CF8A8AD1A5B0}" type="datetimeFigureOut">
              <a:rPr lang="en-IN" smtClean="0"/>
              <a:t>01-11-2023</a:t>
            </a:fld>
            <a:endParaRPr lang="en-IN"/>
          </a:p>
        </p:txBody>
      </p:sp>
      <p:sp>
        <p:nvSpPr>
          <p:cNvPr id="5" name="Footer Placeholder 4">
            <a:extLst>
              <a:ext uri="{FF2B5EF4-FFF2-40B4-BE49-F238E27FC236}">
                <a16:creationId xmlns:a16="http://schemas.microsoft.com/office/drawing/2014/main" id="{5FF471E9-03D3-5C7F-A892-E6AFD5D6D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FEC494-5B6F-F14D-2E30-C91BFBF7F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55DB6-EF31-47B5-96F1-6C318B462E98}" type="slidenum">
              <a:rPr lang="en-IN" smtClean="0"/>
              <a:t>‹#›</a:t>
            </a:fld>
            <a:endParaRPr lang="en-IN"/>
          </a:p>
        </p:txBody>
      </p:sp>
    </p:spTree>
    <p:extLst>
      <p:ext uri="{BB962C8B-B14F-4D97-AF65-F5344CB8AC3E}">
        <p14:creationId xmlns:p14="http://schemas.microsoft.com/office/powerpoint/2010/main" val="1428885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207C10-C53F-80C2-E0F5-A74F03EDD7D6}"/>
              </a:ext>
            </a:extLst>
          </p:cNvPr>
          <p:cNvSpPr>
            <a:spLocks noGrp="1"/>
          </p:cNvSpPr>
          <p:nvPr>
            <p:ph type="title"/>
          </p:nvPr>
        </p:nvSpPr>
        <p:spPr/>
        <p:txBody>
          <a:bodyPr/>
          <a:lstStyle/>
          <a:p>
            <a:r>
              <a:rPr lang="en-IN" dirty="0"/>
              <a:t>Variables, Objects, etc</a:t>
            </a:r>
          </a:p>
        </p:txBody>
      </p:sp>
      <p:sp>
        <p:nvSpPr>
          <p:cNvPr id="5" name="Text Placeholder 4">
            <a:extLst>
              <a:ext uri="{FF2B5EF4-FFF2-40B4-BE49-F238E27FC236}">
                <a16:creationId xmlns:a16="http://schemas.microsoft.com/office/drawing/2014/main" id="{A69C38F6-CE1E-EA29-DB0B-B1825335AEB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6403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95B8-DD62-ADB0-22A9-C32A7D8ABD97}"/>
              </a:ext>
            </a:extLst>
          </p:cNvPr>
          <p:cNvSpPr>
            <a:spLocks noGrp="1"/>
          </p:cNvSpPr>
          <p:nvPr>
            <p:ph type="title"/>
          </p:nvPr>
        </p:nvSpPr>
        <p:spPr/>
        <p:txBody>
          <a:bodyPr/>
          <a:lstStyle/>
          <a:p>
            <a:r>
              <a:rPr lang="en-IN" dirty="0"/>
              <a:t>Variable References</a:t>
            </a:r>
          </a:p>
        </p:txBody>
      </p:sp>
      <p:sp>
        <p:nvSpPr>
          <p:cNvPr id="3" name="Content Placeholder 2">
            <a:extLst>
              <a:ext uri="{FF2B5EF4-FFF2-40B4-BE49-F238E27FC236}">
                <a16:creationId xmlns:a16="http://schemas.microsoft.com/office/drawing/2014/main" id="{13406A64-E7E4-BC76-C710-F3740E7D1DC1}"/>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rPr>
              <a:t>Now consider </a:t>
            </a:r>
            <a:r>
              <a:rPr lang="en-US" b="0" i="1" dirty="0">
                <a:effectLst/>
              </a:rPr>
              <a:t>n = 300</a:t>
            </a:r>
          </a:p>
          <a:p>
            <a:pPr algn="l">
              <a:buFont typeface="Arial" panose="020B0604020202020204" pitchFamily="34" charset="0"/>
              <a:buChar char="•"/>
            </a:pPr>
            <a:r>
              <a:rPr lang="en-US" dirty="0"/>
              <a:t>This assignment creates an integer object with the value 300 and assigns the variable n to point to that object</a:t>
            </a:r>
          </a:p>
          <a:p>
            <a:pPr algn="l">
              <a:buFont typeface="Arial" panose="020B0604020202020204" pitchFamily="34" charset="0"/>
              <a:buChar char="•"/>
            </a:pPr>
            <a:endParaRPr lang="en-US" dirty="0"/>
          </a:p>
          <a:p>
            <a:pPr algn="l">
              <a:buFont typeface="Arial" panose="020B0604020202020204" pitchFamily="34" charset="0"/>
              <a:buChar char="•"/>
            </a:pPr>
            <a:r>
              <a:rPr lang="en-US" dirty="0"/>
              <a:t>Let us now write </a:t>
            </a:r>
            <a:r>
              <a:rPr lang="en-US" i="1" dirty="0"/>
              <a:t>m = n</a:t>
            </a:r>
          </a:p>
          <a:p>
            <a:pPr algn="l">
              <a:buFont typeface="Arial" panose="020B0604020202020204" pitchFamily="34" charset="0"/>
              <a:buChar char="•"/>
            </a:pPr>
            <a:r>
              <a:rPr lang="en-US" dirty="0"/>
              <a:t>Python does not create another object. It simply creates a new symbolic name or reference, m, which points to the same object that n points to.</a:t>
            </a:r>
          </a:p>
          <a:p>
            <a:pPr algn="l">
              <a:buFont typeface="Arial" panose="020B0604020202020204" pitchFamily="34" charset="0"/>
              <a:buChar char="•"/>
            </a:pPr>
            <a:endParaRPr lang="en-US" dirty="0"/>
          </a:p>
          <a:p>
            <a:pPr algn="l">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D4BB4FCF-9BD2-F7B5-0A9D-C075A97A61B1}"/>
              </a:ext>
            </a:extLst>
          </p:cNvPr>
          <p:cNvPicPr>
            <a:picLocks noChangeAspect="1"/>
          </p:cNvPicPr>
          <p:nvPr/>
        </p:nvPicPr>
        <p:blipFill>
          <a:blip r:embed="rId2"/>
          <a:stretch>
            <a:fillRect/>
          </a:stretch>
        </p:blipFill>
        <p:spPr>
          <a:xfrm>
            <a:off x="1088080" y="3059130"/>
            <a:ext cx="2230474" cy="789875"/>
          </a:xfrm>
          <a:prstGeom prst="rect">
            <a:avLst/>
          </a:prstGeom>
        </p:spPr>
      </p:pic>
      <p:pic>
        <p:nvPicPr>
          <p:cNvPr id="7" name="Picture 6">
            <a:extLst>
              <a:ext uri="{FF2B5EF4-FFF2-40B4-BE49-F238E27FC236}">
                <a16:creationId xmlns:a16="http://schemas.microsoft.com/office/drawing/2014/main" id="{E0231D48-27DD-E81D-6210-6184DCB58093}"/>
              </a:ext>
            </a:extLst>
          </p:cNvPr>
          <p:cNvPicPr>
            <a:picLocks noChangeAspect="1"/>
          </p:cNvPicPr>
          <p:nvPr/>
        </p:nvPicPr>
        <p:blipFill>
          <a:blip r:embed="rId3"/>
          <a:stretch>
            <a:fillRect/>
          </a:stretch>
        </p:blipFill>
        <p:spPr>
          <a:xfrm>
            <a:off x="4567094" y="5089553"/>
            <a:ext cx="4710469" cy="1145087"/>
          </a:xfrm>
          <a:prstGeom prst="rect">
            <a:avLst/>
          </a:prstGeom>
        </p:spPr>
      </p:pic>
    </p:spTree>
    <p:extLst>
      <p:ext uri="{BB962C8B-B14F-4D97-AF65-F5344CB8AC3E}">
        <p14:creationId xmlns:p14="http://schemas.microsoft.com/office/powerpoint/2010/main" val="27992983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3937-1C6C-60D9-EDA4-B0FD266515BE}"/>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3574DD86-B280-E035-A3E8-A78C49DC627F}"/>
              </a:ext>
            </a:extLst>
          </p:cNvPr>
          <p:cNvSpPr>
            <a:spLocks noGrp="1"/>
          </p:cNvSpPr>
          <p:nvPr>
            <p:ph idx="1"/>
          </p:nvPr>
        </p:nvSpPr>
        <p:spPr/>
        <p:txBody>
          <a:bodyPr/>
          <a:lstStyle/>
          <a:p>
            <a:endParaRPr lang="en-IN"/>
          </a:p>
        </p:txBody>
      </p:sp>
      <p:pic>
        <p:nvPicPr>
          <p:cNvPr id="3076" name="Picture 4" descr="Java Polymorphism. In this story, we will learn about Java… | by Kamran  Babayev | Medium">
            <a:extLst>
              <a:ext uri="{FF2B5EF4-FFF2-40B4-BE49-F238E27FC236}">
                <a16:creationId xmlns:a16="http://schemas.microsoft.com/office/drawing/2014/main" id="{2AA1B8CA-433D-B1B3-CF89-93B263ADE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464" y="1448013"/>
            <a:ext cx="4998217" cy="457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408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1535-E216-29B2-B00B-AF6FBD4E1B43}"/>
              </a:ext>
            </a:extLst>
          </p:cNvPr>
          <p:cNvSpPr>
            <a:spLocks noGrp="1"/>
          </p:cNvSpPr>
          <p:nvPr>
            <p:ph type="title"/>
          </p:nvPr>
        </p:nvSpPr>
        <p:spPr/>
        <p:txBody>
          <a:bodyPr/>
          <a:lstStyle/>
          <a:p>
            <a:r>
              <a:rPr lang="en-IN" dirty="0"/>
              <a:t>Polymorphism Example</a:t>
            </a:r>
          </a:p>
        </p:txBody>
      </p:sp>
      <p:sp>
        <p:nvSpPr>
          <p:cNvPr id="3" name="Content Placeholder 2">
            <a:extLst>
              <a:ext uri="{FF2B5EF4-FFF2-40B4-BE49-F238E27FC236}">
                <a16:creationId xmlns:a16="http://schemas.microsoft.com/office/drawing/2014/main" id="{9A29D713-9B93-AAA9-0198-67014D5D2C00}"/>
              </a:ext>
            </a:extLst>
          </p:cNvPr>
          <p:cNvSpPr>
            <a:spLocks noGrp="1"/>
          </p:cNvSpPr>
          <p:nvPr>
            <p:ph idx="1"/>
          </p:nvPr>
        </p:nvSpPr>
        <p:spPr/>
        <p:txBody>
          <a:bodyPr>
            <a:normAutofit fontScale="25000" lnSpcReduction="20000"/>
          </a:bodyPr>
          <a:lstStyle/>
          <a:p>
            <a:r>
              <a:rPr lang="en-IN" dirty="0"/>
              <a:t>class </a:t>
            </a:r>
            <a:r>
              <a:rPr lang="en-IN" dirty="0" err="1"/>
              <a:t>BankAccount</a:t>
            </a:r>
            <a:r>
              <a:rPr lang="en-IN" dirty="0"/>
              <a:t>:</a:t>
            </a:r>
          </a:p>
          <a:p>
            <a:r>
              <a:rPr lang="en-IN" dirty="0"/>
              <a:t>    def __</a:t>
            </a:r>
            <a:r>
              <a:rPr lang="en-IN" dirty="0" err="1"/>
              <a:t>init</a:t>
            </a:r>
            <a:r>
              <a:rPr lang="en-IN" dirty="0"/>
              <a:t>__(self, </a:t>
            </a:r>
            <a:r>
              <a:rPr lang="en-IN" dirty="0" err="1"/>
              <a:t>account_number</a:t>
            </a:r>
            <a:r>
              <a:rPr lang="en-IN" dirty="0"/>
              <a:t>, balance):</a:t>
            </a:r>
          </a:p>
          <a:p>
            <a:r>
              <a:rPr lang="en-IN" dirty="0"/>
              <a:t>        </a:t>
            </a:r>
            <a:r>
              <a:rPr lang="en-IN" dirty="0" err="1"/>
              <a:t>self.account_number</a:t>
            </a:r>
            <a:r>
              <a:rPr lang="en-IN" dirty="0"/>
              <a:t> = </a:t>
            </a:r>
            <a:r>
              <a:rPr lang="en-IN" dirty="0" err="1"/>
              <a:t>account_number</a:t>
            </a:r>
            <a:endParaRPr lang="en-IN" dirty="0"/>
          </a:p>
          <a:p>
            <a:r>
              <a:rPr lang="en-IN" dirty="0"/>
              <a:t>        </a:t>
            </a:r>
            <a:r>
              <a:rPr lang="en-IN" dirty="0" err="1"/>
              <a:t>self.balance</a:t>
            </a:r>
            <a:r>
              <a:rPr lang="en-IN" dirty="0"/>
              <a:t> = balance</a:t>
            </a:r>
          </a:p>
          <a:p>
            <a:endParaRPr lang="en-IN" dirty="0"/>
          </a:p>
          <a:p>
            <a:r>
              <a:rPr lang="en-IN" dirty="0"/>
              <a:t>    def withdraw(self, amount):</a:t>
            </a:r>
          </a:p>
          <a:p>
            <a:r>
              <a:rPr lang="en-IN" dirty="0"/>
              <a:t>        if 0 &lt; amount &lt;= </a:t>
            </a:r>
            <a:r>
              <a:rPr lang="en-IN" dirty="0" err="1"/>
              <a:t>self.balance</a:t>
            </a:r>
            <a:r>
              <a:rPr lang="en-IN" dirty="0"/>
              <a:t>:</a:t>
            </a:r>
          </a:p>
          <a:p>
            <a:r>
              <a:rPr lang="en-IN" dirty="0"/>
              <a:t>            </a:t>
            </a:r>
            <a:r>
              <a:rPr lang="en-IN" dirty="0" err="1"/>
              <a:t>self.balance</a:t>
            </a:r>
            <a:r>
              <a:rPr lang="en-IN" dirty="0"/>
              <a:t> -= amount</a:t>
            </a:r>
          </a:p>
          <a:p>
            <a:r>
              <a:rPr lang="en-IN" dirty="0"/>
              <a:t>        else:</a:t>
            </a:r>
          </a:p>
          <a:p>
            <a:r>
              <a:rPr lang="en-IN" dirty="0"/>
              <a:t>            print("Insufficient funds")</a:t>
            </a:r>
          </a:p>
          <a:p>
            <a:endParaRPr lang="en-IN" dirty="0"/>
          </a:p>
          <a:p>
            <a:r>
              <a:rPr lang="en-IN" dirty="0"/>
              <a:t>    def display(self):</a:t>
            </a:r>
          </a:p>
          <a:p>
            <a:r>
              <a:rPr lang="en-IN" dirty="0"/>
              <a:t>        print(</a:t>
            </a:r>
            <a:r>
              <a:rPr lang="en-IN" dirty="0" err="1"/>
              <a:t>f"Account</a:t>
            </a:r>
            <a:r>
              <a:rPr lang="en-IN" dirty="0"/>
              <a:t> Number: {</a:t>
            </a:r>
            <a:r>
              <a:rPr lang="en-IN" dirty="0" err="1"/>
              <a:t>self.account_number</a:t>
            </a:r>
            <a:r>
              <a:rPr lang="en-IN" dirty="0"/>
              <a:t>}")</a:t>
            </a:r>
          </a:p>
          <a:p>
            <a:r>
              <a:rPr lang="en-IN" dirty="0"/>
              <a:t>        print(</a:t>
            </a:r>
            <a:r>
              <a:rPr lang="en-IN" dirty="0" err="1"/>
              <a:t>f"Balance</a:t>
            </a:r>
            <a:r>
              <a:rPr lang="en-IN" dirty="0"/>
              <a:t>: ${self.balance:.2f}")</a:t>
            </a:r>
          </a:p>
          <a:p>
            <a:endParaRPr lang="en-IN" dirty="0"/>
          </a:p>
          <a:p>
            <a:r>
              <a:rPr lang="en-IN" dirty="0"/>
              <a:t>class </a:t>
            </a:r>
            <a:r>
              <a:rPr lang="en-IN" dirty="0" err="1"/>
              <a:t>SavingsAccount</a:t>
            </a:r>
            <a:r>
              <a:rPr lang="en-IN" dirty="0"/>
              <a:t>(</a:t>
            </a:r>
            <a:r>
              <a:rPr lang="en-IN" dirty="0" err="1"/>
              <a:t>BankAccount</a:t>
            </a:r>
            <a:r>
              <a:rPr lang="en-IN" dirty="0"/>
              <a:t>):</a:t>
            </a:r>
          </a:p>
          <a:p>
            <a:r>
              <a:rPr lang="en-IN" dirty="0"/>
              <a:t>    def __</a:t>
            </a:r>
            <a:r>
              <a:rPr lang="en-IN" dirty="0" err="1"/>
              <a:t>init</a:t>
            </a:r>
            <a:r>
              <a:rPr lang="en-IN" dirty="0"/>
              <a:t>__(self, </a:t>
            </a:r>
            <a:r>
              <a:rPr lang="en-IN" dirty="0" err="1"/>
              <a:t>account_number</a:t>
            </a:r>
            <a:r>
              <a:rPr lang="en-IN" dirty="0"/>
              <a:t>, balance, </a:t>
            </a:r>
            <a:r>
              <a:rPr lang="en-IN" dirty="0" err="1"/>
              <a:t>interest_rate</a:t>
            </a:r>
            <a:r>
              <a:rPr lang="en-IN" dirty="0"/>
              <a:t>):</a:t>
            </a:r>
          </a:p>
          <a:p>
            <a:r>
              <a:rPr lang="en-IN" dirty="0"/>
              <a:t>        super().__</a:t>
            </a:r>
            <a:r>
              <a:rPr lang="en-IN" dirty="0" err="1"/>
              <a:t>init</a:t>
            </a:r>
            <a:r>
              <a:rPr lang="en-IN" dirty="0"/>
              <a:t>__(</a:t>
            </a:r>
            <a:r>
              <a:rPr lang="en-IN" dirty="0" err="1"/>
              <a:t>account_number</a:t>
            </a:r>
            <a:r>
              <a:rPr lang="en-IN" dirty="0"/>
              <a:t>, balance)</a:t>
            </a:r>
          </a:p>
          <a:p>
            <a:r>
              <a:rPr lang="en-IN" dirty="0"/>
              <a:t>        </a:t>
            </a:r>
            <a:r>
              <a:rPr lang="en-IN" dirty="0" err="1"/>
              <a:t>self.interest_rate</a:t>
            </a:r>
            <a:r>
              <a:rPr lang="en-IN" dirty="0"/>
              <a:t> = </a:t>
            </a:r>
            <a:r>
              <a:rPr lang="en-IN" dirty="0" err="1"/>
              <a:t>interest_rate</a:t>
            </a:r>
            <a:endParaRPr lang="en-IN" dirty="0"/>
          </a:p>
          <a:p>
            <a:endParaRPr lang="en-IN" dirty="0"/>
          </a:p>
          <a:p>
            <a:r>
              <a:rPr lang="en-IN" dirty="0"/>
              <a:t>    def </a:t>
            </a:r>
            <a:r>
              <a:rPr lang="en-IN" dirty="0" err="1"/>
              <a:t>calculate_interest</a:t>
            </a:r>
            <a:r>
              <a:rPr lang="en-IN" dirty="0"/>
              <a:t>(self):</a:t>
            </a:r>
          </a:p>
          <a:p>
            <a:r>
              <a:rPr lang="en-IN" dirty="0"/>
              <a:t>        return </a:t>
            </a:r>
            <a:r>
              <a:rPr lang="en-IN" dirty="0" err="1"/>
              <a:t>self.balance</a:t>
            </a:r>
            <a:r>
              <a:rPr lang="en-IN" dirty="0"/>
              <a:t> * (</a:t>
            </a:r>
            <a:r>
              <a:rPr lang="en-IN" dirty="0" err="1"/>
              <a:t>self.interest_rate</a:t>
            </a:r>
            <a:r>
              <a:rPr lang="en-IN" dirty="0"/>
              <a:t> / 100)</a:t>
            </a:r>
          </a:p>
          <a:p>
            <a:endParaRPr lang="en-IN" dirty="0"/>
          </a:p>
          <a:p>
            <a:r>
              <a:rPr lang="en-IN" dirty="0"/>
              <a:t>class </a:t>
            </a:r>
            <a:r>
              <a:rPr lang="en-IN" dirty="0" err="1"/>
              <a:t>CheckingAccount</a:t>
            </a:r>
            <a:r>
              <a:rPr lang="en-IN" dirty="0"/>
              <a:t>(</a:t>
            </a:r>
            <a:r>
              <a:rPr lang="en-IN" dirty="0" err="1"/>
              <a:t>BankAccount</a:t>
            </a:r>
            <a:r>
              <a:rPr lang="en-IN" dirty="0"/>
              <a:t>):</a:t>
            </a:r>
          </a:p>
          <a:p>
            <a:r>
              <a:rPr lang="en-IN" dirty="0"/>
              <a:t>    def __</a:t>
            </a:r>
            <a:r>
              <a:rPr lang="en-IN" dirty="0" err="1"/>
              <a:t>init</a:t>
            </a:r>
            <a:r>
              <a:rPr lang="en-IN" dirty="0"/>
              <a:t>__(self, </a:t>
            </a:r>
            <a:r>
              <a:rPr lang="en-IN" dirty="0" err="1"/>
              <a:t>account_number</a:t>
            </a:r>
            <a:r>
              <a:rPr lang="en-IN" dirty="0"/>
              <a:t>, balance, </a:t>
            </a:r>
            <a:r>
              <a:rPr lang="en-IN" dirty="0" err="1"/>
              <a:t>overdraft_limit</a:t>
            </a:r>
            <a:r>
              <a:rPr lang="en-IN" dirty="0"/>
              <a:t>):</a:t>
            </a:r>
          </a:p>
          <a:p>
            <a:r>
              <a:rPr lang="en-IN" dirty="0"/>
              <a:t>        super().__</a:t>
            </a:r>
            <a:r>
              <a:rPr lang="en-IN" dirty="0" err="1"/>
              <a:t>init</a:t>
            </a:r>
            <a:r>
              <a:rPr lang="en-IN" dirty="0"/>
              <a:t>__(</a:t>
            </a:r>
            <a:r>
              <a:rPr lang="en-IN" dirty="0" err="1"/>
              <a:t>account_number</a:t>
            </a:r>
            <a:r>
              <a:rPr lang="en-IN" dirty="0"/>
              <a:t>, balance)</a:t>
            </a:r>
          </a:p>
          <a:p>
            <a:r>
              <a:rPr lang="en-IN" dirty="0"/>
              <a:t>        </a:t>
            </a:r>
            <a:r>
              <a:rPr lang="en-IN" dirty="0" err="1"/>
              <a:t>self.overdraft_limit</a:t>
            </a:r>
            <a:r>
              <a:rPr lang="en-IN" dirty="0"/>
              <a:t> = </a:t>
            </a:r>
            <a:r>
              <a:rPr lang="en-IN" dirty="0" err="1"/>
              <a:t>overdraft_limit</a:t>
            </a:r>
            <a:endParaRPr lang="en-IN" dirty="0"/>
          </a:p>
          <a:p>
            <a:endParaRPr lang="en-IN" dirty="0"/>
          </a:p>
          <a:p>
            <a:r>
              <a:rPr lang="en-IN" dirty="0"/>
              <a:t>    def withdraw(self, amount):</a:t>
            </a:r>
          </a:p>
          <a:p>
            <a:r>
              <a:rPr lang="en-IN" dirty="0"/>
              <a:t>        if amount &lt;= </a:t>
            </a:r>
            <a:r>
              <a:rPr lang="en-IN" dirty="0" err="1"/>
              <a:t>self.balance</a:t>
            </a:r>
            <a:r>
              <a:rPr lang="en-IN" dirty="0"/>
              <a:t> + </a:t>
            </a:r>
            <a:r>
              <a:rPr lang="en-IN" dirty="0" err="1"/>
              <a:t>self.overdraft_limit</a:t>
            </a:r>
            <a:r>
              <a:rPr lang="en-IN" dirty="0"/>
              <a:t>:</a:t>
            </a:r>
          </a:p>
          <a:p>
            <a:r>
              <a:rPr lang="en-IN" dirty="0"/>
              <a:t>            </a:t>
            </a:r>
            <a:r>
              <a:rPr lang="en-IN" dirty="0" err="1"/>
              <a:t>self.balance</a:t>
            </a:r>
            <a:r>
              <a:rPr lang="en-IN" dirty="0"/>
              <a:t> -= amount</a:t>
            </a:r>
          </a:p>
          <a:p>
            <a:r>
              <a:rPr lang="en-IN" dirty="0"/>
              <a:t>        else:</a:t>
            </a:r>
          </a:p>
          <a:p>
            <a:r>
              <a:rPr lang="en-IN" dirty="0"/>
              <a:t>            print("Insufficient funds")</a:t>
            </a:r>
          </a:p>
          <a:p>
            <a:endParaRPr lang="en-IN" dirty="0"/>
          </a:p>
          <a:p>
            <a:r>
              <a:rPr lang="en-IN" dirty="0"/>
              <a:t># Function to display account details and perform transactions</a:t>
            </a:r>
          </a:p>
          <a:p>
            <a:r>
              <a:rPr lang="en-IN" dirty="0"/>
              <a:t>def </a:t>
            </a:r>
            <a:r>
              <a:rPr lang="en-IN" dirty="0" err="1"/>
              <a:t>perform_transactions</a:t>
            </a:r>
            <a:r>
              <a:rPr lang="en-IN" dirty="0"/>
              <a:t>(account):</a:t>
            </a:r>
          </a:p>
          <a:p>
            <a:r>
              <a:rPr lang="en-IN" dirty="0"/>
              <a:t>    </a:t>
            </a:r>
            <a:r>
              <a:rPr lang="en-IN" dirty="0" err="1"/>
              <a:t>account.display</a:t>
            </a:r>
            <a:r>
              <a:rPr lang="en-IN" dirty="0"/>
              <a:t>()</a:t>
            </a:r>
          </a:p>
          <a:p>
            <a:r>
              <a:rPr lang="en-IN" dirty="0"/>
              <a:t>    </a:t>
            </a:r>
            <a:r>
              <a:rPr lang="en-IN" dirty="0" err="1"/>
              <a:t>account.withdraw</a:t>
            </a:r>
            <a:r>
              <a:rPr lang="en-IN" dirty="0"/>
              <a:t>(200.0)</a:t>
            </a:r>
          </a:p>
          <a:p>
            <a:r>
              <a:rPr lang="en-IN" dirty="0"/>
              <a:t>    </a:t>
            </a:r>
            <a:r>
              <a:rPr lang="en-IN" dirty="0" err="1"/>
              <a:t>account.display</a:t>
            </a:r>
            <a:r>
              <a:rPr lang="en-IN" dirty="0"/>
              <a:t>()</a:t>
            </a:r>
          </a:p>
          <a:p>
            <a:r>
              <a:rPr lang="en-IN" dirty="0"/>
              <a:t>    print()</a:t>
            </a:r>
          </a:p>
          <a:p>
            <a:endParaRPr lang="en-IN" dirty="0"/>
          </a:p>
          <a:p>
            <a:r>
              <a:rPr lang="en-IN" dirty="0"/>
              <a:t># Create instances of different account types</a:t>
            </a:r>
          </a:p>
          <a:p>
            <a:r>
              <a:rPr lang="en-IN" dirty="0" err="1"/>
              <a:t>savings_account</a:t>
            </a:r>
            <a:r>
              <a:rPr lang="en-IN" dirty="0"/>
              <a:t> = </a:t>
            </a:r>
            <a:r>
              <a:rPr lang="en-IN" dirty="0" err="1"/>
              <a:t>SavingsAccount</a:t>
            </a:r>
            <a:r>
              <a:rPr lang="en-IN" dirty="0"/>
              <a:t>("SA001", 1000.0, 5.0)</a:t>
            </a:r>
          </a:p>
          <a:p>
            <a:r>
              <a:rPr lang="en-IN" dirty="0" err="1"/>
              <a:t>checking_account</a:t>
            </a:r>
            <a:r>
              <a:rPr lang="en-IN" dirty="0"/>
              <a:t> = </a:t>
            </a:r>
            <a:r>
              <a:rPr lang="en-IN" dirty="0" err="1"/>
              <a:t>CheckingAccount</a:t>
            </a:r>
            <a:r>
              <a:rPr lang="en-IN" dirty="0"/>
              <a:t>("CA001", 1500.0, 200.0)</a:t>
            </a:r>
          </a:p>
          <a:p>
            <a:endParaRPr lang="en-IN" dirty="0"/>
          </a:p>
          <a:p>
            <a:r>
              <a:rPr lang="en-IN" dirty="0"/>
              <a:t># Perform transactions using polymorphism</a:t>
            </a:r>
          </a:p>
          <a:p>
            <a:r>
              <a:rPr lang="en-IN" dirty="0"/>
              <a:t>print("Performing transactions for Savings Account:")</a:t>
            </a:r>
          </a:p>
          <a:p>
            <a:r>
              <a:rPr lang="en-IN" dirty="0" err="1"/>
              <a:t>perform_transactions</a:t>
            </a:r>
            <a:r>
              <a:rPr lang="en-IN" dirty="0"/>
              <a:t>(</a:t>
            </a:r>
            <a:r>
              <a:rPr lang="en-IN" dirty="0" err="1"/>
              <a:t>savings_account</a:t>
            </a:r>
            <a:r>
              <a:rPr lang="en-IN" dirty="0"/>
              <a:t>)</a:t>
            </a:r>
          </a:p>
          <a:p>
            <a:endParaRPr lang="en-IN" dirty="0"/>
          </a:p>
          <a:p>
            <a:r>
              <a:rPr lang="en-IN" dirty="0"/>
              <a:t>print("Performing transactions for Checking Account:")</a:t>
            </a:r>
          </a:p>
          <a:p>
            <a:r>
              <a:rPr lang="en-IN" dirty="0" err="1"/>
              <a:t>perform_transactions</a:t>
            </a:r>
            <a:r>
              <a:rPr lang="en-IN" dirty="0"/>
              <a:t>(</a:t>
            </a:r>
            <a:r>
              <a:rPr lang="en-IN" dirty="0" err="1"/>
              <a:t>checking_account</a:t>
            </a:r>
            <a:r>
              <a:rPr lang="en-IN" dirty="0"/>
              <a:t>)</a:t>
            </a:r>
          </a:p>
          <a:p>
            <a:endParaRPr lang="en-IN" dirty="0"/>
          </a:p>
        </p:txBody>
      </p:sp>
    </p:spTree>
    <p:extLst>
      <p:ext uri="{BB962C8B-B14F-4D97-AF65-F5344CB8AC3E}">
        <p14:creationId xmlns:p14="http://schemas.microsoft.com/office/powerpoint/2010/main" val="13592301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24F0-27D0-5BF6-2F6D-6A9095D20F00}"/>
              </a:ext>
            </a:extLst>
          </p:cNvPr>
          <p:cNvSpPr>
            <a:spLocks noGrp="1"/>
          </p:cNvSpPr>
          <p:nvPr>
            <p:ph type="title"/>
          </p:nvPr>
        </p:nvSpPr>
        <p:spPr/>
        <p:txBody>
          <a:bodyPr/>
          <a:lstStyle/>
          <a:p>
            <a:r>
              <a:rPr lang="en-IN" dirty="0"/>
              <a:t>Constructor and Destructor Example</a:t>
            </a:r>
          </a:p>
        </p:txBody>
      </p:sp>
      <p:sp>
        <p:nvSpPr>
          <p:cNvPr id="3" name="Content Placeholder 2">
            <a:extLst>
              <a:ext uri="{FF2B5EF4-FFF2-40B4-BE49-F238E27FC236}">
                <a16:creationId xmlns:a16="http://schemas.microsoft.com/office/drawing/2014/main" id="{9CCD8E2B-5D89-6447-DF12-B0B5F4D33423}"/>
              </a:ext>
            </a:extLst>
          </p:cNvPr>
          <p:cNvSpPr>
            <a:spLocks noGrp="1"/>
          </p:cNvSpPr>
          <p:nvPr>
            <p:ph idx="1"/>
          </p:nvPr>
        </p:nvSpPr>
        <p:spPr/>
        <p:txBody>
          <a:bodyPr>
            <a:normAutofit fontScale="25000" lnSpcReduction="20000"/>
          </a:bodyPr>
          <a:lstStyle/>
          <a:p>
            <a:r>
              <a:rPr lang="en-US" dirty="0"/>
              <a:t>class Student:</a:t>
            </a:r>
          </a:p>
          <a:p>
            <a:r>
              <a:rPr lang="en-US" dirty="0"/>
              <a:t>    def __</a:t>
            </a:r>
            <a:r>
              <a:rPr lang="en-US" dirty="0" err="1"/>
              <a:t>init</a:t>
            </a:r>
            <a:r>
              <a:rPr lang="en-US" dirty="0"/>
              <a:t>__(self, name, age):</a:t>
            </a:r>
          </a:p>
          <a:p>
            <a:r>
              <a:rPr lang="en-US" dirty="0"/>
              <a:t>        self.name = name</a:t>
            </a:r>
          </a:p>
          <a:p>
            <a:r>
              <a:rPr lang="en-US" dirty="0"/>
              <a:t>        </a:t>
            </a:r>
            <a:r>
              <a:rPr lang="en-US" dirty="0" err="1"/>
              <a:t>self.age</a:t>
            </a:r>
            <a:r>
              <a:rPr lang="en-US" dirty="0"/>
              <a:t> = age</a:t>
            </a:r>
          </a:p>
          <a:p>
            <a:r>
              <a:rPr lang="en-US" dirty="0"/>
              <a:t>        print(f"{self.name} has been added to the class.")</a:t>
            </a:r>
          </a:p>
          <a:p>
            <a:endParaRPr lang="en-US" dirty="0"/>
          </a:p>
          <a:p>
            <a:r>
              <a:rPr lang="en-US" dirty="0"/>
              <a:t>    def display(self):</a:t>
            </a:r>
          </a:p>
          <a:p>
            <a:r>
              <a:rPr lang="en-US" dirty="0"/>
              <a:t>        print(</a:t>
            </a:r>
            <a:r>
              <a:rPr lang="en-US" dirty="0" err="1"/>
              <a:t>f"Name</a:t>
            </a:r>
            <a:r>
              <a:rPr lang="en-US" dirty="0"/>
              <a:t>: {self.name}")</a:t>
            </a:r>
          </a:p>
          <a:p>
            <a:r>
              <a:rPr lang="en-US" dirty="0"/>
              <a:t>        print(</a:t>
            </a:r>
            <a:r>
              <a:rPr lang="en-US" dirty="0" err="1"/>
              <a:t>f"Age</a:t>
            </a:r>
            <a:r>
              <a:rPr lang="en-US" dirty="0"/>
              <a:t>: {</a:t>
            </a:r>
            <a:r>
              <a:rPr lang="en-US" dirty="0" err="1"/>
              <a:t>self.age</a:t>
            </a:r>
            <a:r>
              <a:rPr lang="en-US" dirty="0"/>
              <a:t>}")</a:t>
            </a:r>
          </a:p>
          <a:p>
            <a:endParaRPr lang="en-US" dirty="0"/>
          </a:p>
          <a:p>
            <a:r>
              <a:rPr lang="en-US" dirty="0"/>
              <a:t>    def __del__(self):</a:t>
            </a:r>
          </a:p>
          <a:p>
            <a:r>
              <a:rPr lang="en-US" dirty="0"/>
              <a:t>        print(f"{self.name} is leaving the class.")</a:t>
            </a:r>
          </a:p>
          <a:p>
            <a:endParaRPr lang="en-US" dirty="0"/>
          </a:p>
          <a:p>
            <a:r>
              <a:rPr lang="en-US" dirty="0"/>
              <a:t># Create instances of the Student class</a:t>
            </a:r>
          </a:p>
          <a:p>
            <a:r>
              <a:rPr lang="en-US" dirty="0"/>
              <a:t>student1 = Student("Alice", 20)</a:t>
            </a:r>
          </a:p>
          <a:p>
            <a:r>
              <a:rPr lang="en-US" dirty="0"/>
              <a:t>student2 = Student("Bob", 22)</a:t>
            </a:r>
          </a:p>
          <a:p>
            <a:endParaRPr lang="en-US" dirty="0"/>
          </a:p>
          <a:p>
            <a:r>
              <a:rPr lang="en-US" dirty="0"/>
              <a:t># Display information about the students</a:t>
            </a:r>
          </a:p>
          <a:p>
            <a:r>
              <a:rPr lang="en-US" dirty="0"/>
              <a:t>student1.display()</a:t>
            </a:r>
          </a:p>
          <a:p>
            <a:r>
              <a:rPr lang="en-US" dirty="0"/>
              <a:t>student2.display()</a:t>
            </a:r>
          </a:p>
          <a:p>
            <a:endParaRPr lang="en-US" dirty="0"/>
          </a:p>
          <a:p>
            <a:r>
              <a:rPr lang="en-US" dirty="0"/>
              <a:t># Explicitly delete student1</a:t>
            </a:r>
          </a:p>
          <a:p>
            <a:r>
              <a:rPr lang="en-US" dirty="0"/>
              <a:t>del student1</a:t>
            </a:r>
          </a:p>
          <a:p>
            <a:endParaRPr lang="en-US" dirty="0"/>
          </a:p>
          <a:p>
            <a:r>
              <a:rPr lang="en-US" dirty="0"/>
              <a:t># The destructor for student1 is called automatically when it goes out of scope</a:t>
            </a:r>
          </a:p>
          <a:p>
            <a:endParaRPr lang="en-US" dirty="0"/>
          </a:p>
          <a:p>
            <a:r>
              <a:rPr lang="en-US" dirty="0"/>
              <a:t># At the end of the program, the destructors for all objects are automatically called</a:t>
            </a:r>
          </a:p>
          <a:p>
            <a:endParaRPr lang="en-IN" dirty="0"/>
          </a:p>
        </p:txBody>
      </p:sp>
    </p:spTree>
    <p:extLst>
      <p:ext uri="{BB962C8B-B14F-4D97-AF65-F5344CB8AC3E}">
        <p14:creationId xmlns:p14="http://schemas.microsoft.com/office/powerpoint/2010/main" val="37851897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95CD-E5E9-A59B-5266-88B7CC86E077}"/>
              </a:ext>
            </a:extLst>
          </p:cNvPr>
          <p:cNvSpPr>
            <a:spLocks noGrp="1"/>
          </p:cNvSpPr>
          <p:nvPr>
            <p:ph type="title"/>
          </p:nvPr>
        </p:nvSpPr>
        <p:spPr/>
        <p:txBody>
          <a:bodyPr/>
          <a:lstStyle/>
          <a:p>
            <a:r>
              <a:rPr lang="en-IN" dirty="0"/>
              <a:t>Complete Student Example</a:t>
            </a:r>
          </a:p>
        </p:txBody>
      </p:sp>
      <p:sp>
        <p:nvSpPr>
          <p:cNvPr id="3" name="Content Placeholder 2">
            <a:extLst>
              <a:ext uri="{FF2B5EF4-FFF2-40B4-BE49-F238E27FC236}">
                <a16:creationId xmlns:a16="http://schemas.microsoft.com/office/drawing/2014/main" id="{C3E397E0-2F45-8396-A051-87D5B99051A2}"/>
              </a:ext>
            </a:extLst>
          </p:cNvPr>
          <p:cNvSpPr>
            <a:spLocks noGrp="1"/>
          </p:cNvSpPr>
          <p:nvPr>
            <p:ph idx="1"/>
          </p:nvPr>
        </p:nvSpPr>
        <p:spPr/>
        <p:txBody>
          <a:bodyPr>
            <a:normAutofit fontScale="25000" lnSpcReduction="20000"/>
          </a:bodyPr>
          <a:lstStyle/>
          <a:p>
            <a:r>
              <a:rPr lang="en-IN" dirty="0"/>
              <a:t>class Student:</a:t>
            </a:r>
          </a:p>
          <a:p>
            <a:r>
              <a:rPr lang="en-IN" dirty="0"/>
              <a:t>    def __</a:t>
            </a:r>
            <a:r>
              <a:rPr lang="en-IN" dirty="0" err="1"/>
              <a:t>init</a:t>
            </a:r>
            <a:r>
              <a:rPr lang="en-IN" dirty="0"/>
              <a:t>__(self, name, age, </a:t>
            </a:r>
            <a:r>
              <a:rPr lang="en-IN" dirty="0" err="1"/>
              <a:t>student_id</a:t>
            </a:r>
            <a:r>
              <a:rPr lang="en-IN" dirty="0"/>
              <a:t>):</a:t>
            </a:r>
          </a:p>
          <a:p>
            <a:r>
              <a:rPr lang="en-IN" dirty="0"/>
              <a:t>        self.name = name</a:t>
            </a:r>
          </a:p>
          <a:p>
            <a:r>
              <a:rPr lang="en-IN" dirty="0"/>
              <a:t>        </a:t>
            </a:r>
            <a:r>
              <a:rPr lang="en-IN" dirty="0" err="1"/>
              <a:t>self.age</a:t>
            </a:r>
            <a:r>
              <a:rPr lang="en-IN" dirty="0"/>
              <a:t> = age</a:t>
            </a:r>
          </a:p>
          <a:p>
            <a:r>
              <a:rPr lang="en-IN" dirty="0"/>
              <a:t>        </a:t>
            </a:r>
            <a:r>
              <a:rPr lang="en-IN" dirty="0" err="1"/>
              <a:t>self.student_id</a:t>
            </a:r>
            <a:r>
              <a:rPr lang="en-IN" dirty="0"/>
              <a:t> = </a:t>
            </a:r>
            <a:r>
              <a:rPr lang="en-IN" dirty="0" err="1"/>
              <a:t>student_id</a:t>
            </a:r>
            <a:endParaRPr lang="en-IN" dirty="0"/>
          </a:p>
          <a:p>
            <a:r>
              <a:rPr lang="en-IN" dirty="0"/>
              <a:t>        </a:t>
            </a:r>
            <a:r>
              <a:rPr lang="en-IN" dirty="0" err="1"/>
              <a:t>self.subjects</a:t>
            </a:r>
            <a:r>
              <a:rPr lang="en-IN" dirty="0"/>
              <a:t> = ["Computer Architecture", "Operating Systems"]</a:t>
            </a:r>
          </a:p>
          <a:p>
            <a:endParaRPr lang="en-IN" dirty="0"/>
          </a:p>
          <a:p>
            <a:r>
              <a:rPr lang="en-IN" dirty="0"/>
              <a:t>    def </a:t>
            </a:r>
            <a:r>
              <a:rPr lang="en-IN" dirty="0" err="1"/>
              <a:t>display_info</a:t>
            </a:r>
            <a:r>
              <a:rPr lang="en-IN" dirty="0"/>
              <a:t>(self):</a:t>
            </a:r>
          </a:p>
          <a:p>
            <a:r>
              <a:rPr lang="en-IN" dirty="0"/>
              <a:t>        print(</a:t>
            </a:r>
            <a:r>
              <a:rPr lang="en-IN" dirty="0" err="1"/>
              <a:t>f"Name</a:t>
            </a:r>
            <a:r>
              <a:rPr lang="en-IN" dirty="0"/>
              <a:t>: {self.name}")</a:t>
            </a:r>
          </a:p>
          <a:p>
            <a:r>
              <a:rPr lang="en-IN" dirty="0"/>
              <a:t>        print(</a:t>
            </a:r>
            <a:r>
              <a:rPr lang="en-IN" dirty="0" err="1"/>
              <a:t>f"Age</a:t>
            </a:r>
            <a:r>
              <a:rPr lang="en-IN" dirty="0"/>
              <a:t>: {</a:t>
            </a:r>
            <a:r>
              <a:rPr lang="en-IN" dirty="0" err="1"/>
              <a:t>self.age</a:t>
            </a:r>
            <a:r>
              <a:rPr lang="en-IN" dirty="0"/>
              <a:t>}")</a:t>
            </a:r>
          </a:p>
          <a:p>
            <a:r>
              <a:rPr lang="en-IN" dirty="0"/>
              <a:t>        print(</a:t>
            </a:r>
            <a:r>
              <a:rPr lang="en-IN" dirty="0" err="1"/>
              <a:t>f"Student</a:t>
            </a:r>
            <a:r>
              <a:rPr lang="en-IN" dirty="0"/>
              <a:t> ID: {</a:t>
            </a:r>
            <a:r>
              <a:rPr lang="en-IN" dirty="0" err="1"/>
              <a:t>self.student_id</a:t>
            </a:r>
            <a:r>
              <a:rPr lang="en-IN" dirty="0"/>
              <a:t>}")</a:t>
            </a:r>
          </a:p>
          <a:p>
            <a:r>
              <a:rPr lang="en-IN" dirty="0"/>
              <a:t>        print(</a:t>
            </a:r>
            <a:r>
              <a:rPr lang="en-IN" dirty="0" err="1"/>
              <a:t>f"Subjects</a:t>
            </a:r>
            <a:r>
              <a:rPr lang="en-IN" dirty="0"/>
              <a:t>: {', '.join(</a:t>
            </a:r>
            <a:r>
              <a:rPr lang="en-IN" dirty="0" err="1"/>
              <a:t>self.subjects</a:t>
            </a:r>
            <a:r>
              <a:rPr lang="en-IN" dirty="0"/>
              <a:t>)}")</a:t>
            </a:r>
          </a:p>
          <a:p>
            <a:endParaRPr lang="en-IN" dirty="0"/>
          </a:p>
          <a:p>
            <a:endParaRPr lang="en-IN" dirty="0"/>
          </a:p>
          <a:p>
            <a:r>
              <a:rPr lang="en-IN" dirty="0"/>
              <a:t>class </a:t>
            </a:r>
            <a:r>
              <a:rPr lang="en-IN" dirty="0" err="1"/>
              <a:t>AIStudent</a:t>
            </a:r>
            <a:r>
              <a:rPr lang="en-IN" dirty="0"/>
              <a:t>(Student):</a:t>
            </a:r>
          </a:p>
          <a:p>
            <a:r>
              <a:rPr lang="en-IN" dirty="0"/>
              <a:t>    def __</a:t>
            </a:r>
            <a:r>
              <a:rPr lang="en-IN" dirty="0" err="1"/>
              <a:t>init</a:t>
            </a:r>
            <a:r>
              <a:rPr lang="en-IN" dirty="0"/>
              <a:t>__(self, name, age, </a:t>
            </a:r>
            <a:r>
              <a:rPr lang="en-IN" dirty="0" err="1"/>
              <a:t>student_id</a:t>
            </a:r>
            <a:r>
              <a:rPr lang="en-IN" dirty="0"/>
              <a:t>, specialization):</a:t>
            </a:r>
          </a:p>
          <a:p>
            <a:r>
              <a:rPr lang="en-IN" dirty="0"/>
              <a:t>        super().__</a:t>
            </a:r>
            <a:r>
              <a:rPr lang="en-IN" dirty="0" err="1"/>
              <a:t>init</a:t>
            </a:r>
            <a:r>
              <a:rPr lang="en-IN" dirty="0"/>
              <a:t>__(name, age, </a:t>
            </a:r>
            <a:r>
              <a:rPr lang="en-IN" dirty="0" err="1"/>
              <a:t>student_id</a:t>
            </a:r>
            <a:r>
              <a:rPr lang="en-IN" dirty="0"/>
              <a:t>)</a:t>
            </a:r>
          </a:p>
          <a:p>
            <a:r>
              <a:rPr lang="en-IN" dirty="0"/>
              <a:t>        </a:t>
            </a:r>
            <a:r>
              <a:rPr lang="en-IN" dirty="0" err="1"/>
              <a:t>self.specialization</a:t>
            </a:r>
            <a:r>
              <a:rPr lang="en-IN" dirty="0"/>
              <a:t> = specialization</a:t>
            </a:r>
          </a:p>
          <a:p>
            <a:r>
              <a:rPr lang="en-IN" dirty="0"/>
              <a:t>        </a:t>
            </a:r>
            <a:r>
              <a:rPr lang="en-IN" dirty="0" err="1"/>
              <a:t>self.subjects</a:t>
            </a:r>
            <a:r>
              <a:rPr lang="en-IN" dirty="0"/>
              <a:t> += ["Python", "Machine Learning"]</a:t>
            </a:r>
          </a:p>
          <a:p>
            <a:endParaRPr lang="en-IN" dirty="0"/>
          </a:p>
          <a:p>
            <a:r>
              <a:rPr lang="en-IN" dirty="0"/>
              <a:t>    def </a:t>
            </a:r>
            <a:r>
              <a:rPr lang="en-IN" dirty="0" err="1"/>
              <a:t>display_info</a:t>
            </a:r>
            <a:r>
              <a:rPr lang="en-IN" dirty="0"/>
              <a:t>(self):</a:t>
            </a:r>
          </a:p>
          <a:p>
            <a:r>
              <a:rPr lang="en-IN" dirty="0"/>
              <a:t>        super().</a:t>
            </a:r>
            <a:r>
              <a:rPr lang="en-IN" dirty="0" err="1"/>
              <a:t>display_info</a:t>
            </a:r>
            <a:r>
              <a:rPr lang="en-IN" dirty="0"/>
              <a:t>()</a:t>
            </a:r>
          </a:p>
          <a:p>
            <a:r>
              <a:rPr lang="en-IN" dirty="0"/>
              <a:t>        print(</a:t>
            </a:r>
            <a:r>
              <a:rPr lang="en-IN" dirty="0" err="1"/>
              <a:t>f"Specialization</a:t>
            </a:r>
            <a:r>
              <a:rPr lang="en-IN" dirty="0"/>
              <a:t>: {</a:t>
            </a:r>
            <a:r>
              <a:rPr lang="en-IN" dirty="0" err="1"/>
              <a:t>self.specialization</a:t>
            </a:r>
            <a:r>
              <a:rPr lang="en-IN" dirty="0"/>
              <a:t>}")</a:t>
            </a:r>
          </a:p>
          <a:p>
            <a:r>
              <a:rPr lang="en-IN" dirty="0"/>
              <a:t>        print("Field: Artificial Intelligence")</a:t>
            </a:r>
          </a:p>
          <a:p>
            <a:endParaRPr lang="en-IN" dirty="0"/>
          </a:p>
          <a:p>
            <a:endParaRPr lang="en-IN" dirty="0"/>
          </a:p>
          <a:p>
            <a:r>
              <a:rPr lang="en-IN" dirty="0"/>
              <a:t>class </a:t>
            </a:r>
            <a:r>
              <a:rPr lang="en-IN" dirty="0" err="1"/>
              <a:t>ProgrammingStudent</a:t>
            </a:r>
            <a:r>
              <a:rPr lang="en-IN" dirty="0"/>
              <a:t>(Student):</a:t>
            </a:r>
          </a:p>
          <a:p>
            <a:r>
              <a:rPr lang="en-IN" dirty="0"/>
              <a:t>    def __</a:t>
            </a:r>
            <a:r>
              <a:rPr lang="en-IN" dirty="0" err="1"/>
              <a:t>init</a:t>
            </a:r>
            <a:r>
              <a:rPr lang="en-IN" dirty="0"/>
              <a:t>__(self, name, age, </a:t>
            </a:r>
            <a:r>
              <a:rPr lang="en-IN" dirty="0" err="1"/>
              <a:t>student_id</a:t>
            </a:r>
            <a:r>
              <a:rPr lang="en-IN" dirty="0"/>
              <a:t>, specialization):</a:t>
            </a:r>
          </a:p>
          <a:p>
            <a:r>
              <a:rPr lang="en-IN" dirty="0"/>
              <a:t>        super().__</a:t>
            </a:r>
            <a:r>
              <a:rPr lang="en-IN" dirty="0" err="1"/>
              <a:t>init</a:t>
            </a:r>
            <a:r>
              <a:rPr lang="en-IN" dirty="0"/>
              <a:t>__(name, age, </a:t>
            </a:r>
            <a:r>
              <a:rPr lang="en-IN" dirty="0" err="1"/>
              <a:t>student_id</a:t>
            </a:r>
            <a:r>
              <a:rPr lang="en-IN" dirty="0"/>
              <a:t>)</a:t>
            </a:r>
          </a:p>
          <a:p>
            <a:r>
              <a:rPr lang="en-IN" dirty="0"/>
              <a:t>        </a:t>
            </a:r>
            <a:r>
              <a:rPr lang="en-IN" dirty="0" err="1"/>
              <a:t>self.specialization</a:t>
            </a:r>
            <a:r>
              <a:rPr lang="en-IN" dirty="0"/>
              <a:t> = specialization</a:t>
            </a:r>
          </a:p>
          <a:p>
            <a:r>
              <a:rPr lang="en-IN" dirty="0"/>
              <a:t>        </a:t>
            </a:r>
            <a:r>
              <a:rPr lang="en-IN" dirty="0" err="1"/>
              <a:t>self.subjects</a:t>
            </a:r>
            <a:r>
              <a:rPr lang="en-IN" dirty="0"/>
              <a:t> += ["Java", "C++"]</a:t>
            </a:r>
          </a:p>
          <a:p>
            <a:endParaRPr lang="en-IN" dirty="0"/>
          </a:p>
          <a:p>
            <a:r>
              <a:rPr lang="en-IN" dirty="0"/>
              <a:t>    def </a:t>
            </a:r>
            <a:r>
              <a:rPr lang="en-IN" dirty="0" err="1"/>
              <a:t>display_info</a:t>
            </a:r>
            <a:r>
              <a:rPr lang="en-IN" dirty="0"/>
              <a:t>(self):</a:t>
            </a:r>
          </a:p>
          <a:p>
            <a:r>
              <a:rPr lang="en-IN" dirty="0"/>
              <a:t>        super().</a:t>
            </a:r>
            <a:r>
              <a:rPr lang="en-IN" dirty="0" err="1"/>
              <a:t>display_info</a:t>
            </a:r>
            <a:r>
              <a:rPr lang="en-IN" dirty="0"/>
              <a:t>()</a:t>
            </a:r>
          </a:p>
          <a:p>
            <a:r>
              <a:rPr lang="en-IN" dirty="0"/>
              <a:t>        print(</a:t>
            </a:r>
            <a:r>
              <a:rPr lang="en-IN" dirty="0" err="1"/>
              <a:t>f"Specialization</a:t>
            </a:r>
            <a:r>
              <a:rPr lang="en-IN" dirty="0"/>
              <a:t>: {</a:t>
            </a:r>
            <a:r>
              <a:rPr lang="en-IN" dirty="0" err="1"/>
              <a:t>self.specialization</a:t>
            </a:r>
            <a:r>
              <a:rPr lang="en-IN" dirty="0"/>
              <a:t>}")</a:t>
            </a:r>
          </a:p>
          <a:p>
            <a:r>
              <a:rPr lang="en-IN" dirty="0"/>
              <a:t>        print("Field: Programming")</a:t>
            </a:r>
          </a:p>
          <a:p>
            <a:endParaRPr lang="en-IN" dirty="0"/>
          </a:p>
          <a:p>
            <a:endParaRPr lang="en-IN" dirty="0"/>
          </a:p>
          <a:p>
            <a:r>
              <a:rPr lang="en-IN" dirty="0"/>
              <a:t>class </a:t>
            </a:r>
            <a:r>
              <a:rPr lang="en-IN" dirty="0" err="1"/>
              <a:t>NetworkSecurityStudent</a:t>
            </a:r>
            <a:r>
              <a:rPr lang="en-IN" dirty="0"/>
              <a:t>(Student):</a:t>
            </a:r>
          </a:p>
          <a:p>
            <a:r>
              <a:rPr lang="en-IN" dirty="0"/>
              <a:t>    def __</a:t>
            </a:r>
            <a:r>
              <a:rPr lang="en-IN" dirty="0" err="1"/>
              <a:t>init</a:t>
            </a:r>
            <a:r>
              <a:rPr lang="en-IN" dirty="0"/>
              <a:t>__(self, name, age, </a:t>
            </a:r>
            <a:r>
              <a:rPr lang="en-IN" dirty="0" err="1"/>
              <a:t>student_id</a:t>
            </a:r>
            <a:r>
              <a:rPr lang="en-IN" dirty="0"/>
              <a:t>, specialization):</a:t>
            </a:r>
          </a:p>
          <a:p>
            <a:r>
              <a:rPr lang="en-IN" dirty="0"/>
              <a:t>        super().__</a:t>
            </a:r>
            <a:r>
              <a:rPr lang="en-IN" dirty="0" err="1"/>
              <a:t>init</a:t>
            </a:r>
            <a:r>
              <a:rPr lang="en-IN" dirty="0"/>
              <a:t>__(name, age, </a:t>
            </a:r>
            <a:r>
              <a:rPr lang="en-IN" dirty="0" err="1"/>
              <a:t>student_id</a:t>
            </a:r>
            <a:r>
              <a:rPr lang="en-IN" dirty="0"/>
              <a:t>)</a:t>
            </a:r>
          </a:p>
          <a:p>
            <a:r>
              <a:rPr lang="en-IN" dirty="0"/>
              <a:t>        </a:t>
            </a:r>
            <a:r>
              <a:rPr lang="en-IN" dirty="0" err="1"/>
              <a:t>self.specialization</a:t>
            </a:r>
            <a:r>
              <a:rPr lang="en-IN" dirty="0"/>
              <a:t> = specialization</a:t>
            </a:r>
          </a:p>
          <a:p>
            <a:r>
              <a:rPr lang="en-IN" dirty="0"/>
              <a:t>        </a:t>
            </a:r>
            <a:r>
              <a:rPr lang="en-IN" dirty="0" err="1"/>
              <a:t>self.subjects</a:t>
            </a:r>
            <a:r>
              <a:rPr lang="en-IN" dirty="0"/>
              <a:t> += ["TCP/IP", "Cryptography"]</a:t>
            </a:r>
          </a:p>
          <a:p>
            <a:endParaRPr lang="en-IN" dirty="0"/>
          </a:p>
          <a:p>
            <a:r>
              <a:rPr lang="en-IN" dirty="0"/>
              <a:t>    def </a:t>
            </a:r>
            <a:r>
              <a:rPr lang="en-IN" dirty="0" err="1"/>
              <a:t>display_info</a:t>
            </a:r>
            <a:r>
              <a:rPr lang="en-IN" dirty="0"/>
              <a:t>(self):</a:t>
            </a:r>
          </a:p>
          <a:p>
            <a:r>
              <a:rPr lang="en-IN" dirty="0"/>
              <a:t>        super().</a:t>
            </a:r>
            <a:r>
              <a:rPr lang="en-IN" dirty="0" err="1"/>
              <a:t>display_info</a:t>
            </a:r>
            <a:r>
              <a:rPr lang="en-IN" dirty="0"/>
              <a:t>()</a:t>
            </a:r>
          </a:p>
          <a:p>
            <a:r>
              <a:rPr lang="en-IN" dirty="0"/>
              <a:t>        print(</a:t>
            </a:r>
            <a:r>
              <a:rPr lang="en-IN" dirty="0" err="1"/>
              <a:t>f"Specialization</a:t>
            </a:r>
            <a:r>
              <a:rPr lang="en-IN" dirty="0"/>
              <a:t>: {</a:t>
            </a:r>
            <a:r>
              <a:rPr lang="en-IN" dirty="0" err="1"/>
              <a:t>self.specialization</a:t>
            </a:r>
            <a:r>
              <a:rPr lang="en-IN" dirty="0"/>
              <a:t>}")</a:t>
            </a:r>
          </a:p>
          <a:p>
            <a:r>
              <a:rPr lang="en-IN" dirty="0"/>
              <a:t>        print("Field: Network Security")</a:t>
            </a:r>
          </a:p>
          <a:p>
            <a:endParaRPr lang="en-IN" dirty="0"/>
          </a:p>
          <a:p>
            <a:r>
              <a:rPr lang="en-IN" dirty="0"/>
              <a:t># Creating instances of students in different specializations</a:t>
            </a:r>
          </a:p>
          <a:p>
            <a:r>
              <a:rPr lang="en-IN" dirty="0" err="1"/>
              <a:t>ai_student</a:t>
            </a:r>
            <a:r>
              <a:rPr lang="en-IN" dirty="0"/>
              <a:t> = </a:t>
            </a:r>
            <a:r>
              <a:rPr lang="en-IN" dirty="0" err="1"/>
              <a:t>AIStudent</a:t>
            </a:r>
            <a:r>
              <a:rPr lang="en-IN" dirty="0"/>
              <a:t>("Alice", 20, "AI123", "Machine Learning")</a:t>
            </a:r>
          </a:p>
          <a:p>
            <a:r>
              <a:rPr lang="en-IN" dirty="0" err="1"/>
              <a:t>programming_student</a:t>
            </a:r>
            <a:r>
              <a:rPr lang="en-IN" dirty="0"/>
              <a:t> = </a:t>
            </a:r>
            <a:r>
              <a:rPr lang="en-IN" dirty="0" err="1"/>
              <a:t>ProgrammingStudent</a:t>
            </a:r>
            <a:r>
              <a:rPr lang="en-IN" dirty="0"/>
              <a:t>("Bob", 22, "Prog456", "Web Development")</a:t>
            </a:r>
          </a:p>
          <a:p>
            <a:r>
              <a:rPr lang="en-IN" dirty="0" err="1"/>
              <a:t>network_security_student</a:t>
            </a:r>
            <a:r>
              <a:rPr lang="en-IN" dirty="0"/>
              <a:t> = </a:t>
            </a:r>
            <a:r>
              <a:rPr lang="en-IN" dirty="0" err="1"/>
              <a:t>NetworkSecurityStudent</a:t>
            </a:r>
            <a:r>
              <a:rPr lang="en-IN" dirty="0"/>
              <a:t>("Charlie", 21, "NetSec789", "Cybersecurity")</a:t>
            </a:r>
          </a:p>
          <a:p>
            <a:endParaRPr lang="en-IN" dirty="0"/>
          </a:p>
          <a:p>
            <a:r>
              <a:rPr lang="en-IN" dirty="0"/>
              <a:t># Displaying information about the students</a:t>
            </a:r>
          </a:p>
          <a:p>
            <a:r>
              <a:rPr lang="en-IN" dirty="0" err="1"/>
              <a:t>ai_student.display_info</a:t>
            </a:r>
            <a:r>
              <a:rPr lang="en-IN" dirty="0"/>
              <a:t>()</a:t>
            </a:r>
          </a:p>
          <a:p>
            <a:r>
              <a:rPr lang="en-IN" dirty="0"/>
              <a:t>print()</a:t>
            </a:r>
          </a:p>
          <a:p>
            <a:r>
              <a:rPr lang="en-IN" dirty="0" err="1"/>
              <a:t>programming_student.display_info</a:t>
            </a:r>
            <a:r>
              <a:rPr lang="en-IN" dirty="0"/>
              <a:t>()</a:t>
            </a:r>
          </a:p>
          <a:p>
            <a:r>
              <a:rPr lang="en-IN" dirty="0"/>
              <a:t>print()</a:t>
            </a:r>
          </a:p>
          <a:p>
            <a:r>
              <a:rPr lang="en-IN" dirty="0" err="1"/>
              <a:t>network_security_student.display_info</a:t>
            </a:r>
            <a:r>
              <a:rPr lang="en-IN" dirty="0"/>
              <a:t>()</a:t>
            </a:r>
          </a:p>
          <a:p>
            <a:pPr marL="0" indent="0">
              <a:buNone/>
            </a:pPr>
            <a:endParaRPr lang="en-IN" dirty="0"/>
          </a:p>
        </p:txBody>
      </p:sp>
    </p:spTree>
    <p:extLst>
      <p:ext uri="{BB962C8B-B14F-4D97-AF65-F5344CB8AC3E}">
        <p14:creationId xmlns:p14="http://schemas.microsoft.com/office/powerpoint/2010/main" val="225710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95B8-DD62-ADB0-22A9-C32A7D8ABD97}"/>
              </a:ext>
            </a:extLst>
          </p:cNvPr>
          <p:cNvSpPr>
            <a:spLocks noGrp="1"/>
          </p:cNvSpPr>
          <p:nvPr>
            <p:ph type="title"/>
          </p:nvPr>
        </p:nvSpPr>
        <p:spPr/>
        <p:txBody>
          <a:bodyPr/>
          <a:lstStyle/>
          <a:p>
            <a:r>
              <a:rPr lang="en-IN" dirty="0"/>
              <a:t>Variable References</a:t>
            </a:r>
          </a:p>
        </p:txBody>
      </p:sp>
      <p:sp>
        <p:nvSpPr>
          <p:cNvPr id="3" name="Content Placeholder 2">
            <a:extLst>
              <a:ext uri="{FF2B5EF4-FFF2-40B4-BE49-F238E27FC236}">
                <a16:creationId xmlns:a16="http://schemas.microsoft.com/office/drawing/2014/main" id="{13406A64-E7E4-BC76-C710-F3740E7D1DC1}"/>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effectLst/>
              </a:rPr>
              <a:t>What will happen if we now do </a:t>
            </a:r>
            <a:r>
              <a:rPr lang="en-US" b="0" i="1" dirty="0">
                <a:effectLst/>
              </a:rPr>
              <a:t>m = 400</a:t>
            </a:r>
            <a:r>
              <a:rPr lang="en-US" b="0" dirty="0">
                <a:effectLst/>
              </a:rPr>
              <a:t>?</a:t>
            </a:r>
            <a:endParaRPr lang="en-US" b="0" i="1" dirty="0">
              <a:effectLst/>
            </a:endParaRPr>
          </a:p>
          <a:p>
            <a:pPr algn="l">
              <a:buFont typeface="Arial" panose="020B0604020202020204" pitchFamily="34" charset="0"/>
              <a:buChar char="•"/>
            </a:pPr>
            <a:r>
              <a:rPr lang="en-US" dirty="0"/>
              <a:t>Now Python creates a new integer object with the value 400, and m becomes a reference to it</a:t>
            </a:r>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r>
              <a:rPr lang="en-US" dirty="0"/>
              <a:t>Next, we now say </a:t>
            </a:r>
            <a:r>
              <a:rPr lang="en-US" i="1" dirty="0"/>
              <a:t>n = “test”</a:t>
            </a:r>
          </a:p>
          <a:p>
            <a:pPr algn="l">
              <a:buFont typeface="Arial" panose="020B0604020202020204" pitchFamily="34" charset="0"/>
              <a:buChar char="•"/>
            </a:pPr>
            <a:r>
              <a:rPr lang="en-US" dirty="0"/>
              <a:t>We cannot access an </a:t>
            </a:r>
          </a:p>
          <a:p>
            <a:pPr marL="0" indent="0" algn="l">
              <a:buNone/>
            </a:pPr>
            <a:r>
              <a:rPr lang="en-US" dirty="0"/>
              <a:t>      orphaned object</a:t>
            </a:r>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8ACBCD78-413C-EACE-8C30-40BD11614288}"/>
              </a:ext>
            </a:extLst>
          </p:cNvPr>
          <p:cNvPicPr>
            <a:picLocks noChangeAspect="1"/>
          </p:cNvPicPr>
          <p:nvPr/>
        </p:nvPicPr>
        <p:blipFill>
          <a:blip r:embed="rId2"/>
          <a:stretch>
            <a:fillRect/>
          </a:stretch>
        </p:blipFill>
        <p:spPr>
          <a:xfrm>
            <a:off x="5745809" y="2738814"/>
            <a:ext cx="3894927" cy="1894829"/>
          </a:xfrm>
          <a:prstGeom prst="rect">
            <a:avLst/>
          </a:prstGeom>
        </p:spPr>
      </p:pic>
      <p:pic>
        <p:nvPicPr>
          <p:cNvPr id="9" name="Picture 8">
            <a:extLst>
              <a:ext uri="{FF2B5EF4-FFF2-40B4-BE49-F238E27FC236}">
                <a16:creationId xmlns:a16="http://schemas.microsoft.com/office/drawing/2014/main" id="{683B93CF-DE1C-64A4-81A7-818C23D29BA8}"/>
              </a:ext>
            </a:extLst>
          </p:cNvPr>
          <p:cNvPicPr>
            <a:picLocks noChangeAspect="1"/>
          </p:cNvPicPr>
          <p:nvPr/>
        </p:nvPicPr>
        <p:blipFill>
          <a:blip r:embed="rId3"/>
          <a:stretch>
            <a:fillRect/>
          </a:stretch>
        </p:blipFill>
        <p:spPr>
          <a:xfrm>
            <a:off x="5522411" y="4467276"/>
            <a:ext cx="3530781" cy="2159111"/>
          </a:xfrm>
          <a:prstGeom prst="rect">
            <a:avLst/>
          </a:prstGeom>
        </p:spPr>
      </p:pic>
      <p:sp>
        <p:nvSpPr>
          <p:cNvPr id="12" name="TextBox 11">
            <a:extLst>
              <a:ext uri="{FF2B5EF4-FFF2-40B4-BE49-F238E27FC236}">
                <a16:creationId xmlns:a16="http://schemas.microsoft.com/office/drawing/2014/main" id="{14EEF68E-00D0-B31B-079B-FA4FE0B1FEFC}"/>
              </a:ext>
            </a:extLst>
          </p:cNvPr>
          <p:cNvSpPr txBox="1"/>
          <p:nvPr/>
        </p:nvSpPr>
        <p:spPr>
          <a:xfrm>
            <a:off x="7048072" y="4467276"/>
            <a:ext cx="811658" cy="669803"/>
          </a:xfrm>
          <a:prstGeom prst="rect">
            <a:avLst/>
          </a:prstGeom>
          <a:solidFill>
            <a:schemeClr val="accent5">
              <a:lumMod val="40000"/>
              <a:lumOff val="60000"/>
            </a:schemeClr>
          </a:solidFill>
        </p:spPr>
        <p:txBody>
          <a:bodyPr wrap="square" rtlCol="0">
            <a:spAutoFit/>
          </a:bodyPr>
          <a:lstStyle/>
          <a:p>
            <a:endParaRPr lang="en-IN" dirty="0"/>
          </a:p>
          <a:p>
            <a:pPr algn="ctr"/>
            <a:r>
              <a:rPr lang="en-IN" dirty="0">
                <a:solidFill>
                  <a:schemeClr val="accent5">
                    <a:lumMod val="50000"/>
                  </a:schemeClr>
                </a:solidFill>
              </a:rPr>
              <a:t>“test”</a:t>
            </a:r>
          </a:p>
        </p:txBody>
      </p:sp>
      <p:sp>
        <p:nvSpPr>
          <p:cNvPr id="13" name="Callout: Line 12">
            <a:extLst>
              <a:ext uri="{FF2B5EF4-FFF2-40B4-BE49-F238E27FC236}">
                <a16:creationId xmlns:a16="http://schemas.microsoft.com/office/drawing/2014/main" id="{F127BB4D-4225-939E-AC5A-FA58C493A7D5}"/>
              </a:ext>
            </a:extLst>
          </p:cNvPr>
          <p:cNvSpPr/>
          <p:nvPr/>
        </p:nvSpPr>
        <p:spPr>
          <a:xfrm>
            <a:off x="9205645" y="5219272"/>
            <a:ext cx="1808252" cy="770562"/>
          </a:xfrm>
          <a:prstGeom prst="borderCallout1">
            <a:avLst>
              <a:gd name="adj1" fmla="val 18750"/>
              <a:gd name="adj2" fmla="val -8333"/>
              <a:gd name="adj3" fmla="val 32500"/>
              <a:gd name="adj4" fmla="val -8094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t>Orphaned object</a:t>
            </a:r>
          </a:p>
        </p:txBody>
      </p:sp>
    </p:spTree>
    <p:extLst>
      <p:ext uri="{BB962C8B-B14F-4D97-AF65-F5344CB8AC3E}">
        <p14:creationId xmlns:p14="http://schemas.microsoft.com/office/powerpoint/2010/main" val="353758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86AD-68D9-A385-3F1A-900482F149D3}"/>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88C113B9-5BF9-FEAA-3F2E-001FB2ECD552}"/>
              </a:ext>
            </a:extLst>
          </p:cNvPr>
          <p:cNvSpPr>
            <a:spLocks noGrp="1"/>
          </p:cNvSpPr>
          <p:nvPr>
            <p:ph idx="1"/>
          </p:nvPr>
        </p:nvSpPr>
        <p:spPr/>
        <p:txBody>
          <a:bodyPr/>
          <a:lstStyle/>
          <a:p>
            <a:r>
              <a:rPr lang="en-US" dirty="0"/>
              <a:t>When the number of references to an object drops to zero, it is no longer accessible</a:t>
            </a:r>
          </a:p>
          <a:p>
            <a:r>
              <a:rPr lang="en-US" dirty="0"/>
              <a:t>At that point, its lifetime is over – it becomes orphan</a:t>
            </a:r>
          </a:p>
          <a:p>
            <a:r>
              <a:rPr lang="en-US" dirty="0"/>
              <a:t>Python will eventually notice that it is inaccessible and reclaim the allocated memory so it can be used for something else</a:t>
            </a:r>
          </a:p>
          <a:p>
            <a:r>
              <a:rPr lang="en-US" dirty="0"/>
              <a:t>This process is referred to as </a:t>
            </a:r>
            <a:r>
              <a:rPr lang="en-US" b="1" dirty="0"/>
              <a:t>garbage collection</a:t>
            </a:r>
            <a:endParaRPr lang="en-IN" b="1" dirty="0"/>
          </a:p>
        </p:txBody>
      </p:sp>
    </p:spTree>
    <p:extLst>
      <p:ext uri="{BB962C8B-B14F-4D97-AF65-F5344CB8AC3E}">
        <p14:creationId xmlns:p14="http://schemas.microsoft.com/office/powerpoint/2010/main" val="44271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10FB-27C5-4988-FDB6-806411B6B4BD}"/>
              </a:ext>
            </a:extLst>
          </p:cNvPr>
          <p:cNvSpPr>
            <a:spLocks noGrp="1"/>
          </p:cNvSpPr>
          <p:nvPr>
            <p:ph type="title"/>
          </p:nvPr>
        </p:nvSpPr>
        <p:spPr/>
        <p:txBody>
          <a:bodyPr/>
          <a:lstStyle/>
          <a:p>
            <a:r>
              <a:rPr lang="en-IN" dirty="0"/>
              <a:t>Object Identity</a:t>
            </a:r>
          </a:p>
        </p:txBody>
      </p:sp>
      <p:sp>
        <p:nvSpPr>
          <p:cNvPr id="3" name="Content Placeholder 2">
            <a:extLst>
              <a:ext uri="{FF2B5EF4-FFF2-40B4-BE49-F238E27FC236}">
                <a16:creationId xmlns:a16="http://schemas.microsoft.com/office/drawing/2014/main" id="{2A2265B2-75C0-4C85-25C3-20C6AC34F283}"/>
              </a:ext>
            </a:extLst>
          </p:cNvPr>
          <p:cNvSpPr>
            <a:spLocks noGrp="1"/>
          </p:cNvSpPr>
          <p:nvPr>
            <p:ph sz="half" idx="1"/>
          </p:nvPr>
        </p:nvSpPr>
        <p:spPr/>
        <p:txBody>
          <a:bodyPr>
            <a:normAutofit fontScale="77500" lnSpcReduction="20000"/>
          </a:bodyPr>
          <a:lstStyle/>
          <a:p>
            <a:r>
              <a:rPr lang="en-US" dirty="0"/>
              <a:t>In Python, every object that is created is given a number that uniquely identifies it. It is guaranteed that no two objects will have the same identifier during any period in which their lifetimes overlap. Once an object’s reference count drops to zero and it is garbage collected, as happened to the 300 object above, then its identifying number becomes available and may be used again.</a:t>
            </a:r>
          </a:p>
          <a:p>
            <a:r>
              <a:rPr lang="en-US" dirty="0"/>
              <a:t>The built-in Python function id() returns an object’s integer identifier. Using the id() function, you can verify that two variables indeed point to the same object:</a:t>
            </a:r>
            <a:endParaRPr lang="en-IN" dirty="0"/>
          </a:p>
        </p:txBody>
      </p:sp>
      <p:sp>
        <p:nvSpPr>
          <p:cNvPr id="4" name="Content Placeholder 3">
            <a:extLst>
              <a:ext uri="{FF2B5EF4-FFF2-40B4-BE49-F238E27FC236}">
                <a16:creationId xmlns:a16="http://schemas.microsoft.com/office/drawing/2014/main" id="{587F0FCB-B28C-8B9B-1782-B9EED559D6AB}"/>
              </a:ext>
            </a:extLst>
          </p:cNvPr>
          <p:cNvSpPr>
            <a:spLocks noGrp="1"/>
          </p:cNvSpPr>
          <p:nvPr>
            <p:ph sz="half" idx="2"/>
          </p:nvPr>
        </p:nvSpPr>
        <p:spPr/>
        <p:txBody>
          <a:bodyPr>
            <a:normAutofit fontScale="77500" lnSpcReduction="20000"/>
          </a:bodyPr>
          <a:lstStyle/>
          <a:p>
            <a:r>
              <a:rPr lang="pt-BR" dirty="0"/>
              <a:t>n = 300</a:t>
            </a:r>
          </a:p>
          <a:p>
            <a:r>
              <a:rPr lang="pt-BR" dirty="0"/>
              <a:t>m = n</a:t>
            </a:r>
          </a:p>
          <a:p>
            <a:endParaRPr lang="pt-BR" dirty="0"/>
          </a:p>
          <a:p>
            <a:r>
              <a:rPr lang="pt-BR" dirty="0"/>
              <a:t>print (id(n))</a:t>
            </a:r>
          </a:p>
          <a:p>
            <a:r>
              <a:rPr lang="pt-BR" dirty="0"/>
              <a:t>print (id(m))</a:t>
            </a:r>
          </a:p>
          <a:p>
            <a:endParaRPr lang="pt-BR" dirty="0"/>
          </a:p>
          <a:p>
            <a:r>
              <a:rPr lang="pt-BR" dirty="0"/>
              <a:t>We will see the same id for both</a:t>
            </a:r>
          </a:p>
          <a:p>
            <a:endParaRPr lang="pt-BR" dirty="0"/>
          </a:p>
          <a:p>
            <a:r>
              <a:rPr lang="pt-BR" dirty="0"/>
              <a:t>m = 400</a:t>
            </a:r>
          </a:p>
          <a:p>
            <a:r>
              <a:rPr lang="pt-BR" dirty="0"/>
              <a:t>print (id(m)</a:t>
            </a:r>
          </a:p>
          <a:p>
            <a:endParaRPr lang="pt-BR" dirty="0"/>
          </a:p>
          <a:p>
            <a:r>
              <a:rPr lang="pt-BR" dirty="0"/>
              <a:t>Now it should be different</a:t>
            </a:r>
            <a:endParaRPr lang="en-IN" dirty="0"/>
          </a:p>
        </p:txBody>
      </p:sp>
    </p:spTree>
    <p:extLst>
      <p:ext uri="{BB962C8B-B14F-4D97-AF65-F5344CB8AC3E}">
        <p14:creationId xmlns:p14="http://schemas.microsoft.com/office/powerpoint/2010/main" val="3114992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E12F-849F-821E-5B9A-257EFBC56544}"/>
              </a:ext>
            </a:extLst>
          </p:cNvPr>
          <p:cNvSpPr>
            <a:spLocks noGrp="1"/>
          </p:cNvSpPr>
          <p:nvPr>
            <p:ph type="title"/>
          </p:nvPr>
        </p:nvSpPr>
        <p:spPr/>
        <p:txBody>
          <a:bodyPr/>
          <a:lstStyle/>
          <a:p>
            <a:r>
              <a:rPr lang="en-IN" dirty="0"/>
              <a:t>Literals</a:t>
            </a:r>
          </a:p>
        </p:txBody>
      </p:sp>
      <p:sp>
        <p:nvSpPr>
          <p:cNvPr id="3" name="Content Placeholder 2">
            <a:extLst>
              <a:ext uri="{FF2B5EF4-FFF2-40B4-BE49-F238E27FC236}">
                <a16:creationId xmlns:a16="http://schemas.microsoft.com/office/drawing/2014/main" id="{356853CB-AD47-67AC-C3E7-76B34846EA53}"/>
              </a:ext>
            </a:extLst>
          </p:cNvPr>
          <p:cNvSpPr>
            <a:spLocks noGrp="1"/>
          </p:cNvSpPr>
          <p:nvPr>
            <p:ph idx="1"/>
          </p:nvPr>
        </p:nvSpPr>
        <p:spPr/>
        <p:txBody>
          <a:bodyPr>
            <a:normAutofit fontScale="92500" lnSpcReduction="20000"/>
          </a:bodyPr>
          <a:lstStyle/>
          <a:p>
            <a:r>
              <a:rPr lang="en-US" dirty="0"/>
              <a:t>A </a:t>
            </a:r>
            <a:r>
              <a:rPr lang="en-US" b="1" dirty="0"/>
              <a:t>literal</a:t>
            </a:r>
            <a:r>
              <a:rPr lang="en-US" dirty="0"/>
              <a:t> is a notation for representing a fixed value in code</a:t>
            </a:r>
          </a:p>
          <a:p>
            <a:r>
              <a:rPr lang="en-US" dirty="0"/>
              <a:t>Does not require any computation or evaluation</a:t>
            </a:r>
          </a:p>
          <a:p>
            <a:r>
              <a:rPr lang="en-US" dirty="0"/>
              <a:t>Examples:</a:t>
            </a:r>
          </a:p>
          <a:p>
            <a:pPr lvl="1"/>
            <a:r>
              <a:rPr lang="en-US" b="1" dirty="0"/>
              <a:t>Numeric literals</a:t>
            </a:r>
            <a:r>
              <a:rPr lang="en-US" dirty="0"/>
              <a:t>: integers, floating-point numbers, and complex numbers, such as 123, 3.14	</a:t>
            </a:r>
          </a:p>
          <a:p>
            <a:pPr lvl="1"/>
            <a:r>
              <a:rPr lang="en-US" b="1" dirty="0"/>
              <a:t>String literals</a:t>
            </a:r>
            <a:r>
              <a:rPr lang="en-US" dirty="0"/>
              <a:t>: sequences of characters enclosed in quotes, such as "Hello, World!" or 'Python'</a:t>
            </a:r>
          </a:p>
          <a:p>
            <a:pPr lvl="1"/>
            <a:r>
              <a:rPr lang="en-US" b="1" dirty="0"/>
              <a:t>Boolean literals</a:t>
            </a:r>
            <a:r>
              <a:rPr lang="en-US" dirty="0"/>
              <a:t>: the values True and False</a:t>
            </a:r>
          </a:p>
          <a:p>
            <a:pPr lvl="1"/>
            <a:r>
              <a:rPr lang="en-US" b="1" dirty="0"/>
              <a:t>None</a:t>
            </a:r>
            <a:r>
              <a:rPr lang="en-US" dirty="0"/>
              <a:t>: a special value that represents the absence of a value.</a:t>
            </a:r>
          </a:p>
          <a:p>
            <a:pPr lvl="1"/>
            <a:r>
              <a:rPr lang="en-US" b="1" dirty="0"/>
              <a:t>List literals</a:t>
            </a:r>
            <a:r>
              <a:rPr lang="en-US" dirty="0"/>
              <a:t>: a sequence of comma-separated values enclosed in square brackets, such as [1, 2, 3].</a:t>
            </a:r>
          </a:p>
          <a:p>
            <a:pPr lvl="1"/>
            <a:r>
              <a:rPr lang="en-US" b="1" dirty="0"/>
              <a:t>Dictionary literals</a:t>
            </a:r>
            <a:r>
              <a:rPr lang="en-US" dirty="0"/>
              <a:t>: a sequence of key-value pairs enclosed in curly braces, such as {'a': 1, 'b': 2, 'c': 3}</a:t>
            </a:r>
          </a:p>
        </p:txBody>
      </p:sp>
    </p:spTree>
    <p:extLst>
      <p:ext uri="{BB962C8B-B14F-4D97-AF65-F5344CB8AC3E}">
        <p14:creationId xmlns:p14="http://schemas.microsoft.com/office/powerpoint/2010/main" val="74676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7EAF-CC2B-A563-0ADD-44A7E061D18C}"/>
              </a:ext>
            </a:extLst>
          </p:cNvPr>
          <p:cNvSpPr>
            <a:spLocks noGrp="1"/>
          </p:cNvSpPr>
          <p:nvPr>
            <p:ph type="title"/>
          </p:nvPr>
        </p:nvSpPr>
        <p:spPr/>
        <p:txBody>
          <a:bodyPr/>
          <a:lstStyle/>
          <a:p>
            <a:r>
              <a:rPr lang="en-IN" dirty="0"/>
              <a:t>Quoting Rules</a:t>
            </a:r>
          </a:p>
        </p:txBody>
      </p:sp>
      <p:sp>
        <p:nvSpPr>
          <p:cNvPr id="3" name="Content Placeholder 2">
            <a:extLst>
              <a:ext uri="{FF2B5EF4-FFF2-40B4-BE49-F238E27FC236}">
                <a16:creationId xmlns:a16="http://schemas.microsoft.com/office/drawing/2014/main" id="{148BC334-CA21-99E6-9DE3-21B504EF1ECC}"/>
              </a:ext>
            </a:extLst>
          </p:cNvPr>
          <p:cNvSpPr>
            <a:spLocks noGrp="1"/>
          </p:cNvSpPr>
          <p:nvPr>
            <p:ph idx="1"/>
          </p:nvPr>
        </p:nvSpPr>
        <p:spPr/>
        <p:txBody>
          <a:bodyPr>
            <a:normAutofit lnSpcReduction="10000"/>
          </a:bodyPr>
          <a:lstStyle/>
          <a:p>
            <a:r>
              <a:rPr lang="en-IN" dirty="0"/>
              <a:t>Single quote</a:t>
            </a:r>
          </a:p>
          <a:p>
            <a:pPr lvl="1"/>
            <a:r>
              <a:rPr lang="en-IN" dirty="0" err="1"/>
              <a:t>my_string</a:t>
            </a:r>
            <a:r>
              <a:rPr lang="en-IN" dirty="0"/>
              <a:t> = 'Hello World’</a:t>
            </a:r>
          </a:p>
          <a:p>
            <a:r>
              <a:rPr lang="en-IN" dirty="0"/>
              <a:t>Double quotes</a:t>
            </a:r>
          </a:p>
          <a:p>
            <a:pPr lvl="1"/>
            <a:r>
              <a:rPr lang="en-IN" dirty="0" err="1"/>
              <a:t>my_string</a:t>
            </a:r>
            <a:r>
              <a:rPr lang="en-IN" dirty="0"/>
              <a:t> = "Hello World"</a:t>
            </a:r>
          </a:p>
          <a:p>
            <a:r>
              <a:rPr lang="en-IN" dirty="0"/>
              <a:t>Triple quotes – for multiline strings or to include both ‘ and “ in a string</a:t>
            </a:r>
          </a:p>
          <a:p>
            <a:pPr lvl="1"/>
            <a:r>
              <a:rPr lang="en-US" dirty="0" err="1"/>
              <a:t>my_string</a:t>
            </a:r>
            <a:r>
              <a:rPr lang="en-US" dirty="0"/>
              <a:t> = """This is a multi-line</a:t>
            </a:r>
          </a:p>
          <a:p>
            <a:pPr lvl="1"/>
            <a:r>
              <a:rPr lang="en-US" dirty="0"/>
              <a:t>string.""“</a:t>
            </a:r>
          </a:p>
          <a:p>
            <a:pPr lvl="1"/>
            <a:r>
              <a:rPr lang="en-US" dirty="0" err="1"/>
              <a:t>My_string</a:t>
            </a:r>
            <a:r>
              <a:rPr lang="en-US" dirty="0"/>
              <a:t> = ‘’’This string has both ‘ and “ inside.’’’</a:t>
            </a:r>
          </a:p>
          <a:p>
            <a:r>
              <a:rPr lang="en-IN" dirty="0"/>
              <a:t>Escape </a:t>
            </a:r>
            <a:r>
              <a:rPr lang="en-IN" dirty="0" err="1"/>
              <a:t>charater</a:t>
            </a:r>
            <a:r>
              <a:rPr lang="en-IN" dirty="0"/>
              <a:t> – for escaping special characters</a:t>
            </a:r>
          </a:p>
          <a:p>
            <a:pPr lvl="1"/>
            <a:r>
              <a:rPr lang="en-IN" dirty="0" err="1"/>
              <a:t>my_string</a:t>
            </a:r>
            <a:r>
              <a:rPr lang="en-IN" dirty="0"/>
              <a:t> = "Hello \"World\""</a:t>
            </a:r>
          </a:p>
          <a:p>
            <a:pPr lvl="1"/>
            <a:endParaRPr lang="en-IN" dirty="0"/>
          </a:p>
        </p:txBody>
      </p:sp>
    </p:spTree>
    <p:extLst>
      <p:ext uri="{BB962C8B-B14F-4D97-AF65-F5344CB8AC3E}">
        <p14:creationId xmlns:p14="http://schemas.microsoft.com/office/powerpoint/2010/main" val="203418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E418-8310-8ADB-E4CE-CDD72B302272}"/>
              </a:ext>
            </a:extLst>
          </p:cNvPr>
          <p:cNvSpPr>
            <a:spLocks noGrp="1"/>
          </p:cNvSpPr>
          <p:nvPr>
            <p:ph type="title"/>
          </p:nvPr>
        </p:nvSpPr>
        <p:spPr/>
        <p:txBody>
          <a:bodyPr/>
          <a:lstStyle/>
          <a:p>
            <a:r>
              <a:rPr lang="en-IN" dirty="0"/>
              <a:t>Operators</a:t>
            </a:r>
          </a:p>
        </p:txBody>
      </p:sp>
      <p:sp>
        <p:nvSpPr>
          <p:cNvPr id="3" name="Content Placeholder 2">
            <a:extLst>
              <a:ext uri="{FF2B5EF4-FFF2-40B4-BE49-F238E27FC236}">
                <a16:creationId xmlns:a16="http://schemas.microsoft.com/office/drawing/2014/main" id="{B88844E7-8C08-8279-03F3-46419878564F}"/>
              </a:ext>
            </a:extLst>
          </p:cNvPr>
          <p:cNvSpPr>
            <a:spLocks noGrp="1"/>
          </p:cNvSpPr>
          <p:nvPr>
            <p:ph idx="1"/>
          </p:nvPr>
        </p:nvSpPr>
        <p:spPr/>
        <p:txBody>
          <a:bodyPr/>
          <a:lstStyle/>
          <a:p>
            <a:r>
              <a:rPr lang="en-IN" dirty="0"/>
              <a:t>Arithmetic</a:t>
            </a:r>
          </a:p>
          <a:p>
            <a:r>
              <a:rPr lang="en-IN" dirty="0"/>
              <a:t>Assignment</a:t>
            </a:r>
          </a:p>
          <a:p>
            <a:r>
              <a:rPr lang="en-IN" dirty="0"/>
              <a:t>Comparison</a:t>
            </a:r>
          </a:p>
          <a:p>
            <a:r>
              <a:rPr lang="en-IN" dirty="0"/>
              <a:t>Logical</a:t>
            </a:r>
          </a:p>
          <a:p>
            <a:r>
              <a:rPr lang="en-IN" dirty="0"/>
              <a:t>Membership</a:t>
            </a:r>
          </a:p>
          <a:p>
            <a:r>
              <a:rPr lang="en-IN" dirty="0"/>
              <a:t>Bitwise</a:t>
            </a:r>
          </a:p>
        </p:txBody>
      </p:sp>
    </p:spTree>
    <p:extLst>
      <p:ext uri="{BB962C8B-B14F-4D97-AF65-F5344CB8AC3E}">
        <p14:creationId xmlns:p14="http://schemas.microsoft.com/office/powerpoint/2010/main" val="197693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1170-7529-C21E-6FE8-2ED5AF2E0250}"/>
              </a:ext>
            </a:extLst>
          </p:cNvPr>
          <p:cNvSpPr>
            <a:spLocks noGrp="1"/>
          </p:cNvSpPr>
          <p:nvPr>
            <p:ph type="title"/>
          </p:nvPr>
        </p:nvSpPr>
        <p:spPr/>
        <p:txBody>
          <a:bodyPr/>
          <a:lstStyle/>
          <a:p>
            <a:r>
              <a:rPr lang="en-IN" dirty="0"/>
              <a:t>Arithmetic Operators</a:t>
            </a:r>
          </a:p>
        </p:txBody>
      </p:sp>
      <p:sp>
        <p:nvSpPr>
          <p:cNvPr id="3" name="Content Placeholder 2">
            <a:extLst>
              <a:ext uri="{FF2B5EF4-FFF2-40B4-BE49-F238E27FC236}">
                <a16:creationId xmlns:a16="http://schemas.microsoft.com/office/drawing/2014/main" id="{70EC7EA8-7F20-B9CA-C956-1461A2095680}"/>
              </a:ext>
            </a:extLst>
          </p:cNvPr>
          <p:cNvSpPr>
            <a:spLocks noGrp="1"/>
          </p:cNvSpPr>
          <p:nvPr>
            <p:ph idx="1"/>
          </p:nvPr>
        </p:nvSpPr>
        <p:spPr/>
        <p:txBody>
          <a:bodyPr/>
          <a:lstStyle/>
          <a:p>
            <a:r>
              <a:rPr lang="en-IN" dirty="0"/>
              <a:t>+</a:t>
            </a:r>
          </a:p>
          <a:p>
            <a:r>
              <a:rPr lang="en-IN" dirty="0"/>
              <a:t>-</a:t>
            </a:r>
          </a:p>
          <a:p>
            <a:r>
              <a:rPr lang="en-IN" dirty="0"/>
              <a:t>*</a:t>
            </a:r>
          </a:p>
          <a:p>
            <a:r>
              <a:rPr lang="en-IN" dirty="0"/>
              <a:t>/</a:t>
            </a:r>
          </a:p>
          <a:p>
            <a:r>
              <a:rPr lang="en-IN" dirty="0"/>
              <a:t>// (Integer division, returns quotient, e.g. 5 // 3 = 1)</a:t>
            </a:r>
          </a:p>
          <a:p>
            <a:r>
              <a:rPr lang="en-IN" dirty="0"/>
              <a:t>% (Modulus, returns remainder, e.g. 5 % 3 = 2)</a:t>
            </a:r>
          </a:p>
          <a:p>
            <a:r>
              <a:rPr lang="en-IN" dirty="0"/>
              <a:t>** (Exponentiation, e.g. 5 ** 3 = 125)</a:t>
            </a:r>
          </a:p>
          <a:p>
            <a:endParaRPr lang="en-IN" dirty="0"/>
          </a:p>
        </p:txBody>
      </p:sp>
    </p:spTree>
    <p:extLst>
      <p:ext uri="{BB962C8B-B14F-4D97-AF65-F5344CB8AC3E}">
        <p14:creationId xmlns:p14="http://schemas.microsoft.com/office/powerpoint/2010/main" val="298791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653D-9B1D-B13D-1A77-C888BE277FD1}"/>
              </a:ext>
            </a:extLst>
          </p:cNvPr>
          <p:cNvSpPr>
            <a:spLocks noGrp="1"/>
          </p:cNvSpPr>
          <p:nvPr>
            <p:ph type="title"/>
          </p:nvPr>
        </p:nvSpPr>
        <p:spPr/>
        <p:txBody>
          <a:bodyPr/>
          <a:lstStyle/>
          <a:p>
            <a:r>
              <a:rPr lang="en-IN" dirty="0"/>
              <a:t>Arithmetic Operators – Examples </a:t>
            </a:r>
          </a:p>
        </p:txBody>
      </p:sp>
      <p:sp>
        <p:nvSpPr>
          <p:cNvPr id="3" name="Content Placeholder 2">
            <a:extLst>
              <a:ext uri="{FF2B5EF4-FFF2-40B4-BE49-F238E27FC236}">
                <a16:creationId xmlns:a16="http://schemas.microsoft.com/office/drawing/2014/main" id="{649F2C94-4C22-67D5-FDE3-2DDCC68601C7}"/>
              </a:ext>
            </a:extLst>
          </p:cNvPr>
          <p:cNvSpPr>
            <a:spLocks noGrp="1"/>
          </p:cNvSpPr>
          <p:nvPr>
            <p:ph sz="half" idx="1"/>
          </p:nvPr>
        </p:nvSpPr>
        <p:spPr/>
        <p:txBody>
          <a:bodyPr>
            <a:normAutofit fontScale="85000" lnSpcReduction="20000"/>
          </a:bodyPr>
          <a:lstStyle/>
          <a:p>
            <a:r>
              <a:rPr lang="en-IN" dirty="0"/>
              <a:t>Addition</a:t>
            </a:r>
          </a:p>
          <a:p>
            <a:r>
              <a:rPr lang="en-US" dirty="0"/>
              <a:t>a = 5</a:t>
            </a:r>
          </a:p>
          <a:p>
            <a:r>
              <a:rPr lang="en-US" dirty="0"/>
              <a:t>b = 3</a:t>
            </a:r>
          </a:p>
          <a:p>
            <a:r>
              <a:rPr lang="en-US" dirty="0"/>
              <a:t>c = a + b</a:t>
            </a:r>
          </a:p>
          <a:p>
            <a:r>
              <a:rPr lang="en-US" dirty="0"/>
              <a:t>print(c) # Output: 8</a:t>
            </a:r>
          </a:p>
          <a:p>
            <a:endParaRPr lang="en-US" dirty="0"/>
          </a:p>
          <a:p>
            <a:r>
              <a:rPr lang="en-US" dirty="0"/>
              <a:t>Subtraction</a:t>
            </a:r>
          </a:p>
          <a:p>
            <a:r>
              <a:rPr lang="en-US" dirty="0"/>
              <a:t>a = 10</a:t>
            </a:r>
          </a:p>
          <a:p>
            <a:r>
              <a:rPr lang="en-US" dirty="0"/>
              <a:t>b = 3</a:t>
            </a:r>
          </a:p>
          <a:p>
            <a:r>
              <a:rPr lang="en-US" dirty="0"/>
              <a:t>c = a - b</a:t>
            </a:r>
          </a:p>
          <a:p>
            <a:r>
              <a:rPr lang="en-US" dirty="0"/>
              <a:t>print(c) # Output: 7</a:t>
            </a:r>
            <a:endParaRPr lang="en-IN" dirty="0"/>
          </a:p>
        </p:txBody>
      </p:sp>
      <p:sp>
        <p:nvSpPr>
          <p:cNvPr id="4" name="Content Placeholder 3">
            <a:extLst>
              <a:ext uri="{FF2B5EF4-FFF2-40B4-BE49-F238E27FC236}">
                <a16:creationId xmlns:a16="http://schemas.microsoft.com/office/drawing/2014/main" id="{CC4B0B5E-D68C-4735-43E2-8B5E56B1323E}"/>
              </a:ext>
            </a:extLst>
          </p:cNvPr>
          <p:cNvSpPr>
            <a:spLocks noGrp="1"/>
          </p:cNvSpPr>
          <p:nvPr>
            <p:ph sz="half" idx="2"/>
          </p:nvPr>
        </p:nvSpPr>
        <p:spPr/>
        <p:txBody>
          <a:bodyPr>
            <a:normAutofit fontScale="85000" lnSpcReduction="20000"/>
          </a:bodyPr>
          <a:lstStyle/>
          <a:p>
            <a:r>
              <a:rPr lang="en-IN" dirty="0"/>
              <a:t>Multiplication</a:t>
            </a:r>
          </a:p>
          <a:p>
            <a:r>
              <a:rPr lang="en-US" dirty="0"/>
              <a:t>a = 4</a:t>
            </a:r>
          </a:p>
          <a:p>
            <a:r>
              <a:rPr lang="en-US" dirty="0"/>
              <a:t>b = 2</a:t>
            </a:r>
          </a:p>
          <a:p>
            <a:r>
              <a:rPr lang="en-US" dirty="0"/>
              <a:t>c = a * b</a:t>
            </a:r>
          </a:p>
          <a:p>
            <a:r>
              <a:rPr lang="en-US" dirty="0"/>
              <a:t>print(c) # Output: 8</a:t>
            </a:r>
            <a:endParaRPr lang="en-IN" dirty="0"/>
          </a:p>
          <a:p>
            <a:endParaRPr lang="en-IN" dirty="0"/>
          </a:p>
          <a:p>
            <a:r>
              <a:rPr lang="en-IN" dirty="0"/>
              <a:t>Division</a:t>
            </a:r>
          </a:p>
          <a:p>
            <a:r>
              <a:rPr lang="en-US" dirty="0"/>
              <a:t>a = 10</a:t>
            </a:r>
          </a:p>
          <a:p>
            <a:r>
              <a:rPr lang="en-US" dirty="0"/>
              <a:t>b = 2</a:t>
            </a:r>
          </a:p>
          <a:p>
            <a:r>
              <a:rPr lang="en-US" dirty="0"/>
              <a:t>c = a / b</a:t>
            </a:r>
          </a:p>
          <a:p>
            <a:r>
              <a:rPr lang="en-US" dirty="0"/>
              <a:t>print(c) # Output: 5.0</a:t>
            </a:r>
            <a:endParaRPr lang="en-IN" dirty="0"/>
          </a:p>
        </p:txBody>
      </p:sp>
    </p:spTree>
    <p:extLst>
      <p:ext uri="{BB962C8B-B14F-4D97-AF65-F5344CB8AC3E}">
        <p14:creationId xmlns:p14="http://schemas.microsoft.com/office/powerpoint/2010/main" val="1086938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653D-9B1D-B13D-1A77-C888BE277FD1}"/>
              </a:ext>
            </a:extLst>
          </p:cNvPr>
          <p:cNvSpPr>
            <a:spLocks noGrp="1"/>
          </p:cNvSpPr>
          <p:nvPr>
            <p:ph type="title"/>
          </p:nvPr>
        </p:nvSpPr>
        <p:spPr/>
        <p:txBody>
          <a:bodyPr/>
          <a:lstStyle/>
          <a:p>
            <a:r>
              <a:rPr lang="en-IN" dirty="0"/>
              <a:t>Arithmetic Operators – Examples</a:t>
            </a:r>
          </a:p>
        </p:txBody>
      </p:sp>
      <p:sp>
        <p:nvSpPr>
          <p:cNvPr id="3" name="Content Placeholder 2">
            <a:extLst>
              <a:ext uri="{FF2B5EF4-FFF2-40B4-BE49-F238E27FC236}">
                <a16:creationId xmlns:a16="http://schemas.microsoft.com/office/drawing/2014/main" id="{649F2C94-4C22-67D5-FDE3-2DDCC68601C7}"/>
              </a:ext>
            </a:extLst>
          </p:cNvPr>
          <p:cNvSpPr>
            <a:spLocks noGrp="1"/>
          </p:cNvSpPr>
          <p:nvPr>
            <p:ph sz="half" idx="1"/>
          </p:nvPr>
        </p:nvSpPr>
        <p:spPr/>
        <p:txBody>
          <a:bodyPr>
            <a:normAutofit fontScale="85000" lnSpcReduction="20000"/>
          </a:bodyPr>
          <a:lstStyle/>
          <a:p>
            <a:r>
              <a:rPr lang="en-IN" dirty="0"/>
              <a:t>Floor division</a:t>
            </a:r>
          </a:p>
          <a:p>
            <a:r>
              <a:rPr lang="en-US" dirty="0"/>
              <a:t>a = 11</a:t>
            </a:r>
          </a:p>
          <a:p>
            <a:r>
              <a:rPr lang="en-US" dirty="0"/>
              <a:t>b = 2</a:t>
            </a:r>
          </a:p>
          <a:p>
            <a:r>
              <a:rPr lang="en-US" dirty="0"/>
              <a:t>c = a // b</a:t>
            </a:r>
          </a:p>
          <a:p>
            <a:r>
              <a:rPr lang="en-US" dirty="0"/>
              <a:t>print(c) # Output: 5</a:t>
            </a:r>
          </a:p>
          <a:p>
            <a:endParaRPr lang="en-US" dirty="0"/>
          </a:p>
          <a:p>
            <a:r>
              <a:rPr lang="en-US" dirty="0"/>
              <a:t>Modulus</a:t>
            </a:r>
          </a:p>
          <a:p>
            <a:r>
              <a:rPr lang="en-US" dirty="0"/>
              <a:t>a = 11</a:t>
            </a:r>
          </a:p>
          <a:p>
            <a:r>
              <a:rPr lang="en-US" dirty="0"/>
              <a:t>b = 2</a:t>
            </a:r>
          </a:p>
          <a:p>
            <a:r>
              <a:rPr lang="en-US" dirty="0"/>
              <a:t>c = a % b</a:t>
            </a:r>
          </a:p>
          <a:p>
            <a:r>
              <a:rPr lang="en-US" dirty="0"/>
              <a:t>print(c) # Output: 1</a:t>
            </a:r>
            <a:endParaRPr lang="en-IN" dirty="0"/>
          </a:p>
        </p:txBody>
      </p:sp>
      <p:sp>
        <p:nvSpPr>
          <p:cNvPr id="4" name="Content Placeholder 3">
            <a:extLst>
              <a:ext uri="{FF2B5EF4-FFF2-40B4-BE49-F238E27FC236}">
                <a16:creationId xmlns:a16="http://schemas.microsoft.com/office/drawing/2014/main" id="{CC4B0B5E-D68C-4735-43E2-8B5E56B1323E}"/>
              </a:ext>
            </a:extLst>
          </p:cNvPr>
          <p:cNvSpPr>
            <a:spLocks noGrp="1"/>
          </p:cNvSpPr>
          <p:nvPr>
            <p:ph sz="half" idx="2"/>
          </p:nvPr>
        </p:nvSpPr>
        <p:spPr/>
        <p:txBody>
          <a:bodyPr>
            <a:normAutofit fontScale="85000" lnSpcReduction="20000"/>
          </a:bodyPr>
          <a:lstStyle/>
          <a:p>
            <a:r>
              <a:rPr lang="en-IN" dirty="0"/>
              <a:t>Exponentiation</a:t>
            </a:r>
          </a:p>
          <a:p>
            <a:r>
              <a:rPr lang="en-US" dirty="0"/>
              <a:t>a = 2</a:t>
            </a:r>
          </a:p>
          <a:p>
            <a:r>
              <a:rPr lang="en-US" dirty="0"/>
              <a:t>b = 3</a:t>
            </a:r>
          </a:p>
          <a:p>
            <a:r>
              <a:rPr lang="en-US" dirty="0"/>
              <a:t>c = a ** b</a:t>
            </a:r>
          </a:p>
          <a:p>
            <a:r>
              <a:rPr lang="en-US" dirty="0"/>
              <a:t>print(c) # Output: 8</a:t>
            </a:r>
          </a:p>
          <a:p>
            <a:endParaRPr lang="en-IN" dirty="0"/>
          </a:p>
        </p:txBody>
      </p:sp>
    </p:spTree>
    <p:extLst>
      <p:ext uri="{BB962C8B-B14F-4D97-AF65-F5344CB8AC3E}">
        <p14:creationId xmlns:p14="http://schemas.microsoft.com/office/powerpoint/2010/main" val="220696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D6EDC-AD6C-641F-A1C7-E9599AC825B1}"/>
              </a:ext>
            </a:extLst>
          </p:cNvPr>
          <p:cNvSpPr>
            <a:spLocks noGrp="1"/>
          </p:cNvSpPr>
          <p:nvPr>
            <p:ph type="title"/>
          </p:nvPr>
        </p:nvSpPr>
        <p:spPr/>
        <p:txBody>
          <a:bodyPr/>
          <a:lstStyle/>
          <a:p>
            <a:r>
              <a:rPr lang="en-IN" dirty="0"/>
              <a:t>Dynamically Typed</a:t>
            </a:r>
          </a:p>
        </p:txBody>
      </p:sp>
      <p:sp>
        <p:nvSpPr>
          <p:cNvPr id="6" name="Content Placeholder 5">
            <a:extLst>
              <a:ext uri="{FF2B5EF4-FFF2-40B4-BE49-F238E27FC236}">
                <a16:creationId xmlns:a16="http://schemas.microsoft.com/office/drawing/2014/main" id="{E9D3145D-EC09-9CE3-EBC6-7C813FAF4D4E}"/>
              </a:ext>
            </a:extLst>
          </p:cNvPr>
          <p:cNvSpPr>
            <a:spLocks noGrp="1"/>
          </p:cNvSpPr>
          <p:nvPr>
            <p:ph idx="1"/>
          </p:nvPr>
        </p:nvSpPr>
        <p:spPr/>
        <p:txBody>
          <a:bodyPr/>
          <a:lstStyle/>
          <a:p>
            <a:r>
              <a:rPr lang="en-US" dirty="0"/>
              <a:t>Python is </a:t>
            </a:r>
            <a:r>
              <a:rPr lang="en-US" b="1" dirty="0"/>
              <a:t>dynamically typed</a:t>
            </a:r>
            <a:r>
              <a:rPr lang="en-US" dirty="0"/>
              <a:t>, meaning that we do not need to explicitly declare the data type of a variable</a:t>
            </a:r>
          </a:p>
          <a:p>
            <a:r>
              <a:rPr lang="en-US" dirty="0"/>
              <a:t>The interpreter determines the data type based on the value assigned to the variable</a:t>
            </a:r>
          </a:p>
          <a:p>
            <a:r>
              <a:rPr lang="en-US" dirty="0"/>
              <a:t>Memory allocation to variables has the following aspects (although they are hidden from the programmer):</a:t>
            </a:r>
          </a:p>
          <a:p>
            <a:pPr lvl="1"/>
            <a:r>
              <a:rPr lang="en-US" dirty="0"/>
              <a:t>Object creation</a:t>
            </a:r>
          </a:p>
          <a:p>
            <a:pPr lvl="1"/>
            <a:r>
              <a:rPr lang="en-US" dirty="0"/>
              <a:t>Reference counting</a:t>
            </a:r>
          </a:p>
          <a:p>
            <a:pPr lvl="1"/>
            <a:r>
              <a:rPr lang="en-US" dirty="0"/>
              <a:t>Garbage collection</a:t>
            </a:r>
          </a:p>
          <a:p>
            <a:pPr lvl="1"/>
            <a:r>
              <a:rPr lang="en-US" dirty="0"/>
              <a:t>Memory pools</a:t>
            </a:r>
          </a:p>
          <a:p>
            <a:pPr lvl="1"/>
            <a:endParaRPr lang="en-IN" dirty="0"/>
          </a:p>
        </p:txBody>
      </p:sp>
    </p:spTree>
    <p:extLst>
      <p:ext uri="{BB962C8B-B14F-4D97-AF65-F5344CB8AC3E}">
        <p14:creationId xmlns:p14="http://schemas.microsoft.com/office/powerpoint/2010/main" val="1810636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6C61-9316-4FF5-A4F9-C1E5700FC5E0}"/>
              </a:ext>
            </a:extLst>
          </p:cNvPr>
          <p:cNvSpPr>
            <a:spLocks noGrp="1"/>
          </p:cNvSpPr>
          <p:nvPr>
            <p:ph type="title"/>
          </p:nvPr>
        </p:nvSpPr>
        <p:spPr/>
        <p:txBody>
          <a:bodyPr/>
          <a:lstStyle/>
          <a:p>
            <a:r>
              <a:rPr lang="en-IN" dirty="0"/>
              <a:t>Assignment Operators</a:t>
            </a:r>
          </a:p>
        </p:txBody>
      </p:sp>
      <p:sp>
        <p:nvSpPr>
          <p:cNvPr id="3" name="Content Placeholder 2">
            <a:extLst>
              <a:ext uri="{FF2B5EF4-FFF2-40B4-BE49-F238E27FC236}">
                <a16:creationId xmlns:a16="http://schemas.microsoft.com/office/drawing/2014/main" id="{1325F9A8-28AD-17C5-2CCE-CAAF860926E5}"/>
              </a:ext>
            </a:extLst>
          </p:cNvPr>
          <p:cNvSpPr>
            <a:spLocks noGrp="1"/>
          </p:cNvSpPr>
          <p:nvPr>
            <p:ph idx="1"/>
          </p:nvPr>
        </p:nvSpPr>
        <p:spPr/>
        <p:txBody>
          <a:bodyPr/>
          <a:lstStyle/>
          <a:p>
            <a:r>
              <a:rPr lang="en-IN" dirty="0"/>
              <a:t>=</a:t>
            </a:r>
          </a:p>
          <a:p>
            <a:r>
              <a:rPr lang="en-IN" dirty="0"/>
              <a:t>+=</a:t>
            </a:r>
          </a:p>
          <a:p>
            <a:r>
              <a:rPr lang="en-IN" dirty="0"/>
              <a:t>-=</a:t>
            </a:r>
          </a:p>
          <a:p>
            <a:r>
              <a:rPr lang="en-IN" dirty="0"/>
              <a:t>*=</a:t>
            </a:r>
          </a:p>
          <a:p>
            <a:r>
              <a:rPr lang="en-IN" dirty="0"/>
              <a:t>/=</a:t>
            </a:r>
          </a:p>
          <a:p>
            <a:r>
              <a:rPr lang="en-IN" dirty="0"/>
              <a:t>%=</a:t>
            </a:r>
          </a:p>
          <a:p>
            <a:r>
              <a:rPr lang="en-IN" dirty="0"/>
              <a:t>//=</a:t>
            </a:r>
          </a:p>
          <a:p>
            <a:r>
              <a:rPr lang="en-IN" dirty="0"/>
              <a:t>**=</a:t>
            </a:r>
          </a:p>
        </p:txBody>
      </p:sp>
    </p:spTree>
    <p:extLst>
      <p:ext uri="{BB962C8B-B14F-4D97-AF65-F5344CB8AC3E}">
        <p14:creationId xmlns:p14="http://schemas.microsoft.com/office/powerpoint/2010/main" val="3062916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8677-F5A2-1FA5-E0D7-2B92BEBB9727}"/>
              </a:ext>
            </a:extLst>
          </p:cNvPr>
          <p:cNvSpPr>
            <a:spLocks noGrp="1"/>
          </p:cNvSpPr>
          <p:nvPr>
            <p:ph type="title"/>
          </p:nvPr>
        </p:nvSpPr>
        <p:spPr/>
        <p:txBody>
          <a:bodyPr/>
          <a:lstStyle/>
          <a:p>
            <a:r>
              <a:rPr lang="en-IN" dirty="0"/>
              <a:t>Assignment Operators - Examples</a:t>
            </a:r>
          </a:p>
        </p:txBody>
      </p:sp>
      <p:sp>
        <p:nvSpPr>
          <p:cNvPr id="3" name="Content Placeholder 2">
            <a:extLst>
              <a:ext uri="{FF2B5EF4-FFF2-40B4-BE49-F238E27FC236}">
                <a16:creationId xmlns:a16="http://schemas.microsoft.com/office/drawing/2014/main" id="{20A9423F-564F-4305-0ECC-D4A904C75170}"/>
              </a:ext>
            </a:extLst>
          </p:cNvPr>
          <p:cNvSpPr>
            <a:spLocks noGrp="1"/>
          </p:cNvSpPr>
          <p:nvPr>
            <p:ph sz="half" idx="1"/>
          </p:nvPr>
        </p:nvSpPr>
        <p:spPr/>
        <p:txBody>
          <a:bodyPr>
            <a:normAutofit fontScale="55000" lnSpcReduction="20000"/>
          </a:bodyPr>
          <a:lstStyle/>
          <a:p>
            <a:r>
              <a:rPr lang="en-IN" dirty="0"/>
              <a:t>Addition</a:t>
            </a:r>
          </a:p>
          <a:p>
            <a:r>
              <a:rPr lang="en-US" dirty="0"/>
              <a:t>x += 5 # addition assignment</a:t>
            </a:r>
          </a:p>
          <a:p>
            <a:r>
              <a:rPr lang="en-US" dirty="0"/>
              <a:t>print(x) # output: 15</a:t>
            </a:r>
          </a:p>
          <a:p>
            <a:endParaRPr lang="en-US" dirty="0"/>
          </a:p>
          <a:p>
            <a:r>
              <a:rPr lang="en-US" dirty="0"/>
              <a:t>Subtraction</a:t>
            </a:r>
          </a:p>
          <a:p>
            <a:r>
              <a:rPr lang="en-IN" dirty="0"/>
              <a:t>x -= 3 # subtraction assignment</a:t>
            </a:r>
          </a:p>
          <a:p>
            <a:r>
              <a:rPr lang="en-IN" dirty="0"/>
              <a:t>print(x) # output: 12</a:t>
            </a:r>
            <a:endParaRPr lang="en-US" dirty="0"/>
          </a:p>
          <a:p>
            <a:endParaRPr lang="en-US" dirty="0"/>
          </a:p>
          <a:p>
            <a:r>
              <a:rPr lang="en-US" dirty="0"/>
              <a:t>Multiplication</a:t>
            </a:r>
          </a:p>
          <a:p>
            <a:r>
              <a:rPr lang="en-IN" dirty="0"/>
              <a:t>x *= 2 # multiplication assignment</a:t>
            </a:r>
          </a:p>
          <a:p>
            <a:r>
              <a:rPr lang="en-IN" dirty="0"/>
              <a:t>print(x) # output: 24</a:t>
            </a:r>
          </a:p>
          <a:p>
            <a:endParaRPr lang="en-IN" dirty="0"/>
          </a:p>
          <a:p>
            <a:r>
              <a:rPr lang="en-IN" dirty="0"/>
              <a:t>Division</a:t>
            </a:r>
          </a:p>
          <a:p>
            <a:r>
              <a:rPr lang="en-IN" dirty="0"/>
              <a:t>x /= 3 # division assignment</a:t>
            </a:r>
          </a:p>
          <a:p>
            <a:r>
              <a:rPr lang="en-IN" dirty="0"/>
              <a:t>print(x) # output: 8.0</a:t>
            </a:r>
          </a:p>
        </p:txBody>
      </p:sp>
      <p:sp>
        <p:nvSpPr>
          <p:cNvPr id="4" name="Content Placeholder 3">
            <a:extLst>
              <a:ext uri="{FF2B5EF4-FFF2-40B4-BE49-F238E27FC236}">
                <a16:creationId xmlns:a16="http://schemas.microsoft.com/office/drawing/2014/main" id="{349E233B-5720-F975-3C56-66F11AB0E291}"/>
              </a:ext>
            </a:extLst>
          </p:cNvPr>
          <p:cNvSpPr>
            <a:spLocks noGrp="1"/>
          </p:cNvSpPr>
          <p:nvPr>
            <p:ph sz="half" idx="2"/>
          </p:nvPr>
        </p:nvSpPr>
        <p:spPr/>
        <p:txBody>
          <a:bodyPr>
            <a:normAutofit fontScale="55000" lnSpcReduction="20000"/>
          </a:bodyPr>
          <a:lstStyle/>
          <a:p>
            <a:r>
              <a:rPr lang="en-IN" dirty="0"/>
              <a:t>Modulus assignment</a:t>
            </a:r>
          </a:p>
          <a:p>
            <a:r>
              <a:rPr lang="en-IN" dirty="0"/>
              <a:t>x %= 5 # modulus assignment</a:t>
            </a:r>
          </a:p>
          <a:p>
            <a:r>
              <a:rPr lang="en-IN" dirty="0"/>
              <a:t>print(x) # output: 3.0</a:t>
            </a:r>
          </a:p>
          <a:p>
            <a:endParaRPr lang="en-IN" dirty="0"/>
          </a:p>
          <a:p>
            <a:r>
              <a:rPr lang="en-IN" dirty="0"/>
              <a:t>Floor division assignment</a:t>
            </a:r>
          </a:p>
          <a:p>
            <a:r>
              <a:rPr lang="en-US" dirty="0"/>
              <a:t>x //= 2 # floor division assignment</a:t>
            </a:r>
          </a:p>
          <a:p>
            <a:r>
              <a:rPr lang="en-US" dirty="0"/>
              <a:t>print(x) # output: 1.0</a:t>
            </a:r>
            <a:endParaRPr lang="en-IN" dirty="0"/>
          </a:p>
          <a:p>
            <a:endParaRPr lang="en-IN" dirty="0"/>
          </a:p>
          <a:p>
            <a:r>
              <a:rPr lang="en-IN" dirty="0"/>
              <a:t>Exponentiation assignment</a:t>
            </a:r>
          </a:p>
          <a:p>
            <a:r>
              <a:rPr lang="en-IN" dirty="0"/>
              <a:t>x **= 2 # exponentiation assignment</a:t>
            </a:r>
          </a:p>
          <a:p>
            <a:r>
              <a:rPr lang="en-IN" dirty="0"/>
              <a:t>print(x) # output: 1.0</a:t>
            </a:r>
          </a:p>
        </p:txBody>
      </p:sp>
    </p:spTree>
    <p:extLst>
      <p:ext uri="{BB962C8B-B14F-4D97-AF65-F5344CB8AC3E}">
        <p14:creationId xmlns:p14="http://schemas.microsoft.com/office/powerpoint/2010/main" val="1864675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3AC53-5288-FC6E-066E-F35F707AD1F1}"/>
              </a:ext>
            </a:extLst>
          </p:cNvPr>
          <p:cNvSpPr>
            <a:spLocks noGrp="1"/>
          </p:cNvSpPr>
          <p:nvPr>
            <p:ph type="title"/>
          </p:nvPr>
        </p:nvSpPr>
        <p:spPr/>
        <p:txBody>
          <a:bodyPr/>
          <a:lstStyle/>
          <a:p>
            <a:r>
              <a:rPr lang="en-IN" dirty="0"/>
              <a:t>Comparison Operators</a:t>
            </a:r>
          </a:p>
        </p:txBody>
      </p:sp>
      <p:sp>
        <p:nvSpPr>
          <p:cNvPr id="6" name="Content Placeholder 5">
            <a:extLst>
              <a:ext uri="{FF2B5EF4-FFF2-40B4-BE49-F238E27FC236}">
                <a16:creationId xmlns:a16="http://schemas.microsoft.com/office/drawing/2014/main" id="{6C41FA55-3EE5-A1DB-89DC-8BCAB386E250}"/>
              </a:ext>
            </a:extLst>
          </p:cNvPr>
          <p:cNvSpPr>
            <a:spLocks noGrp="1"/>
          </p:cNvSpPr>
          <p:nvPr>
            <p:ph idx="1"/>
          </p:nvPr>
        </p:nvSpPr>
        <p:spPr/>
        <p:txBody>
          <a:bodyPr>
            <a:normAutofit lnSpcReduction="10000"/>
          </a:bodyPr>
          <a:lstStyle/>
          <a:p>
            <a:r>
              <a:rPr lang="en-US" dirty="0"/>
              <a:t>a = 5</a:t>
            </a:r>
          </a:p>
          <a:p>
            <a:r>
              <a:rPr lang="en-US" dirty="0"/>
              <a:t>b = 10</a:t>
            </a:r>
          </a:p>
          <a:p>
            <a:endParaRPr lang="en-US" dirty="0"/>
          </a:p>
          <a:p>
            <a:r>
              <a:rPr lang="en-US" dirty="0"/>
              <a:t>print(a </a:t>
            </a:r>
            <a:r>
              <a:rPr lang="en-US" b="1" dirty="0">
                <a:solidFill>
                  <a:srgbClr val="C00000"/>
                </a:solidFill>
              </a:rPr>
              <a:t>==</a:t>
            </a:r>
            <a:r>
              <a:rPr lang="en-US" dirty="0"/>
              <a:t> b) # Returns False</a:t>
            </a:r>
          </a:p>
          <a:p>
            <a:r>
              <a:rPr lang="en-US" dirty="0"/>
              <a:t>print(a </a:t>
            </a:r>
            <a:r>
              <a:rPr lang="en-US" b="1" dirty="0">
                <a:solidFill>
                  <a:srgbClr val="C00000"/>
                </a:solidFill>
              </a:rPr>
              <a:t>!=</a:t>
            </a:r>
            <a:r>
              <a:rPr lang="en-US" dirty="0"/>
              <a:t> b) # Returns True</a:t>
            </a:r>
          </a:p>
          <a:p>
            <a:r>
              <a:rPr lang="en-US" dirty="0"/>
              <a:t>print(a </a:t>
            </a:r>
            <a:r>
              <a:rPr lang="en-US" b="1" dirty="0">
                <a:solidFill>
                  <a:srgbClr val="C00000"/>
                </a:solidFill>
              </a:rPr>
              <a:t>&lt;</a:t>
            </a:r>
            <a:r>
              <a:rPr lang="en-US" dirty="0"/>
              <a:t> b) # Returns True</a:t>
            </a:r>
          </a:p>
          <a:p>
            <a:r>
              <a:rPr lang="en-US" dirty="0"/>
              <a:t>print(a </a:t>
            </a:r>
            <a:r>
              <a:rPr lang="en-US" b="1" dirty="0">
                <a:solidFill>
                  <a:srgbClr val="C00000"/>
                </a:solidFill>
              </a:rPr>
              <a:t>&gt;</a:t>
            </a:r>
            <a:r>
              <a:rPr lang="en-US" dirty="0"/>
              <a:t> b) # Returns False</a:t>
            </a:r>
          </a:p>
          <a:p>
            <a:r>
              <a:rPr lang="en-US" dirty="0"/>
              <a:t>print(a </a:t>
            </a:r>
            <a:r>
              <a:rPr lang="en-US" b="1" dirty="0">
                <a:solidFill>
                  <a:srgbClr val="C00000"/>
                </a:solidFill>
              </a:rPr>
              <a:t>&lt;=</a:t>
            </a:r>
            <a:r>
              <a:rPr lang="en-US" dirty="0"/>
              <a:t> b) # Returns True</a:t>
            </a:r>
          </a:p>
          <a:p>
            <a:r>
              <a:rPr lang="en-US" dirty="0"/>
              <a:t>print(a </a:t>
            </a:r>
            <a:r>
              <a:rPr lang="en-US" b="1" dirty="0">
                <a:solidFill>
                  <a:srgbClr val="C00000"/>
                </a:solidFill>
              </a:rPr>
              <a:t>&gt;=</a:t>
            </a:r>
            <a:r>
              <a:rPr lang="en-US" dirty="0"/>
              <a:t> b) # Returns False</a:t>
            </a:r>
            <a:endParaRPr lang="en-IN" dirty="0"/>
          </a:p>
        </p:txBody>
      </p:sp>
    </p:spTree>
    <p:extLst>
      <p:ext uri="{BB962C8B-B14F-4D97-AF65-F5344CB8AC3E}">
        <p14:creationId xmlns:p14="http://schemas.microsoft.com/office/powerpoint/2010/main" val="355749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0C62-C1DD-4F6F-7707-5499D5C5A36E}"/>
              </a:ext>
            </a:extLst>
          </p:cNvPr>
          <p:cNvSpPr>
            <a:spLocks noGrp="1"/>
          </p:cNvSpPr>
          <p:nvPr>
            <p:ph type="title"/>
          </p:nvPr>
        </p:nvSpPr>
        <p:spPr/>
        <p:txBody>
          <a:bodyPr/>
          <a:lstStyle/>
          <a:p>
            <a:r>
              <a:rPr lang="en-IN" dirty="0"/>
              <a:t>Identity in Python</a:t>
            </a:r>
          </a:p>
        </p:txBody>
      </p:sp>
      <p:sp>
        <p:nvSpPr>
          <p:cNvPr id="3" name="Content Placeholder 2">
            <a:extLst>
              <a:ext uri="{FF2B5EF4-FFF2-40B4-BE49-F238E27FC236}">
                <a16:creationId xmlns:a16="http://schemas.microsoft.com/office/drawing/2014/main" id="{3E7F2880-495D-3C9F-26F0-B22AA3EE9D1A}"/>
              </a:ext>
            </a:extLst>
          </p:cNvPr>
          <p:cNvSpPr>
            <a:spLocks noGrp="1"/>
          </p:cNvSpPr>
          <p:nvPr>
            <p:ph idx="1"/>
          </p:nvPr>
        </p:nvSpPr>
        <p:spPr/>
        <p:txBody>
          <a:bodyPr>
            <a:normAutofit lnSpcReduction="10000"/>
          </a:bodyPr>
          <a:lstStyle/>
          <a:p>
            <a:r>
              <a:rPr lang="en-US" b="1" dirty="0"/>
              <a:t>Identity</a:t>
            </a:r>
            <a:r>
              <a:rPr lang="en-US" dirty="0"/>
              <a:t> is a comparison between two objects to see if they refer to </a:t>
            </a:r>
            <a:r>
              <a:rPr lang="en-US" i="1" dirty="0"/>
              <a:t>the same memory location</a:t>
            </a:r>
          </a:p>
          <a:p>
            <a:r>
              <a:rPr lang="en-US" dirty="0"/>
              <a:t>Determined using the </a:t>
            </a:r>
            <a:r>
              <a:rPr lang="en-US" i="1" u="sng" dirty="0"/>
              <a:t>is</a:t>
            </a:r>
            <a:r>
              <a:rPr lang="en-US" i="1" dirty="0"/>
              <a:t> </a:t>
            </a:r>
            <a:r>
              <a:rPr lang="en-US" dirty="0"/>
              <a:t>operator</a:t>
            </a:r>
          </a:p>
          <a:p>
            <a:endParaRPr lang="en-US" dirty="0"/>
          </a:p>
          <a:p>
            <a:r>
              <a:rPr lang="en-US" dirty="0"/>
              <a:t>Example: If we have two variables a and b, we can check if they refer to the same object using the </a:t>
            </a:r>
            <a:r>
              <a:rPr lang="en-US" i="1" dirty="0"/>
              <a:t>is</a:t>
            </a:r>
            <a:r>
              <a:rPr lang="en-US" dirty="0"/>
              <a:t> operator:</a:t>
            </a:r>
          </a:p>
          <a:p>
            <a:r>
              <a:rPr lang="en-US" dirty="0"/>
              <a:t>a = [1, 2, 3]</a:t>
            </a:r>
          </a:p>
          <a:p>
            <a:r>
              <a:rPr lang="en-US" dirty="0"/>
              <a:t>b = a</a:t>
            </a:r>
          </a:p>
          <a:p>
            <a:r>
              <a:rPr lang="en-US" dirty="0"/>
              <a:t>print(a is b)  # True, since both variables refer to the same memory location</a:t>
            </a:r>
            <a:endParaRPr lang="en-IN" dirty="0"/>
          </a:p>
        </p:txBody>
      </p:sp>
    </p:spTree>
    <p:extLst>
      <p:ext uri="{BB962C8B-B14F-4D97-AF65-F5344CB8AC3E}">
        <p14:creationId xmlns:p14="http://schemas.microsoft.com/office/powerpoint/2010/main" val="192145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0C62-C1DD-4F6F-7707-5499D5C5A36E}"/>
              </a:ext>
            </a:extLst>
          </p:cNvPr>
          <p:cNvSpPr>
            <a:spLocks noGrp="1"/>
          </p:cNvSpPr>
          <p:nvPr>
            <p:ph type="title"/>
          </p:nvPr>
        </p:nvSpPr>
        <p:spPr/>
        <p:txBody>
          <a:bodyPr/>
          <a:lstStyle/>
          <a:p>
            <a:r>
              <a:rPr lang="en-IN" dirty="0"/>
              <a:t>Identity in Python</a:t>
            </a:r>
          </a:p>
        </p:txBody>
      </p:sp>
      <p:sp>
        <p:nvSpPr>
          <p:cNvPr id="3" name="Content Placeholder 2">
            <a:extLst>
              <a:ext uri="{FF2B5EF4-FFF2-40B4-BE49-F238E27FC236}">
                <a16:creationId xmlns:a16="http://schemas.microsoft.com/office/drawing/2014/main" id="{3E7F2880-495D-3C9F-26F0-B22AA3EE9D1A}"/>
              </a:ext>
            </a:extLst>
          </p:cNvPr>
          <p:cNvSpPr>
            <a:spLocks noGrp="1"/>
          </p:cNvSpPr>
          <p:nvPr>
            <p:ph sz="half" idx="1"/>
          </p:nvPr>
        </p:nvSpPr>
        <p:spPr/>
        <p:txBody>
          <a:bodyPr>
            <a:normAutofit fontScale="85000" lnSpcReduction="20000"/>
          </a:bodyPr>
          <a:lstStyle/>
          <a:p>
            <a:r>
              <a:rPr lang="en-US" sz="2900" dirty="0"/>
              <a:t>If we create a new object that has the same value as a, but is a different object in memory, the </a:t>
            </a:r>
            <a:r>
              <a:rPr lang="en-US" sz="2900" i="1" dirty="0"/>
              <a:t>is </a:t>
            </a:r>
            <a:r>
              <a:rPr lang="en-US" sz="2900" dirty="0"/>
              <a:t>operator will return False:</a:t>
            </a:r>
          </a:p>
          <a:p>
            <a:endParaRPr lang="en-US" sz="2900" dirty="0"/>
          </a:p>
          <a:p>
            <a:r>
              <a:rPr lang="en-US" sz="2900" dirty="0"/>
              <a:t>c = [1, 2, 3]</a:t>
            </a:r>
          </a:p>
          <a:p>
            <a:r>
              <a:rPr lang="en-US" sz="2900" dirty="0"/>
              <a:t>print(a is c)  # False, since a and c are two different objects in memory</a:t>
            </a:r>
          </a:p>
          <a:p>
            <a:endParaRPr lang="en-US" sz="2900" dirty="0"/>
          </a:p>
          <a:p>
            <a:r>
              <a:rPr lang="en-US" sz="2900" dirty="0">
                <a:solidFill>
                  <a:srgbClr val="FF0000"/>
                </a:solidFill>
              </a:rPr>
              <a:t>In Python, lists, dictionaries </a:t>
            </a:r>
            <a:r>
              <a:rPr lang="en-US" sz="2900" dirty="0" err="1">
                <a:solidFill>
                  <a:srgbClr val="FF0000"/>
                </a:solidFill>
              </a:rPr>
              <a:t>etc</a:t>
            </a:r>
            <a:r>
              <a:rPr lang="en-US" sz="2900" dirty="0">
                <a:solidFill>
                  <a:srgbClr val="FF0000"/>
                </a:solidFill>
              </a:rPr>
              <a:t> are created differently</a:t>
            </a:r>
            <a:endParaRPr lang="en-US" dirty="0">
              <a:solidFill>
                <a:srgbClr val="FF0000"/>
              </a:solidFill>
            </a:endParaRPr>
          </a:p>
          <a:p>
            <a:endParaRPr lang="en-US" dirty="0"/>
          </a:p>
        </p:txBody>
      </p:sp>
      <p:sp>
        <p:nvSpPr>
          <p:cNvPr id="4" name="Content Placeholder 3">
            <a:extLst>
              <a:ext uri="{FF2B5EF4-FFF2-40B4-BE49-F238E27FC236}">
                <a16:creationId xmlns:a16="http://schemas.microsoft.com/office/drawing/2014/main" id="{6A554BFB-F3BA-9F29-E91B-42E48ED108F7}"/>
              </a:ext>
            </a:extLst>
          </p:cNvPr>
          <p:cNvSpPr>
            <a:spLocks noGrp="1"/>
          </p:cNvSpPr>
          <p:nvPr>
            <p:ph sz="half" idx="2"/>
          </p:nvPr>
        </p:nvSpPr>
        <p:spPr/>
        <p:txBody>
          <a:bodyPr>
            <a:normAutofit fontScale="85000" lnSpcReduction="20000"/>
          </a:bodyPr>
          <a:lstStyle/>
          <a:p>
            <a:r>
              <a:rPr lang="en-US" dirty="0"/>
              <a:t>Full code</a:t>
            </a:r>
          </a:p>
          <a:p>
            <a:r>
              <a:rPr lang="en-US" dirty="0"/>
              <a:t>a = [1, 2, 3]</a:t>
            </a:r>
          </a:p>
          <a:p>
            <a:r>
              <a:rPr lang="en-US" dirty="0"/>
              <a:t>b = a</a:t>
            </a:r>
          </a:p>
          <a:p>
            <a:r>
              <a:rPr lang="en-US" dirty="0"/>
              <a:t>c = [1, 2, 3]</a:t>
            </a:r>
          </a:p>
          <a:p>
            <a:endParaRPr lang="en-US" dirty="0"/>
          </a:p>
          <a:p>
            <a:r>
              <a:rPr lang="en-US" dirty="0"/>
              <a:t>print (a is b)</a:t>
            </a:r>
          </a:p>
          <a:p>
            <a:r>
              <a:rPr lang="en-US" dirty="0"/>
              <a:t>print (a is c)</a:t>
            </a:r>
          </a:p>
          <a:p>
            <a:endParaRPr lang="en-US" dirty="0"/>
          </a:p>
          <a:p>
            <a:r>
              <a:rPr lang="en-US" dirty="0"/>
              <a:t>print (id(a))</a:t>
            </a:r>
          </a:p>
          <a:p>
            <a:r>
              <a:rPr lang="en-US" dirty="0"/>
              <a:t>print (id(b))</a:t>
            </a:r>
          </a:p>
          <a:p>
            <a:r>
              <a:rPr lang="en-US" dirty="0"/>
              <a:t>print (id(c))</a:t>
            </a:r>
            <a:endParaRPr lang="en-IN" dirty="0"/>
          </a:p>
        </p:txBody>
      </p:sp>
    </p:spTree>
    <p:extLst>
      <p:ext uri="{BB962C8B-B14F-4D97-AF65-F5344CB8AC3E}">
        <p14:creationId xmlns:p14="http://schemas.microsoft.com/office/powerpoint/2010/main" val="56860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0C62-C1DD-4F6F-7707-5499D5C5A36E}"/>
              </a:ext>
            </a:extLst>
          </p:cNvPr>
          <p:cNvSpPr>
            <a:spLocks noGrp="1"/>
          </p:cNvSpPr>
          <p:nvPr>
            <p:ph type="title"/>
          </p:nvPr>
        </p:nvSpPr>
        <p:spPr/>
        <p:txBody>
          <a:bodyPr/>
          <a:lstStyle/>
          <a:p>
            <a:r>
              <a:rPr lang="en-IN" dirty="0"/>
              <a:t>Identity in Python</a:t>
            </a:r>
          </a:p>
        </p:txBody>
      </p:sp>
      <p:sp>
        <p:nvSpPr>
          <p:cNvPr id="3" name="Content Placeholder 2">
            <a:extLst>
              <a:ext uri="{FF2B5EF4-FFF2-40B4-BE49-F238E27FC236}">
                <a16:creationId xmlns:a16="http://schemas.microsoft.com/office/drawing/2014/main" id="{3E7F2880-495D-3C9F-26F0-B22AA3EE9D1A}"/>
              </a:ext>
            </a:extLst>
          </p:cNvPr>
          <p:cNvSpPr>
            <a:spLocks noGrp="1"/>
          </p:cNvSpPr>
          <p:nvPr>
            <p:ph sz="half" idx="1"/>
          </p:nvPr>
        </p:nvSpPr>
        <p:spPr/>
        <p:txBody>
          <a:bodyPr>
            <a:normAutofit fontScale="62500" lnSpcReduction="20000"/>
          </a:bodyPr>
          <a:lstStyle/>
          <a:p>
            <a:r>
              <a:rPr lang="en-US" sz="2900" dirty="0"/>
              <a:t>If we want to compare the </a:t>
            </a:r>
            <a:r>
              <a:rPr lang="en-US" sz="2900" i="1" dirty="0"/>
              <a:t>values</a:t>
            </a:r>
            <a:r>
              <a:rPr lang="en-US" sz="2900" dirty="0"/>
              <a:t> in the two lists, we should use the == operator</a:t>
            </a:r>
            <a:endParaRPr lang="en-US" dirty="0"/>
          </a:p>
        </p:txBody>
      </p:sp>
      <p:sp>
        <p:nvSpPr>
          <p:cNvPr id="4" name="Content Placeholder 3">
            <a:extLst>
              <a:ext uri="{FF2B5EF4-FFF2-40B4-BE49-F238E27FC236}">
                <a16:creationId xmlns:a16="http://schemas.microsoft.com/office/drawing/2014/main" id="{6A554BFB-F3BA-9F29-E91B-42E48ED108F7}"/>
              </a:ext>
            </a:extLst>
          </p:cNvPr>
          <p:cNvSpPr>
            <a:spLocks noGrp="1"/>
          </p:cNvSpPr>
          <p:nvPr>
            <p:ph sz="half" idx="2"/>
          </p:nvPr>
        </p:nvSpPr>
        <p:spPr/>
        <p:txBody>
          <a:bodyPr>
            <a:normAutofit fontScale="62500" lnSpcReduction="20000"/>
          </a:bodyPr>
          <a:lstStyle/>
          <a:p>
            <a:r>
              <a:rPr lang="en-US" dirty="0"/>
              <a:t>a = [1, 2, 3]</a:t>
            </a:r>
          </a:p>
          <a:p>
            <a:r>
              <a:rPr lang="en-US" dirty="0"/>
              <a:t>b = a</a:t>
            </a:r>
          </a:p>
          <a:p>
            <a:r>
              <a:rPr lang="en-US" dirty="0"/>
              <a:t>c = [1, 2, 3]</a:t>
            </a:r>
          </a:p>
          <a:p>
            <a:endParaRPr lang="en-US" dirty="0"/>
          </a:p>
          <a:p>
            <a:r>
              <a:rPr lang="en-US" dirty="0"/>
              <a:t>print (a is b) # True</a:t>
            </a:r>
          </a:p>
          <a:p>
            <a:r>
              <a:rPr lang="en-US" dirty="0"/>
              <a:t>print (a is c) # False</a:t>
            </a:r>
          </a:p>
          <a:p>
            <a:endParaRPr lang="en-US" dirty="0"/>
          </a:p>
          <a:p>
            <a:r>
              <a:rPr lang="en-US" dirty="0"/>
              <a:t>print (id(a))</a:t>
            </a:r>
          </a:p>
          <a:p>
            <a:r>
              <a:rPr lang="en-US" dirty="0"/>
              <a:t>print (id(b))</a:t>
            </a:r>
          </a:p>
          <a:p>
            <a:r>
              <a:rPr lang="en-US" dirty="0"/>
              <a:t>print (id(c))</a:t>
            </a:r>
          </a:p>
          <a:p>
            <a:endParaRPr lang="en-US" dirty="0"/>
          </a:p>
          <a:p>
            <a:r>
              <a:rPr lang="en-IN" dirty="0"/>
              <a:t>print (a == b) # True</a:t>
            </a:r>
          </a:p>
          <a:p>
            <a:r>
              <a:rPr lang="en-IN" dirty="0"/>
              <a:t>print (a == c) # True</a:t>
            </a:r>
          </a:p>
        </p:txBody>
      </p:sp>
    </p:spTree>
    <p:extLst>
      <p:ext uri="{BB962C8B-B14F-4D97-AF65-F5344CB8AC3E}">
        <p14:creationId xmlns:p14="http://schemas.microsoft.com/office/powerpoint/2010/main" val="1762702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75B5-D16B-97C4-87F3-B5E456399421}"/>
              </a:ext>
            </a:extLst>
          </p:cNvPr>
          <p:cNvSpPr>
            <a:spLocks noGrp="1"/>
          </p:cNvSpPr>
          <p:nvPr>
            <p:ph type="title"/>
          </p:nvPr>
        </p:nvSpPr>
        <p:spPr/>
        <p:txBody>
          <a:bodyPr/>
          <a:lstStyle/>
          <a:p>
            <a:r>
              <a:rPr lang="en-IN" dirty="0"/>
              <a:t>Membership Operators: </a:t>
            </a:r>
            <a:r>
              <a:rPr lang="en-IN" i="1" dirty="0"/>
              <a:t>is</a:t>
            </a:r>
            <a:r>
              <a:rPr lang="en-IN" dirty="0"/>
              <a:t> (Already discussed) and </a:t>
            </a:r>
            <a:r>
              <a:rPr lang="en-IN" i="1" dirty="0"/>
              <a:t>in</a:t>
            </a:r>
            <a:endParaRPr lang="en-IN" dirty="0"/>
          </a:p>
        </p:txBody>
      </p:sp>
      <p:sp>
        <p:nvSpPr>
          <p:cNvPr id="3" name="Content Placeholder 2">
            <a:extLst>
              <a:ext uri="{FF2B5EF4-FFF2-40B4-BE49-F238E27FC236}">
                <a16:creationId xmlns:a16="http://schemas.microsoft.com/office/drawing/2014/main" id="{DDC132CE-525F-412B-A47B-E0DA37363049}"/>
              </a:ext>
            </a:extLst>
          </p:cNvPr>
          <p:cNvSpPr>
            <a:spLocks noGrp="1"/>
          </p:cNvSpPr>
          <p:nvPr>
            <p:ph idx="1"/>
          </p:nvPr>
        </p:nvSpPr>
        <p:spPr/>
        <p:txBody>
          <a:bodyPr>
            <a:normAutofit fontScale="55000" lnSpcReduction="20000"/>
          </a:bodyPr>
          <a:lstStyle/>
          <a:p>
            <a:r>
              <a:rPr lang="en-US" dirty="0"/>
              <a:t>Membership operators are operators used to validate the  membership of a value</a:t>
            </a:r>
          </a:p>
          <a:p>
            <a:endParaRPr lang="en-US" dirty="0"/>
          </a:p>
          <a:p>
            <a:r>
              <a:rPr lang="en-US" dirty="0"/>
              <a:t># Python program to illustrate</a:t>
            </a:r>
          </a:p>
          <a:p>
            <a:r>
              <a:rPr lang="en-US" dirty="0"/>
              <a:t># Finding common member in list</a:t>
            </a:r>
          </a:p>
          <a:p>
            <a:r>
              <a:rPr lang="en-US" dirty="0"/>
              <a:t># using 'in' operator</a:t>
            </a:r>
          </a:p>
          <a:p>
            <a:r>
              <a:rPr lang="en-US" dirty="0"/>
              <a:t>list_1=[1,2,3,4,5]</a:t>
            </a:r>
          </a:p>
          <a:p>
            <a:r>
              <a:rPr lang="en-US" dirty="0"/>
              <a:t>list2=[6,7,8,9]</a:t>
            </a:r>
          </a:p>
          <a:p>
            <a:r>
              <a:rPr lang="en-US" dirty="0"/>
              <a:t>for item in list_1:</a:t>
            </a:r>
          </a:p>
          <a:p>
            <a:r>
              <a:rPr lang="en-US" dirty="0"/>
              <a:t>if item in list2:</a:t>
            </a:r>
          </a:p>
          <a:p>
            <a:r>
              <a:rPr lang="en-US" dirty="0"/>
              <a:t>print("overlapping")</a:t>
            </a:r>
          </a:p>
          <a:p>
            <a:r>
              <a:rPr lang="en-US" dirty="0"/>
              <a:t>else:</a:t>
            </a:r>
          </a:p>
          <a:p>
            <a:r>
              <a:rPr lang="en-US" dirty="0"/>
              <a:t>print("not overlapping")</a:t>
            </a:r>
          </a:p>
          <a:p>
            <a:r>
              <a:rPr lang="en-US" dirty="0"/>
              <a:t>Output:</a:t>
            </a:r>
          </a:p>
          <a:p>
            <a:endParaRPr lang="en-US" dirty="0"/>
          </a:p>
          <a:p>
            <a:r>
              <a:rPr lang="en-US" dirty="0"/>
              <a:t>not overlapping</a:t>
            </a:r>
            <a:endParaRPr lang="en-IN" dirty="0"/>
          </a:p>
        </p:txBody>
      </p:sp>
    </p:spTree>
    <p:extLst>
      <p:ext uri="{BB962C8B-B14F-4D97-AF65-F5344CB8AC3E}">
        <p14:creationId xmlns:p14="http://schemas.microsoft.com/office/powerpoint/2010/main" val="4138044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AB60-E288-6F28-F4D8-F7EA41B4C340}"/>
              </a:ext>
            </a:extLst>
          </p:cNvPr>
          <p:cNvSpPr>
            <a:spLocks noGrp="1"/>
          </p:cNvSpPr>
          <p:nvPr>
            <p:ph type="title"/>
          </p:nvPr>
        </p:nvSpPr>
        <p:spPr/>
        <p:txBody>
          <a:bodyPr/>
          <a:lstStyle/>
          <a:p>
            <a:r>
              <a:rPr lang="en-IN" dirty="0"/>
              <a:t>Bitwise Operators</a:t>
            </a:r>
          </a:p>
        </p:txBody>
      </p:sp>
      <p:sp>
        <p:nvSpPr>
          <p:cNvPr id="3" name="Content Placeholder 2">
            <a:extLst>
              <a:ext uri="{FF2B5EF4-FFF2-40B4-BE49-F238E27FC236}">
                <a16:creationId xmlns:a16="http://schemas.microsoft.com/office/drawing/2014/main" id="{32F0886C-99B0-BDF4-4B8A-4FA32094C51D}"/>
              </a:ext>
            </a:extLst>
          </p:cNvPr>
          <p:cNvSpPr>
            <a:spLocks noGrp="1"/>
          </p:cNvSpPr>
          <p:nvPr>
            <p:ph sz="half" idx="1"/>
          </p:nvPr>
        </p:nvSpPr>
        <p:spPr/>
        <p:txBody>
          <a:bodyPr>
            <a:normAutofit fontScale="85000" lnSpcReduction="20000"/>
          </a:bodyPr>
          <a:lstStyle/>
          <a:p>
            <a:r>
              <a:rPr lang="en-IN" dirty="0"/>
              <a:t>Bitwise AND (&amp;)</a:t>
            </a:r>
          </a:p>
          <a:p>
            <a:r>
              <a:rPr lang="en-US" dirty="0"/>
              <a:t>a = 10     # 1010 in binary</a:t>
            </a:r>
          </a:p>
          <a:p>
            <a:r>
              <a:rPr lang="en-US" dirty="0"/>
              <a:t>b = 6      # 0110 in binary</a:t>
            </a:r>
          </a:p>
          <a:p>
            <a:r>
              <a:rPr lang="en-US" dirty="0"/>
              <a:t>c = a &amp; b  # 0010 in binary</a:t>
            </a:r>
          </a:p>
          <a:p>
            <a:r>
              <a:rPr lang="en-US" dirty="0"/>
              <a:t>print(c)   # Output: 2</a:t>
            </a:r>
          </a:p>
          <a:p>
            <a:endParaRPr lang="en-IN" dirty="0"/>
          </a:p>
          <a:p>
            <a:r>
              <a:rPr lang="en-IN" dirty="0"/>
              <a:t>Bitwise OR (|)</a:t>
            </a:r>
          </a:p>
          <a:p>
            <a:r>
              <a:rPr lang="en-US" dirty="0"/>
              <a:t>a = 10     # 1010 in binary</a:t>
            </a:r>
          </a:p>
          <a:p>
            <a:r>
              <a:rPr lang="en-US" dirty="0"/>
              <a:t>b = 6      # 0110 in binary</a:t>
            </a:r>
          </a:p>
          <a:p>
            <a:r>
              <a:rPr lang="en-US" dirty="0"/>
              <a:t>c = a | b  # 1110 in binary</a:t>
            </a:r>
          </a:p>
          <a:p>
            <a:r>
              <a:rPr lang="en-US" dirty="0"/>
              <a:t>print(c)   # Output: 14</a:t>
            </a:r>
          </a:p>
          <a:p>
            <a:endParaRPr lang="en-IN" dirty="0"/>
          </a:p>
        </p:txBody>
      </p:sp>
      <p:sp>
        <p:nvSpPr>
          <p:cNvPr id="4" name="Content Placeholder 3">
            <a:extLst>
              <a:ext uri="{FF2B5EF4-FFF2-40B4-BE49-F238E27FC236}">
                <a16:creationId xmlns:a16="http://schemas.microsoft.com/office/drawing/2014/main" id="{1A9F6815-F1B1-7518-9D11-6F70F3A68063}"/>
              </a:ext>
            </a:extLst>
          </p:cNvPr>
          <p:cNvSpPr>
            <a:spLocks noGrp="1"/>
          </p:cNvSpPr>
          <p:nvPr>
            <p:ph sz="half" idx="2"/>
          </p:nvPr>
        </p:nvSpPr>
        <p:spPr/>
        <p:txBody>
          <a:bodyPr>
            <a:normAutofit fontScale="85000" lnSpcReduction="20000"/>
          </a:bodyPr>
          <a:lstStyle/>
          <a:p>
            <a:r>
              <a:rPr lang="en-IN" dirty="0"/>
              <a:t>Bitwise XOR (^)</a:t>
            </a:r>
          </a:p>
          <a:p>
            <a:r>
              <a:rPr lang="en-US" dirty="0"/>
              <a:t>a = 10     # 1010 in binary</a:t>
            </a:r>
          </a:p>
          <a:p>
            <a:r>
              <a:rPr lang="en-US" dirty="0"/>
              <a:t>b = 6      # 0110 in binary</a:t>
            </a:r>
          </a:p>
          <a:p>
            <a:r>
              <a:rPr lang="en-US" dirty="0"/>
              <a:t>c = a ^ b  # 1100 in binary</a:t>
            </a:r>
          </a:p>
          <a:p>
            <a:r>
              <a:rPr lang="en-US" dirty="0"/>
              <a:t>print(c)   # Output: 12</a:t>
            </a:r>
          </a:p>
          <a:p>
            <a:endParaRPr lang="en-IN" dirty="0"/>
          </a:p>
          <a:p>
            <a:r>
              <a:rPr lang="en-IN" dirty="0"/>
              <a:t>Bitwise NOT (~)</a:t>
            </a:r>
          </a:p>
          <a:p>
            <a:r>
              <a:rPr lang="en-US" dirty="0"/>
              <a:t>a = 10      # 1010 in binary</a:t>
            </a:r>
          </a:p>
          <a:p>
            <a:r>
              <a:rPr lang="en-US" dirty="0"/>
              <a:t>b = ~a      # -11 in decimal (11110101 in binary)</a:t>
            </a:r>
          </a:p>
          <a:p>
            <a:r>
              <a:rPr lang="en-US" dirty="0"/>
              <a:t>print(b)    # Output: -11</a:t>
            </a:r>
          </a:p>
        </p:txBody>
      </p:sp>
    </p:spTree>
    <p:extLst>
      <p:ext uri="{BB962C8B-B14F-4D97-AF65-F5344CB8AC3E}">
        <p14:creationId xmlns:p14="http://schemas.microsoft.com/office/powerpoint/2010/main" val="568150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79B69B-245E-811F-5852-DC35F4B1AC33}"/>
              </a:ext>
            </a:extLst>
          </p:cNvPr>
          <p:cNvSpPr>
            <a:spLocks noGrp="1"/>
          </p:cNvSpPr>
          <p:nvPr>
            <p:ph type="title"/>
          </p:nvPr>
        </p:nvSpPr>
        <p:spPr/>
        <p:txBody>
          <a:bodyPr/>
          <a:lstStyle/>
          <a:p>
            <a:r>
              <a:rPr lang="en-IN" dirty="0"/>
              <a:t>Bitwise Operators</a:t>
            </a:r>
          </a:p>
        </p:txBody>
      </p:sp>
      <p:sp>
        <p:nvSpPr>
          <p:cNvPr id="6" name="Content Placeholder 5">
            <a:extLst>
              <a:ext uri="{FF2B5EF4-FFF2-40B4-BE49-F238E27FC236}">
                <a16:creationId xmlns:a16="http://schemas.microsoft.com/office/drawing/2014/main" id="{2466A47B-346C-5C3E-7962-2F4974F107EF}"/>
              </a:ext>
            </a:extLst>
          </p:cNvPr>
          <p:cNvSpPr>
            <a:spLocks noGrp="1"/>
          </p:cNvSpPr>
          <p:nvPr>
            <p:ph idx="1"/>
          </p:nvPr>
        </p:nvSpPr>
        <p:spPr/>
        <p:txBody>
          <a:bodyPr>
            <a:normAutofit lnSpcReduction="10000"/>
          </a:bodyPr>
          <a:lstStyle/>
          <a:p>
            <a:r>
              <a:rPr lang="en-IN" dirty="0"/>
              <a:t>Left shift (&lt;&lt;)</a:t>
            </a:r>
          </a:p>
          <a:p>
            <a:r>
              <a:rPr lang="en-US" dirty="0"/>
              <a:t>a = 10     # 1010 in binary</a:t>
            </a:r>
          </a:p>
          <a:p>
            <a:r>
              <a:rPr lang="en-US" dirty="0"/>
              <a:t>b = a &lt;&lt; 1 # 10100 in binary, which is 20 in decimal</a:t>
            </a:r>
          </a:p>
          <a:p>
            <a:r>
              <a:rPr lang="en-US" dirty="0"/>
              <a:t>print(b)   # Output: 20</a:t>
            </a:r>
          </a:p>
          <a:p>
            <a:endParaRPr lang="en-IN" dirty="0"/>
          </a:p>
          <a:p>
            <a:r>
              <a:rPr lang="en-IN" dirty="0"/>
              <a:t>Right shift (&gt;&gt;)</a:t>
            </a:r>
          </a:p>
          <a:p>
            <a:r>
              <a:rPr lang="en-US" dirty="0"/>
              <a:t>a = 10     # 1010 in binary</a:t>
            </a:r>
          </a:p>
          <a:p>
            <a:r>
              <a:rPr lang="en-US" dirty="0"/>
              <a:t>b = a &gt;&gt; 1 # 101 in binary, which is 5 in decimal</a:t>
            </a:r>
          </a:p>
          <a:p>
            <a:r>
              <a:rPr lang="en-US" dirty="0"/>
              <a:t>print(b)   # Output: 5</a:t>
            </a:r>
          </a:p>
        </p:txBody>
      </p:sp>
    </p:spTree>
    <p:extLst>
      <p:ext uri="{BB962C8B-B14F-4D97-AF65-F5344CB8AC3E}">
        <p14:creationId xmlns:p14="http://schemas.microsoft.com/office/powerpoint/2010/main" val="2529361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20B3-0EB5-3085-1FC6-0C550FAAD45A}"/>
              </a:ext>
            </a:extLst>
          </p:cNvPr>
          <p:cNvSpPr>
            <a:spLocks noGrp="1"/>
          </p:cNvSpPr>
          <p:nvPr>
            <p:ph type="title"/>
          </p:nvPr>
        </p:nvSpPr>
        <p:spPr/>
        <p:txBody>
          <a:bodyPr/>
          <a:lstStyle/>
          <a:p>
            <a:r>
              <a:rPr lang="en-IN" dirty="0"/>
              <a:t>Logical Operators</a:t>
            </a:r>
          </a:p>
        </p:txBody>
      </p:sp>
      <p:sp>
        <p:nvSpPr>
          <p:cNvPr id="3" name="Content Placeholder 2">
            <a:extLst>
              <a:ext uri="{FF2B5EF4-FFF2-40B4-BE49-F238E27FC236}">
                <a16:creationId xmlns:a16="http://schemas.microsoft.com/office/drawing/2014/main" id="{BCBD6133-409A-181D-EE02-AAA9117147E6}"/>
              </a:ext>
            </a:extLst>
          </p:cNvPr>
          <p:cNvSpPr>
            <a:spLocks noGrp="1"/>
          </p:cNvSpPr>
          <p:nvPr>
            <p:ph idx="1"/>
          </p:nvPr>
        </p:nvSpPr>
        <p:spPr/>
        <p:txBody>
          <a:bodyPr>
            <a:normAutofit fontScale="77500" lnSpcReduction="20000"/>
          </a:bodyPr>
          <a:lstStyle/>
          <a:p>
            <a:r>
              <a:rPr lang="en-IN" dirty="0"/>
              <a:t>and</a:t>
            </a:r>
          </a:p>
          <a:p>
            <a:r>
              <a:rPr lang="en-IN" dirty="0"/>
              <a:t>or</a:t>
            </a:r>
          </a:p>
          <a:p>
            <a:r>
              <a:rPr lang="en-IN" dirty="0"/>
              <a:t>not</a:t>
            </a:r>
          </a:p>
          <a:p>
            <a:endParaRPr lang="en-IN" dirty="0"/>
          </a:p>
          <a:p>
            <a:r>
              <a:rPr lang="en-US" dirty="0"/>
              <a:t>x = 5</a:t>
            </a:r>
          </a:p>
          <a:p>
            <a:r>
              <a:rPr lang="en-US" dirty="0"/>
              <a:t>y = 10</a:t>
            </a:r>
          </a:p>
          <a:p>
            <a:r>
              <a:rPr lang="en-US" dirty="0"/>
              <a:t>if x &gt; 3 and y &lt; 15:</a:t>
            </a:r>
          </a:p>
          <a:p>
            <a:r>
              <a:rPr lang="en-US" dirty="0"/>
              <a:t>    print("Both conditions are True")</a:t>
            </a:r>
          </a:p>
          <a:p>
            <a:r>
              <a:rPr lang="en-US" dirty="0"/>
              <a:t>if x &gt; 3 or y &gt; 15:</a:t>
            </a:r>
          </a:p>
          <a:p>
            <a:r>
              <a:rPr lang="en-US" dirty="0"/>
              <a:t>    print("At least one condition is True")</a:t>
            </a:r>
          </a:p>
          <a:p>
            <a:r>
              <a:rPr lang="en-US" dirty="0"/>
              <a:t>if not(x &gt; 3):</a:t>
            </a:r>
          </a:p>
          <a:p>
            <a:r>
              <a:rPr lang="en-US" dirty="0"/>
              <a:t>    print("The condition is False")</a:t>
            </a:r>
          </a:p>
          <a:p>
            <a:endParaRPr lang="en-US" dirty="0"/>
          </a:p>
          <a:p>
            <a:endParaRPr lang="en-IN" dirty="0"/>
          </a:p>
        </p:txBody>
      </p:sp>
    </p:spTree>
    <p:extLst>
      <p:ext uri="{BB962C8B-B14F-4D97-AF65-F5344CB8AC3E}">
        <p14:creationId xmlns:p14="http://schemas.microsoft.com/office/powerpoint/2010/main" val="71654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D7C6-E935-93E5-4BF8-1FC34178EB87}"/>
              </a:ext>
            </a:extLst>
          </p:cNvPr>
          <p:cNvSpPr>
            <a:spLocks noGrp="1"/>
          </p:cNvSpPr>
          <p:nvPr>
            <p:ph type="title"/>
          </p:nvPr>
        </p:nvSpPr>
        <p:spPr/>
        <p:txBody>
          <a:bodyPr/>
          <a:lstStyle/>
          <a:p>
            <a:r>
              <a:rPr lang="en-IN" dirty="0"/>
              <a:t>Object Creation</a:t>
            </a:r>
          </a:p>
        </p:txBody>
      </p:sp>
      <p:sp>
        <p:nvSpPr>
          <p:cNvPr id="3" name="Content Placeholder 2">
            <a:extLst>
              <a:ext uri="{FF2B5EF4-FFF2-40B4-BE49-F238E27FC236}">
                <a16:creationId xmlns:a16="http://schemas.microsoft.com/office/drawing/2014/main" id="{37CC3C72-5EC6-2696-EDCE-FD8CDA42F718}"/>
              </a:ext>
            </a:extLst>
          </p:cNvPr>
          <p:cNvSpPr>
            <a:spLocks noGrp="1"/>
          </p:cNvSpPr>
          <p:nvPr>
            <p:ph idx="1"/>
          </p:nvPr>
        </p:nvSpPr>
        <p:spPr/>
        <p:txBody>
          <a:bodyPr/>
          <a:lstStyle/>
          <a:p>
            <a:pPr algn="l">
              <a:buFont typeface="Arial" panose="020B0604020202020204" pitchFamily="34" charset="0"/>
              <a:buChar char="•"/>
            </a:pPr>
            <a:r>
              <a:rPr lang="en-US" b="0" i="0" dirty="0">
                <a:effectLst/>
              </a:rPr>
              <a:t>When we create a new object (e.g., by assigning a value to a variable), Python dynamically allocates memory to store that object's data</a:t>
            </a:r>
          </a:p>
          <a:p>
            <a:pPr algn="l">
              <a:buFont typeface="Arial" panose="020B0604020202020204" pitchFamily="34" charset="0"/>
              <a:buChar char="•"/>
            </a:pPr>
            <a:r>
              <a:rPr lang="en-US" b="0" i="0" dirty="0">
                <a:effectLst/>
              </a:rPr>
              <a:t>The size of the allocated memory depends on the type and structure of the object (e.g., an integer, a string, a list)</a:t>
            </a:r>
          </a:p>
          <a:p>
            <a:endParaRPr lang="en-IN" dirty="0"/>
          </a:p>
        </p:txBody>
      </p:sp>
    </p:spTree>
    <p:extLst>
      <p:ext uri="{BB962C8B-B14F-4D97-AF65-F5344CB8AC3E}">
        <p14:creationId xmlns:p14="http://schemas.microsoft.com/office/powerpoint/2010/main" val="3486902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2546F6-771C-CC77-89F7-731E617C30C7}"/>
              </a:ext>
            </a:extLst>
          </p:cNvPr>
          <p:cNvSpPr>
            <a:spLocks noGrp="1"/>
          </p:cNvSpPr>
          <p:nvPr>
            <p:ph type="title"/>
          </p:nvPr>
        </p:nvSpPr>
        <p:spPr/>
        <p:txBody>
          <a:bodyPr/>
          <a:lstStyle/>
          <a:p>
            <a:r>
              <a:rPr lang="en-IN" dirty="0"/>
              <a:t>String Handling</a:t>
            </a:r>
          </a:p>
        </p:txBody>
      </p:sp>
      <p:sp>
        <p:nvSpPr>
          <p:cNvPr id="5" name="Text Placeholder 4">
            <a:extLst>
              <a:ext uri="{FF2B5EF4-FFF2-40B4-BE49-F238E27FC236}">
                <a16:creationId xmlns:a16="http://schemas.microsoft.com/office/drawing/2014/main" id="{466B50D2-7E8F-AA95-9735-6989CB0F3D9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1497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BD7B-9696-5B17-D380-72BB8C9BA7E7}"/>
              </a:ext>
            </a:extLst>
          </p:cNvPr>
          <p:cNvSpPr>
            <a:spLocks noGrp="1"/>
          </p:cNvSpPr>
          <p:nvPr>
            <p:ph type="title"/>
          </p:nvPr>
        </p:nvSpPr>
        <p:spPr/>
        <p:txBody>
          <a:bodyPr/>
          <a:lstStyle/>
          <a:p>
            <a:r>
              <a:rPr lang="en-IN" dirty="0"/>
              <a:t>String Operators</a:t>
            </a:r>
          </a:p>
        </p:txBody>
      </p:sp>
      <p:sp>
        <p:nvSpPr>
          <p:cNvPr id="3" name="Content Placeholder 2">
            <a:extLst>
              <a:ext uri="{FF2B5EF4-FFF2-40B4-BE49-F238E27FC236}">
                <a16:creationId xmlns:a16="http://schemas.microsoft.com/office/drawing/2014/main" id="{194CB26B-2691-7A2F-5CA6-C5928C5A8974}"/>
              </a:ext>
            </a:extLst>
          </p:cNvPr>
          <p:cNvSpPr>
            <a:spLocks noGrp="1"/>
          </p:cNvSpPr>
          <p:nvPr>
            <p:ph idx="1"/>
          </p:nvPr>
        </p:nvSpPr>
        <p:spPr/>
        <p:txBody>
          <a:bodyPr>
            <a:normAutofit fontScale="92500" lnSpcReduction="20000"/>
          </a:bodyPr>
          <a:lstStyle/>
          <a:p>
            <a:r>
              <a:rPr lang="en-US" dirty="0"/>
              <a:t>The + operator concatenates strings</a:t>
            </a:r>
          </a:p>
          <a:p>
            <a:r>
              <a:rPr lang="en-US" dirty="0"/>
              <a:t>It returns a string consisting of the operands joined together</a:t>
            </a:r>
          </a:p>
          <a:p>
            <a:r>
              <a:rPr lang="en-US" dirty="0"/>
              <a:t>a = "</a:t>
            </a:r>
            <a:r>
              <a:rPr lang="en-US" dirty="0" err="1"/>
              <a:t>cdac</a:t>
            </a:r>
            <a:r>
              <a:rPr lang="en-US" dirty="0"/>
              <a:t>"</a:t>
            </a:r>
          </a:p>
          <a:p>
            <a:r>
              <a:rPr lang="en-US" dirty="0"/>
              <a:t>b = " acts"</a:t>
            </a:r>
          </a:p>
          <a:p>
            <a:r>
              <a:rPr lang="en-US" dirty="0"/>
              <a:t>c = " </a:t>
            </a:r>
            <a:r>
              <a:rPr lang="en-US" dirty="0" err="1"/>
              <a:t>diot</a:t>
            </a:r>
            <a:r>
              <a:rPr lang="en-US" dirty="0"/>
              <a:t>"</a:t>
            </a:r>
          </a:p>
          <a:p>
            <a:endParaRPr lang="en-US" dirty="0"/>
          </a:p>
          <a:p>
            <a:r>
              <a:rPr lang="en-US" dirty="0"/>
              <a:t>print (a + b + c)</a:t>
            </a:r>
          </a:p>
          <a:p>
            <a:endParaRPr lang="en-US" dirty="0"/>
          </a:p>
          <a:p>
            <a:r>
              <a:rPr lang="en-IN" i="1" dirty="0"/>
              <a:t>C:\delthis&gt;python Hello.py</a:t>
            </a:r>
          </a:p>
          <a:p>
            <a:r>
              <a:rPr lang="en-IN" i="1" dirty="0" err="1"/>
              <a:t>cdac</a:t>
            </a:r>
            <a:r>
              <a:rPr lang="en-IN" i="1" dirty="0"/>
              <a:t> acts </a:t>
            </a:r>
            <a:r>
              <a:rPr lang="en-IN" i="1" dirty="0" err="1"/>
              <a:t>diot</a:t>
            </a:r>
            <a:endParaRPr lang="en-IN" i="1" dirty="0"/>
          </a:p>
        </p:txBody>
      </p:sp>
    </p:spTree>
    <p:extLst>
      <p:ext uri="{BB962C8B-B14F-4D97-AF65-F5344CB8AC3E}">
        <p14:creationId xmlns:p14="http://schemas.microsoft.com/office/powerpoint/2010/main" val="2336919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BD7B-9696-5B17-D380-72BB8C9BA7E7}"/>
              </a:ext>
            </a:extLst>
          </p:cNvPr>
          <p:cNvSpPr>
            <a:spLocks noGrp="1"/>
          </p:cNvSpPr>
          <p:nvPr>
            <p:ph type="title"/>
          </p:nvPr>
        </p:nvSpPr>
        <p:spPr/>
        <p:txBody>
          <a:bodyPr/>
          <a:lstStyle/>
          <a:p>
            <a:r>
              <a:rPr lang="en-IN" dirty="0"/>
              <a:t>String Functions</a:t>
            </a:r>
          </a:p>
        </p:txBody>
      </p:sp>
      <p:graphicFrame>
        <p:nvGraphicFramePr>
          <p:cNvPr id="4" name="Table 4">
            <a:extLst>
              <a:ext uri="{FF2B5EF4-FFF2-40B4-BE49-F238E27FC236}">
                <a16:creationId xmlns:a16="http://schemas.microsoft.com/office/drawing/2014/main" id="{62438F86-3A6F-FA5B-5F06-F85DB0D21F06}"/>
              </a:ext>
            </a:extLst>
          </p:cNvPr>
          <p:cNvGraphicFramePr>
            <a:graphicFrameLocks noGrp="1"/>
          </p:cNvGraphicFramePr>
          <p:nvPr>
            <p:ph idx="1"/>
          </p:nvPr>
        </p:nvGraphicFramePr>
        <p:xfrm>
          <a:off x="838200" y="1825625"/>
          <a:ext cx="10515601" cy="1981200"/>
        </p:xfrm>
        <a:graphic>
          <a:graphicData uri="http://schemas.openxmlformats.org/drawingml/2006/table">
            <a:tbl>
              <a:tblPr firstRow="1" bandRow="1">
                <a:tableStyleId>{5C22544A-7EE6-4342-B048-85BDC9FD1C3A}</a:tableStyleId>
              </a:tblPr>
              <a:tblGrid>
                <a:gridCol w="1160267">
                  <a:extLst>
                    <a:ext uri="{9D8B030D-6E8A-4147-A177-3AD203B41FA5}">
                      <a16:colId xmlns:a16="http://schemas.microsoft.com/office/drawing/2014/main" val="2202916407"/>
                    </a:ext>
                  </a:extLst>
                </a:gridCol>
                <a:gridCol w="4916041">
                  <a:extLst>
                    <a:ext uri="{9D8B030D-6E8A-4147-A177-3AD203B41FA5}">
                      <a16:colId xmlns:a16="http://schemas.microsoft.com/office/drawing/2014/main" val="2259674001"/>
                    </a:ext>
                  </a:extLst>
                </a:gridCol>
                <a:gridCol w="4439293">
                  <a:extLst>
                    <a:ext uri="{9D8B030D-6E8A-4147-A177-3AD203B41FA5}">
                      <a16:colId xmlns:a16="http://schemas.microsoft.com/office/drawing/2014/main" val="1430257824"/>
                    </a:ext>
                  </a:extLst>
                </a:gridCol>
              </a:tblGrid>
              <a:tr h="370840">
                <a:tc>
                  <a:txBody>
                    <a:bodyPr/>
                    <a:lstStyle/>
                    <a:p>
                      <a:r>
                        <a:rPr lang="en-IN" sz="2000" dirty="0"/>
                        <a:t>Function</a:t>
                      </a:r>
                    </a:p>
                  </a:txBody>
                  <a:tcPr/>
                </a:tc>
                <a:tc>
                  <a:txBody>
                    <a:bodyPr/>
                    <a:lstStyle/>
                    <a:p>
                      <a:r>
                        <a:rPr lang="en-IN" sz="2000" dirty="0"/>
                        <a:t>Description</a:t>
                      </a:r>
                    </a:p>
                  </a:txBody>
                  <a:tcPr/>
                </a:tc>
                <a:tc>
                  <a:txBody>
                    <a:bodyPr/>
                    <a:lstStyle/>
                    <a:p>
                      <a:r>
                        <a:rPr lang="en-IN" sz="2000" dirty="0"/>
                        <a:t>Example</a:t>
                      </a:r>
                    </a:p>
                  </a:txBody>
                  <a:tcPr/>
                </a:tc>
                <a:extLst>
                  <a:ext uri="{0D108BD9-81ED-4DB2-BD59-A6C34878D82A}">
                    <a16:rowId xmlns:a16="http://schemas.microsoft.com/office/drawing/2014/main" val="731670081"/>
                  </a:ext>
                </a:extLst>
              </a:tr>
              <a:tr h="370840">
                <a:tc>
                  <a:txBody>
                    <a:bodyPr/>
                    <a:lstStyle/>
                    <a:p>
                      <a:r>
                        <a:rPr lang="en-IN" sz="2000" dirty="0"/>
                        <a:t>chr()</a:t>
                      </a:r>
                    </a:p>
                  </a:txBody>
                  <a:tcPr/>
                </a:tc>
                <a:tc>
                  <a:txBody>
                    <a:bodyPr/>
                    <a:lstStyle/>
                    <a:p>
                      <a:r>
                        <a:rPr lang="en-IN" sz="2000" dirty="0"/>
                        <a:t>Convert an integer to a character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print(chr(97)) will give ‘a’</a:t>
                      </a:r>
                    </a:p>
                  </a:txBody>
                  <a:tcPr/>
                </a:tc>
                <a:extLst>
                  <a:ext uri="{0D108BD9-81ED-4DB2-BD59-A6C34878D82A}">
                    <a16:rowId xmlns:a16="http://schemas.microsoft.com/office/drawing/2014/main" val="4062264018"/>
                  </a:ext>
                </a:extLst>
              </a:tr>
              <a:tr h="370840">
                <a:tc>
                  <a:txBody>
                    <a:bodyPr/>
                    <a:lstStyle/>
                    <a:p>
                      <a:r>
                        <a:rPr lang="en-IN" sz="2000" dirty="0" err="1"/>
                        <a:t>ord</a:t>
                      </a:r>
                      <a:r>
                        <a:rPr lang="en-IN" sz="2000" dirty="0"/>
                        <a:t>()</a:t>
                      </a:r>
                    </a:p>
                  </a:txBody>
                  <a:tcPr/>
                </a:tc>
                <a:tc>
                  <a:txBody>
                    <a:bodyPr/>
                    <a:lstStyle/>
                    <a:p>
                      <a:r>
                        <a:rPr lang="en-IN" sz="2000" dirty="0"/>
                        <a:t>Convert a character to an integer</a:t>
                      </a:r>
                    </a:p>
                  </a:txBody>
                  <a:tcPr/>
                </a:tc>
                <a:tc>
                  <a:txBody>
                    <a:bodyPr/>
                    <a:lstStyle/>
                    <a:p>
                      <a:r>
                        <a:rPr lang="en-IN" sz="2000" dirty="0"/>
                        <a:t>print(</a:t>
                      </a:r>
                      <a:r>
                        <a:rPr lang="en-IN" sz="2000" dirty="0" err="1"/>
                        <a:t>ord</a:t>
                      </a:r>
                      <a:r>
                        <a:rPr lang="en-IN" sz="2000" dirty="0"/>
                        <a:t>(‘a’)) will give 97</a:t>
                      </a:r>
                    </a:p>
                  </a:txBody>
                  <a:tcPr/>
                </a:tc>
                <a:extLst>
                  <a:ext uri="{0D108BD9-81ED-4DB2-BD59-A6C34878D82A}">
                    <a16:rowId xmlns:a16="http://schemas.microsoft.com/office/drawing/2014/main" val="2736110861"/>
                  </a:ext>
                </a:extLst>
              </a:tr>
              <a:tr h="370840">
                <a:tc>
                  <a:txBody>
                    <a:bodyPr/>
                    <a:lstStyle/>
                    <a:p>
                      <a:r>
                        <a:rPr lang="en-IN" sz="2000" dirty="0" err="1"/>
                        <a:t>len</a:t>
                      </a:r>
                      <a:r>
                        <a:rPr lang="en-IN" sz="2000" dirty="0"/>
                        <a:t>()</a:t>
                      </a:r>
                    </a:p>
                  </a:txBody>
                  <a:tcPr/>
                </a:tc>
                <a:tc>
                  <a:txBody>
                    <a:bodyPr/>
                    <a:lstStyle/>
                    <a:p>
                      <a:r>
                        <a:rPr lang="en-IN" sz="2000" dirty="0"/>
                        <a:t>Return the length of a string</a:t>
                      </a:r>
                    </a:p>
                  </a:txBody>
                  <a:tcPr/>
                </a:tc>
                <a:tc>
                  <a:txBody>
                    <a:bodyPr/>
                    <a:lstStyle/>
                    <a:p>
                      <a:r>
                        <a:rPr lang="en-IN" sz="2000" dirty="0"/>
                        <a:t>print(</a:t>
                      </a:r>
                      <a:r>
                        <a:rPr lang="en-IN" sz="2000" dirty="0" err="1"/>
                        <a:t>len</a:t>
                      </a:r>
                      <a:r>
                        <a:rPr lang="en-IN" sz="2000" dirty="0"/>
                        <a:t>(‘Hello’)) will give 5</a:t>
                      </a:r>
                    </a:p>
                  </a:txBody>
                  <a:tcPr/>
                </a:tc>
                <a:extLst>
                  <a:ext uri="{0D108BD9-81ED-4DB2-BD59-A6C34878D82A}">
                    <a16:rowId xmlns:a16="http://schemas.microsoft.com/office/drawing/2014/main" val="2108885157"/>
                  </a:ext>
                </a:extLst>
              </a:tr>
              <a:tr h="370840">
                <a:tc>
                  <a:txBody>
                    <a:bodyPr/>
                    <a:lstStyle/>
                    <a:p>
                      <a:r>
                        <a:rPr lang="en-IN" sz="2000" dirty="0"/>
                        <a:t>str()</a:t>
                      </a:r>
                    </a:p>
                  </a:txBody>
                  <a:tcPr/>
                </a:tc>
                <a:tc>
                  <a:txBody>
                    <a:bodyPr/>
                    <a:lstStyle/>
                    <a:p>
                      <a:r>
                        <a:rPr lang="en-IN" sz="2000" dirty="0"/>
                        <a:t>Return the string representation of an object</a:t>
                      </a:r>
                    </a:p>
                  </a:txBody>
                  <a:tcPr/>
                </a:tc>
                <a:tc>
                  <a:txBody>
                    <a:bodyPr/>
                    <a:lstStyle/>
                    <a:p>
                      <a:r>
                        <a:rPr lang="en-IN" sz="2000" dirty="0"/>
                        <a:t>a = str(49.2) will give ‘49.2’</a:t>
                      </a:r>
                    </a:p>
                  </a:txBody>
                  <a:tcPr/>
                </a:tc>
                <a:extLst>
                  <a:ext uri="{0D108BD9-81ED-4DB2-BD59-A6C34878D82A}">
                    <a16:rowId xmlns:a16="http://schemas.microsoft.com/office/drawing/2014/main" val="408356122"/>
                  </a:ext>
                </a:extLst>
              </a:tr>
            </a:tbl>
          </a:graphicData>
        </a:graphic>
      </p:graphicFrame>
    </p:spTree>
    <p:extLst>
      <p:ext uri="{BB962C8B-B14F-4D97-AF65-F5344CB8AC3E}">
        <p14:creationId xmlns:p14="http://schemas.microsoft.com/office/powerpoint/2010/main" val="4155485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142C-777D-360C-2FB0-DCC5622AB77F}"/>
              </a:ext>
            </a:extLst>
          </p:cNvPr>
          <p:cNvSpPr>
            <a:spLocks noGrp="1"/>
          </p:cNvSpPr>
          <p:nvPr>
            <p:ph type="title"/>
          </p:nvPr>
        </p:nvSpPr>
        <p:spPr/>
        <p:txBody>
          <a:bodyPr/>
          <a:lstStyle/>
          <a:p>
            <a:r>
              <a:rPr lang="en-IN" dirty="0"/>
              <a:t>String Indexing</a:t>
            </a:r>
          </a:p>
        </p:txBody>
      </p:sp>
      <p:sp>
        <p:nvSpPr>
          <p:cNvPr id="3" name="Content Placeholder 2">
            <a:extLst>
              <a:ext uri="{FF2B5EF4-FFF2-40B4-BE49-F238E27FC236}">
                <a16:creationId xmlns:a16="http://schemas.microsoft.com/office/drawing/2014/main" id="{F30FA282-8E32-4828-D679-B9BB04B92B01}"/>
              </a:ext>
            </a:extLst>
          </p:cNvPr>
          <p:cNvSpPr>
            <a:spLocks noGrp="1"/>
          </p:cNvSpPr>
          <p:nvPr>
            <p:ph idx="1"/>
          </p:nvPr>
        </p:nvSpPr>
        <p:spPr/>
        <p:txBody>
          <a:bodyPr/>
          <a:lstStyle/>
          <a:p>
            <a:r>
              <a:rPr lang="en-US" dirty="0"/>
              <a:t>In Python, strings are ordered sequences of character data, and thus can be indexed</a:t>
            </a:r>
          </a:p>
          <a:p>
            <a:r>
              <a:rPr lang="en-US" dirty="0"/>
              <a:t>Individual characters in a string can be accessed by specifying the string name followed by a number in square brackets ([])</a:t>
            </a:r>
          </a:p>
          <a:p>
            <a:r>
              <a:rPr lang="en-US" dirty="0"/>
              <a:t>String indexing in Python is zero-based: the first character in the string has index 0, the next has index 1, and so on</a:t>
            </a:r>
          </a:p>
          <a:p>
            <a:r>
              <a:rPr lang="en-US" dirty="0"/>
              <a:t>The index of the last character will be the length of the string minus one</a:t>
            </a:r>
            <a:endParaRPr lang="en-IN" dirty="0"/>
          </a:p>
        </p:txBody>
      </p:sp>
      <p:graphicFrame>
        <p:nvGraphicFramePr>
          <p:cNvPr id="4" name="Table 4">
            <a:extLst>
              <a:ext uri="{FF2B5EF4-FFF2-40B4-BE49-F238E27FC236}">
                <a16:creationId xmlns:a16="http://schemas.microsoft.com/office/drawing/2014/main" id="{C02D8850-B088-7623-AFA5-3036D10CF9D4}"/>
              </a:ext>
            </a:extLst>
          </p:cNvPr>
          <p:cNvGraphicFramePr>
            <a:graphicFrameLocks noGrp="1"/>
          </p:cNvGraphicFramePr>
          <p:nvPr/>
        </p:nvGraphicFramePr>
        <p:xfrm>
          <a:off x="2299129" y="5230021"/>
          <a:ext cx="6773335" cy="7924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73427692"/>
                    </a:ext>
                  </a:extLst>
                </a:gridCol>
                <a:gridCol w="1354667">
                  <a:extLst>
                    <a:ext uri="{9D8B030D-6E8A-4147-A177-3AD203B41FA5}">
                      <a16:colId xmlns:a16="http://schemas.microsoft.com/office/drawing/2014/main" val="1684186459"/>
                    </a:ext>
                  </a:extLst>
                </a:gridCol>
                <a:gridCol w="1354667">
                  <a:extLst>
                    <a:ext uri="{9D8B030D-6E8A-4147-A177-3AD203B41FA5}">
                      <a16:colId xmlns:a16="http://schemas.microsoft.com/office/drawing/2014/main" val="3508171724"/>
                    </a:ext>
                  </a:extLst>
                </a:gridCol>
                <a:gridCol w="1354667">
                  <a:extLst>
                    <a:ext uri="{9D8B030D-6E8A-4147-A177-3AD203B41FA5}">
                      <a16:colId xmlns:a16="http://schemas.microsoft.com/office/drawing/2014/main" val="452295968"/>
                    </a:ext>
                  </a:extLst>
                </a:gridCol>
                <a:gridCol w="1354667">
                  <a:extLst>
                    <a:ext uri="{9D8B030D-6E8A-4147-A177-3AD203B41FA5}">
                      <a16:colId xmlns:a16="http://schemas.microsoft.com/office/drawing/2014/main" val="508128696"/>
                    </a:ext>
                  </a:extLst>
                </a:gridCol>
              </a:tblGrid>
              <a:tr h="370840">
                <a:tc>
                  <a:txBody>
                    <a:bodyPr/>
                    <a:lstStyle/>
                    <a:p>
                      <a:pPr algn="ctr"/>
                      <a:r>
                        <a:rPr lang="en-IN" sz="2000" dirty="0"/>
                        <a:t>h</a:t>
                      </a:r>
                    </a:p>
                  </a:txBody>
                  <a:tcPr/>
                </a:tc>
                <a:tc>
                  <a:txBody>
                    <a:bodyPr/>
                    <a:lstStyle/>
                    <a:p>
                      <a:pPr algn="ctr"/>
                      <a:r>
                        <a:rPr lang="en-IN" sz="2000" dirty="0"/>
                        <a:t>e</a:t>
                      </a:r>
                    </a:p>
                  </a:txBody>
                  <a:tcPr/>
                </a:tc>
                <a:tc>
                  <a:txBody>
                    <a:bodyPr/>
                    <a:lstStyle/>
                    <a:p>
                      <a:pPr algn="ctr"/>
                      <a:r>
                        <a:rPr lang="en-IN" sz="2000" dirty="0"/>
                        <a:t>l</a:t>
                      </a:r>
                    </a:p>
                  </a:txBody>
                  <a:tcPr/>
                </a:tc>
                <a:tc>
                  <a:txBody>
                    <a:bodyPr/>
                    <a:lstStyle/>
                    <a:p>
                      <a:pPr algn="ctr"/>
                      <a:r>
                        <a:rPr lang="en-IN" sz="2000" dirty="0"/>
                        <a:t>l</a:t>
                      </a:r>
                    </a:p>
                  </a:txBody>
                  <a:tcPr/>
                </a:tc>
                <a:tc>
                  <a:txBody>
                    <a:bodyPr/>
                    <a:lstStyle/>
                    <a:p>
                      <a:pPr algn="ctr"/>
                      <a:r>
                        <a:rPr lang="en-IN" sz="2000" dirty="0"/>
                        <a:t>o</a:t>
                      </a:r>
                    </a:p>
                  </a:txBody>
                  <a:tcPr/>
                </a:tc>
                <a:extLst>
                  <a:ext uri="{0D108BD9-81ED-4DB2-BD59-A6C34878D82A}">
                    <a16:rowId xmlns:a16="http://schemas.microsoft.com/office/drawing/2014/main" val="2253848254"/>
                  </a:ext>
                </a:extLst>
              </a:tr>
              <a:tr h="370840">
                <a:tc>
                  <a:txBody>
                    <a:bodyPr/>
                    <a:lstStyle/>
                    <a:p>
                      <a:pPr algn="ctr"/>
                      <a:r>
                        <a:rPr lang="en-IN" sz="2000" dirty="0">
                          <a:solidFill>
                            <a:srgbClr val="C00000"/>
                          </a:solidFill>
                        </a:rPr>
                        <a:t>Index = 0</a:t>
                      </a:r>
                    </a:p>
                  </a:txBody>
                  <a:tcPr/>
                </a:tc>
                <a:tc>
                  <a:txBody>
                    <a:bodyPr/>
                    <a:lstStyle/>
                    <a:p>
                      <a:pPr algn="ctr"/>
                      <a:r>
                        <a:rPr lang="en-IN" sz="2000" dirty="0">
                          <a:solidFill>
                            <a:srgbClr val="C00000"/>
                          </a:solidFill>
                        </a:rPr>
                        <a:t>1</a:t>
                      </a:r>
                    </a:p>
                  </a:txBody>
                  <a:tcPr/>
                </a:tc>
                <a:tc>
                  <a:txBody>
                    <a:bodyPr/>
                    <a:lstStyle/>
                    <a:p>
                      <a:pPr algn="ctr"/>
                      <a:r>
                        <a:rPr lang="en-IN" sz="2000" dirty="0">
                          <a:solidFill>
                            <a:srgbClr val="C00000"/>
                          </a:solidFill>
                        </a:rPr>
                        <a:t>2</a:t>
                      </a:r>
                    </a:p>
                  </a:txBody>
                  <a:tcPr/>
                </a:tc>
                <a:tc>
                  <a:txBody>
                    <a:bodyPr/>
                    <a:lstStyle/>
                    <a:p>
                      <a:pPr algn="ctr"/>
                      <a:r>
                        <a:rPr lang="en-IN" sz="2000" dirty="0">
                          <a:solidFill>
                            <a:srgbClr val="C00000"/>
                          </a:solidFill>
                        </a:rPr>
                        <a:t>3</a:t>
                      </a:r>
                    </a:p>
                  </a:txBody>
                  <a:tcPr/>
                </a:tc>
                <a:tc>
                  <a:txBody>
                    <a:bodyPr/>
                    <a:lstStyle/>
                    <a:p>
                      <a:pPr algn="ctr"/>
                      <a:r>
                        <a:rPr lang="en-IN" sz="2000" dirty="0">
                          <a:solidFill>
                            <a:srgbClr val="C00000"/>
                          </a:solidFill>
                        </a:rPr>
                        <a:t>4</a:t>
                      </a:r>
                    </a:p>
                  </a:txBody>
                  <a:tcPr/>
                </a:tc>
                <a:extLst>
                  <a:ext uri="{0D108BD9-81ED-4DB2-BD59-A6C34878D82A}">
                    <a16:rowId xmlns:a16="http://schemas.microsoft.com/office/drawing/2014/main" val="3112367772"/>
                  </a:ext>
                </a:extLst>
              </a:tr>
            </a:tbl>
          </a:graphicData>
        </a:graphic>
      </p:graphicFrame>
    </p:spTree>
    <p:extLst>
      <p:ext uri="{BB962C8B-B14F-4D97-AF65-F5344CB8AC3E}">
        <p14:creationId xmlns:p14="http://schemas.microsoft.com/office/powerpoint/2010/main" val="2327155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142C-777D-360C-2FB0-DCC5622AB77F}"/>
              </a:ext>
            </a:extLst>
          </p:cNvPr>
          <p:cNvSpPr>
            <a:spLocks noGrp="1"/>
          </p:cNvSpPr>
          <p:nvPr>
            <p:ph type="title"/>
          </p:nvPr>
        </p:nvSpPr>
        <p:spPr/>
        <p:txBody>
          <a:bodyPr/>
          <a:lstStyle/>
          <a:p>
            <a:r>
              <a:rPr lang="en-IN" dirty="0"/>
              <a:t>String Indexing</a:t>
            </a:r>
          </a:p>
        </p:txBody>
      </p:sp>
      <p:sp>
        <p:nvSpPr>
          <p:cNvPr id="3" name="Content Placeholder 2">
            <a:extLst>
              <a:ext uri="{FF2B5EF4-FFF2-40B4-BE49-F238E27FC236}">
                <a16:creationId xmlns:a16="http://schemas.microsoft.com/office/drawing/2014/main" id="{F30FA282-8E32-4828-D679-B9BB04B92B01}"/>
              </a:ext>
            </a:extLst>
          </p:cNvPr>
          <p:cNvSpPr>
            <a:spLocks noGrp="1"/>
          </p:cNvSpPr>
          <p:nvPr>
            <p:ph idx="1"/>
          </p:nvPr>
        </p:nvSpPr>
        <p:spPr/>
        <p:txBody>
          <a:bodyPr>
            <a:normAutofit/>
          </a:bodyPr>
          <a:lstStyle/>
          <a:p>
            <a:r>
              <a:rPr lang="en-US" dirty="0"/>
              <a:t>Example</a:t>
            </a:r>
          </a:p>
          <a:p>
            <a:r>
              <a:rPr lang="en-US" sz="2200" dirty="0">
                <a:latin typeface="Cascadia Code" panose="020B0609020000020004" pitchFamily="49" charset="0"/>
                <a:ea typeface="Cascadia Code" panose="020B0609020000020004" pitchFamily="49" charset="0"/>
                <a:cs typeface="Cascadia Code" panose="020B0609020000020004" pitchFamily="49" charset="0"/>
              </a:rPr>
              <a:t>s = "Hello"</a:t>
            </a:r>
          </a:p>
          <a:p>
            <a:r>
              <a:rPr lang="en-US" sz="2200" dirty="0">
                <a:latin typeface="Cascadia Code" panose="020B0609020000020004" pitchFamily="49" charset="0"/>
                <a:ea typeface="Cascadia Code" panose="020B0609020000020004" pitchFamily="49" charset="0"/>
                <a:cs typeface="Cascadia Code" panose="020B0609020000020004" pitchFamily="49" charset="0"/>
              </a:rPr>
              <a:t>print(s[0])</a:t>
            </a:r>
          </a:p>
          <a:p>
            <a:r>
              <a:rPr lang="en-US" sz="2200" dirty="0">
                <a:latin typeface="Cascadia Code" panose="020B0609020000020004" pitchFamily="49" charset="0"/>
                <a:ea typeface="Cascadia Code" panose="020B0609020000020004" pitchFamily="49" charset="0"/>
                <a:cs typeface="Cascadia Code" panose="020B0609020000020004" pitchFamily="49" charset="0"/>
              </a:rPr>
              <a:t>print(s[3])</a:t>
            </a:r>
          </a:p>
          <a:p>
            <a:endParaRPr lang="en-US" sz="2200" dirty="0">
              <a:latin typeface="Cascadia Code" panose="020B0609020000020004" pitchFamily="49" charset="0"/>
              <a:ea typeface="Cascadia Code" panose="020B0609020000020004" pitchFamily="49" charset="0"/>
              <a:cs typeface="Cascadia Code" panose="020B0609020000020004" pitchFamily="49" charset="0"/>
            </a:endParaRPr>
          </a:p>
          <a:p>
            <a:endParaRPr lang="en-IN" dirty="0"/>
          </a:p>
        </p:txBody>
      </p:sp>
    </p:spTree>
    <p:extLst>
      <p:ext uri="{BB962C8B-B14F-4D97-AF65-F5344CB8AC3E}">
        <p14:creationId xmlns:p14="http://schemas.microsoft.com/office/powerpoint/2010/main" val="4078955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17F2-5B73-D802-A17A-03B23B929925}"/>
              </a:ext>
            </a:extLst>
          </p:cNvPr>
          <p:cNvSpPr>
            <a:spLocks noGrp="1"/>
          </p:cNvSpPr>
          <p:nvPr>
            <p:ph type="title"/>
          </p:nvPr>
        </p:nvSpPr>
        <p:spPr/>
        <p:txBody>
          <a:bodyPr/>
          <a:lstStyle/>
          <a:p>
            <a:r>
              <a:rPr lang="en-IN" dirty="0"/>
              <a:t>Negative String Indexing</a:t>
            </a:r>
          </a:p>
        </p:txBody>
      </p:sp>
      <p:sp>
        <p:nvSpPr>
          <p:cNvPr id="3" name="Content Placeholder 2">
            <a:extLst>
              <a:ext uri="{FF2B5EF4-FFF2-40B4-BE49-F238E27FC236}">
                <a16:creationId xmlns:a16="http://schemas.microsoft.com/office/drawing/2014/main" id="{5BDB6829-62B7-12F9-0DBE-36C93DA312A6}"/>
              </a:ext>
            </a:extLst>
          </p:cNvPr>
          <p:cNvSpPr>
            <a:spLocks noGrp="1"/>
          </p:cNvSpPr>
          <p:nvPr>
            <p:ph idx="1"/>
          </p:nvPr>
        </p:nvSpPr>
        <p:spPr/>
        <p:txBody>
          <a:bodyPr/>
          <a:lstStyle/>
          <a:p>
            <a:r>
              <a:rPr lang="en-US" dirty="0"/>
              <a:t>String indices can also be specified with negative numbers, in which case indexing occurs from the end of the string backward: -1 refers to the last character, -2 the second-to-last character, and so on</a:t>
            </a:r>
            <a:endParaRPr lang="en-IN" dirty="0"/>
          </a:p>
        </p:txBody>
      </p:sp>
      <p:graphicFrame>
        <p:nvGraphicFramePr>
          <p:cNvPr id="4" name="Table 4">
            <a:extLst>
              <a:ext uri="{FF2B5EF4-FFF2-40B4-BE49-F238E27FC236}">
                <a16:creationId xmlns:a16="http://schemas.microsoft.com/office/drawing/2014/main" id="{BFE4611B-5F21-5891-5AAD-A6B07721151B}"/>
              </a:ext>
            </a:extLst>
          </p:cNvPr>
          <p:cNvGraphicFramePr>
            <a:graphicFrameLocks noGrp="1"/>
          </p:cNvGraphicFramePr>
          <p:nvPr/>
        </p:nvGraphicFramePr>
        <p:xfrm>
          <a:off x="2216936" y="3349850"/>
          <a:ext cx="6773335" cy="17983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73427692"/>
                    </a:ext>
                  </a:extLst>
                </a:gridCol>
                <a:gridCol w="1354667">
                  <a:extLst>
                    <a:ext uri="{9D8B030D-6E8A-4147-A177-3AD203B41FA5}">
                      <a16:colId xmlns:a16="http://schemas.microsoft.com/office/drawing/2014/main" val="1684186459"/>
                    </a:ext>
                  </a:extLst>
                </a:gridCol>
                <a:gridCol w="1354667">
                  <a:extLst>
                    <a:ext uri="{9D8B030D-6E8A-4147-A177-3AD203B41FA5}">
                      <a16:colId xmlns:a16="http://schemas.microsoft.com/office/drawing/2014/main" val="3508171724"/>
                    </a:ext>
                  </a:extLst>
                </a:gridCol>
                <a:gridCol w="1354667">
                  <a:extLst>
                    <a:ext uri="{9D8B030D-6E8A-4147-A177-3AD203B41FA5}">
                      <a16:colId xmlns:a16="http://schemas.microsoft.com/office/drawing/2014/main" val="452295968"/>
                    </a:ext>
                  </a:extLst>
                </a:gridCol>
                <a:gridCol w="1354667">
                  <a:extLst>
                    <a:ext uri="{9D8B030D-6E8A-4147-A177-3AD203B41FA5}">
                      <a16:colId xmlns:a16="http://schemas.microsoft.com/office/drawing/2014/main" val="508128696"/>
                    </a:ext>
                  </a:extLst>
                </a:gridCol>
              </a:tblGrid>
              <a:tr h="370840">
                <a:tc>
                  <a:txBody>
                    <a:bodyPr/>
                    <a:lstStyle/>
                    <a:p>
                      <a:pPr algn="ctr"/>
                      <a:r>
                        <a:rPr lang="en-IN" sz="2000" dirty="0"/>
                        <a:t>h</a:t>
                      </a:r>
                    </a:p>
                  </a:txBody>
                  <a:tcPr/>
                </a:tc>
                <a:tc>
                  <a:txBody>
                    <a:bodyPr/>
                    <a:lstStyle/>
                    <a:p>
                      <a:pPr algn="ctr"/>
                      <a:r>
                        <a:rPr lang="en-IN" sz="2000" dirty="0"/>
                        <a:t>e</a:t>
                      </a:r>
                    </a:p>
                  </a:txBody>
                  <a:tcPr/>
                </a:tc>
                <a:tc>
                  <a:txBody>
                    <a:bodyPr/>
                    <a:lstStyle/>
                    <a:p>
                      <a:pPr algn="ctr"/>
                      <a:r>
                        <a:rPr lang="en-IN" sz="2000" dirty="0"/>
                        <a:t>l</a:t>
                      </a:r>
                    </a:p>
                  </a:txBody>
                  <a:tcPr/>
                </a:tc>
                <a:tc>
                  <a:txBody>
                    <a:bodyPr/>
                    <a:lstStyle/>
                    <a:p>
                      <a:pPr algn="ctr"/>
                      <a:r>
                        <a:rPr lang="en-IN" sz="2000" dirty="0"/>
                        <a:t>l</a:t>
                      </a:r>
                    </a:p>
                  </a:txBody>
                  <a:tcPr/>
                </a:tc>
                <a:tc>
                  <a:txBody>
                    <a:bodyPr/>
                    <a:lstStyle/>
                    <a:p>
                      <a:pPr algn="ctr"/>
                      <a:r>
                        <a:rPr lang="en-IN" sz="2000" dirty="0"/>
                        <a:t>o</a:t>
                      </a:r>
                    </a:p>
                  </a:txBody>
                  <a:tcPr/>
                </a:tc>
                <a:extLst>
                  <a:ext uri="{0D108BD9-81ED-4DB2-BD59-A6C34878D82A}">
                    <a16:rowId xmlns:a16="http://schemas.microsoft.com/office/drawing/2014/main" val="2253848254"/>
                  </a:ext>
                </a:extLst>
              </a:tr>
              <a:tr h="370840">
                <a:tc>
                  <a:txBody>
                    <a:bodyPr/>
                    <a:lstStyle/>
                    <a:p>
                      <a:pPr algn="ctr"/>
                      <a:r>
                        <a:rPr lang="en-IN" sz="2000" dirty="0">
                          <a:solidFill>
                            <a:srgbClr val="C00000"/>
                          </a:solidFill>
                        </a:rPr>
                        <a:t>Positive Index = 0</a:t>
                      </a:r>
                    </a:p>
                  </a:txBody>
                  <a:tcPr/>
                </a:tc>
                <a:tc>
                  <a:txBody>
                    <a:bodyPr/>
                    <a:lstStyle/>
                    <a:p>
                      <a:pPr algn="ctr"/>
                      <a:r>
                        <a:rPr lang="en-IN" sz="2000" dirty="0">
                          <a:solidFill>
                            <a:srgbClr val="C00000"/>
                          </a:solidFill>
                        </a:rPr>
                        <a:t>1</a:t>
                      </a:r>
                    </a:p>
                  </a:txBody>
                  <a:tcPr/>
                </a:tc>
                <a:tc>
                  <a:txBody>
                    <a:bodyPr/>
                    <a:lstStyle/>
                    <a:p>
                      <a:pPr algn="ctr"/>
                      <a:r>
                        <a:rPr lang="en-IN" sz="2000" dirty="0">
                          <a:solidFill>
                            <a:srgbClr val="C00000"/>
                          </a:solidFill>
                        </a:rPr>
                        <a:t>2</a:t>
                      </a:r>
                    </a:p>
                  </a:txBody>
                  <a:tcPr/>
                </a:tc>
                <a:tc>
                  <a:txBody>
                    <a:bodyPr/>
                    <a:lstStyle/>
                    <a:p>
                      <a:pPr algn="ctr"/>
                      <a:r>
                        <a:rPr lang="en-IN" sz="2000" dirty="0">
                          <a:solidFill>
                            <a:srgbClr val="C00000"/>
                          </a:solidFill>
                        </a:rPr>
                        <a:t>3</a:t>
                      </a:r>
                    </a:p>
                  </a:txBody>
                  <a:tcPr/>
                </a:tc>
                <a:tc>
                  <a:txBody>
                    <a:bodyPr/>
                    <a:lstStyle/>
                    <a:p>
                      <a:pPr algn="ctr"/>
                      <a:r>
                        <a:rPr lang="en-IN" sz="2000" dirty="0">
                          <a:solidFill>
                            <a:srgbClr val="C00000"/>
                          </a:solidFill>
                        </a:rPr>
                        <a:t>4</a:t>
                      </a:r>
                    </a:p>
                  </a:txBody>
                  <a:tcPr/>
                </a:tc>
                <a:extLst>
                  <a:ext uri="{0D108BD9-81ED-4DB2-BD59-A6C34878D82A}">
                    <a16:rowId xmlns:a16="http://schemas.microsoft.com/office/drawing/2014/main" val="3112367772"/>
                  </a:ext>
                </a:extLst>
              </a:tr>
              <a:tr h="370840">
                <a:tc>
                  <a:txBody>
                    <a:bodyPr/>
                    <a:lstStyle/>
                    <a:p>
                      <a:pPr algn="ctr"/>
                      <a:r>
                        <a:rPr lang="en-IN" sz="2000" dirty="0">
                          <a:solidFill>
                            <a:srgbClr val="7030A0"/>
                          </a:solidFill>
                        </a:rPr>
                        <a:t>Negative Index = -5</a:t>
                      </a:r>
                    </a:p>
                  </a:txBody>
                  <a:tcPr/>
                </a:tc>
                <a:tc>
                  <a:txBody>
                    <a:bodyPr/>
                    <a:lstStyle/>
                    <a:p>
                      <a:pPr algn="ctr"/>
                      <a:r>
                        <a:rPr lang="en-IN" sz="2000" dirty="0">
                          <a:solidFill>
                            <a:srgbClr val="7030A0"/>
                          </a:solidFill>
                        </a:rPr>
                        <a:t>-4</a:t>
                      </a:r>
                    </a:p>
                  </a:txBody>
                  <a:tcPr/>
                </a:tc>
                <a:tc>
                  <a:txBody>
                    <a:bodyPr/>
                    <a:lstStyle/>
                    <a:p>
                      <a:pPr algn="ctr"/>
                      <a:r>
                        <a:rPr lang="en-IN" sz="2000" dirty="0">
                          <a:solidFill>
                            <a:srgbClr val="7030A0"/>
                          </a:solidFill>
                        </a:rPr>
                        <a:t>-3</a:t>
                      </a:r>
                    </a:p>
                  </a:txBody>
                  <a:tcPr/>
                </a:tc>
                <a:tc>
                  <a:txBody>
                    <a:bodyPr/>
                    <a:lstStyle/>
                    <a:p>
                      <a:pPr algn="ctr"/>
                      <a:r>
                        <a:rPr lang="en-IN" sz="2000" dirty="0">
                          <a:solidFill>
                            <a:srgbClr val="7030A0"/>
                          </a:solidFill>
                        </a:rPr>
                        <a:t>-2</a:t>
                      </a:r>
                    </a:p>
                  </a:txBody>
                  <a:tcPr/>
                </a:tc>
                <a:tc>
                  <a:txBody>
                    <a:bodyPr/>
                    <a:lstStyle/>
                    <a:p>
                      <a:pPr algn="ctr"/>
                      <a:r>
                        <a:rPr lang="en-IN" sz="2000" dirty="0">
                          <a:solidFill>
                            <a:srgbClr val="7030A0"/>
                          </a:solidFill>
                        </a:rPr>
                        <a:t>-1</a:t>
                      </a:r>
                    </a:p>
                  </a:txBody>
                  <a:tcPr/>
                </a:tc>
                <a:extLst>
                  <a:ext uri="{0D108BD9-81ED-4DB2-BD59-A6C34878D82A}">
                    <a16:rowId xmlns:a16="http://schemas.microsoft.com/office/drawing/2014/main" val="3131471109"/>
                  </a:ext>
                </a:extLst>
              </a:tr>
            </a:tbl>
          </a:graphicData>
        </a:graphic>
      </p:graphicFrame>
    </p:spTree>
    <p:extLst>
      <p:ext uri="{BB962C8B-B14F-4D97-AF65-F5344CB8AC3E}">
        <p14:creationId xmlns:p14="http://schemas.microsoft.com/office/powerpoint/2010/main" val="23075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A493-FE8B-D899-3C51-7C80BFD79CBE}"/>
              </a:ext>
            </a:extLst>
          </p:cNvPr>
          <p:cNvSpPr>
            <a:spLocks noGrp="1"/>
          </p:cNvSpPr>
          <p:nvPr>
            <p:ph type="title"/>
          </p:nvPr>
        </p:nvSpPr>
        <p:spPr/>
        <p:txBody>
          <a:bodyPr/>
          <a:lstStyle/>
          <a:p>
            <a:r>
              <a:rPr lang="en-IN" dirty="0"/>
              <a:t>String Slicing</a:t>
            </a:r>
          </a:p>
        </p:txBody>
      </p:sp>
      <p:sp>
        <p:nvSpPr>
          <p:cNvPr id="3" name="Content Placeholder 2">
            <a:extLst>
              <a:ext uri="{FF2B5EF4-FFF2-40B4-BE49-F238E27FC236}">
                <a16:creationId xmlns:a16="http://schemas.microsoft.com/office/drawing/2014/main" id="{08D5ADC1-F961-CB88-D4F3-5B6298AD9695}"/>
              </a:ext>
            </a:extLst>
          </p:cNvPr>
          <p:cNvSpPr>
            <a:spLocks noGrp="1"/>
          </p:cNvSpPr>
          <p:nvPr>
            <p:ph idx="1"/>
          </p:nvPr>
        </p:nvSpPr>
        <p:spPr/>
        <p:txBody>
          <a:bodyPr/>
          <a:lstStyle/>
          <a:p>
            <a:r>
              <a:rPr lang="en-US" dirty="0"/>
              <a:t>Python also allows a form of indexing syntax that extracts substrings from a string, known as string slicing</a:t>
            </a:r>
          </a:p>
          <a:p>
            <a:r>
              <a:rPr lang="en-US" dirty="0"/>
              <a:t>If s is a string, an expression of the form s[</a:t>
            </a:r>
            <a:r>
              <a:rPr lang="en-US" dirty="0" err="1"/>
              <a:t>m:n</a:t>
            </a:r>
            <a:r>
              <a:rPr lang="en-US" dirty="0"/>
              <a:t>] returns the portion of s starting with position m, and </a:t>
            </a:r>
            <a:r>
              <a:rPr lang="en-US" dirty="0">
                <a:solidFill>
                  <a:srgbClr val="FF0000"/>
                </a:solidFill>
              </a:rPr>
              <a:t>up to but not including position n</a:t>
            </a:r>
            <a:r>
              <a:rPr lang="en-US" dirty="0"/>
              <a:t>:</a:t>
            </a:r>
          </a:p>
          <a:p>
            <a:endParaRPr lang="en-US" dirty="0"/>
          </a:p>
          <a:p>
            <a:r>
              <a:rPr lang="en-US" sz="2000" dirty="0">
                <a:latin typeface="Cascadia Code" panose="020B0609020000020004" pitchFamily="49" charset="0"/>
                <a:ea typeface="Cascadia Code" panose="020B0609020000020004" pitchFamily="49" charset="0"/>
                <a:cs typeface="Cascadia Code" panose="020B0609020000020004" pitchFamily="49" charset="0"/>
              </a:rPr>
              <a:t>s = "Hello"</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print(s[2:5]) # Start from the first l and go till the end</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print(s[2:4]) # Start from the first l and stop at the second l</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print(s[2:3]) # Start from the first l and stop there itself</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Output: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llo</a:t>
            </a:r>
            <a:r>
              <a:rPr lang="en-US" sz="2000" dirty="0">
                <a:latin typeface="Cascadia Code" panose="020B0609020000020004" pitchFamily="49" charset="0"/>
                <a:ea typeface="Cascadia Code" panose="020B0609020000020004" pitchFamily="49" charset="0"/>
                <a:cs typeface="Cascadia Code" panose="020B0609020000020004" pitchFamily="49" charset="0"/>
              </a:rPr>
              <a:t>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ll</a:t>
            </a:r>
            <a:r>
              <a:rPr lang="en-US" sz="2000" dirty="0">
                <a:latin typeface="Cascadia Code" panose="020B0609020000020004" pitchFamily="49" charset="0"/>
                <a:ea typeface="Cascadia Code" panose="020B0609020000020004" pitchFamily="49" charset="0"/>
                <a:cs typeface="Cascadia Code" panose="020B0609020000020004" pitchFamily="49" charset="0"/>
              </a:rPr>
              <a:t> l</a:t>
            </a:r>
            <a:endParaRPr lang="en-IN" sz="20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716288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A493-FE8B-D899-3C51-7C80BFD79CBE}"/>
              </a:ext>
            </a:extLst>
          </p:cNvPr>
          <p:cNvSpPr>
            <a:spLocks noGrp="1"/>
          </p:cNvSpPr>
          <p:nvPr>
            <p:ph type="title"/>
          </p:nvPr>
        </p:nvSpPr>
        <p:spPr/>
        <p:txBody>
          <a:bodyPr/>
          <a:lstStyle/>
          <a:p>
            <a:r>
              <a:rPr lang="en-IN" dirty="0"/>
              <a:t>String Slicing</a:t>
            </a:r>
          </a:p>
        </p:txBody>
      </p:sp>
      <p:sp>
        <p:nvSpPr>
          <p:cNvPr id="3" name="Content Placeholder 2">
            <a:extLst>
              <a:ext uri="{FF2B5EF4-FFF2-40B4-BE49-F238E27FC236}">
                <a16:creationId xmlns:a16="http://schemas.microsoft.com/office/drawing/2014/main" id="{08D5ADC1-F961-CB88-D4F3-5B6298AD9695}"/>
              </a:ext>
            </a:extLst>
          </p:cNvPr>
          <p:cNvSpPr>
            <a:spLocks noGrp="1"/>
          </p:cNvSpPr>
          <p:nvPr>
            <p:ph idx="1"/>
          </p:nvPr>
        </p:nvSpPr>
        <p:spPr/>
        <p:txBody>
          <a:bodyPr/>
          <a:lstStyle/>
          <a:p>
            <a:r>
              <a:rPr lang="en-US" dirty="0"/>
              <a:t>Omitting the first index causes the slicing to start at the beginning of the string</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s = "Hello"</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print(s[:1])</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print(s[:2])</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print(s[:3])</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print(s[0:3])</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Output: H He Hel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Hel</a:t>
            </a:r>
            <a:endParaRPr lang="en-IN" sz="20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465653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A493-FE8B-D899-3C51-7C80BFD79CBE}"/>
              </a:ext>
            </a:extLst>
          </p:cNvPr>
          <p:cNvSpPr>
            <a:spLocks noGrp="1"/>
          </p:cNvSpPr>
          <p:nvPr>
            <p:ph type="title"/>
          </p:nvPr>
        </p:nvSpPr>
        <p:spPr/>
        <p:txBody>
          <a:bodyPr/>
          <a:lstStyle/>
          <a:p>
            <a:r>
              <a:rPr lang="en-IN" dirty="0"/>
              <a:t>String Slicing</a:t>
            </a:r>
          </a:p>
        </p:txBody>
      </p:sp>
      <p:sp>
        <p:nvSpPr>
          <p:cNvPr id="3" name="Content Placeholder 2">
            <a:extLst>
              <a:ext uri="{FF2B5EF4-FFF2-40B4-BE49-F238E27FC236}">
                <a16:creationId xmlns:a16="http://schemas.microsoft.com/office/drawing/2014/main" id="{08D5ADC1-F961-CB88-D4F3-5B6298AD9695}"/>
              </a:ext>
            </a:extLst>
          </p:cNvPr>
          <p:cNvSpPr>
            <a:spLocks noGrp="1"/>
          </p:cNvSpPr>
          <p:nvPr>
            <p:ph idx="1"/>
          </p:nvPr>
        </p:nvSpPr>
        <p:spPr/>
        <p:txBody>
          <a:bodyPr/>
          <a:lstStyle/>
          <a:p>
            <a:r>
              <a:rPr lang="en-US" dirty="0"/>
              <a:t>Omitting the second index causes the slicing to terminate at the ending of the string</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s = "Hello"</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print(s[1:])</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print(s[2:])</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print(s[3:])</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print(s[3:5])Output: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ello</a:t>
            </a:r>
            <a:r>
              <a:rPr lang="en-US" sz="2000" dirty="0">
                <a:latin typeface="Cascadia Code" panose="020B0609020000020004" pitchFamily="49" charset="0"/>
                <a:ea typeface="Cascadia Code" panose="020B0609020000020004" pitchFamily="49" charset="0"/>
                <a:cs typeface="Cascadia Code" panose="020B0609020000020004" pitchFamily="49" charset="0"/>
              </a:rPr>
              <a:t>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llo</a:t>
            </a:r>
            <a:r>
              <a:rPr lang="en-US" sz="2000" dirty="0">
                <a:latin typeface="Cascadia Code" panose="020B0609020000020004" pitchFamily="49" charset="0"/>
                <a:ea typeface="Cascadia Code" panose="020B0609020000020004" pitchFamily="49" charset="0"/>
                <a:cs typeface="Cascadia Code" panose="020B0609020000020004" pitchFamily="49" charset="0"/>
              </a:rPr>
              <a:t> lo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lo</a:t>
            </a:r>
            <a:endParaRPr lang="en-IN" sz="20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66359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A493-FE8B-D899-3C51-7C80BFD79CBE}"/>
              </a:ext>
            </a:extLst>
          </p:cNvPr>
          <p:cNvSpPr>
            <a:spLocks noGrp="1"/>
          </p:cNvSpPr>
          <p:nvPr>
            <p:ph type="title"/>
          </p:nvPr>
        </p:nvSpPr>
        <p:spPr/>
        <p:txBody>
          <a:bodyPr/>
          <a:lstStyle/>
          <a:p>
            <a:r>
              <a:rPr lang="en-IN" dirty="0"/>
              <a:t>String Slicing</a:t>
            </a:r>
          </a:p>
        </p:txBody>
      </p:sp>
      <p:sp>
        <p:nvSpPr>
          <p:cNvPr id="3" name="Content Placeholder 2">
            <a:extLst>
              <a:ext uri="{FF2B5EF4-FFF2-40B4-BE49-F238E27FC236}">
                <a16:creationId xmlns:a16="http://schemas.microsoft.com/office/drawing/2014/main" id="{08D5ADC1-F961-CB88-D4F3-5B6298AD9695}"/>
              </a:ext>
            </a:extLst>
          </p:cNvPr>
          <p:cNvSpPr>
            <a:spLocks noGrp="1"/>
          </p:cNvSpPr>
          <p:nvPr>
            <p:ph idx="1"/>
          </p:nvPr>
        </p:nvSpPr>
        <p:spPr/>
        <p:txBody>
          <a:bodyPr/>
          <a:lstStyle/>
          <a:p>
            <a:r>
              <a:rPr lang="en-US" dirty="0"/>
              <a:t>We can add a stride or step to string slicing</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s = "Hello"</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print(s[0:5:2])</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print(s[1:4:2]) </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Output: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Hlo</a:t>
            </a:r>
            <a:r>
              <a:rPr lang="en-US" sz="2000" dirty="0">
                <a:latin typeface="Cascadia Code" panose="020B0609020000020004" pitchFamily="49" charset="0"/>
                <a:ea typeface="Cascadia Code" panose="020B0609020000020004" pitchFamily="49" charset="0"/>
                <a:cs typeface="Cascadia Code" panose="020B0609020000020004" pitchFamily="49" charset="0"/>
              </a:rPr>
              <a:t>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el</a:t>
            </a:r>
            <a:endParaRPr lang="en-IN" sz="20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14209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D7C6-E935-93E5-4BF8-1FC34178EB87}"/>
              </a:ext>
            </a:extLst>
          </p:cNvPr>
          <p:cNvSpPr>
            <a:spLocks noGrp="1"/>
          </p:cNvSpPr>
          <p:nvPr>
            <p:ph type="title"/>
          </p:nvPr>
        </p:nvSpPr>
        <p:spPr/>
        <p:txBody>
          <a:bodyPr/>
          <a:lstStyle/>
          <a:p>
            <a:r>
              <a:rPr lang="en-IN" dirty="0"/>
              <a:t>Reference Counting</a:t>
            </a:r>
          </a:p>
        </p:txBody>
      </p:sp>
      <p:sp>
        <p:nvSpPr>
          <p:cNvPr id="3" name="Content Placeholder 2">
            <a:extLst>
              <a:ext uri="{FF2B5EF4-FFF2-40B4-BE49-F238E27FC236}">
                <a16:creationId xmlns:a16="http://schemas.microsoft.com/office/drawing/2014/main" id="{37CC3C72-5EC6-2696-EDCE-FD8CDA42F718}"/>
              </a:ext>
            </a:extLst>
          </p:cNvPr>
          <p:cNvSpPr>
            <a:spLocks noGrp="1"/>
          </p:cNvSpPr>
          <p:nvPr>
            <p:ph idx="1"/>
          </p:nvPr>
        </p:nvSpPr>
        <p:spPr/>
        <p:txBody>
          <a:bodyPr/>
          <a:lstStyle/>
          <a:p>
            <a:r>
              <a:rPr lang="en-US" dirty="0"/>
              <a:t>Python uses reference counting to keep track of how many references (variables or data structures) point to a particular object</a:t>
            </a:r>
          </a:p>
          <a:p>
            <a:r>
              <a:rPr lang="en-US" dirty="0"/>
              <a:t>Every object has an associated reference count that is incremented when a reference to the object is created and decremented when a reference is deleted</a:t>
            </a:r>
          </a:p>
          <a:p>
            <a:endParaRPr lang="en-IN" dirty="0"/>
          </a:p>
        </p:txBody>
      </p:sp>
    </p:spTree>
    <p:extLst>
      <p:ext uri="{BB962C8B-B14F-4D97-AF65-F5344CB8AC3E}">
        <p14:creationId xmlns:p14="http://schemas.microsoft.com/office/powerpoint/2010/main" val="2279350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AB2C8-1285-0CEA-6BB0-A51C22890185}"/>
              </a:ext>
            </a:extLst>
          </p:cNvPr>
          <p:cNvSpPr>
            <a:spLocks noGrp="1"/>
          </p:cNvSpPr>
          <p:nvPr>
            <p:ph type="title"/>
          </p:nvPr>
        </p:nvSpPr>
        <p:spPr/>
        <p:txBody>
          <a:bodyPr/>
          <a:lstStyle/>
          <a:p>
            <a:r>
              <a:rPr lang="en-IN" dirty="0"/>
              <a:t>Earlier and New (Formatted) Strings</a:t>
            </a:r>
          </a:p>
        </p:txBody>
      </p:sp>
      <p:sp>
        <p:nvSpPr>
          <p:cNvPr id="5" name="Content Placeholder 4">
            <a:extLst>
              <a:ext uri="{FF2B5EF4-FFF2-40B4-BE49-F238E27FC236}">
                <a16:creationId xmlns:a16="http://schemas.microsoft.com/office/drawing/2014/main" id="{D5C9D651-0D5E-D75B-9992-6E78A249CE53}"/>
              </a:ext>
            </a:extLst>
          </p:cNvPr>
          <p:cNvSpPr>
            <a:spLocks noGrp="1"/>
          </p:cNvSpPr>
          <p:nvPr>
            <p:ph sz="half" idx="1"/>
          </p:nvPr>
        </p:nvSpPr>
        <p:spPr/>
        <p:txBody>
          <a:bodyPr/>
          <a:lstStyle/>
          <a:p>
            <a:r>
              <a:rPr lang="en-US" sz="2400" dirty="0">
                <a:latin typeface="Cascadia Code" panose="020B0609020000020004" pitchFamily="49" charset="0"/>
                <a:ea typeface="Cascadia Code" panose="020B0609020000020004" pitchFamily="49" charset="0"/>
                <a:cs typeface="Cascadia Code" panose="020B0609020000020004" pitchFamily="49" charset="0"/>
              </a:rPr>
              <a:t>n = 20</a:t>
            </a:r>
          </a:p>
          <a:p>
            <a:r>
              <a:rPr lang="en-US" sz="2400" dirty="0">
                <a:latin typeface="Cascadia Code" panose="020B0609020000020004" pitchFamily="49" charset="0"/>
                <a:ea typeface="Cascadia Code" panose="020B0609020000020004" pitchFamily="49" charset="0"/>
                <a:cs typeface="Cascadia Code" panose="020B0609020000020004" pitchFamily="49" charset="0"/>
              </a:rPr>
              <a:t>m = 25</a:t>
            </a:r>
          </a:p>
          <a:p>
            <a:r>
              <a:rPr lang="en-US" sz="2400" dirty="0">
                <a:latin typeface="Cascadia Code" panose="020B0609020000020004" pitchFamily="49" charset="0"/>
                <a:ea typeface="Cascadia Code" panose="020B0609020000020004" pitchFamily="49" charset="0"/>
                <a:cs typeface="Cascadia Code" panose="020B0609020000020004" pitchFamily="49" charset="0"/>
              </a:rPr>
              <a:t>prod = n * m</a:t>
            </a:r>
          </a:p>
          <a:p>
            <a:r>
              <a:rPr lang="en-US" sz="2400" dirty="0">
                <a:latin typeface="Cascadia Code" panose="020B0609020000020004" pitchFamily="49" charset="0"/>
                <a:ea typeface="Cascadia Code" panose="020B0609020000020004" pitchFamily="49" charset="0"/>
                <a:cs typeface="Cascadia Code" panose="020B0609020000020004" pitchFamily="49" charset="0"/>
              </a:rPr>
              <a:t>print('The product of', n, 'and', m, 'is', prod)</a:t>
            </a:r>
          </a:p>
          <a:p>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a:p>
            <a:r>
              <a:rPr lang="en-US" sz="2400" dirty="0">
                <a:latin typeface="Cascadia Code" panose="020B0609020000020004" pitchFamily="49" charset="0"/>
                <a:ea typeface="Cascadia Code" panose="020B0609020000020004" pitchFamily="49" charset="0"/>
                <a:cs typeface="Cascadia Code" panose="020B0609020000020004" pitchFamily="49" charset="0"/>
              </a:rPr>
              <a:t>The product of 20 and 25 is 500</a:t>
            </a:r>
          </a:p>
          <a:p>
            <a:endParaRPr lang="en-IN" dirty="0"/>
          </a:p>
        </p:txBody>
      </p:sp>
      <p:sp>
        <p:nvSpPr>
          <p:cNvPr id="6" name="Content Placeholder 5">
            <a:extLst>
              <a:ext uri="{FF2B5EF4-FFF2-40B4-BE49-F238E27FC236}">
                <a16:creationId xmlns:a16="http://schemas.microsoft.com/office/drawing/2014/main" id="{A1290E17-B077-A497-F268-DCFD8FF3C2CA}"/>
              </a:ext>
            </a:extLst>
          </p:cNvPr>
          <p:cNvSpPr>
            <a:spLocks noGrp="1"/>
          </p:cNvSpPr>
          <p:nvPr>
            <p:ph sz="half" idx="2"/>
          </p:nvPr>
        </p:nvSpPr>
        <p:spPr/>
        <p:txBody>
          <a:bodyPr>
            <a:normAutofit/>
          </a:bodyPr>
          <a:lstStyle/>
          <a:p>
            <a:r>
              <a:rPr lang="en-US" sz="2400" dirty="0">
                <a:latin typeface="Cascadia Code" panose="020B0609020000020004" pitchFamily="49" charset="0"/>
                <a:ea typeface="Cascadia Code" panose="020B0609020000020004" pitchFamily="49" charset="0"/>
                <a:cs typeface="Cascadia Code" panose="020B0609020000020004" pitchFamily="49" charset="0"/>
              </a:rPr>
              <a:t>n = 20</a:t>
            </a:r>
          </a:p>
          <a:p>
            <a:r>
              <a:rPr lang="en-US" sz="2400" dirty="0">
                <a:latin typeface="Cascadia Code" panose="020B0609020000020004" pitchFamily="49" charset="0"/>
                <a:ea typeface="Cascadia Code" panose="020B0609020000020004" pitchFamily="49" charset="0"/>
                <a:cs typeface="Cascadia Code" panose="020B0609020000020004" pitchFamily="49" charset="0"/>
              </a:rPr>
              <a:t>m = 25</a:t>
            </a:r>
          </a:p>
          <a:p>
            <a:r>
              <a:rPr lang="en-US" sz="2400" dirty="0">
                <a:latin typeface="Cascadia Code" panose="020B0609020000020004" pitchFamily="49" charset="0"/>
                <a:ea typeface="Cascadia Code" panose="020B0609020000020004" pitchFamily="49" charset="0"/>
                <a:cs typeface="Cascadia Code" panose="020B0609020000020004" pitchFamily="49" charset="0"/>
              </a:rPr>
              <a:t>prod = n * m</a:t>
            </a:r>
          </a:p>
          <a:p>
            <a:r>
              <a:rPr lang="en-US" sz="2400" dirty="0">
                <a:latin typeface="Cascadia Code" panose="020B0609020000020004" pitchFamily="49" charset="0"/>
                <a:ea typeface="Cascadia Code" panose="020B0609020000020004" pitchFamily="49" charset="0"/>
                <a:cs typeface="Cascadia Code" panose="020B0609020000020004" pitchFamily="49" charset="0"/>
              </a:rPr>
              <a:t>print(</a:t>
            </a:r>
            <a:r>
              <a:rPr lang="en-US" sz="2400" dirty="0" err="1">
                <a:latin typeface="Cascadia Code" panose="020B0609020000020004" pitchFamily="49" charset="0"/>
                <a:ea typeface="Cascadia Code" panose="020B0609020000020004" pitchFamily="49" charset="0"/>
                <a:cs typeface="Cascadia Code" panose="020B0609020000020004" pitchFamily="49" charset="0"/>
              </a:rPr>
              <a:t>f'The</a:t>
            </a:r>
            <a:r>
              <a:rPr lang="en-US" sz="2400" dirty="0">
                <a:latin typeface="Cascadia Code" panose="020B0609020000020004" pitchFamily="49" charset="0"/>
                <a:ea typeface="Cascadia Code" panose="020B0609020000020004" pitchFamily="49" charset="0"/>
                <a:cs typeface="Cascadia Code" panose="020B0609020000020004" pitchFamily="49" charset="0"/>
              </a:rPr>
              <a:t> product of {n} and {m} is {prod}')</a:t>
            </a:r>
          </a:p>
          <a:p>
            <a:r>
              <a:rPr lang="en-US" sz="2400" dirty="0">
                <a:latin typeface="Cascadia Code" panose="020B0609020000020004" pitchFamily="49" charset="0"/>
                <a:ea typeface="Cascadia Code" panose="020B0609020000020004" pitchFamily="49" charset="0"/>
                <a:cs typeface="Cascadia Code" panose="020B0609020000020004" pitchFamily="49" charset="0"/>
              </a:rPr>
              <a:t>The product of 20 and 25 is 500</a:t>
            </a:r>
          </a:p>
          <a:p>
            <a:endParaRPr lang="en-IN" sz="2400" dirty="0"/>
          </a:p>
        </p:txBody>
      </p:sp>
    </p:spTree>
    <p:extLst>
      <p:ext uri="{BB962C8B-B14F-4D97-AF65-F5344CB8AC3E}">
        <p14:creationId xmlns:p14="http://schemas.microsoft.com/office/powerpoint/2010/main" val="3699760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A493-FE8B-D899-3C51-7C80BFD79CBE}"/>
              </a:ext>
            </a:extLst>
          </p:cNvPr>
          <p:cNvSpPr>
            <a:spLocks noGrp="1"/>
          </p:cNvSpPr>
          <p:nvPr>
            <p:ph type="title"/>
          </p:nvPr>
        </p:nvSpPr>
        <p:spPr/>
        <p:txBody>
          <a:bodyPr/>
          <a:lstStyle/>
          <a:p>
            <a:r>
              <a:rPr lang="en-IN" dirty="0"/>
              <a:t>Modifying Strings</a:t>
            </a:r>
          </a:p>
        </p:txBody>
      </p:sp>
      <p:sp>
        <p:nvSpPr>
          <p:cNvPr id="3" name="Content Placeholder 2">
            <a:extLst>
              <a:ext uri="{FF2B5EF4-FFF2-40B4-BE49-F238E27FC236}">
                <a16:creationId xmlns:a16="http://schemas.microsoft.com/office/drawing/2014/main" id="{08D5ADC1-F961-CB88-D4F3-5B6298AD9695}"/>
              </a:ext>
            </a:extLst>
          </p:cNvPr>
          <p:cNvSpPr>
            <a:spLocks noGrp="1"/>
          </p:cNvSpPr>
          <p:nvPr>
            <p:ph idx="1"/>
          </p:nvPr>
        </p:nvSpPr>
        <p:spPr/>
        <p:txBody>
          <a:bodyPr/>
          <a:lstStyle/>
          <a:p>
            <a:r>
              <a:rPr lang="en-US" dirty="0"/>
              <a:t>Python Strings are immutable, which means we cannot modify them</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s = "Hello"</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s[1] = “T” </a:t>
            </a:r>
            <a:r>
              <a:rPr lang="en-US" sz="2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Error!</a:t>
            </a:r>
          </a:p>
          <a:p>
            <a:r>
              <a:rPr lang="en-US" dirty="0"/>
              <a:t>We can use one of the following techniques for this:</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s = s[0] + “T” + s[2:]</a:t>
            </a:r>
          </a:p>
          <a:p>
            <a:r>
              <a:rPr lang="en-IN" sz="2000" dirty="0">
                <a:latin typeface="Cascadia Code" panose="020B0609020000020004" pitchFamily="49" charset="0"/>
                <a:ea typeface="Cascadia Code" panose="020B0609020000020004" pitchFamily="49" charset="0"/>
                <a:cs typeface="Cascadia Code" panose="020B0609020000020004" pitchFamily="49" charset="0"/>
              </a:rPr>
              <a:t>print(s)</a:t>
            </a:r>
          </a:p>
          <a:p>
            <a:r>
              <a:rPr lang="en-US" dirty="0"/>
              <a:t>OR:</a:t>
            </a:r>
            <a:endParaRPr lang="en-US" sz="1800" dirty="0"/>
          </a:p>
          <a:p>
            <a:r>
              <a:rPr lang="en-US" sz="2000" dirty="0">
                <a:latin typeface="Cascadia Code" panose="020B0609020000020004" pitchFamily="49" charset="0"/>
                <a:ea typeface="Cascadia Code" panose="020B0609020000020004" pitchFamily="49" charset="0"/>
                <a:cs typeface="Cascadia Code" panose="020B0609020000020004" pitchFamily="49" charset="0"/>
              </a:rPr>
              <a:t>s = "Hello"</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s =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s.replace</a:t>
            </a:r>
            <a:r>
              <a:rPr lang="en-US" sz="2000" dirty="0">
                <a:latin typeface="Cascadia Code" panose="020B0609020000020004" pitchFamily="49" charset="0"/>
                <a:ea typeface="Cascadia Code" panose="020B0609020000020004" pitchFamily="49" charset="0"/>
                <a:cs typeface="Cascadia Code" panose="020B0609020000020004" pitchFamily="49" charset="0"/>
              </a:rPr>
              <a:t>("</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e","T</a:t>
            </a:r>
            <a:r>
              <a:rPr lang="en-US" sz="2000" dirty="0">
                <a:latin typeface="Cascadia Code" panose="020B0609020000020004" pitchFamily="49" charset="0"/>
                <a:ea typeface="Cascadia Code" panose="020B0609020000020004" pitchFamily="49" charset="0"/>
                <a:cs typeface="Cascadia Code" panose="020B0609020000020004" pitchFamily="49" charset="0"/>
              </a:rPr>
              <a:t>")</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print(s)</a:t>
            </a:r>
            <a:endParaRPr lang="en-IN" sz="2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711826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217D-BAC4-59FE-988F-C064C09C7ACF}"/>
              </a:ext>
            </a:extLst>
          </p:cNvPr>
          <p:cNvSpPr>
            <a:spLocks noGrp="1"/>
          </p:cNvSpPr>
          <p:nvPr>
            <p:ph type="title"/>
          </p:nvPr>
        </p:nvSpPr>
        <p:spPr/>
        <p:txBody>
          <a:bodyPr/>
          <a:lstStyle/>
          <a:p>
            <a:r>
              <a:rPr lang="en-IN" dirty="0"/>
              <a:t>More String Methods</a:t>
            </a:r>
          </a:p>
        </p:txBody>
      </p:sp>
      <p:sp>
        <p:nvSpPr>
          <p:cNvPr id="3" name="Content Placeholder 2">
            <a:extLst>
              <a:ext uri="{FF2B5EF4-FFF2-40B4-BE49-F238E27FC236}">
                <a16:creationId xmlns:a16="http://schemas.microsoft.com/office/drawing/2014/main" id="{F7CF1CE9-8762-D315-361F-DEEF12A08C0C}"/>
              </a:ext>
            </a:extLst>
          </p:cNvPr>
          <p:cNvSpPr>
            <a:spLocks noGrp="1"/>
          </p:cNvSpPr>
          <p:nvPr>
            <p:ph idx="1"/>
          </p:nvPr>
        </p:nvSpPr>
        <p:spPr/>
        <p:txBody>
          <a:bodyPr/>
          <a:lstStyle/>
          <a:p>
            <a:r>
              <a:rPr lang="en-IN" dirty="0"/>
              <a:t>Many other string functions exist, such as:</a:t>
            </a:r>
          </a:p>
          <a:p>
            <a:r>
              <a:rPr lang="en-IN" dirty="0"/>
              <a:t>Case conversion: capitalize(), lower(), upper(), title()</a:t>
            </a:r>
          </a:p>
          <a:p>
            <a:r>
              <a:rPr lang="en-IN" dirty="0"/>
              <a:t>Find and replace: count(), </a:t>
            </a:r>
            <a:r>
              <a:rPr lang="en-IN" dirty="0" err="1"/>
              <a:t>endswith</a:t>
            </a:r>
            <a:r>
              <a:rPr lang="en-IN" dirty="0"/>
              <a:t>(), </a:t>
            </a:r>
            <a:r>
              <a:rPr lang="en-IN" dirty="0" err="1"/>
              <a:t>startswith</a:t>
            </a:r>
            <a:r>
              <a:rPr lang="en-IN" dirty="0"/>
              <a:t>(), find(), replace()</a:t>
            </a:r>
          </a:p>
          <a:p>
            <a:r>
              <a:rPr lang="en-IN" dirty="0"/>
              <a:t>Character classification: </a:t>
            </a:r>
            <a:r>
              <a:rPr lang="en-IN" dirty="0" err="1"/>
              <a:t>isalnum</a:t>
            </a:r>
            <a:r>
              <a:rPr lang="en-IN" dirty="0"/>
              <a:t>(), </a:t>
            </a:r>
            <a:r>
              <a:rPr lang="en-IN" dirty="0" err="1"/>
              <a:t>isalpha</a:t>
            </a:r>
            <a:r>
              <a:rPr lang="en-IN" dirty="0"/>
              <a:t>(), </a:t>
            </a:r>
            <a:r>
              <a:rPr lang="en-IN" dirty="0" err="1"/>
              <a:t>isdigit</a:t>
            </a:r>
            <a:r>
              <a:rPr lang="en-IN" dirty="0"/>
              <a:t>(), </a:t>
            </a:r>
            <a:r>
              <a:rPr lang="en-IN" dirty="0" err="1"/>
              <a:t>islower</a:t>
            </a:r>
            <a:r>
              <a:rPr lang="en-IN" dirty="0"/>
              <a:t>(), </a:t>
            </a:r>
            <a:r>
              <a:rPr lang="en-IN" dirty="0" err="1"/>
              <a:t>isupper</a:t>
            </a:r>
            <a:r>
              <a:rPr lang="en-IN" dirty="0"/>
              <a:t>()</a:t>
            </a:r>
          </a:p>
        </p:txBody>
      </p:sp>
    </p:spTree>
    <p:extLst>
      <p:ext uri="{BB962C8B-B14F-4D97-AF65-F5344CB8AC3E}">
        <p14:creationId xmlns:p14="http://schemas.microsoft.com/office/powerpoint/2010/main" val="135913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34E4-B247-F523-7847-75A4CD6C0185}"/>
              </a:ext>
            </a:extLst>
          </p:cNvPr>
          <p:cNvSpPr>
            <a:spLocks noGrp="1"/>
          </p:cNvSpPr>
          <p:nvPr>
            <p:ph type="title"/>
          </p:nvPr>
        </p:nvSpPr>
        <p:spPr/>
        <p:txBody>
          <a:bodyPr/>
          <a:lstStyle/>
          <a:p>
            <a:r>
              <a:rPr lang="en-IN" dirty="0"/>
              <a:t>Set</a:t>
            </a:r>
          </a:p>
        </p:txBody>
      </p:sp>
      <p:sp>
        <p:nvSpPr>
          <p:cNvPr id="3" name="Content Placeholder 2">
            <a:extLst>
              <a:ext uri="{FF2B5EF4-FFF2-40B4-BE49-F238E27FC236}">
                <a16:creationId xmlns:a16="http://schemas.microsoft.com/office/drawing/2014/main" id="{37468D08-7F07-1434-10B2-B017007EF0BC}"/>
              </a:ext>
            </a:extLst>
          </p:cNvPr>
          <p:cNvSpPr>
            <a:spLocks noGrp="1"/>
          </p:cNvSpPr>
          <p:nvPr>
            <p:ph idx="1"/>
          </p:nvPr>
        </p:nvSpPr>
        <p:spPr/>
        <p:txBody>
          <a:bodyPr/>
          <a:lstStyle/>
          <a:p>
            <a:r>
              <a:rPr lang="en-US" dirty="0"/>
              <a:t>A </a:t>
            </a:r>
            <a:r>
              <a:rPr lang="en-US" b="1" dirty="0"/>
              <a:t>set </a:t>
            </a:r>
            <a:r>
              <a:rPr lang="en-US" dirty="0"/>
              <a:t>is an </a:t>
            </a:r>
            <a:r>
              <a:rPr lang="en-US" u="sng" dirty="0"/>
              <a:t>unordered</a:t>
            </a:r>
            <a:r>
              <a:rPr lang="en-US" dirty="0"/>
              <a:t> collection of </a:t>
            </a:r>
            <a:r>
              <a:rPr lang="en-US" u="sng" dirty="0"/>
              <a:t>unique</a:t>
            </a:r>
            <a:r>
              <a:rPr lang="en-US" dirty="0"/>
              <a:t> elements</a:t>
            </a:r>
          </a:p>
          <a:p>
            <a:r>
              <a:rPr lang="en-US" dirty="0"/>
              <a:t>Sets are defined using curly braces {} or the set() function</a:t>
            </a:r>
          </a:p>
          <a:p>
            <a:endParaRPr lang="en-US" dirty="0"/>
          </a:p>
          <a:p>
            <a:r>
              <a:rPr lang="en-US" dirty="0" err="1"/>
              <a:t>my_prn_set</a:t>
            </a:r>
            <a:r>
              <a:rPr lang="en-US" dirty="0"/>
              <a:t> = {1, 2, 3, 4, 5}</a:t>
            </a:r>
          </a:p>
          <a:p>
            <a:endParaRPr lang="en-IN" dirty="0"/>
          </a:p>
        </p:txBody>
      </p:sp>
    </p:spTree>
    <p:extLst>
      <p:ext uri="{BB962C8B-B14F-4D97-AF65-F5344CB8AC3E}">
        <p14:creationId xmlns:p14="http://schemas.microsoft.com/office/powerpoint/2010/main" val="2034565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5C54-1E87-6EF2-BCAE-D2D7868DF22C}"/>
              </a:ext>
            </a:extLst>
          </p:cNvPr>
          <p:cNvSpPr>
            <a:spLocks noGrp="1"/>
          </p:cNvSpPr>
          <p:nvPr>
            <p:ph type="title"/>
          </p:nvPr>
        </p:nvSpPr>
        <p:spPr/>
        <p:txBody>
          <a:bodyPr/>
          <a:lstStyle/>
          <a:p>
            <a:r>
              <a:rPr lang="en-IN" dirty="0"/>
              <a:t>Set Example</a:t>
            </a:r>
          </a:p>
        </p:txBody>
      </p:sp>
      <p:sp>
        <p:nvSpPr>
          <p:cNvPr id="3" name="Content Placeholder 2">
            <a:extLst>
              <a:ext uri="{FF2B5EF4-FFF2-40B4-BE49-F238E27FC236}">
                <a16:creationId xmlns:a16="http://schemas.microsoft.com/office/drawing/2014/main" id="{F1574B98-0A20-968B-6495-5D13FAB19882}"/>
              </a:ext>
            </a:extLst>
          </p:cNvPr>
          <p:cNvSpPr>
            <a:spLocks noGrp="1"/>
          </p:cNvSpPr>
          <p:nvPr>
            <p:ph idx="1"/>
          </p:nvPr>
        </p:nvSpPr>
        <p:spPr/>
        <p:txBody>
          <a:bodyPr>
            <a:normAutofit fontScale="25000" lnSpcReduction="20000"/>
          </a:bodyPr>
          <a:lstStyle/>
          <a:p>
            <a:r>
              <a:rPr lang="en-US" dirty="0"/>
              <a:t># Creating a set</a:t>
            </a:r>
          </a:p>
          <a:p>
            <a:r>
              <a:rPr lang="en-US" dirty="0"/>
              <a:t>fruits = {"apple", "banana", "cherry"}</a:t>
            </a:r>
          </a:p>
          <a:p>
            <a:endParaRPr lang="en-US" dirty="0"/>
          </a:p>
          <a:p>
            <a:r>
              <a:rPr lang="en-US" dirty="0"/>
              <a:t># Adding an element to the set</a:t>
            </a:r>
          </a:p>
          <a:p>
            <a:r>
              <a:rPr lang="en-US" dirty="0" err="1"/>
              <a:t>fruits.add</a:t>
            </a:r>
            <a:r>
              <a:rPr lang="en-US" dirty="0"/>
              <a:t>("orange")</a:t>
            </a:r>
          </a:p>
          <a:p>
            <a:endParaRPr lang="en-US" dirty="0"/>
          </a:p>
          <a:p>
            <a:r>
              <a:rPr lang="en-US" dirty="0"/>
              <a:t># Removing an element from the set</a:t>
            </a:r>
          </a:p>
          <a:p>
            <a:r>
              <a:rPr lang="en-US" dirty="0" err="1"/>
              <a:t>fruits.remove</a:t>
            </a:r>
            <a:r>
              <a:rPr lang="en-US" dirty="0"/>
              <a:t>("banana")</a:t>
            </a:r>
          </a:p>
          <a:p>
            <a:endParaRPr lang="en-US" dirty="0"/>
          </a:p>
          <a:p>
            <a:r>
              <a:rPr lang="en-US" dirty="0"/>
              <a:t># Checking if an element is in the set</a:t>
            </a:r>
          </a:p>
          <a:p>
            <a:r>
              <a:rPr lang="en-US" dirty="0" err="1"/>
              <a:t>is_mango_present</a:t>
            </a:r>
            <a:r>
              <a:rPr lang="en-US" dirty="0"/>
              <a:t> = "mango" in fruits</a:t>
            </a:r>
          </a:p>
          <a:p>
            <a:endParaRPr lang="en-US" dirty="0"/>
          </a:p>
          <a:p>
            <a:r>
              <a:rPr lang="en-US" dirty="0"/>
              <a:t># Iterating through the set</a:t>
            </a:r>
          </a:p>
          <a:p>
            <a:r>
              <a:rPr lang="en-US" dirty="0"/>
              <a:t>for fruit in fruits:</a:t>
            </a:r>
          </a:p>
          <a:p>
            <a:r>
              <a:rPr lang="en-US" dirty="0"/>
              <a:t>    print(fruit)</a:t>
            </a:r>
          </a:p>
          <a:p>
            <a:endParaRPr lang="en-US" dirty="0"/>
          </a:p>
          <a:p>
            <a:r>
              <a:rPr lang="en-US" dirty="0"/>
              <a:t># Finding the length of the set</a:t>
            </a:r>
          </a:p>
          <a:p>
            <a:r>
              <a:rPr lang="en-US" dirty="0" err="1"/>
              <a:t>num_fruits</a:t>
            </a:r>
            <a:r>
              <a:rPr lang="en-US" dirty="0"/>
              <a:t> = </a:t>
            </a:r>
            <a:r>
              <a:rPr lang="en-US" dirty="0" err="1"/>
              <a:t>len</a:t>
            </a:r>
            <a:r>
              <a:rPr lang="en-US" dirty="0"/>
              <a:t>(fruits)</a:t>
            </a:r>
          </a:p>
          <a:p>
            <a:endParaRPr lang="en-US" dirty="0"/>
          </a:p>
          <a:p>
            <a:r>
              <a:rPr lang="en-US" dirty="0"/>
              <a:t># Creating a new set with some common elements</a:t>
            </a:r>
          </a:p>
          <a:p>
            <a:r>
              <a:rPr lang="en-US" dirty="0"/>
              <a:t>vegetables = {"carrot", "potato", "apple"}</a:t>
            </a:r>
          </a:p>
          <a:p>
            <a:endParaRPr lang="en-US" dirty="0"/>
          </a:p>
          <a:p>
            <a:r>
              <a:rPr lang="en-US" dirty="0"/>
              <a:t># Finding the intersection of two sets</a:t>
            </a:r>
          </a:p>
          <a:p>
            <a:r>
              <a:rPr lang="en-US" dirty="0" err="1"/>
              <a:t>common_items</a:t>
            </a:r>
            <a:r>
              <a:rPr lang="en-US" dirty="0"/>
              <a:t> = </a:t>
            </a:r>
            <a:r>
              <a:rPr lang="en-US" dirty="0" err="1"/>
              <a:t>fruits.intersection</a:t>
            </a:r>
            <a:r>
              <a:rPr lang="en-US" dirty="0"/>
              <a:t>(vegetables)</a:t>
            </a:r>
          </a:p>
          <a:p>
            <a:endParaRPr lang="en-US" dirty="0"/>
          </a:p>
          <a:p>
            <a:r>
              <a:rPr lang="en-US" dirty="0"/>
              <a:t># Combining two sets (union)</a:t>
            </a:r>
          </a:p>
          <a:p>
            <a:r>
              <a:rPr lang="en-US" dirty="0" err="1"/>
              <a:t>all_items</a:t>
            </a:r>
            <a:r>
              <a:rPr lang="en-US" dirty="0"/>
              <a:t> = </a:t>
            </a:r>
            <a:r>
              <a:rPr lang="en-US" dirty="0" err="1"/>
              <a:t>fruits.union</a:t>
            </a:r>
            <a:r>
              <a:rPr lang="en-US" dirty="0"/>
              <a:t>(vegetables)</a:t>
            </a:r>
          </a:p>
          <a:p>
            <a:endParaRPr lang="en-US" dirty="0"/>
          </a:p>
          <a:p>
            <a:r>
              <a:rPr lang="en-US" dirty="0"/>
              <a:t># Creating an empty set</a:t>
            </a:r>
          </a:p>
          <a:p>
            <a:r>
              <a:rPr lang="en-US" dirty="0" err="1"/>
              <a:t>empty_set</a:t>
            </a:r>
            <a:r>
              <a:rPr lang="en-US" dirty="0"/>
              <a:t> = set()</a:t>
            </a:r>
          </a:p>
          <a:p>
            <a:endParaRPr lang="en-US" dirty="0"/>
          </a:p>
          <a:p>
            <a:r>
              <a:rPr lang="en-US" dirty="0"/>
              <a:t># Printing the results</a:t>
            </a:r>
          </a:p>
          <a:p>
            <a:r>
              <a:rPr lang="en-US" dirty="0"/>
              <a:t>print("Fruits:", fruits)</a:t>
            </a:r>
          </a:p>
          <a:p>
            <a:r>
              <a:rPr lang="en-US" dirty="0"/>
              <a:t>print("Is mango present?", </a:t>
            </a:r>
            <a:r>
              <a:rPr lang="en-US" dirty="0" err="1"/>
              <a:t>is_mango_present</a:t>
            </a:r>
            <a:r>
              <a:rPr lang="en-US" dirty="0"/>
              <a:t>)</a:t>
            </a:r>
          </a:p>
          <a:p>
            <a:r>
              <a:rPr lang="en-US" dirty="0"/>
              <a:t>print("Number of fruits:", </a:t>
            </a:r>
            <a:r>
              <a:rPr lang="en-US" dirty="0" err="1"/>
              <a:t>num_fruits</a:t>
            </a:r>
            <a:r>
              <a:rPr lang="en-US" dirty="0"/>
              <a:t>)</a:t>
            </a:r>
          </a:p>
          <a:p>
            <a:r>
              <a:rPr lang="en-US" dirty="0"/>
              <a:t>print("Common items:", </a:t>
            </a:r>
            <a:r>
              <a:rPr lang="en-US" dirty="0" err="1"/>
              <a:t>common_items</a:t>
            </a:r>
            <a:r>
              <a:rPr lang="en-US" dirty="0"/>
              <a:t>)</a:t>
            </a:r>
          </a:p>
          <a:p>
            <a:r>
              <a:rPr lang="en-US" dirty="0"/>
              <a:t>print("All items:", </a:t>
            </a:r>
            <a:r>
              <a:rPr lang="en-US" dirty="0" err="1"/>
              <a:t>all_items</a:t>
            </a:r>
            <a:r>
              <a:rPr lang="en-US" dirty="0"/>
              <a:t>)</a:t>
            </a:r>
          </a:p>
        </p:txBody>
      </p:sp>
    </p:spTree>
    <p:extLst>
      <p:ext uri="{BB962C8B-B14F-4D97-AF65-F5344CB8AC3E}">
        <p14:creationId xmlns:p14="http://schemas.microsoft.com/office/powerpoint/2010/main" val="2958133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F0B5-360D-0A78-7EF7-84B6AAC4B770}"/>
              </a:ext>
            </a:extLst>
          </p:cNvPr>
          <p:cNvSpPr>
            <a:spLocks noGrp="1"/>
          </p:cNvSpPr>
          <p:nvPr>
            <p:ph type="title"/>
          </p:nvPr>
        </p:nvSpPr>
        <p:spPr/>
        <p:txBody>
          <a:bodyPr/>
          <a:lstStyle/>
          <a:p>
            <a:r>
              <a:rPr lang="en-IN" dirty="0"/>
              <a:t>Set – Bank Account Types</a:t>
            </a:r>
          </a:p>
        </p:txBody>
      </p:sp>
      <p:sp>
        <p:nvSpPr>
          <p:cNvPr id="3" name="Content Placeholder 2">
            <a:extLst>
              <a:ext uri="{FF2B5EF4-FFF2-40B4-BE49-F238E27FC236}">
                <a16:creationId xmlns:a16="http://schemas.microsoft.com/office/drawing/2014/main" id="{3687A484-7D4D-27C3-3056-A7B89D15E2F9}"/>
              </a:ext>
            </a:extLst>
          </p:cNvPr>
          <p:cNvSpPr>
            <a:spLocks noGrp="1"/>
          </p:cNvSpPr>
          <p:nvPr>
            <p:ph idx="1"/>
          </p:nvPr>
        </p:nvSpPr>
        <p:spPr/>
        <p:txBody>
          <a:bodyPr>
            <a:normAutofit fontScale="55000" lnSpcReduction="20000"/>
          </a:bodyPr>
          <a:lstStyle/>
          <a:p>
            <a:r>
              <a:rPr lang="en-US" dirty="0" err="1"/>
              <a:t>account_types</a:t>
            </a:r>
            <a:r>
              <a:rPr lang="en-US" dirty="0"/>
              <a:t> = {"checking", "savings", "credit", "investment"}</a:t>
            </a:r>
          </a:p>
          <a:p>
            <a:endParaRPr lang="en-US" dirty="0"/>
          </a:p>
          <a:p>
            <a:r>
              <a:rPr lang="en-US" dirty="0"/>
              <a:t># Print out the account types</a:t>
            </a:r>
          </a:p>
          <a:p>
            <a:r>
              <a:rPr lang="en-US" dirty="0"/>
              <a:t>print("Account types:")</a:t>
            </a:r>
          </a:p>
          <a:p>
            <a:r>
              <a:rPr lang="en-US" dirty="0"/>
              <a:t>for account in </a:t>
            </a:r>
            <a:r>
              <a:rPr lang="en-US" dirty="0" err="1"/>
              <a:t>account_types</a:t>
            </a:r>
            <a:r>
              <a:rPr lang="en-US" dirty="0"/>
              <a:t>:</a:t>
            </a:r>
          </a:p>
          <a:p>
            <a:r>
              <a:rPr lang="en-US" dirty="0"/>
              <a:t>    print(account)</a:t>
            </a:r>
          </a:p>
          <a:p>
            <a:endParaRPr lang="en-US" dirty="0"/>
          </a:p>
          <a:p>
            <a:r>
              <a:rPr lang="en-US" dirty="0"/>
              <a:t># Add a new account type</a:t>
            </a:r>
          </a:p>
          <a:p>
            <a:r>
              <a:rPr lang="en-US" dirty="0" err="1"/>
              <a:t>account_types.add</a:t>
            </a:r>
            <a:r>
              <a:rPr lang="en-US" dirty="0"/>
              <a:t>("money market")</a:t>
            </a:r>
          </a:p>
          <a:p>
            <a:endParaRPr lang="en-US" dirty="0"/>
          </a:p>
          <a:p>
            <a:r>
              <a:rPr lang="en-US" dirty="0"/>
              <a:t># Print out the updated account types</a:t>
            </a:r>
          </a:p>
          <a:p>
            <a:r>
              <a:rPr lang="en-US" dirty="0"/>
              <a:t>print("Updated account types:")</a:t>
            </a:r>
          </a:p>
          <a:p>
            <a:r>
              <a:rPr lang="en-US" dirty="0"/>
              <a:t>for account in </a:t>
            </a:r>
            <a:r>
              <a:rPr lang="en-US" dirty="0" err="1"/>
              <a:t>account_types</a:t>
            </a:r>
            <a:r>
              <a:rPr lang="en-US" dirty="0"/>
              <a:t>:</a:t>
            </a:r>
          </a:p>
          <a:p>
            <a:r>
              <a:rPr lang="en-US" dirty="0"/>
              <a:t>    print(account)</a:t>
            </a:r>
          </a:p>
          <a:p>
            <a:endParaRPr lang="en-IN" dirty="0"/>
          </a:p>
        </p:txBody>
      </p:sp>
    </p:spTree>
    <p:extLst>
      <p:ext uri="{BB962C8B-B14F-4D97-AF65-F5344CB8AC3E}">
        <p14:creationId xmlns:p14="http://schemas.microsoft.com/office/powerpoint/2010/main" val="2737364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BB4E-5A72-5895-B4E3-96C55054B406}"/>
              </a:ext>
            </a:extLst>
          </p:cNvPr>
          <p:cNvSpPr>
            <a:spLocks noGrp="1"/>
          </p:cNvSpPr>
          <p:nvPr>
            <p:ph type="title"/>
          </p:nvPr>
        </p:nvSpPr>
        <p:spPr/>
        <p:txBody>
          <a:bodyPr/>
          <a:lstStyle/>
          <a:p>
            <a:r>
              <a:rPr lang="en-IN" dirty="0"/>
              <a:t>Lambda Functions</a:t>
            </a:r>
          </a:p>
        </p:txBody>
      </p:sp>
      <p:sp>
        <p:nvSpPr>
          <p:cNvPr id="3" name="Content Placeholder 2">
            <a:extLst>
              <a:ext uri="{FF2B5EF4-FFF2-40B4-BE49-F238E27FC236}">
                <a16:creationId xmlns:a16="http://schemas.microsoft.com/office/drawing/2014/main" id="{390B249C-0F43-E501-A9A2-A06F359C7E90}"/>
              </a:ext>
            </a:extLst>
          </p:cNvPr>
          <p:cNvSpPr>
            <a:spLocks noGrp="1"/>
          </p:cNvSpPr>
          <p:nvPr>
            <p:ph idx="1"/>
          </p:nvPr>
        </p:nvSpPr>
        <p:spPr/>
        <p:txBody>
          <a:bodyPr/>
          <a:lstStyle/>
          <a:p>
            <a:r>
              <a:rPr lang="en-US" dirty="0"/>
              <a:t>A </a:t>
            </a:r>
            <a:r>
              <a:rPr lang="en-US" b="1" dirty="0"/>
              <a:t>lambda function </a:t>
            </a:r>
            <a:r>
              <a:rPr lang="en-US" dirty="0"/>
              <a:t>in Python is a </a:t>
            </a:r>
            <a:r>
              <a:rPr lang="en-US" u="sng" dirty="0"/>
              <a:t>small</a:t>
            </a:r>
            <a:r>
              <a:rPr lang="en-US" dirty="0"/>
              <a:t>, </a:t>
            </a:r>
            <a:r>
              <a:rPr lang="en-US" u="sng" dirty="0"/>
              <a:t>anonymous</a:t>
            </a:r>
            <a:r>
              <a:rPr lang="en-US" dirty="0"/>
              <a:t> function that can have any number of arguments, but can only have one expression</a:t>
            </a:r>
          </a:p>
          <a:p>
            <a:r>
              <a:rPr lang="en-US" dirty="0"/>
              <a:t>It is often used for short, simple operations </a:t>
            </a:r>
          </a:p>
          <a:p>
            <a:r>
              <a:rPr lang="en-US" dirty="0"/>
              <a:t>Lambda functions are defined using the </a:t>
            </a:r>
            <a:r>
              <a:rPr lang="en-US" i="1" dirty="0"/>
              <a:t>lambda </a:t>
            </a:r>
            <a:r>
              <a:rPr lang="en-US" dirty="0"/>
              <a:t>keyword, followed by the arguments and the expression</a:t>
            </a:r>
          </a:p>
          <a:p>
            <a:r>
              <a:rPr lang="en-US" dirty="0"/>
              <a:t>General syntax: </a:t>
            </a:r>
            <a:r>
              <a:rPr lang="en-US" sz="2400" dirty="0">
                <a:latin typeface="Cascadia Code" panose="020B0609020000020004" pitchFamily="49" charset="0"/>
                <a:ea typeface="Cascadia Code" panose="020B0609020000020004" pitchFamily="49" charset="0"/>
                <a:cs typeface="Cascadia Code" panose="020B0609020000020004" pitchFamily="49" charset="0"/>
              </a:rPr>
              <a:t>lambda arguments: expression</a:t>
            </a:r>
          </a:p>
          <a:p>
            <a:endParaRPr lang="en-US" dirty="0"/>
          </a:p>
          <a:p>
            <a:endParaRPr lang="en-IN" dirty="0"/>
          </a:p>
        </p:txBody>
      </p:sp>
    </p:spTree>
    <p:extLst>
      <p:ext uri="{BB962C8B-B14F-4D97-AF65-F5344CB8AC3E}">
        <p14:creationId xmlns:p14="http://schemas.microsoft.com/office/powerpoint/2010/main" val="59662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C498-65E7-10D3-4596-749C3355AAE8}"/>
              </a:ext>
            </a:extLst>
          </p:cNvPr>
          <p:cNvSpPr>
            <a:spLocks noGrp="1"/>
          </p:cNvSpPr>
          <p:nvPr>
            <p:ph type="title"/>
          </p:nvPr>
        </p:nvSpPr>
        <p:spPr/>
        <p:txBody>
          <a:bodyPr/>
          <a:lstStyle/>
          <a:p>
            <a:r>
              <a:rPr lang="en-IN" dirty="0"/>
              <a:t>Lambda Function: Example</a:t>
            </a:r>
          </a:p>
        </p:txBody>
      </p:sp>
      <p:sp>
        <p:nvSpPr>
          <p:cNvPr id="4" name="Content Placeholder 3">
            <a:extLst>
              <a:ext uri="{FF2B5EF4-FFF2-40B4-BE49-F238E27FC236}">
                <a16:creationId xmlns:a16="http://schemas.microsoft.com/office/drawing/2014/main" id="{C6901E51-5A9B-F9DB-391C-0F4BAD2AEA32}"/>
              </a:ext>
            </a:extLst>
          </p:cNvPr>
          <p:cNvSpPr>
            <a:spLocks noGrp="1"/>
          </p:cNvSpPr>
          <p:nvPr>
            <p:ph sz="half" idx="1"/>
          </p:nvPr>
        </p:nvSpPr>
        <p:spPr/>
        <p:txBody>
          <a:bodyPr/>
          <a:lstStyle/>
          <a:p>
            <a:r>
              <a:rPr lang="en-US" dirty="0"/>
              <a:t>def add(a, b):</a:t>
            </a:r>
          </a:p>
          <a:p>
            <a:r>
              <a:rPr lang="en-US" dirty="0"/>
              <a:t>    return a + b</a:t>
            </a:r>
          </a:p>
          <a:p>
            <a:endParaRPr lang="en-US" dirty="0"/>
          </a:p>
          <a:p>
            <a:r>
              <a:rPr lang="en-US" dirty="0"/>
              <a:t>result = add(5, 3)</a:t>
            </a:r>
          </a:p>
          <a:p>
            <a:r>
              <a:rPr lang="en-US" dirty="0"/>
              <a:t>print(result)</a:t>
            </a:r>
          </a:p>
          <a:p>
            <a:endParaRPr lang="en-IN" dirty="0"/>
          </a:p>
        </p:txBody>
      </p:sp>
      <p:sp>
        <p:nvSpPr>
          <p:cNvPr id="5" name="Content Placeholder 4">
            <a:extLst>
              <a:ext uri="{FF2B5EF4-FFF2-40B4-BE49-F238E27FC236}">
                <a16:creationId xmlns:a16="http://schemas.microsoft.com/office/drawing/2014/main" id="{325041E0-D6FA-73EF-1E70-7F80580355CD}"/>
              </a:ext>
            </a:extLst>
          </p:cNvPr>
          <p:cNvSpPr>
            <a:spLocks noGrp="1"/>
          </p:cNvSpPr>
          <p:nvPr>
            <p:ph sz="half" idx="2"/>
          </p:nvPr>
        </p:nvSpPr>
        <p:spPr/>
        <p:txBody>
          <a:bodyPr/>
          <a:lstStyle/>
          <a:p>
            <a:r>
              <a:rPr lang="en-US" dirty="0"/>
              <a:t>add = lambda a, b: a + b</a:t>
            </a:r>
          </a:p>
          <a:p>
            <a:endParaRPr lang="en-US" dirty="0"/>
          </a:p>
          <a:p>
            <a:r>
              <a:rPr lang="en-US" dirty="0"/>
              <a:t>result = add(5, 3)</a:t>
            </a:r>
          </a:p>
          <a:p>
            <a:r>
              <a:rPr lang="en-US" dirty="0"/>
              <a:t>print(result)</a:t>
            </a:r>
          </a:p>
          <a:p>
            <a:endParaRPr lang="en-IN" dirty="0"/>
          </a:p>
        </p:txBody>
      </p:sp>
    </p:spTree>
    <p:extLst>
      <p:ext uri="{BB962C8B-B14F-4D97-AF65-F5344CB8AC3E}">
        <p14:creationId xmlns:p14="http://schemas.microsoft.com/office/powerpoint/2010/main" val="873259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B24D4A-0235-1A17-855A-D0192C7FB200}"/>
              </a:ext>
            </a:extLst>
          </p:cNvPr>
          <p:cNvSpPr>
            <a:spLocks noGrp="1"/>
          </p:cNvSpPr>
          <p:nvPr>
            <p:ph type="title"/>
          </p:nvPr>
        </p:nvSpPr>
        <p:spPr/>
        <p:txBody>
          <a:bodyPr/>
          <a:lstStyle/>
          <a:p>
            <a:r>
              <a:rPr lang="en-IN" dirty="0"/>
              <a:t>Same Example with User Input</a:t>
            </a:r>
          </a:p>
        </p:txBody>
      </p:sp>
      <p:sp>
        <p:nvSpPr>
          <p:cNvPr id="6" name="Content Placeholder 5">
            <a:extLst>
              <a:ext uri="{FF2B5EF4-FFF2-40B4-BE49-F238E27FC236}">
                <a16:creationId xmlns:a16="http://schemas.microsoft.com/office/drawing/2014/main" id="{23378D63-555F-8CD4-7E4E-1162E4B4A88F}"/>
              </a:ext>
            </a:extLst>
          </p:cNvPr>
          <p:cNvSpPr>
            <a:spLocks noGrp="1"/>
          </p:cNvSpPr>
          <p:nvPr>
            <p:ph idx="1"/>
          </p:nvPr>
        </p:nvSpPr>
        <p:spPr/>
        <p:txBody>
          <a:bodyPr>
            <a:normAutofit fontScale="32500" lnSpcReduction="20000"/>
          </a:bodyPr>
          <a:lstStyle/>
          <a:p>
            <a:r>
              <a:rPr lang="en-IN" dirty="0"/>
              <a:t># Usual function syntax</a:t>
            </a:r>
          </a:p>
          <a:p>
            <a:r>
              <a:rPr lang="en-IN" dirty="0"/>
              <a:t>def add(a, b):</a:t>
            </a:r>
          </a:p>
          <a:p>
            <a:r>
              <a:rPr lang="en-IN" dirty="0"/>
              <a:t>    return a + b</a:t>
            </a:r>
          </a:p>
          <a:p>
            <a:endParaRPr lang="en-IN" dirty="0"/>
          </a:p>
          <a:p>
            <a:r>
              <a:rPr lang="en-IN" dirty="0"/>
              <a:t>x = int(input("Enter first number:"))</a:t>
            </a:r>
          </a:p>
          <a:p>
            <a:r>
              <a:rPr lang="en-IN" dirty="0"/>
              <a:t>y = int(input("Enter second number:"))</a:t>
            </a:r>
          </a:p>
          <a:p>
            <a:endParaRPr lang="en-IN" dirty="0"/>
          </a:p>
          <a:p>
            <a:r>
              <a:rPr lang="en-IN" dirty="0"/>
              <a:t>result = add(x, y)</a:t>
            </a:r>
          </a:p>
          <a:p>
            <a:r>
              <a:rPr lang="en-IN" dirty="0"/>
              <a:t>print(result)</a:t>
            </a:r>
          </a:p>
          <a:p>
            <a:endParaRPr lang="en-IN" dirty="0"/>
          </a:p>
          <a:p>
            <a:endParaRPr lang="en-IN" dirty="0"/>
          </a:p>
          <a:p>
            <a:r>
              <a:rPr lang="en-IN" dirty="0"/>
              <a:t># Now using lambda</a:t>
            </a:r>
          </a:p>
          <a:p>
            <a:r>
              <a:rPr lang="en-IN" dirty="0" err="1"/>
              <a:t>addlambda</a:t>
            </a:r>
            <a:r>
              <a:rPr lang="en-IN" dirty="0"/>
              <a:t> = lambda a, b: a + b</a:t>
            </a:r>
          </a:p>
          <a:p>
            <a:endParaRPr lang="en-IN" dirty="0"/>
          </a:p>
          <a:p>
            <a:r>
              <a:rPr lang="en-IN" dirty="0"/>
              <a:t>x = int(input("Enter first number:"))</a:t>
            </a:r>
          </a:p>
          <a:p>
            <a:r>
              <a:rPr lang="en-IN" dirty="0"/>
              <a:t>y = int(input("Enter second number:"))</a:t>
            </a:r>
          </a:p>
          <a:p>
            <a:endParaRPr lang="en-IN" dirty="0"/>
          </a:p>
          <a:p>
            <a:r>
              <a:rPr lang="en-IN" dirty="0"/>
              <a:t>result = </a:t>
            </a:r>
            <a:r>
              <a:rPr lang="en-IN" dirty="0" err="1"/>
              <a:t>addlambda</a:t>
            </a:r>
            <a:r>
              <a:rPr lang="en-IN" dirty="0"/>
              <a:t>(x, y)</a:t>
            </a:r>
          </a:p>
          <a:p>
            <a:r>
              <a:rPr lang="en-IN" dirty="0"/>
              <a:t>print("Sum is:", result)</a:t>
            </a:r>
          </a:p>
        </p:txBody>
      </p:sp>
    </p:spTree>
    <p:extLst>
      <p:ext uri="{BB962C8B-B14F-4D97-AF65-F5344CB8AC3E}">
        <p14:creationId xmlns:p14="http://schemas.microsoft.com/office/powerpoint/2010/main" val="1297917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61C3-306F-3506-6A6A-3C288D57FAC3}"/>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116A668E-8D4E-7829-299B-9BE7A0A72FC2}"/>
              </a:ext>
            </a:extLst>
          </p:cNvPr>
          <p:cNvSpPr>
            <a:spLocks noGrp="1"/>
          </p:cNvSpPr>
          <p:nvPr>
            <p:ph idx="1"/>
          </p:nvPr>
        </p:nvSpPr>
        <p:spPr/>
        <p:txBody>
          <a:bodyPr/>
          <a:lstStyle/>
          <a:p>
            <a:r>
              <a:rPr lang="en-IN" dirty="0"/>
              <a:t>Write code to accept a number from the user and to find its square using a function called </a:t>
            </a:r>
            <a:r>
              <a:rPr lang="en-IN" dirty="0" err="1"/>
              <a:t>calc_square</a:t>
            </a:r>
            <a:r>
              <a:rPr lang="en-IN" dirty="0"/>
              <a:t>()</a:t>
            </a:r>
          </a:p>
          <a:p>
            <a:r>
              <a:rPr lang="en-IN" dirty="0"/>
              <a:t>Now rewrite using a lambda function called </a:t>
            </a:r>
            <a:r>
              <a:rPr lang="en-IN" dirty="0" err="1"/>
              <a:t>called</a:t>
            </a:r>
            <a:r>
              <a:rPr lang="en-IN" dirty="0"/>
              <a:t> </a:t>
            </a:r>
            <a:r>
              <a:rPr lang="en-IN" dirty="0" err="1"/>
              <a:t>calc_square_lambda</a:t>
            </a:r>
            <a:r>
              <a:rPr lang="en-IN" dirty="0"/>
              <a:t>() and test it</a:t>
            </a:r>
          </a:p>
        </p:txBody>
      </p:sp>
    </p:spTree>
    <p:extLst>
      <p:ext uri="{BB962C8B-B14F-4D97-AF65-F5344CB8AC3E}">
        <p14:creationId xmlns:p14="http://schemas.microsoft.com/office/powerpoint/2010/main" val="423832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D7C6-E935-93E5-4BF8-1FC34178EB87}"/>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37CC3C72-5EC6-2696-EDCE-FD8CDA42F718}"/>
              </a:ext>
            </a:extLst>
          </p:cNvPr>
          <p:cNvSpPr>
            <a:spLocks noGrp="1"/>
          </p:cNvSpPr>
          <p:nvPr>
            <p:ph idx="1"/>
          </p:nvPr>
        </p:nvSpPr>
        <p:spPr/>
        <p:txBody>
          <a:bodyPr/>
          <a:lstStyle/>
          <a:p>
            <a:r>
              <a:rPr lang="en-US" dirty="0"/>
              <a:t>Python's garbage collector periodically identifies and reclaims memory occupied by objects that are no longer reachable (i.e., their reference count drops to zero)</a:t>
            </a:r>
          </a:p>
          <a:p>
            <a:r>
              <a:rPr lang="en-US" dirty="0"/>
              <a:t>Circular references (objects referencing each other in a loop) are also managed by the garbage collector, as reference counting alone cannot handle these cases</a:t>
            </a:r>
          </a:p>
          <a:p>
            <a:endParaRPr lang="en-IN" dirty="0"/>
          </a:p>
        </p:txBody>
      </p:sp>
    </p:spTree>
    <p:extLst>
      <p:ext uri="{BB962C8B-B14F-4D97-AF65-F5344CB8AC3E}">
        <p14:creationId xmlns:p14="http://schemas.microsoft.com/office/powerpoint/2010/main" val="8181904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C498-65E7-10D3-4596-749C3355AAE8}"/>
              </a:ext>
            </a:extLst>
          </p:cNvPr>
          <p:cNvSpPr>
            <a:spLocks noGrp="1"/>
          </p:cNvSpPr>
          <p:nvPr>
            <p:ph type="title"/>
          </p:nvPr>
        </p:nvSpPr>
        <p:spPr/>
        <p:txBody>
          <a:bodyPr/>
          <a:lstStyle/>
          <a:p>
            <a:r>
              <a:rPr lang="en-IN" dirty="0"/>
              <a:t>Lambda Function: Example</a:t>
            </a:r>
          </a:p>
        </p:txBody>
      </p:sp>
      <p:sp>
        <p:nvSpPr>
          <p:cNvPr id="4" name="Content Placeholder 3">
            <a:extLst>
              <a:ext uri="{FF2B5EF4-FFF2-40B4-BE49-F238E27FC236}">
                <a16:creationId xmlns:a16="http://schemas.microsoft.com/office/drawing/2014/main" id="{C6901E51-5A9B-F9DB-391C-0F4BAD2AEA32}"/>
              </a:ext>
            </a:extLst>
          </p:cNvPr>
          <p:cNvSpPr>
            <a:spLocks noGrp="1"/>
          </p:cNvSpPr>
          <p:nvPr>
            <p:ph sz="half" idx="1"/>
          </p:nvPr>
        </p:nvSpPr>
        <p:spPr/>
        <p:txBody>
          <a:bodyPr/>
          <a:lstStyle/>
          <a:p>
            <a:r>
              <a:rPr lang="en-US" dirty="0"/>
              <a:t>def square(x):</a:t>
            </a:r>
          </a:p>
          <a:p>
            <a:r>
              <a:rPr lang="en-US" dirty="0"/>
              <a:t>    return x ** 2</a:t>
            </a:r>
          </a:p>
          <a:p>
            <a:endParaRPr lang="en-US" dirty="0"/>
          </a:p>
          <a:p>
            <a:r>
              <a:rPr lang="en-US" dirty="0"/>
              <a:t>result = square(4)</a:t>
            </a:r>
          </a:p>
          <a:p>
            <a:r>
              <a:rPr lang="en-US" dirty="0"/>
              <a:t>print(result)</a:t>
            </a:r>
          </a:p>
        </p:txBody>
      </p:sp>
      <p:sp>
        <p:nvSpPr>
          <p:cNvPr id="5" name="Content Placeholder 4">
            <a:extLst>
              <a:ext uri="{FF2B5EF4-FFF2-40B4-BE49-F238E27FC236}">
                <a16:creationId xmlns:a16="http://schemas.microsoft.com/office/drawing/2014/main" id="{325041E0-D6FA-73EF-1E70-7F80580355CD}"/>
              </a:ext>
            </a:extLst>
          </p:cNvPr>
          <p:cNvSpPr>
            <a:spLocks noGrp="1"/>
          </p:cNvSpPr>
          <p:nvPr>
            <p:ph sz="half" idx="2"/>
          </p:nvPr>
        </p:nvSpPr>
        <p:spPr/>
        <p:txBody>
          <a:bodyPr/>
          <a:lstStyle/>
          <a:p>
            <a:r>
              <a:rPr lang="en-US" dirty="0"/>
              <a:t>square = lambda x: x ** 2</a:t>
            </a:r>
          </a:p>
          <a:p>
            <a:endParaRPr lang="en-US" dirty="0"/>
          </a:p>
          <a:p>
            <a:r>
              <a:rPr lang="en-US" dirty="0"/>
              <a:t>result = square(4)</a:t>
            </a:r>
          </a:p>
          <a:p>
            <a:r>
              <a:rPr lang="en-US" dirty="0"/>
              <a:t>print(result)</a:t>
            </a:r>
          </a:p>
        </p:txBody>
      </p:sp>
    </p:spTree>
    <p:extLst>
      <p:ext uri="{BB962C8B-B14F-4D97-AF65-F5344CB8AC3E}">
        <p14:creationId xmlns:p14="http://schemas.microsoft.com/office/powerpoint/2010/main" val="944504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C498-65E7-10D3-4596-749C3355AAE8}"/>
              </a:ext>
            </a:extLst>
          </p:cNvPr>
          <p:cNvSpPr>
            <a:spLocks noGrp="1"/>
          </p:cNvSpPr>
          <p:nvPr>
            <p:ph type="title"/>
          </p:nvPr>
        </p:nvSpPr>
        <p:spPr/>
        <p:txBody>
          <a:bodyPr/>
          <a:lstStyle/>
          <a:p>
            <a:r>
              <a:rPr lang="en-IN" dirty="0"/>
              <a:t>Inline Lambda Function</a:t>
            </a:r>
          </a:p>
        </p:txBody>
      </p:sp>
      <p:sp>
        <p:nvSpPr>
          <p:cNvPr id="4" name="Content Placeholder 3">
            <a:extLst>
              <a:ext uri="{FF2B5EF4-FFF2-40B4-BE49-F238E27FC236}">
                <a16:creationId xmlns:a16="http://schemas.microsoft.com/office/drawing/2014/main" id="{C6901E51-5A9B-F9DB-391C-0F4BAD2AEA32}"/>
              </a:ext>
            </a:extLst>
          </p:cNvPr>
          <p:cNvSpPr>
            <a:spLocks noGrp="1"/>
          </p:cNvSpPr>
          <p:nvPr>
            <p:ph sz="half" idx="1"/>
          </p:nvPr>
        </p:nvSpPr>
        <p:spPr/>
        <p:txBody>
          <a:bodyPr/>
          <a:lstStyle/>
          <a:p>
            <a:r>
              <a:rPr lang="en-US" dirty="0"/>
              <a:t>def cube(x):</a:t>
            </a:r>
          </a:p>
          <a:p>
            <a:r>
              <a:rPr lang="en-US" dirty="0"/>
              <a:t>    return x ** 3</a:t>
            </a:r>
          </a:p>
          <a:p>
            <a:endParaRPr lang="en-US" dirty="0"/>
          </a:p>
          <a:p>
            <a:r>
              <a:rPr lang="en-US" dirty="0"/>
              <a:t>result = cube(3)</a:t>
            </a:r>
          </a:p>
          <a:p>
            <a:r>
              <a:rPr lang="en-US" dirty="0"/>
              <a:t>print(result)</a:t>
            </a:r>
          </a:p>
        </p:txBody>
      </p:sp>
      <p:sp>
        <p:nvSpPr>
          <p:cNvPr id="5" name="Content Placeholder 4">
            <a:extLst>
              <a:ext uri="{FF2B5EF4-FFF2-40B4-BE49-F238E27FC236}">
                <a16:creationId xmlns:a16="http://schemas.microsoft.com/office/drawing/2014/main" id="{325041E0-D6FA-73EF-1E70-7F80580355CD}"/>
              </a:ext>
            </a:extLst>
          </p:cNvPr>
          <p:cNvSpPr>
            <a:spLocks noGrp="1"/>
          </p:cNvSpPr>
          <p:nvPr>
            <p:ph sz="half" idx="2"/>
          </p:nvPr>
        </p:nvSpPr>
        <p:spPr/>
        <p:txBody>
          <a:bodyPr/>
          <a:lstStyle/>
          <a:p>
            <a:r>
              <a:rPr lang="en-US" dirty="0"/>
              <a:t>cube = (lambda x: x ** 3)(3)</a:t>
            </a:r>
          </a:p>
          <a:p>
            <a:r>
              <a:rPr lang="en-US" dirty="0"/>
              <a:t>print(cube)</a:t>
            </a:r>
          </a:p>
        </p:txBody>
      </p:sp>
    </p:spTree>
    <p:extLst>
      <p:ext uri="{BB962C8B-B14F-4D97-AF65-F5344CB8AC3E}">
        <p14:creationId xmlns:p14="http://schemas.microsoft.com/office/powerpoint/2010/main" val="4069390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C498-65E7-10D3-4596-749C3355AAE8}"/>
              </a:ext>
            </a:extLst>
          </p:cNvPr>
          <p:cNvSpPr>
            <a:spLocks noGrp="1"/>
          </p:cNvSpPr>
          <p:nvPr>
            <p:ph type="title"/>
          </p:nvPr>
        </p:nvSpPr>
        <p:spPr/>
        <p:txBody>
          <a:bodyPr/>
          <a:lstStyle/>
          <a:p>
            <a:r>
              <a:rPr lang="en-IN" dirty="0"/>
              <a:t>Inline Lambda Function</a:t>
            </a:r>
          </a:p>
        </p:txBody>
      </p:sp>
      <p:sp>
        <p:nvSpPr>
          <p:cNvPr id="4" name="Content Placeholder 3">
            <a:extLst>
              <a:ext uri="{FF2B5EF4-FFF2-40B4-BE49-F238E27FC236}">
                <a16:creationId xmlns:a16="http://schemas.microsoft.com/office/drawing/2014/main" id="{C6901E51-5A9B-F9DB-391C-0F4BAD2AEA32}"/>
              </a:ext>
            </a:extLst>
          </p:cNvPr>
          <p:cNvSpPr>
            <a:spLocks noGrp="1"/>
          </p:cNvSpPr>
          <p:nvPr>
            <p:ph sz="half" idx="1"/>
          </p:nvPr>
        </p:nvSpPr>
        <p:spPr/>
        <p:txBody>
          <a:bodyPr/>
          <a:lstStyle/>
          <a:p>
            <a:r>
              <a:rPr lang="en-US" dirty="0"/>
              <a:t>def factorial(n):</a:t>
            </a:r>
          </a:p>
          <a:p>
            <a:r>
              <a:rPr lang="en-US" dirty="0"/>
              <a:t>    if n == 0:</a:t>
            </a:r>
          </a:p>
          <a:p>
            <a:r>
              <a:rPr lang="en-US" dirty="0"/>
              <a:t>        return 1</a:t>
            </a:r>
          </a:p>
          <a:p>
            <a:r>
              <a:rPr lang="en-US" dirty="0"/>
              <a:t>    else:</a:t>
            </a:r>
          </a:p>
          <a:p>
            <a:r>
              <a:rPr lang="en-US" dirty="0"/>
              <a:t>        return n * factorial(n - 1)</a:t>
            </a:r>
          </a:p>
          <a:p>
            <a:endParaRPr lang="en-US" dirty="0"/>
          </a:p>
          <a:p>
            <a:r>
              <a:rPr lang="en-US" dirty="0"/>
              <a:t>result = factorial(5)</a:t>
            </a:r>
          </a:p>
          <a:p>
            <a:r>
              <a:rPr lang="en-US" dirty="0"/>
              <a:t>print(result)</a:t>
            </a:r>
          </a:p>
        </p:txBody>
      </p:sp>
      <p:sp>
        <p:nvSpPr>
          <p:cNvPr id="5" name="Content Placeholder 4">
            <a:extLst>
              <a:ext uri="{FF2B5EF4-FFF2-40B4-BE49-F238E27FC236}">
                <a16:creationId xmlns:a16="http://schemas.microsoft.com/office/drawing/2014/main" id="{325041E0-D6FA-73EF-1E70-7F80580355CD}"/>
              </a:ext>
            </a:extLst>
          </p:cNvPr>
          <p:cNvSpPr>
            <a:spLocks noGrp="1"/>
          </p:cNvSpPr>
          <p:nvPr>
            <p:ph sz="half" idx="2"/>
          </p:nvPr>
        </p:nvSpPr>
        <p:spPr/>
        <p:txBody>
          <a:bodyPr/>
          <a:lstStyle/>
          <a:p>
            <a:r>
              <a:rPr lang="pt-BR" dirty="0"/>
              <a:t>factorial = (lambda n: 1 if n == 0 else n * factorial(n - 1))</a:t>
            </a:r>
          </a:p>
          <a:p>
            <a:r>
              <a:rPr lang="pt-BR" dirty="0"/>
              <a:t>print(factorial(5))</a:t>
            </a:r>
          </a:p>
          <a:p>
            <a:endParaRPr lang="pt-BR" dirty="0"/>
          </a:p>
          <a:p>
            <a:r>
              <a:rPr lang="pt-BR" dirty="0"/>
              <a:t># Direct call</a:t>
            </a:r>
          </a:p>
          <a:p>
            <a:r>
              <a:rPr lang="pt-BR" dirty="0"/>
              <a:t>factorial = (lambda n: 1 if n == 0 else n * factorial(n - 1)) (5)</a:t>
            </a:r>
          </a:p>
          <a:p>
            <a:r>
              <a:rPr lang="pt-BR" dirty="0"/>
              <a:t>print(factorial)</a:t>
            </a:r>
          </a:p>
        </p:txBody>
      </p:sp>
    </p:spTree>
    <p:extLst>
      <p:ext uri="{BB962C8B-B14F-4D97-AF65-F5344CB8AC3E}">
        <p14:creationId xmlns:p14="http://schemas.microsoft.com/office/powerpoint/2010/main" val="41021454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4839A5-F15D-2893-2334-E2BA84A9DC31}"/>
              </a:ext>
            </a:extLst>
          </p:cNvPr>
          <p:cNvSpPr>
            <a:spLocks noGrp="1"/>
          </p:cNvSpPr>
          <p:nvPr>
            <p:ph type="title"/>
          </p:nvPr>
        </p:nvSpPr>
        <p:spPr/>
        <p:txBody>
          <a:bodyPr/>
          <a:lstStyle/>
          <a:p>
            <a:r>
              <a:rPr lang="en-IN" dirty="0"/>
              <a:t>Exception Handling</a:t>
            </a:r>
          </a:p>
        </p:txBody>
      </p:sp>
      <p:sp>
        <p:nvSpPr>
          <p:cNvPr id="5" name="Text Placeholder 4">
            <a:extLst>
              <a:ext uri="{FF2B5EF4-FFF2-40B4-BE49-F238E27FC236}">
                <a16:creationId xmlns:a16="http://schemas.microsoft.com/office/drawing/2014/main" id="{604DF87E-379C-DB88-BA3D-DB10C07CFB9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12043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B83939-266C-D443-FA52-09E36BAF11BB}"/>
              </a:ext>
            </a:extLst>
          </p:cNvPr>
          <p:cNvSpPr>
            <a:spLocks noGrp="1"/>
          </p:cNvSpPr>
          <p:nvPr>
            <p:ph type="title"/>
          </p:nvPr>
        </p:nvSpPr>
        <p:spPr/>
        <p:txBody>
          <a:bodyPr/>
          <a:lstStyle/>
          <a:p>
            <a:r>
              <a:rPr lang="en-IN" dirty="0"/>
              <a:t>Exception Handling</a:t>
            </a:r>
          </a:p>
        </p:txBody>
      </p:sp>
      <p:sp>
        <p:nvSpPr>
          <p:cNvPr id="5" name="Content Placeholder 4">
            <a:extLst>
              <a:ext uri="{FF2B5EF4-FFF2-40B4-BE49-F238E27FC236}">
                <a16:creationId xmlns:a16="http://schemas.microsoft.com/office/drawing/2014/main" id="{10784805-6A44-DBA4-590E-6A64450AA2B7}"/>
              </a:ext>
            </a:extLst>
          </p:cNvPr>
          <p:cNvSpPr>
            <a:spLocks noGrp="1"/>
          </p:cNvSpPr>
          <p:nvPr>
            <p:ph idx="1"/>
          </p:nvPr>
        </p:nvSpPr>
        <p:spPr/>
        <p:txBody>
          <a:bodyPr/>
          <a:lstStyle/>
          <a:p>
            <a:r>
              <a:rPr lang="en-US" b="1" dirty="0"/>
              <a:t>Exception handling</a:t>
            </a:r>
            <a:r>
              <a:rPr lang="en-US" dirty="0"/>
              <a:t> allows you to gracefully handle errors or exceptional situations </a:t>
            </a:r>
          </a:p>
          <a:p>
            <a:r>
              <a:rPr lang="en-US" dirty="0"/>
              <a:t>This helps your program continue running instead of crashing when an error occurs</a:t>
            </a:r>
          </a:p>
          <a:p>
            <a:r>
              <a:rPr lang="en-US" dirty="0"/>
              <a:t>We can handle exceptions using the </a:t>
            </a:r>
            <a:r>
              <a:rPr lang="en-US" b="1" dirty="0"/>
              <a:t>try</a:t>
            </a:r>
            <a:r>
              <a:rPr lang="en-US" dirty="0"/>
              <a:t>, </a:t>
            </a:r>
            <a:r>
              <a:rPr lang="en-US" b="1" dirty="0"/>
              <a:t>except</a:t>
            </a:r>
            <a:r>
              <a:rPr lang="en-US" dirty="0"/>
              <a:t>, </a:t>
            </a:r>
            <a:r>
              <a:rPr lang="en-US" b="1" dirty="0"/>
              <a:t>else</a:t>
            </a:r>
            <a:r>
              <a:rPr lang="en-US" dirty="0"/>
              <a:t>, and </a:t>
            </a:r>
            <a:r>
              <a:rPr lang="en-US" b="1" dirty="0"/>
              <a:t>finally</a:t>
            </a:r>
            <a:r>
              <a:rPr lang="en-US" dirty="0"/>
              <a:t> blocks</a:t>
            </a:r>
          </a:p>
          <a:p>
            <a:endParaRPr lang="en-IN" dirty="0"/>
          </a:p>
        </p:txBody>
      </p:sp>
    </p:spTree>
    <p:extLst>
      <p:ext uri="{BB962C8B-B14F-4D97-AF65-F5344CB8AC3E}">
        <p14:creationId xmlns:p14="http://schemas.microsoft.com/office/powerpoint/2010/main" val="1669016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B83939-266C-D443-FA52-09E36BAF11BB}"/>
              </a:ext>
            </a:extLst>
          </p:cNvPr>
          <p:cNvSpPr>
            <a:spLocks noGrp="1"/>
          </p:cNvSpPr>
          <p:nvPr>
            <p:ph type="title"/>
          </p:nvPr>
        </p:nvSpPr>
        <p:spPr/>
        <p:txBody>
          <a:bodyPr/>
          <a:lstStyle/>
          <a:p>
            <a:r>
              <a:rPr lang="en-IN" dirty="0"/>
              <a:t>Exception Handling</a:t>
            </a:r>
          </a:p>
        </p:txBody>
      </p:sp>
      <p:sp>
        <p:nvSpPr>
          <p:cNvPr id="5" name="Content Placeholder 4">
            <a:extLst>
              <a:ext uri="{FF2B5EF4-FFF2-40B4-BE49-F238E27FC236}">
                <a16:creationId xmlns:a16="http://schemas.microsoft.com/office/drawing/2014/main" id="{10784805-6A44-DBA4-590E-6A64450AA2B7}"/>
              </a:ext>
            </a:extLst>
          </p:cNvPr>
          <p:cNvSpPr>
            <a:spLocks noGrp="1"/>
          </p:cNvSpPr>
          <p:nvPr>
            <p:ph idx="1"/>
          </p:nvPr>
        </p:nvSpPr>
        <p:spPr/>
        <p:txBody>
          <a:bodyPr/>
          <a:lstStyle/>
          <a:p>
            <a:r>
              <a:rPr lang="en-US" dirty="0"/>
              <a:t>The </a:t>
            </a:r>
            <a:r>
              <a:rPr lang="en-US" b="1" dirty="0"/>
              <a:t>try </a:t>
            </a:r>
            <a:r>
              <a:rPr lang="en-US" dirty="0"/>
              <a:t>block contains the code that might raise an exception</a:t>
            </a:r>
          </a:p>
          <a:p>
            <a:r>
              <a:rPr lang="en-US" dirty="0"/>
              <a:t>The </a:t>
            </a:r>
            <a:r>
              <a:rPr lang="en-US" b="1" dirty="0"/>
              <a:t>except </a:t>
            </a:r>
            <a:r>
              <a:rPr lang="en-US" dirty="0"/>
              <a:t>block catches specific exception types and provides a response</a:t>
            </a:r>
          </a:p>
          <a:p>
            <a:r>
              <a:rPr lang="en-US" dirty="0"/>
              <a:t>The </a:t>
            </a:r>
            <a:r>
              <a:rPr lang="en-US" b="1" dirty="0"/>
              <a:t>else </a:t>
            </a:r>
            <a:r>
              <a:rPr lang="en-US" dirty="0"/>
              <a:t>block is executed if no exceptions occurred in the try block</a:t>
            </a:r>
          </a:p>
          <a:p>
            <a:r>
              <a:rPr lang="en-US" dirty="0"/>
              <a:t>The </a:t>
            </a:r>
            <a:r>
              <a:rPr lang="en-US" b="1" dirty="0"/>
              <a:t>finally </a:t>
            </a:r>
            <a:r>
              <a:rPr lang="en-US" dirty="0"/>
              <a:t>block is always executed, whether an exception occurred or not</a:t>
            </a:r>
          </a:p>
        </p:txBody>
      </p:sp>
    </p:spTree>
    <p:extLst>
      <p:ext uri="{BB962C8B-B14F-4D97-AF65-F5344CB8AC3E}">
        <p14:creationId xmlns:p14="http://schemas.microsoft.com/office/powerpoint/2010/main" val="2123282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DDF6-F886-FCB8-EACC-4454F2B204B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544355D-4A1C-FCF2-E4F0-D74047A0E6D9}"/>
              </a:ext>
            </a:extLst>
          </p:cNvPr>
          <p:cNvSpPr>
            <a:spLocks noGrp="1"/>
          </p:cNvSpPr>
          <p:nvPr>
            <p:ph idx="1"/>
          </p:nvPr>
        </p:nvSpPr>
        <p:spPr/>
        <p:txBody>
          <a:bodyPr>
            <a:normAutofit fontScale="55000" lnSpcReduction="20000"/>
          </a:bodyPr>
          <a:lstStyle/>
          <a:p>
            <a:r>
              <a:rPr lang="en-US" dirty="0"/>
              <a:t>try:</a:t>
            </a:r>
          </a:p>
          <a:p>
            <a:r>
              <a:rPr lang="en-US" dirty="0"/>
              <a:t>    # Code that might raise an exception</a:t>
            </a:r>
          </a:p>
          <a:p>
            <a:r>
              <a:rPr lang="en-US" dirty="0"/>
              <a:t>    result = 10 / 0  # Example: division by zero</a:t>
            </a:r>
          </a:p>
          <a:p>
            <a:r>
              <a:rPr lang="en-US" dirty="0"/>
              <a:t>except </a:t>
            </a:r>
            <a:r>
              <a:rPr lang="en-US" dirty="0" err="1"/>
              <a:t>ZeroDivisionError</a:t>
            </a:r>
            <a:r>
              <a:rPr lang="en-US" dirty="0"/>
              <a:t>:</a:t>
            </a:r>
          </a:p>
          <a:p>
            <a:r>
              <a:rPr lang="en-US" dirty="0"/>
              <a:t>    # Handle a specific exception type</a:t>
            </a:r>
          </a:p>
          <a:p>
            <a:r>
              <a:rPr lang="en-US" dirty="0"/>
              <a:t>    print("Error: Division by zero")</a:t>
            </a:r>
          </a:p>
          <a:p>
            <a:r>
              <a:rPr lang="en-US" dirty="0"/>
              <a:t>except Exception as e:</a:t>
            </a:r>
          </a:p>
          <a:p>
            <a:r>
              <a:rPr lang="en-US" dirty="0"/>
              <a:t>    # Handle other exceptions (general case)</a:t>
            </a:r>
          </a:p>
          <a:p>
            <a:r>
              <a:rPr lang="en-US" dirty="0"/>
              <a:t>    print("An error occurred:", str(e))</a:t>
            </a:r>
          </a:p>
          <a:p>
            <a:r>
              <a:rPr lang="en-US" dirty="0"/>
              <a:t>else:</a:t>
            </a:r>
          </a:p>
          <a:p>
            <a:r>
              <a:rPr lang="en-US" dirty="0"/>
              <a:t>    # Executed if no exceptions occurred in the try block</a:t>
            </a:r>
          </a:p>
          <a:p>
            <a:r>
              <a:rPr lang="en-US" dirty="0"/>
              <a:t>    print("No exceptions occurred.")</a:t>
            </a:r>
          </a:p>
          <a:p>
            <a:r>
              <a:rPr lang="en-US" dirty="0"/>
              <a:t>finally:</a:t>
            </a:r>
          </a:p>
          <a:p>
            <a:r>
              <a:rPr lang="en-US" dirty="0"/>
              <a:t>    # Always executed, whether an exception occurred or not</a:t>
            </a:r>
          </a:p>
          <a:p>
            <a:r>
              <a:rPr lang="en-US" dirty="0"/>
              <a:t>    print("Execution completed.")</a:t>
            </a:r>
          </a:p>
        </p:txBody>
      </p:sp>
    </p:spTree>
    <p:extLst>
      <p:ext uri="{BB962C8B-B14F-4D97-AF65-F5344CB8AC3E}">
        <p14:creationId xmlns:p14="http://schemas.microsoft.com/office/powerpoint/2010/main" val="152627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DDF6-F886-FCB8-EACC-4454F2B204B0}"/>
              </a:ext>
            </a:extLst>
          </p:cNvPr>
          <p:cNvSpPr>
            <a:spLocks noGrp="1"/>
          </p:cNvSpPr>
          <p:nvPr>
            <p:ph type="title"/>
          </p:nvPr>
        </p:nvSpPr>
        <p:spPr/>
        <p:txBody>
          <a:bodyPr/>
          <a:lstStyle/>
          <a:p>
            <a:r>
              <a:rPr lang="en-IN" dirty="0"/>
              <a:t>Another Example</a:t>
            </a:r>
          </a:p>
        </p:txBody>
      </p:sp>
      <p:sp>
        <p:nvSpPr>
          <p:cNvPr id="3" name="Content Placeholder 2">
            <a:extLst>
              <a:ext uri="{FF2B5EF4-FFF2-40B4-BE49-F238E27FC236}">
                <a16:creationId xmlns:a16="http://schemas.microsoft.com/office/drawing/2014/main" id="{7544355D-4A1C-FCF2-E4F0-D74047A0E6D9}"/>
              </a:ext>
            </a:extLst>
          </p:cNvPr>
          <p:cNvSpPr>
            <a:spLocks noGrp="1"/>
          </p:cNvSpPr>
          <p:nvPr>
            <p:ph idx="1"/>
          </p:nvPr>
        </p:nvSpPr>
        <p:spPr/>
        <p:txBody>
          <a:bodyPr>
            <a:normAutofit fontScale="92500" lnSpcReduction="20000"/>
          </a:bodyPr>
          <a:lstStyle/>
          <a:p>
            <a:r>
              <a:rPr lang="en-US" dirty="0"/>
              <a:t># Handling multiple exceptions</a:t>
            </a:r>
          </a:p>
          <a:p>
            <a:r>
              <a:rPr lang="en-US" dirty="0"/>
              <a:t>try:</a:t>
            </a:r>
          </a:p>
          <a:p>
            <a:r>
              <a:rPr lang="en-US" dirty="0"/>
              <a:t>    num = int(input("Enter a number: "))</a:t>
            </a:r>
          </a:p>
          <a:p>
            <a:r>
              <a:rPr lang="en-US" dirty="0"/>
              <a:t>    result = 10 / num</a:t>
            </a:r>
          </a:p>
          <a:p>
            <a:r>
              <a:rPr lang="en-US" dirty="0"/>
              <a:t>except </a:t>
            </a:r>
            <a:r>
              <a:rPr lang="en-US" dirty="0" err="1"/>
              <a:t>ZeroDivisionError</a:t>
            </a:r>
            <a:r>
              <a:rPr lang="en-US" dirty="0"/>
              <a:t>:</a:t>
            </a:r>
          </a:p>
          <a:p>
            <a:r>
              <a:rPr lang="en-US" dirty="0"/>
              <a:t>    print("Error: Division by zero")</a:t>
            </a:r>
          </a:p>
          <a:p>
            <a:r>
              <a:rPr lang="en-US" dirty="0"/>
              <a:t>except </a:t>
            </a:r>
            <a:r>
              <a:rPr lang="en-US" dirty="0" err="1"/>
              <a:t>ValueError</a:t>
            </a:r>
            <a:r>
              <a:rPr lang="en-US" dirty="0"/>
              <a:t>:</a:t>
            </a:r>
          </a:p>
          <a:p>
            <a:r>
              <a:rPr lang="en-US" dirty="0"/>
              <a:t>    print("Error: Invalid input")</a:t>
            </a:r>
          </a:p>
          <a:p>
            <a:r>
              <a:rPr lang="en-US" dirty="0"/>
              <a:t>except Exception as e:</a:t>
            </a:r>
          </a:p>
          <a:p>
            <a:r>
              <a:rPr lang="en-US" dirty="0"/>
              <a:t>    print("An error occurred:", str(e))</a:t>
            </a:r>
          </a:p>
          <a:p>
            <a:endParaRPr lang="en-US" dirty="0"/>
          </a:p>
        </p:txBody>
      </p:sp>
    </p:spTree>
    <p:extLst>
      <p:ext uri="{BB962C8B-B14F-4D97-AF65-F5344CB8AC3E}">
        <p14:creationId xmlns:p14="http://schemas.microsoft.com/office/powerpoint/2010/main" val="2086193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5A0849-79A7-7C6E-D907-C5A3EECD8570}"/>
              </a:ext>
            </a:extLst>
          </p:cNvPr>
          <p:cNvSpPr>
            <a:spLocks noGrp="1"/>
          </p:cNvSpPr>
          <p:nvPr>
            <p:ph type="title"/>
          </p:nvPr>
        </p:nvSpPr>
        <p:spPr/>
        <p:txBody>
          <a:bodyPr/>
          <a:lstStyle/>
          <a:p>
            <a:r>
              <a:rPr lang="en-IN" dirty="0"/>
              <a:t>Regular Expressions</a:t>
            </a:r>
          </a:p>
        </p:txBody>
      </p:sp>
      <p:sp>
        <p:nvSpPr>
          <p:cNvPr id="5" name="Text Placeholder 4">
            <a:extLst>
              <a:ext uri="{FF2B5EF4-FFF2-40B4-BE49-F238E27FC236}">
                <a16:creationId xmlns:a16="http://schemas.microsoft.com/office/drawing/2014/main" id="{55A57AB2-5DDB-473D-2330-DB3AF67AB13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08227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E879-6C48-8F54-9761-32D19DF2B191}"/>
              </a:ext>
            </a:extLst>
          </p:cNvPr>
          <p:cNvSpPr>
            <a:spLocks noGrp="1"/>
          </p:cNvSpPr>
          <p:nvPr>
            <p:ph type="title"/>
          </p:nvPr>
        </p:nvSpPr>
        <p:spPr/>
        <p:txBody>
          <a:bodyPr/>
          <a:lstStyle/>
          <a:p>
            <a:r>
              <a:rPr lang="en-IN" dirty="0"/>
              <a:t>Regular Expressions</a:t>
            </a:r>
          </a:p>
        </p:txBody>
      </p:sp>
      <p:sp>
        <p:nvSpPr>
          <p:cNvPr id="3" name="Content Placeholder 2">
            <a:extLst>
              <a:ext uri="{FF2B5EF4-FFF2-40B4-BE49-F238E27FC236}">
                <a16:creationId xmlns:a16="http://schemas.microsoft.com/office/drawing/2014/main" id="{5E3C0CDD-DB46-FE1B-DFA8-5DEECCD01601}"/>
              </a:ext>
            </a:extLst>
          </p:cNvPr>
          <p:cNvSpPr>
            <a:spLocks noGrp="1"/>
          </p:cNvSpPr>
          <p:nvPr>
            <p:ph idx="1"/>
          </p:nvPr>
        </p:nvSpPr>
        <p:spPr/>
        <p:txBody>
          <a:bodyPr>
            <a:normAutofit/>
          </a:bodyPr>
          <a:lstStyle/>
          <a:p>
            <a:r>
              <a:rPr lang="en-US" dirty="0"/>
              <a:t>Specify a set of characters that we want to match</a:t>
            </a:r>
          </a:p>
          <a:p>
            <a:r>
              <a:rPr lang="en-US" dirty="0"/>
              <a:t>Called pattern matching</a:t>
            </a:r>
          </a:p>
          <a:p>
            <a:r>
              <a:rPr lang="en-US" dirty="0"/>
              <a:t>Example: Ensure emp ID is of type A-999, Validate email id, Ensure PRN number does not contain a non-digit</a:t>
            </a:r>
          </a:p>
          <a:p>
            <a:endParaRPr lang="en-US" dirty="0"/>
          </a:p>
        </p:txBody>
      </p:sp>
    </p:spTree>
    <p:extLst>
      <p:ext uri="{BB962C8B-B14F-4D97-AF65-F5344CB8AC3E}">
        <p14:creationId xmlns:p14="http://schemas.microsoft.com/office/powerpoint/2010/main" val="362517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D7C6-E935-93E5-4BF8-1FC34178EB87}"/>
              </a:ext>
            </a:extLst>
          </p:cNvPr>
          <p:cNvSpPr>
            <a:spLocks noGrp="1"/>
          </p:cNvSpPr>
          <p:nvPr>
            <p:ph type="title"/>
          </p:nvPr>
        </p:nvSpPr>
        <p:spPr/>
        <p:txBody>
          <a:bodyPr/>
          <a:lstStyle/>
          <a:p>
            <a:r>
              <a:rPr lang="en-IN" dirty="0"/>
              <a:t>Memory pools</a:t>
            </a:r>
          </a:p>
        </p:txBody>
      </p:sp>
      <p:sp>
        <p:nvSpPr>
          <p:cNvPr id="3" name="Content Placeholder 2">
            <a:extLst>
              <a:ext uri="{FF2B5EF4-FFF2-40B4-BE49-F238E27FC236}">
                <a16:creationId xmlns:a16="http://schemas.microsoft.com/office/drawing/2014/main" id="{37CC3C72-5EC6-2696-EDCE-FD8CDA42F718}"/>
              </a:ext>
            </a:extLst>
          </p:cNvPr>
          <p:cNvSpPr>
            <a:spLocks noGrp="1"/>
          </p:cNvSpPr>
          <p:nvPr>
            <p:ph idx="1"/>
          </p:nvPr>
        </p:nvSpPr>
        <p:spPr/>
        <p:txBody>
          <a:bodyPr/>
          <a:lstStyle/>
          <a:p>
            <a:r>
              <a:rPr lang="en-US" dirty="0"/>
              <a:t>Python uses memory pools to efficiently manage memory allocation for small objects</a:t>
            </a:r>
          </a:p>
          <a:p>
            <a:r>
              <a:rPr lang="en-US" dirty="0"/>
              <a:t>Memory pools help reduce the overhead of frequently allocating and deallocating small chunks of memory</a:t>
            </a:r>
          </a:p>
          <a:p>
            <a:r>
              <a:rPr lang="en-US" dirty="0"/>
              <a:t>Objects of similar sizes are grouped into memory blocks within these pools</a:t>
            </a:r>
          </a:p>
          <a:p>
            <a:endParaRPr lang="en-IN" dirty="0"/>
          </a:p>
        </p:txBody>
      </p:sp>
    </p:spTree>
    <p:extLst>
      <p:ext uri="{BB962C8B-B14F-4D97-AF65-F5344CB8AC3E}">
        <p14:creationId xmlns:p14="http://schemas.microsoft.com/office/powerpoint/2010/main" val="19808815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E879-6C48-8F54-9761-32D19DF2B191}"/>
              </a:ext>
            </a:extLst>
          </p:cNvPr>
          <p:cNvSpPr>
            <a:spLocks noGrp="1"/>
          </p:cNvSpPr>
          <p:nvPr>
            <p:ph type="title"/>
          </p:nvPr>
        </p:nvSpPr>
        <p:spPr/>
        <p:txBody>
          <a:bodyPr/>
          <a:lstStyle/>
          <a:p>
            <a:r>
              <a:rPr lang="en-IN" dirty="0"/>
              <a:t>Regex Sets</a:t>
            </a:r>
          </a:p>
        </p:txBody>
      </p:sp>
      <p:sp>
        <p:nvSpPr>
          <p:cNvPr id="3" name="Content Placeholder 2">
            <a:extLst>
              <a:ext uri="{FF2B5EF4-FFF2-40B4-BE49-F238E27FC236}">
                <a16:creationId xmlns:a16="http://schemas.microsoft.com/office/drawing/2014/main" id="{5E3C0CDD-DB46-FE1B-DFA8-5DEECCD01601}"/>
              </a:ext>
            </a:extLst>
          </p:cNvPr>
          <p:cNvSpPr>
            <a:spLocks noGrp="1"/>
          </p:cNvSpPr>
          <p:nvPr>
            <p:ph idx="1"/>
          </p:nvPr>
        </p:nvSpPr>
        <p:spPr/>
        <p:txBody>
          <a:bodyPr>
            <a:normAutofit/>
          </a:bodyPr>
          <a:lstStyle/>
          <a:p>
            <a:r>
              <a:rPr lang="en-US" dirty="0"/>
              <a:t>[</a:t>
            </a:r>
            <a:r>
              <a:rPr lang="en-US" dirty="0" err="1"/>
              <a:t>abc</a:t>
            </a:r>
            <a:r>
              <a:rPr lang="en-US" dirty="0"/>
              <a:t>] - Matches any character that is either a, b, or c.</a:t>
            </a:r>
          </a:p>
          <a:p>
            <a:r>
              <a:rPr lang="en-US" dirty="0"/>
              <a:t>[a-z] - Matches any lowercase alphabetic character from a to z.</a:t>
            </a:r>
          </a:p>
          <a:p>
            <a:r>
              <a:rPr lang="en-US" dirty="0"/>
              <a:t>[A-Z] - Matches any uppercase alphabetic character from A to Z.</a:t>
            </a:r>
          </a:p>
          <a:p>
            <a:r>
              <a:rPr lang="en-US" dirty="0"/>
              <a:t>[0-9] - Matches any digit from 0 to 9.</a:t>
            </a:r>
          </a:p>
          <a:p>
            <a:r>
              <a:rPr lang="en-US" dirty="0"/>
              <a:t>[a-zA-Z0-9] - Matches any alphanumeric character.</a:t>
            </a:r>
          </a:p>
          <a:p>
            <a:r>
              <a:rPr lang="en-US" dirty="0"/>
              <a:t>[^</a:t>
            </a:r>
            <a:r>
              <a:rPr lang="en-US" dirty="0" err="1"/>
              <a:t>abc</a:t>
            </a:r>
            <a:r>
              <a:rPr lang="en-US" dirty="0"/>
              <a:t>] - Matches any character that is not a, b, or c.</a:t>
            </a:r>
          </a:p>
          <a:p>
            <a:r>
              <a:rPr lang="en-US" dirty="0"/>
              <a:t>[^a-z] - Matches any character that is not a lowercase alphabetic character from a to z.</a:t>
            </a:r>
          </a:p>
        </p:txBody>
      </p:sp>
    </p:spTree>
    <p:extLst>
      <p:ext uri="{BB962C8B-B14F-4D97-AF65-F5344CB8AC3E}">
        <p14:creationId xmlns:p14="http://schemas.microsoft.com/office/powerpoint/2010/main" val="1059313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BB1A-AC8B-BFD3-BC1D-6059A1A96951}"/>
              </a:ext>
            </a:extLst>
          </p:cNvPr>
          <p:cNvSpPr>
            <a:spLocks noGrp="1"/>
          </p:cNvSpPr>
          <p:nvPr>
            <p:ph type="title"/>
          </p:nvPr>
        </p:nvSpPr>
        <p:spPr/>
        <p:txBody>
          <a:bodyPr/>
          <a:lstStyle/>
          <a:p>
            <a:r>
              <a:rPr lang="en-IN" dirty="0"/>
              <a:t>Accept only Numeric Input from the User</a:t>
            </a:r>
          </a:p>
        </p:txBody>
      </p:sp>
      <p:sp>
        <p:nvSpPr>
          <p:cNvPr id="3" name="Content Placeholder 2">
            <a:extLst>
              <a:ext uri="{FF2B5EF4-FFF2-40B4-BE49-F238E27FC236}">
                <a16:creationId xmlns:a16="http://schemas.microsoft.com/office/drawing/2014/main" id="{1C84320E-CDBA-D152-4923-70E65FC90041}"/>
              </a:ext>
            </a:extLst>
          </p:cNvPr>
          <p:cNvSpPr>
            <a:spLocks noGrp="1"/>
          </p:cNvSpPr>
          <p:nvPr>
            <p:ph idx="1"/>
          </p:nvPr>
        </p:nvSpPr>
        <p:spPr/>
        <p:txBody>
          <a:bodyPr>
            <a:normAutofit fontScale="55000" lnSpcReduction="20000"/>
          </a:bodyPr>
          <a:lstStyle/>
          <a:p>
            <a:r>
              <a:rPr lang="en-IN" dirty="0"/>
              <a:t>import re</a:t>
            </a:r>
          </a:p>
          <a:p>
            <a:endParaRPr lang="en-IN" dirty="0"/>
          </a:p>
          <a:p>
            <a:r>
              <a:rPr lang="en-IN" dirty="0"/>
              <a:t>while True:</a:t>
            </a:r>
          </a:p>
          <a:p>
            <a:r>
              <a:rPr lang="en-IN" dirty="0"/>
              <a:t>    </a:t>
            </a:r>
            <a:r>
              <a:rPr lang="en-IN" dirty="0" err="1"/>
              <a:t>user_input</a:t>
            </a:r>
            <a:r>
              <a:rPr lang="en-IN" dirty="0"/>
              <a:t> = input("Enter a numeric value: ")</a:t>
            </a:r>
          </a:p>
          <a:p>
            <a:r>
              <a:rPr lang="en-IN" dirty="0"/>
              <a:t>    </a:t>
            </a:r>
          </a:p>
          <a:p>
            <a:r>
              <a:rPr lang="en-IN" dirty="0"/>
              <a:t># ^ is start of the string, $ is the end of the string, + is one or more characters</a:t>
            </a:r>
          </a:p>
          <a:p>
            <a:r>
              <a:rPr lang="en-IN" dirty="0"/>
              <a:t>    if </a:t>
            </a:r>
            <a:r>
              <a:rPr lang="en-IN" dirty="0" err="1"/>
              <a:t>re.match</a:t>
            </a:r>
            <a:r>
              <a:rPr lang="en-IN" dirty="0"/>
              <a:t>(r'^\d+$', </a:t>
            </a:r>
            <a:r>
              <a:rPr lang="en-IN" dirty="0" err="1"/>
              <a:t>user_input</a:t>
            </a:r>
            <a:r>
              <a:rPr lang="en-IN" dirty="0"/>
              <a:t>):</a:t>
            </a:r>
          </a:p>
          <a:p>
            <a:r>
              <a:rPr lang="en-US" dirty="0"/>
              <a:t>    #if </a:t>
            </a:r>
            <a:r>
              <a:rPr lang="en-US" dirty="0" err="1"/>
              <a:t>re.match</a:t>
            </a:r>
            <a:r>
              <a:rPr lang="en-US" dirty="0"/>
              <a:t>(r'^[0-9]+$', </a:t>
            </a:r>
            <a:r>
              <a:rPr lang="en-US" dirty="0" err="1"/>
              <a:t>user_input</a:t>
            </a:r>
            <a:r>
              <a:rPr lang="en-US" dirty="0"/>
              <a:t>):</a:t>
            </a:r>
          </a:p>
          <a:p>
            <a:r>
              <a:rPr lang="en-US" dirty="0"/>
              <a:t> </a:t>
            </a:r>
            <a:endParaRPr lang="en-IN" dirty="0"/>
          </a:p>
          <a:p>
            <a:r>
              <a:rPr lang="en-IN" dirty="0"/>
              <a:t>        # Input is numeric, break the loop</a:t>
            </a:r>
          </a:p>
          <a:p>
            <a:r>
              <a:rPr lang="en-IN" dirty="0"/>
              <a:t>        break</a:t>
            </a:r>
          </a:p>
          <a:p>
            <a:r>
              <a:rPr lang="en-IN" dirty="0"/>
              <a:t>    else:</a:t>
            </a:r>
          </a:p>
          <a:p>
            <a:r>
              <a:rPr lang="en-IN" dirty="0"/>
              <a:t>        print("Invalid input. Please enter a numeric value.")</a:t>
            </a:r>
          </a:p>
          <a:p>
            <a:endParaRPr lang="en-IN" dirty="0"/>
          </a:p>
          <a:p>
            <a:r>
              <a:rPr lang="en-IN" dirty="0"/>
              <a:t>print("You entered a valid numeric value:", </a:t>
            </a:r>
            <a:r>
              <a:rPr lang="en-IN" dirty="0" err="1"/>
              <a:t>user_input</a:t>
            </a:r>
            <a:r>
              <a:rPr lang="en-IN" dirty="0"/>
              <a:t>)</a:t>
            </a:r>
          </a:p>
        </p:txBody>
      </p:sp>
    </p:spTree>
    <p:extLst>
      <p:ext uri="{BB962C8B-B14F-4D97-AF65-F5344CB8AC3E}">
        <p14:creationId xmlns:p14="http://schemas.microsoft.com/office/powerpoint/2010/main" val="30172050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BB1A-AC8B-BFD3-BC1D-6059A1A96951}"/>
              </a:ext>
            </a:extLst>
          </p:cNvPr>
          <p:cNvSpPr>
            <a:spLocks noGrp="1"/>
          </p:cNvSpPr>
          <p:nvPr>
            <p:ph type="title"/>
          </p:nvPr>
        </p:nvSpPr>
        <p:spPr/>
        <p:txBody>
          <a:bodyPr/>
          <a:lstStyle/>
          <a:p>
            <a:r>
              <a:rPr lang="en-IN" dirty="0"/>
              <a:t>Emp IDs of Pattern A-999</a:t>
            </a:r>
          </a:p>
        </p:txBody>
      </p:sp>
      <p:sp>
        <p:nvSpPr>
          <p:cNvPr id="3" name="Content Placeholder 2">
            <a:extLst>
              <a:ext uri="{FF2B5EF4-FFF2-40B4-BE49-F238E27FC236}">
                <a16:creationId xmlns:a16="http://schemas.microsoft.com/office/drawing/2014/main" id="{1C84320E-CDBA-D152-4923-70E65FC90041}"/>
              </a:ext>
            </a:extLst>
          </p:cNvPr>
          <p:cNvSpPr>
            <a:spLocks noGrp="1"/>
          </p:cNvSpPr>
          <p:nvPr>
            <p:ph idx="1"/>
          </p:nvPr>
        </p:nvSpPr>
        <p:spPr/>
        <p:txBody>
          <a:bodyPr>
            <a:normAutofit fontScale="77500" lnSpcReduction="20000"/>
          </a:bodyPr>
          <a:lstStyle/>
          <a:p>
            <a:r>
              <a:rPr lang="en-IN" dirty="0"/>
              <a:t>import re</a:t>
            </a:r>
          </a:p>
          <a:p>
            <a:endParaRPr lang="en-IN" dirty="0"/>
          </a:p>
          <a:p>
            <a:r>
              <a:rPr lang="en-IN" dirty="0"/>
              <a:t>while True:</a:t>
            </a:r>
          </a:p>
          <a:p>
            <a:r>
              <a:rPr lang="en-IN" dirty="0"/>
              <a:t>    </a:t>
            </a:r>
            <a:r>
              <a:rPr lang="en-IN" dirty="0" err="1"/>
              <a:t>emp_id</a:t>
            </a:r>
            <a:r>
              <a:rPr lang="en-IN" dirty="0"/>
              <a:t> = input("Enter an employee ID (A-999 pattern): ")</a:t>
            </a:r>
          </a:p>
          <a:p>
            <a:r>
              <a:rPr lang="en-IN" dirty="0"/>
              <a:t>    </a:t>
            </a:r>
          </a:p>
          <a:p>
            <a:r>
              <a:rPr lang="en-IN" dirty="0"/>
              <a:t>    if </a:t>
            </a:r>
            <a:r>
              <a:rPr lang="en-IN" dirty="0" err="1"/>
              <a:t>re.match</a:t>
            </a:r>
            <a:r>
              <a:rPr lang="en-IN" dirty="0"/>
              <a:t>(r'^[A-Z]-\d{3}$', </a:t>
            </a:r>
            <a:r>
              <a:rPr lang="en-IN" dirty="0" err="1"/>
              <a:t>emp_id</a:t>
            </a:r>
            <a:r>
              <a:rPr lang="en-IN" dirty="0"/>
              <a:t>):</a:t>
            </a:r>
          </a:p>
          <a:p>
            <a:r>
              <a:rPr lang="en-IN" dirty="0"/>
              <a:t>        # Input matches the A-999 pattern, break the loop</a:t>
            </a:r>
          </a:p>
          <a:p>
            <a:r>
              <a:rPr lang="en-IN" dirty="0"/>
              <a:t>        break</a:t>
            </a:r>
          </a:p>
          <a:p>
            <a:r>
              <a:rPr lang="en-IN" dirty="0"/>
              <a:t>    else:</a:t>
            </a:r>
          </a:p>
          <a:p>
            <a:r>
              <a:rPr lang="en-IN" dirty="0"/>
              <a:t>        print("Invalid input. Please enter an employee ID in the A-999 pattern (e.g., A-123).")</a:t>
            </a:r>
          </a:p>
          <a:p>
            <a:endParaRPr lang="en-IN" dirty="0"/>
          </a:p>
          <a:p>
            <a:r>
              <a:rPr lang="en-IN" dirty="0"/>
              <a:t>print("You entered a valid employee ID:", </a:t>
            </a:r>
            <a:r>
              <a:rPr lang="en-IN" dirty="0" err="1"/>
              <a:t>emp_id</a:t>
            </a:r>
            <a:r>
              <a:rPr lang="en-IN" dirty="0"/>
              <a:t>)</a:t>
            </a:r>
          </a:p>
        </p:txBody>
      </p:sp>
    </p:spTree>
    <p:extLst>
      <p:ext uri="{BB962C8B-B14F-4D97-AF65-F5344CB8AC3E}">
        <p14:creationId xmlns:p14="http://schemas.microsoft.com/office/powerpoint/2010/main" val="1900464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9A25-C5EA-C4AB-D054-A351E445CC10}"/>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DCB70754-9328-48AF-8AC1-391A1C8A52DD}"/>
              </a:ext>
            </a:extLst>
          </p:cNvPr>
          <p:cNvSpPr>
            <a:spLocks noGrp="1"/>
          </p:cNvSpPr>
          <p:nvPr>
            <p:ph idx="1"/>
          </p:nvPr>
        </p:nvSpPr>
        <p:spPr/>
        <p:txBody>
          <a:bodyPr/>
          <a:lstStyle/>
          <a:p>
            <a:r>
              <a:rPr lang="en-IN" dirty="0"/>
              <a:t>Accept amount from the user strictly in the 9,99,999 format.</a:t>
            </a:r>
          </a:p>
        </p:txBody>
      </p:sp>
    </p:spTree>
    <p:extLst>
      <p:ext uri="{BB962C8B-B14F-4D97-AF65-F5344CB8AC3E}">
        <p14:creationId xmlns:p14="http://schemas.microsoft.com/office/powerpoint/2010/main" val="3039442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BB1A-AC8B-BFD3-BC1D-6059A1A96951}"/>
              </a:ext>
            </a:extLst>
          </p:cNvPr>
          <p:cNvSpPr>
            <a:spLocks noGrp="1"/>
          </p:cNvSpPr>
          <p:nvPr>
            <p:ph type="title"/>
          </p:nvPr>
        </p:nvSpPr>
        <p:spPr/>
        <p:txBody>
          <a:bodyPr/>
          <a:lstStyle/>
          <a:p>
            <a:r>
              <a:rPr lang="en-IN" dirty="0"/>
              <a:t>Amount in 9,99,999 Format</a:t>
            </a:r>
          </a:p>
        </p:txBody>
      </p:sp>
      <p:sp>
        <p:nvSpPr>
          <p:cNvPr id="3" name="Content Placeholder 2">
            <a:extLst>
              <a:ext uri="{FF2B5EF4-FFF2-40B4-BE49-F238E27FC236}">
                <a16:creationId xmlns:a16="http://schemas.microsoft.com/office/drawing/2014/main" id="{1C84320E-CDBA-D152-4923-70E65FC90041}"/>
              </a:ext>
            </a:extLst>
          </p:cNvPr>
          <p:cNvSpPr>
            <a:spLocks noGrp="1"/>
          </p:cNvSpPr>
          <p:nvPr>
            <p:ph idx="1"/>
          </p:nvPr>
        </p:nvSpPr>
        <p:spPr/>
        <p:txBody>
          <a:bodyPr>
            <a:normAutofit fontScale="77500" lnSpcReduction="20000"/>
          </a:bodyPr>
          <a:lstStyle/>
          <a:p>
            <a:r>
              <a:rPr lang="en-US" dirty="0"/>
              <a:t>import re</a:t>
            </a:r>
          </a:p>
          <a:p>
            <a:endParaRPr lang="en-US" dirty="0"/>
          </a:p>
          <a:p>
            <a:r>
              <a:rPr lang="en-US" dirty="0"/>
              <a:t>while True:</a:t>
            </a:r>
          </a:p>
          <a:p>
            <a:r>
              <a:rPr lang="en-US" dirty="0"/>
              <a:t>    amount = input("Enter an amount (9,99,999 format): ")</a:t>
            </a:r>
          </a:p>
          <a:p>
            <a:r>
              <a:rPr lang="en-US" dirty="0"/>
              <a:t>    </a:t>
            </a:r>
          </a:p>
          <a:p>
            <a:r>
              <a:rPr lang="en-US" dirty="0"/>
              <a:t>    if </a:t>
            </a:r>
            <a:r>
              <a:rPr lang="en-US" dirty="0" err="1"/>
              <a:t>re.match</a:t>
            </a:r>
            <a:r>
              <a:rPr lang="en-US" dirty="0"/>
              <a:t>(r'^\d{1},\d{2},\d{3}$', amount):</a:t>
            </a:r>
          </a:p>
          <a:p>
            <a:r>
              <a:rPr lang="en-US" dirty="0"/>
              <a:t>        # Input matches the 9,99,999 format, break the loop</a:t>
            </a:r>
          </a:p>
          <a:p>
            <a:r>
              <a:rPr lang="en-US" dirty="0"/>
              <a:t>        break</a:t>
            </a:r>
          </a:p>
          <a:p>
            <a:r>
              <a:rPr lang="en-US" dirty="0"/>
              <a:t>    else:</a:t>
            </a:r>
          </a:p>
          <a:p>
            <a:r>
              <a:rPr lang="en-US" dirty="0"/>
              <a:t>        print("Invalid input. Please enter an amount in the 9,99,999 format.")</a:t>
            </a:r>
          </a:p>
          <a:p>
            <a:endParaRPr lang="en-US" dirty="0"/>
          </a:p>
          <a:p>
            <a:r>
              <a:rPr lang="en-US" dirty="0"/>
              <a:t>print("You entered a valid amount:", amount)</a:t>
            </a:r>
          </a:p>
        </p:txBody>
      </p:sp>
    </p:spTree>
    <p:extLst>
      <p:ext uri="{BB962C8B-B14F-4D97-AF65-F5344CB8AC3E}">
        <p14:creationId xmlns:p14="http://schemas.microsoft.com/office/powerpoint/2010/main" val="3172696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F1DE-AE1D-96E5-EA9F-A8C7906F732B}"/>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03BBF444-DFAF-76E6-7835-191149DF598B}"/>
              </a:ext>
            </a:extLst>
          </p:cNvPr>
          <p:cNvSpPr>
            <a:spLocks noGrp="1"/>
          </p:cNvSpPr>
          <p:nvPr>
            <p:ph idx="1"/>
          </p:nvPr>
        </p:nvSpPr>
        <p:spPr/>
        <p:txBody>
          <a:bodyPr>
            <a:normAutofit fontScale="55000" lnSpcReduction="20000"/>
          </a:bodyPr>
          <a:lstStyle/>
          <a:p>
            <a:r>
              <a:rPr lang="en-IN" dirty="0"/>
              <a:t>Accept bill amount only in 999.99 format</a:t>
            </a:r>
          </a:p>
          <a:p>
            <a:r>
              <a:rPr lang="en-IN" dirty="0"/>
              <a:t>Solution:</a:t>
            </a:r>
          </a:p>
          <a:p>
            <a:r>
              <a:rPr lang="en-US" dirty="0"/>
              <a:t>import re</a:t>
            </a:r>
          </a:p>
          <a:p>
            <a:endParaRPr lang="en-US" dirty="0"/>
          </a:p>
          <a:p>
            <a:r>
              <a:rPr lang="en-US" dirty="0"/>
              <a:t>while True:</a:t>
            </a:r>
          </a:p>
          <a:p>
            <a:r>
              <a:rPr lang="en-US" dirty="0"/>
              <a:t>    amount = input("Enter a bill amount (999.99 format): ")</a:t>
            </a:r>
          </a:p>
          <a:p>
            <a:r>
              <a:rPr lang="en-US" dirty="0"/>
              <a:t>    </a:t>
            </a:r>
          </a:p>
          <a:p>
            <a:r>
              <a:rPr lang="en-US" dirty="0"/>
              <a:t>    if </a:t>
            </a:r>
            <a:r>
              <a:rPr lang="en-US" dirty="0" err="1"/>
              <a:t>re.match</a:t>
            </a:r>
            <a:r>
              <a:rPr lang="en-US" dirty="0"/>
              <a:t>(r'^\d+\.\d{2}$', amount):</a:t>
            </a:r>
          </a:p>
          <a:p>
            <a:r>
              <a:rPr lang="en-US" dirty="0"/>
              <a:t>        # Input matches the 999.99 format, break the loop</a:t>
            </a:r>
          </a:p>
          <a:p>
            <a:r>
              <a:rPr lang="en-US" dirty="0"/>
              <a:t>        break</a:t>
            </a:r>
          </a:p>
          <a:p>
            <a:r>
              <a:rPr lang="en-US" dirty="0"/>
              <a:t>    else:</a:t>
            </a:r>
          </a:p>
          <a:p>
            <a:r>
              <a:rPr lang="en-US" dirty="0"/>
              <a:t>        print("Invalid input. Please enter a bill amount in the 999.99 format.")</a:t>
            </a:r>
          </a:p>
          <a:p>
            <a:endParaRPr lang="en-US" dirty="0"/>
          </a:p>
          <a:p>
            <a:r>
              <a:rPr lang="en-US" dirty="0"/>
              <a:t>print("You entered a valid bill amount:", amount)</a:t>
            </a:r>
          </a:p>
          <a:p>
            <a:pPr marL="0" indent="0">
              <a:buNone/>
            </a:pPr>
            <a:endParaRPr lang="en-IN" dirty="0"/>
          </a:p>
        </p:txBody>
      </p:sp>
    </p:spTree>
    <p:extLst>
      <p:ext uri="{BB962C8B-B14F-4D97-AF65-F5344CB8AC3E}">
        <p14:creationId xmlns:p14="http://schemas.microsoft.com/office/powerpoint/2010/main" val="33089835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16D2-74FF-9392-1A7F-BE38B012A3B2}"/>
              </a:ext>
            </a:extLst>
          </p:cNvPr>
          <p:cNvSpPr>
            <a:spLocks noGrp="1"/>
          </p:cNvSpPr>
          <p:nvPr>
            <p:ph type="title"/>
          </p:nvPr>
        </p:nvSpPr>
        <p:spPr/>
        <p:txBody>
          <a:bodyPr/>
          <a:lstStyle/>
          <a:p>
            <a:r>
              <a:rPr lang="en-IN" dirty="0"/>
              <a:t>Different Example</a:t>
            </a:r>
          </a:p>
        </p:txBody>
      </p:sp>
      <p:sp>
        <p:nvSpPr>
          <p:cNvPr id="3" name="Content Placeholder 2">
            <a:extLst>
              <a:ext uri="{FF2B5EF4-FFF2-40B4-BE49-F238E27FC236}">
                <a16:creationId xmlns:a16="http://schemas.microsoft.com/office/drawing/2014/main" id="{57E0ADE0-4F0E-18C5-E78A-C6845F64CBE7}"/>
              </a:ext>
            </a:extLst>
          </p:cNvPr>
          <p:cNvSpPr>
            <a:spLocks noGrp="1"/>
          </p:cNvSpPr>
          <p:nvPr>
            <p:ph idx="1"/>
          </p:nvPr>
        </p:nvSpPr>
        <p:spPr/>
        <p:txBody>
          <a:bodyPr>
            <a:normAutofit fontScale="62500" lnSpcReduction="20000"/>
          </a:bodyPr>
          <a:lstStyle/>
          <a:p>
            <a:r>
              <a:rPr lang="en-US" dirty="0"/>
              <a:t>import re</a:t>
            </a:r>
          </a:p>
          <a:p>
            <a:endParaRPr lang="en-US" dirty="0"/>
          </a:p>
          <a:p>
            <a:r>
              <a:rPr lang="en-US" dirty="0"/>
              <a:t>text = "12345 </a:t>
            </a:r>
            <a:r>
              <a:rPr lang="en-US" dirty="0" err="1"/>
              <a:t>abc</a:t>
            </a:r>
            <a:r>
              <a:rPr lang="en-US" dirty="0"/>
              <a:t> 6789 </a:t>
            </a:r>
            <a:r>
              <a:rPr lang="en-US" dirty="0" err="1"/>
              <a:t>xyz</a:t>
            </a:r>
            <a:r>
              <a:rPr lang="en-US" dirty="0"/>
              <a:t> 42"</a:t>
            </a:r>
          </a:p>
          <a:p>
            <a:endParaRPr lang="en-US" dirty="0"/>
          </a:p>
          <a:p>
            <a:r>
              <a:rPr lang="en-US" dirty="0"/>
              <a:t># Define a regex pattern to match numbers</a:t>
            </a:r>
          </a:p>
          <a:p>
            <a:r>
              <a:rPr lang="en-US" dirty="0"/>
              <a:t>pattern = r'\d+'</a:t>
            </a:r>
          </a:p>
          <a:p>
            <a:endParaRPr lang="en-US" dirty="0"/>
          </a:p>
          <a:p>
            <a:r>
              <a:rPr lang="en-US" dirty="0"/>
              <a:t># Search for numbers in the text</a:t>
            </a:r>
          </a:p>
          <a:p>
            <a:r>
              <a:rPr lang="en-US" dirty="0"/>
              <a:t>matches = </a:t>
            </a:r>
            <a:r>
              <a:rPr lang="en-US" dirty="0" err="1"/>
              <a:t>re.findall</a:t>
            </a:r>
            <a:r>
              <a:rPr lang="en-US" dirty="0"/>
              <a:t>(pattern, text)</a:t>
            </a:r>
          </a:p>
          <a:p>
            <a:endParaRPr lang="en-US" dirty="0"/>
          </a:p>
          <a:p>
            <a:r>
              <a:rPr lang="en-US" dirty="0"/>
              <a:t># Print the matches</a:t>
            </a:r>
          </a:p>
          <a:p>
            <a:r>
              <a:rPr lang="en-US" dirty="0"/>
              <a:t>for match in matches:</a:t>
            </a:r>
          </a:p>
          <a:p>
            <a:r>
              <a:rPr lang="en-US" dirty="0"/>
              <a:t>    print(match)</a:t>
            </a:r>
          </a:p>
          <a:p>
            <a:endParaRPr lang="en-IN" dirty="0"/>
          </a:p>
        </p:txBody>
      </p:sp>
    </p:spTree>
    <p:extLst>
      <p:ext uri="{BB962C8B-B14F-4D97-AF65-F5344CB8AC3E}">
        <p14:creationId xmlns:p14="http://schemas.microsoft.com/office/powerpoint/2010/main" val="2368045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5A0849-79A7-7C6E-D907-C5A3EECD8570}"/>
              </a:ext>
            </a:extLst>
          </p:cNvPr>
          <p:cNvSpPr>
            <a:spLocks noGrp="1"/>
          </p:cNvSpPr>
          <p:nvPr>
            <p:ph type="title"/>
          </p:nvPr>
        </p:nvSpPr>
        <p:spPr/>
        <p:txBody>
          <a:bodyPr/>
          <a:lstStyle/>
          <a:p>
            <a:r>
              <a:rPr lang="en-IN" dirty="0"/>
              <a:t>Modules</a:t>
            </a:r>
          </a:p>
        </p:txBody>
      </p:sp>
      <p:sp>
        <p:nvSpPr>
          <p:cNvPr id="5" name="Text Placeholder 4">
            <a:extLst>
              <a:ext uri="{FF2B5EF4-FFF2-40B4-BE49-F238E27FC236}">
                <a16:creationId xmlns:a16="http://schemas.microsoft.com/office/drawing/2014/main" id="{55A57AB2-5DDB-473D-2330-DB3AF67AB13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903264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5ACFA2-3884-BBB2-E629-9B02C4571A93}"/>
              </a:ext>
            </a:extLst>
          </p:cNvPr>
          <p:cNvSpPr>
            <a:spLocks noGrp="1"/>
          </p:cNvSpPr>
          <p:nvPr>
            <p:ph type="title"/>
          </p:nvPr>
        </p:nvSpPr>
        <p:spPr/>
        <p:txBody>
          <a:bodyPr/>
          <a:lstStyle/>
          <a:p>
            <a:r>
              <a:rPr lang="en-IN" dirty="0"/>
              <a:t>Module Basics</a:t>
            </a:r>
          </a:p>
        </p:txBody>
      </p:sp>
      <p:sp>
        <p:nvSpPr>
          <p:cNvPr id="5" name="Content Placeholder 4">
            <a:extLst>
              <a:ext uri="{FF2B5EF4-FFF2-40B4-BE49-F238E27FC236}">
                <a16:creationId xmlns:a16="http://schemas.microsoft.com/office/drawing/2014/main" id="{BF91A6F4-5BC7-D1F8-C3BE-434782B905C6}"/>
              </a:ext>
            </a:extLst>
          </p:cNvPr>
          <p:cNvSpPr>
            <a:spLocks noGrp="1"/>
          </p:cNvSpPr>
          <p:nvPr>
            <p:ph idx="1"/>
          </p:nvPr>
        </p:nvSpPr>
        <p:spPr/>
        <p:txBody>
          <a:bodyPr>
            <a:normAutofit/>
          </a:bodyPr>
          <a:lstStyle/>
          <a:p>
            <a:r>
              <a:rPr lang="en-US" dirty="0"/>
              <a:t>A </a:t>
            </a:r>
            <a:r>
              <a:rPr lang="en-US" b="1" dirty="0"/>
              <a:t>module </a:t>
            </a:r>
            <a:r>
              <a:rPr lang="en-US" dirty="0"/>
              <a:t>is a file containing Python definitions and statements that can be used in other Python programs</a:t>
            </a:r>
          </a:p>
          <a:p>
            <a:r>
              <a:rPr lang="en-US" dirty="0"/>
              <a:t>Similar to code library</a:t>
            </a:r>
          </a:p>
          <a:p>
            <a:r>
              <a:rPr lang="en-US" dirty="0"/>
              <a:t>Python has a library of ready-made modules (e.g. datetime, math, </a:t>
            </a:r>
            <a:r>
              <a:rPr lang="en-US" dirty="0" err="1"/>
              <a:t>etc</a:t>
            </a:r>
            <a:r>
              <a:rPr lang="en-US" dirty="0"/>
              <a:t>), and we can also create our own custom modules</a:t>
            </a:r>
          </a:p>
          <a:p>
            <a:r>
              <a:rPr lang="en-US" dirty="0"/>
              <a:t>A module is a single .</a:t>
            </a:r>
            <a:r>
              <a:rPr lang="en-US" dirty="0" err="1"/>
              <a:t>py</a:t>
            </a:r>
            <a:r>
              <a:rPr lang="en-US" dirty="0"/>
              <a:t> file</a:t>
            </a:r>
          </a:p>
          <a:p>
            <a:r>
              <a:rPr lang="en-US" dirty="0"/>
              <a:t>Using a module: </a:t>
            </a:r>
            <a:r>
              <a:rPr lang="en-US" b="1" i="1" dirty="0"/>
              <a:t>import math</a:t>
            </a:r>
            <a:r>
              <a:rPr lang="en-US" i="1" dirty="0"/>
              <a:t> </a:t>
            </a:r>
            <a:r>
              <a:rPr lang="en-US" dirty="0"/>
              <a:t>or </a:t>
            </a:r>
            <a:r>
              <a:rPr lang="en-US" b="1" i="1" dirty="0"/>
              <a:t>from math import pi</a:t>
            </a:r>
            <a:endParaRPr lang="en-US" dirty="0"/>
          </a:p>
        </p:txBody>
      </p:sp>
    </p:spTree>
    <p:extLst>
      <p:ext uri="{BB962C8B-B14F-4D97-AF65-F5344CB8AC3E}">
        <p14:creationId xmlns:p14="http://schemas.microsoft.com/office/powerpoint/2010/main" val="1788076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0B72-F78C-E728-5582-42D5DC72FA28}"/>
              </a:ext>
            </a:extLst>
          </p:cNvPr>
          <p:cNvSpPr>
            <a:spLocks noGrp="1"/>
          </p:cNvSpPr>
          <p:nvPr>
            <p:ph type="title"/>
          </p:nvPr>
        </p:nvSpPr>
        <p:spPr/>
        <p:txBody>
          <a:bodyPr/>
          <a:lstStyle/>
          <a:p>
            <a:r>
              <a:rPr lang="en-IN" dirty="0"/>
              <a:t>Using Standard Modules</a:t>
            </a:r>
          </a:p>
        </p:txBody>
      </p:sp>
      <p:sp>
        <p:nvSpPr>
          <p:cNvPr id="3" name="Content Placeholder 2">
            <a:extLst>
              <a:ext uri="{FF2B5EF4-FFF2-40B4-BE49-F238E27FC236}">
                <a16:creationId xmlns:a16="http://schemas.microsoft.com/office/drawing/2014/main" id="{B1A5CDB7-0BDD-F5D4-FF29-5C04BE435B97}"/>
              </a:ext>
            </a:extLst>
          </p:cNvPr>
          <p:cNvSpPr>
            <a:spLocks noGrp="1"/>
          </p:cNvSpPr>
          <p:nvPr>
            <p:ph idx="1"/>
          </p:nvPr>
        </p:nvSpPr>
        <p:spPr/>
        <p:txBody>
          <a:bodyPr>
            <a:normAutofit/>
          </a:bodyPr>
          <a:lstStyle/>
          <a:p>
            <a:r>
              <a:rPr lang="en-IN" sz="2400" dirty="0">
                <a:latin typeface="Cascadia Code" panose="020B0609020000020004" pitchFamily="49" charset="0"/>
                <a:ea typeface="Cascadia Code" panose="020B0609020000020004" pitchFamily="49" charset="0"/>
                <a:cs typeface="Cascadia Code" panose="020B0609020000020004" pitchFamily="49" charset="0"/>
              </a:rPr>
              <a:t>import datetime</a:t>
            </a:r>
          </a:p>
          <a:p>
            <a:endParaRPr lang="en-IN" sz="2400" dirty="0">
              <a:latin typeface="Cascadia Code" panose="020B0609020000020004" pitchFamily="49" charset="0"/>
              <a:ea typeface="Cascadia Code" panose="020B0609020000020004" pitchFamily="49" charset="0"/>
              <a:cs typeface="Cascadia Code" panose="020B0609020000020004" pitchFamily="49" charset="0"/>
            </a:endParaRPr>
          </a:p>
          <a:p>
            <a:r>
              <a:rPr lang="en-IN" sz="2400" dirty="0" err="1">
                <a:latin typeface="Cascadia Code" panose="020B0609020000020004" pitchFamily="49" charset="0"/>
                <a:ea typeface="Cascadia Code" panose="020B0609020000020004" pitchFamily="49" charset="0"/>
                <a:cs typeface="Cascadia Code" panose="020B0609020000020004" pitchFamily="49" charset="0"/>
              </a:rPr>
              <a:t>datetime_obj</a:t>
            </a:r>
            <a:r>
              <a:rPr lang="en-IN" sz="2400" dirty="0">
                <a:latin typeface="Cascadia Code" panose="020B0609020000020004" pitchFamily="49" charset="0"/>
                <a:ea typeface="Cascadia Code" panose="020B0609020000020004" pitchFamily="49" charset="0"/>
                <a:cs typeface="Cascadia Code" panose="020B0609020000020004" pitchFamily="49" charset="0"/>
              </a:rPr>
              <a:t> = </a:t>
            </a:r>
            <a:r>
              <a:rPr lang="en-IN" sz="2400" dirty="0" err="1">
                <a:latin typeface="Cascadia Code" panose="020B0609020000020004" pitchFamily="49" charset="0"/>
                <a:ea typeface="Cascadia Code" panose="020B0609020000020004" pitchFamily="49" charset="0"/>
                <a:cs typeface="Cascadia Code" panose="020B0609020000020004" pitchFamily="49" charset="0"/>
              </a:rPr>
              <a:t>datetime.datetime.now</a:t>
            </a:r>
            <a:r>
              <a:rPr lang="en-IN" sz="2400" dirty="0">
                <a:latin typeface="Cascadia Code" panose="020B0609020000020004" pitchFamily="49" charset="0"/>
                <a:ea typeface="Cascadia Code" panose="020B0609020000020004" pitchFamily="49" charset="0"/>
                <a:cs typeface="Cascadia Code" panose="020B0609020000020004" pitchFamily="49" charset="0"/>
              </a:rPr>
              <a:t>()</a:t>
            </a:r>
          </a:p>
          <a:p>
            <a:endParaRPr lang="en-IN" sz="2400" dirty="0">
              <a:latin typeface="Cascadia Code" panose="020B0609020000020004" pitchFamily="49" charset="0"/>
              <a:ea typeface="Cascadia Code" panose="020B0609020000020004" pitchFamily="49" charset="0"/>
              <a:cs typeface="Cascadia Code" panose="020B0609020000020004" pitchFamily="49" charset="0"/>
            </a:endParaRPr>
          </a:p>
          <a:p>
            <a:r>
              <a:rPr lang="en-IN" sz="2400" dirty="0">
                <a:latin typeface="Cascadia Code" panose="020B0609020000020004" pitchFamily="49" charset="0"/>
                <a:ea typeface="Cascadia Code" panose="020B0609020000020004" pitchFamily="49" charset="0"/>
                <a:cs typeface="Cascadia Code" panose="020B0609020000020004" pitchFamily="49" charset="0"/>
              </a:rPr>
              <a:t>print(</a:t>
            </a:r>
            <a:r>
              <a:rPr lang="en-IN" sz="2400" dirty="0" err="1">
                <a:latin typeface="Cascadia Code" panose="020B0609020000020004" pitchFamily="49" charset="0"/>
                <a:ea typeface="Cascadia Code" panose="020B0609020000020004" pitchFamily="49" charset="0"/>
                <a:cs typeface="Cascadia Code" panose="020B0609020000020004" pitchFamily="49" charset="0"/>
              </a:rPr>
              <a:t>datetime_obj</a:t>
            </a:r>
            <a:r>
              <a:rPr lang="en-IN" sz="2400" dirty="0">
                <a:latin typeface="Cascadia Code" panose="020B0609020000020004" pitchFamily="49"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47064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95B8-DD62-ADB0-22A9-C32A7D8ABD97}"/>
              </a:ext>
            </a:extLst>
          </p:cNvPr>
          <p:cNvSpPr>
            <a:spLocks noGrp="1"/>
          </p:cNvSpPr>
          <p:nvPr>
            <p:ph type="title"/>
          </p:nvPr>
        </p:nvSpPr>
        <p:spPr/>
        <p:txBody>
          <a:bodyPr/>
          <a:lstStyle/>
          <a:p>
            <a:r>
              <a:rPr lang="en-IN" dirty="0"/>
              <a:t>Variables</a:t>
            </a:r>
          </a:p>
        </p:txBody>
      </p:sp>
      <p:sp>
        <p:nvSpPr>
          <p:cNvPr id="3" name="Content Placeholder 2">
            <a:extLst>
              <a:ext uri="{FF2B5EF4-FFF2-40B4-BE49-F238E27FC236}">
                <a16:creationId xmlns:a16="http://schemas.microsoft.com/office/drawing/2014/main" id="{13406A64-E7E4-BC76-C710-F3740E7D1DC1}"/>
              </a:ext>
            </a:extLst>
          </p:cNvPr>
          <p:cNvSpPr>
            <a:spLocks noGrp="1"/>
          </p:cNvSpPr>
          <p:nvPr>
            <p:ph idx="1"/>
          </p:nvPr>
        </p:nvSpPr>
        <p:spPr/>
        <p:txBody>
          <a:bodyPr>
            <a:normAutofit lnSpcReduction="10000"/>
          </a:bodyPr>
          <a:lstStyle/>
          <a:p>
            <a:r>
              <a:rPr lang="en-IN" dirty="0"/>
              <a:t>No need to declare data type</a:t>
            </a:r>
          </a:p>
          <a:p>
            <a:r>
              <a:rPr lang="en-US" dirty="0"/>
              <a:t>The interpreter determines the data type based on the value assigned to the variable</a:t>
            </a:r>
          </a:p>
          <a:p>
            <a:r>
              <a:rPr lang="en-US" dirty="0"/>
              <a:t>Variable naming: Must start with A-Z or a-z or underscore, then we can have alphanumeric characters or underscores</a:t>
            </a:r>
          </a:p>
          <a:p>
            <a:r>
              <a:rPr lang="en-US" dirty="0"/>
              <a:t>Variables are case-sensitive and should not be the same as Python keywords</a:t>
            </a:r>
          </a:p>
          <a:p>
            <a:r>
              <a:rPr lang="en-US" dirty="0"/>
              <a:t>Because of dynamic typing, this is allowed:</a:t>
            </a:r>
          </a:p>
          <a:p>
            <a:pPr lvl="1"/>
            <a:r>
              <a:rPr lang="en-US" dirty="0"/>
              <a:t>x = 10</a:t>
            </a:r>
          </a:p>
          <a:p>
            <a:pPr lvl="1"/>
            <a:r>
              <a:rPr lang="en-US" dirty="0"/>
              <a:t>x = “Hello”</a:t>
            </a:r>
          </a:p>
          <a:p>
            <a:endParaRPr lang="en-IN" dirty="0"/>
          </a:p>
          <a:p>
            <a:endParaRPr lang="en-IN" dirty="0"/>
          </a:p>
        </p:txBody>
      </p:sp>
    </p:spTree>
    <p:extLst>
      <p:ext uri="{BB962C8B-B14F-4D97-AF65-F5344CB8AC3E}">
        <p14:creationId xmlns:p14="http://schemas.microsoft.com/office/powerpoint/2010/main" val="11425006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5ACFA2-3884-BBB2-E629-9B02C4571A93}"/>
              </a:ext>
            </a:extLst>
          </p:cNvPr>
          <p:cNvSpPr>
            <a:spLocks noGrp="1"/>
          </p:cNvSpPr>
          <p:nvPr>
            <p:ph type="title"/>
          </p:nvPr>
        </p:nvSpPr>
        <p:spPr/>
        <p:txBody>
          <a:bodyPr/>
          <a:lstStyle/>
          <a:p>
            <a:r>
              <a:rPr lang="en-IN" dirty="0"/>
              <a:t>Creating and Using a Module</a:t>
            </a:r>
          </a:p>
        </p:txBody>
      </p:sp>
      <p:sp>
        <p:nvSpPr>
          <p:cNvPr id="5" name="Content Placeholder 4">
            <a:extLst>
              <a:ext uri="{FF2B5EF4-FFF2-40B4-BE49-F238E27FC236}">
                <a16:creationId xmlns:a16="http://schemas.microsoft.com/office/drawing/2014/main" id="{BF91A6F4-5BC7-D1F8-C3BE-434782B905C6}"/>
              </a:ext>
            </a:extLst>
          </p:cNvPr>
          <p:cNvSpPr>
            <a:spLocks noGrp="1"/>
          </p:cNvSpPr>
          <p:nvPr>
            <p:ph idx="1"/>
          </p:nvPr>
        </p:nvSpPr>
        <p:spPr/>
        <p:txBody>
          <a:bodyPr>
            <a:normAutofit/>
          </a:bodyPr>
          <a:lstStyle/>
          <a:p>
            <a:r>
              <a:rPr lang="en-US" dirty="0"/>
              <a:t>Create a module (Save this as greetingmodule.py):</a:t>
            </a:r>
          </a:p>
          <a:p>
            <a:r>
              <a:rPr lang="en-US" sz="2000" b="0" i="0" dirty="0">
                <a:effectLst/>
                <a:latin typeface="Cascadia Code" panose="020B0609020000020004" pitchFamily="49" charset="0"/>
                <a:ea typeface="Cascadia Code" panose="020B0609020000020004" pitchFamily="49" charset="0"/>
                <a:cs typeface="Cascadia Code" panose="020B0609020000020004" pitchFamily="49" charset="0"/>
              </a:rPr>
              <a:t>def greeting(name):</a:t>
            </a:r>
            <a:br>
              <a:rPr lang="en-US" sz="2000" dirty="0">
                <a:latin typeface="Cascadia Code" panose="020B0609020000020004" pitchFamily="49" charset="0"/>
                <a:ea typeface="Cascadia Code" panose="020B0609020000020004" pitchFamily="49" charset="0"/>
                <a:cs typeface="Cascadia Code" panose="020B0609020000020004" pitchFamily="49" charset="0"/>
              </a:rPr>
            </a:br>
            <a:r>
              <a:rPr lang="en-US" sz="2000" b="0" i="0" dirty="0">
                <a:effectLst/>
                <a:latin typeface="Cascadia Code" panose="020B0609020000020004" pitchFamily="49" charset="0"/>
                <a:ea typeface="Cascadia Code" panose="020B0609020000020004" pitchFamily="49" charset="0"/>
                <a:cs typeface="Cascadia Code" panose="020B0609020000020004" pitchFamily="49" charset="0"/>
              </a:rPr>
              <a:t>  print("Hello, " + name)</a:t>
            </a:r>
          </a:p>
          <a:p>
            <a:endParaRPr lang="en-US" dirty="0"/>
          </a:p>
          <a:p>
            <a:r>
              <a:rPr lang="en-US" dirty="0"/>
              <a:t>Use the module (testmodule.py):</a:t>
            </a:r>
          </a:p>
          <a:p>
            <a:r>
              <a:rPr lang="en-US" sz="2000" b="0" i="0" dirty="0">
                <a:effectLst/>
                <a:latin typeface="Cascadia Code" panose="020B0609020000020004" pitchFamily="49" charset="0"/>
                <a:ea typeface="Cascadia Code" panose="020B0609020000020004" pitchFamily="49" charset="0"/>
                <a:cs typeface="Cascadia Code" panose="020B0609020000020004" pitchFamily="49" charset="0"/>
              </a:rPr>
              <a:t>import </a:t>
            </a:r>
            <a:r>
              <a:rPr lang="en-US" sz="2000" b="0" i="0" dirty="0" err="1">
                <a:effectLst/>
                <a:latin typeface="Cascadia Code" panose="020B0609020000020004" pitchFamily="49" charset="0"/>
                <a:ea typeface="Cascadia Code" panose="020B0609020000020004" pitchFamily="49" charset="0"/>
                <a:cs typeface="Cascadia Code" panose="020B0609020000020004" pitchFamily="49" charset="0"/>
              </a:rPr>
              <a:t>greetingmodule</a:t>
            </a:r>
            <a:endParaRPr lang="en-US" sz="2000" b="0" i="0" dirty="0">
              <a:effectLst/>
              <a:latin typeface="Cascadia Code" panose="020B0609020000020004" pitchFamily="49" charset="0"/>
              <a:ea typeface="Cascadia Code" panose="020B0609020000020004" pitchFamily="49" charset="0"/>
              <a:cs typeface="Cascadia Code" panose="020B0609020000020004" pitchFamily="49" charset="0"/>
            </a:endParaRPr>
          </a:p>
          <a:p>
            <a:br>
              <a:rPr lang="en-US" sz="2000" dirty="0">
                <a:latin typeface="Cascadia Code" panose="020B0609020000020004" pitchFamily="49" charset="0"/>
                <a:ea typeface="Cascadia Code" panose="020B0609020000020004" pitchFamily="49" charset="0"/>
                <a:cs typeface="Cascadia Code" panose="020B0609020000020004" pitchFamily="49" charset="0"/>
              </a:rPr>
            </a:br>
            <a:r>
              <a:rPr lang="en-US" sz="2000" dirty="0" err="1">
                <a:latin typeface="Cascadia Code" panose="020B0609020000020004" pitchFamily="49" charset="0"/>
                <a:ea typeface="Cascadia Code" panose="020B0609020000020004" pitchFamily="49" charset="0"/>
                <a:cs typeface="Cascadia Code" panose="020B0609020000020004" pitchFamily="49" charset="0"/>
              </a:rPr>
              <a:t>greetingmodule.greeting</a:t>
            </a:r>
            <a:r>
              <a:rPr lang="en-US" sz="2000" dirty="0">
                <a:latin typeface="Cascadia Code" panose="020B0609020000020004" pitchFamily="49" charset="0"/>
                <a:ea typeface="Cascadia Code" panose="020B0609020000020004" pitchFamily="49" charset="0"/>
                <a:cs typeface="Cascadia Code" panose="020B0609020000020004" pitchFamily="49" charset="0"/>
              </a:rPr>
              <a:t>(“CDAC ACTS”)</a:t>
            </a:r>
            <a:endParaRPr lang="en-US" sz="2000" b="0" i="0" dirty="0">
              <a:effectLst/>
              <a:latin typeface="Cascadia Code" panose="020B0609020000020004" pitchFamily="49" charset="0"/>
              <a:ea typeface="Cascadia Code" panose="020B0609020000020004" pitchFamily="49" charset="0"/>
              <a:cs typeface="Cascadia Code" panose="020B0609020000020004" pitchFamily="49" charset="0"/>
            </a:endParaRPr>
          </a:p>
          <a:p>
            <a:endParaRPr lang="en-US" sz="2000" dirty="0">
              <a:latin typeface="Cascadia Code" panose="020B0609020000020004" pitchFamily="49" charset="0"/>
              <a:ea typeface="Cascadia Code" panose="020B0609020000020004" pitchFamily="49" charset="0"/>
              <a:cs typeface="Cascadia Code" panose="020B0609020000020004" pitchFamily="49" charset="0"/>
            </a:endParaRPr>
          </a:p>
          <a:p>
            <a:endParaRPr lang="en-IN" dirty="0"/>
          </a:p>
        </p:txBody>
      </p:sp>
    </p:spTree>
    <p:extLst>
      <p:ext uri="{BB962C8B-B14F-4D97-AF65-F5344CB8AC3E}">
        <p14:creationId xmlns:p14="http://schemas.microsoft.com/office/powerpoint/2010/main" val="2724188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5A0849-79A7-7C6E-D907-C5A3EECD8570}"/>
              </a:ext>
            </a:extLst>
          </p:cNvPr>
          <p:cNvSpPr>
            <a:spLocks noGrp="1"/>
          </p:cNvSpPr>
          <p:nvPr>
            <p:ph type="title"/>
          </p:nvPr>
        </p:nvSpPr>
        <p:spPr/>
        <p:txBody>
          <a:bodyPr/>
          <a:lstStyle/>
          <a:p>
            <a:r>
              <a:rPr lang="en-IN" dirty="0"/>
              <a:t>Packages</a:t>
            </a:r>
          </a:p>
        </p:txBody>
      </p:sp>
      <p:sp>
        <p:nvSpPr>
          <p:cNvPr id="5" name="Text Placeholder 4">
            <a:extLst>
              <a:ext uri="{FF2B5EF4-FFF2-40B4-BE49-F238E27FC236}">
                <a16:creationId xmlns:a16="http://schemas.microsoft.com/office/drawing/2014/main" id="{55A57AB2-5DDB-473D-2330-DB3AF67AB13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219511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5ACFA2-3884-BBB2-E629-9B02C4571A93}"/>
              </a:ext>
            </a:extLst>
          </p:cNvPr>
          <p:cNvSpPr>
            <a:spLocks noGrp="1"/>
          </p:cNvSpPr>
          <p:nvPr>
            <p:ph type="title"/>
          </p:nvPr>
        </p:nvSpPr>
        <p:spPr/>
        <p:txBody>
          <a:bodyPr/>
          <a:lstStyle/>
          <a:p>
            <a:r>
              <a:rPr lang="en-IN" dirty="0"/>
              <a:t>Package Basics</a:t>
            </a:r>
          </a:p>
        </p:txBody>
      </p:sp>
      <p:sp>
        <p:nvSpPr>
          <p:cNvPr id="5" name="Content Placeholder 4">
            <a:extLst>
              <a:ext uri="{FF2B5EF4-FFF2-40B4-BE49-F238E27FC236}">
                <a16:creationId xmlns:a16="http://schemas.microsoft.com/office/drawing/2014/main" id="{BF91A6F4-5BC7-D1F8-C3BE-434782B905C6}"/>
              </a:ext>
            </a:extLst>
          </p:cNvPr>
          <p:cNvSpPr>
            <a:spLocks noGrp="1"/>
          </p:cNvSpPr>
          <p:nvPr>
            <p:ph idx="1"/>
          </p:nvPr>
        </p:nvSpPr>
        <p:spPr/>
        <p:txBody>
          <a:bodyPr>
            <a:normAutofit/>
          </a:bodyPr>
          <a:lstStyle/>
          <a:p>
            <a:r>
              <a:rPr lang="en-US" dirty="0"/>
              <a:t>A </a:t>
            </a:r>
            <a:r>
              <a:rPr lang="en-US" b="1" dirty="0"/>
              <a:t>package </a:t>
            </a:r>
            <a:r>
              <a:rPr lang="en-US" dirty="0"/>
              <a:t>is a way to organize related modules into a directory hierarchy</a:t>
            </a:r>
          </a:p>
          <a:p>
            <a:r>
              <a:rPr lang="en-US" dirty="0"/>
              <a:t>Packages are used to create a structured </a:t>
            </a:r>
            <a:r>
              <a:rPr lang="en-US" b="1" dirty="0"/>
              <a:t>namespace</a:t>
            </a:r>
            <a:r>
              <a:rPr lang="en-US" dirty="0"/>
              <a:t> for organizing and managing Python projects</a:t>
            </a:r>
          </a:p>
          <a:p>
            <a:r>
              <a:rPr lang="en-US" dirty="0"/>
              <a:t>Package is a collection of many modules (i.e. .</a:t>
            </a:r>
            <a:r>
              <a:rPr lang="en-US" dirty="0" err="1"/>
              <a:t>py</a:t>
            </a:r>
            <a:r>
              <a:rPr lang="en-US" dirty="0"/>
              <a:t> files)</a:t>
            </a:r>
          </a:p>
        </p:txBody>
      </p:sp>
    </p:spTree>
    <p:extLst>
      <p:ext uri="{BB962C8B-B14F-4D97-AF65-F5344CB8AC3E}">
        <p14:creationId xmlns:p14="http://schemas.microsoft.com/office/powerpoint/2010/main" val="7804366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22A3-0157-689B-8A50-75773FE1D83D}"/>
              </a:ext>
            </a:extLst>
          </p:cNvPr>
          <p:cNvSpPr>
            <a:spLocks noGrp="1"/>
          </p:cNvSpPr>
          <p:nvPr>
            <p:ph type="title"/>
          </p:nvPr>
        </p:nvSpPr>
        <p:spPr/>
        <p:txBody>
          <a:bodyPr/>
          <a:lstStyle/>
          <a:p>
            <a:r>
              <a:rPr lang="en-IN" dirty="0"/>
              <a:t>Creating a Package</a:t>
            </a:r>
          </a:p>
        </p:txBody>
      </p:sp>
      <p:sp>
        <p:nvSpPr>
          <p:cNvPr id="3" name="Content Placeholder 2">
            <a:extLst>
              <a:ext uri="{FF2B5EF4-FFF2-40B4-BE49-F238E27FC236}">
                <a16:creationId xmlns:a16="http://schemas.microsoft.com/office/drawing/2014/main" id="{E253145B-79C6-B23B-389F-1801AB674C5A}"/>
              </a:ext>
            </a:extLst>
          </p:cNvPr>
          <p:cNvSpPr>
            <a:spLocks noGrp="1"/>
          </p:cNvSpPr>
          <p:nvPr>
            <p:ph idx="1"/>
          </p:nvPr>
        </p:nvSpPr>
        <p:spPr/>
        <p:txBody>
          <a:bodyPr/>
          <a:lstStyle/>
          <a:p>
            <a:r>
              <a:rPr lang="en-IN" dirty="0"/>
              <a:t>Create a new folder named C:\MyApp</a:t>
            </a:r>
          </a:p>
          <a:p>
            <a:r>
              <a:rPr lang="en-IN" dirty="0"/>
              <a:t>Inside </a:t>
            </a:r>
            <a:r>
              <a:rPr lang="en-IN" dirty="0" err="1"/>
              <a:t>MyApp</a:t>
            </a:r>
            <a:r>
              <a:rPr lang="en-IN" dirty="0"/>
              <a:t>, create a subfolder with the name '</a:t>
            </a:r>
            <a:r>
              <a:rPr lang="en-IN" dirty="0" err="1"/>
              <a:t>mypackage</a:t>
            </a:r>
            <a:r>
              <a:rPr lang="en-IN" dirty="0"/>
              <a:t>'</a:t>
            </a:r>
          </a:p>
          <a:p>
            <a:r>
              <a:rPr lang="en-IN" dirty="0"/>
              <a:t>Create an empty __init__.py file in the </a:t>
            </a:r>
            <a:r>
              <a:rPr lang="en-IN" dirty="0" err="1"/>
              <a:t>mypackage</a:t>
            </a:r>
            <a:r>
              <a:rPr lang="en-IN" dirty="0"/>
              <a:t> folder</a:t>
            </a:r>
          </a:p>
          <a:p>
            <a:r>
              <a:rPr lang="en-IN" dirty="0"/>
              <a:t>Create modules greet.py and functions.py:</a:t>
            </a:r>
          </a:p>
        </p:txBody>
      </p:sp>
      <p:sp>
        <p:nvSpPr>
          <p:cNvPr id="4" name="TextBox 3">
            <a:extLst>
              <a:ext uri="{FF2B5EF4-FFF2-40B4-BE49-F238E27FC236}">
                <a16:creationId xmlns:a16="http://schemas.microsoft.com/office/drawing/2014/main" id="{AE75F93E-9B80-7C9C-CD41-A01547A33F73}"/>
              </a:ext>
            </a:extLst>
          </p:cNvPr>
          <p:cNvSpPr txBox="1"/>
          <p:nvPr/>
        </p:nvSpPr>
        <p:spPr>
          <a:xfrm>
            <a:off x="698643" y="4130211"/>
            <a:ext cx="3544584" cy="1200329"/>
          </a:xfrm>
          <a:prstGeom prst="rect">
            <a:avLst/>
          </a:prstGeom>
          <a:solidFill>
            <a:schemeClr val="accent4">
              <a:lumMod val="20000"/>
              <a:lumOff val="80000"/>
            </a:schemeClr>
          </a:solidFill>
        </p:spPr>
        <p:txBody>
          <a:bodyPr wrap="square" rtlCol="0">
            <a:spAutoFit/>
          </a:bodyPr>
          <a:lstStyle/>
          <a:p>
            <a:pPr algn="ctr"/>
            <a:r>
              <a:rPr lang="en-IN" b="1" dirty="0"/>
              <a:t>greet.py</a:t>
            </a:r>
          </a:p>
          <a:p>
            <a:endParaRPr lang="en-IN" dirty="0"/>
          </a:p>
          <a:p>
            <a:r>
              <a:rPr lang="en-US" dirty="0">
                <a:latin typeface="Cascadia Code" panose="020B0609020000020004" pitchFamily="49" charset="0"/>
                <a:ea typeface="Cascadia Code" panose="020B0609020000020004" pitchFamily="49" charset="0"/>
                <a:cs typeface="Cascadia Code" panose="020B0609020000020004" pitchFamily="49" charset="0"/>
              </a:rPr>
              <a:t>def </a:t>
            </a:r>
            <a:r>
              <a:rPr lang="en-US" dirty="0" err="1">
                <a:latin typeface="Cascadia Code" panose="020B0609020000020004" pitchFamily="49" charset="0"/>
                <a:ea typeface="Cascadia Code" panose="020B0609020000020004" pitchFamily="49" charset="0"/>
                <a:cs typeface="Cascadia Code" panose="020B0609020000020004" pitchFamily="49" charset="0"/>
              </a:rPr>
              <a:t>SayHello</a:t>
            </a:r>
            <a:r>
              <a:rPr lang="en-US" dirty="0">
                <a:latin typeface="Cascadia Code" panose="020B0609020000020004" pitchFamily="49" charset="0"/>
                <a:ea typeface="Cascadia Code" panose="020B0609020000020004" pitchFamily="49" charset="0"/>
                <a:cs typeface="Cascadia Code" panose="020B0609020000020004" pitchFamily="49" charset="0"/>
              </a:rPr>
              <a:t>(name):</a:t>
            </a:r>
          </a:p>
          <a:p>
            <a:r>
              <a:rPr lang="en-US" dirty="0">
                <a:latin typeface="Cascadia Code" panose="020B0609020000020004" pitchFamily="49" charset="0"/>
                <a:ea typeface="Cascadia Code" panose="020B0609020000020004" pitchFamily="49" charset="0"/>
                <a:cs typeface="Cascadia Code" panose="020B0609020000020004" pitchFamily="49" charset="0"/>
              </a:rPr>
              <a:t>    print("Hello ", name)</a:t>
            </a:r>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 name="TextBox 5">
            <a:extLst>
              <a:ext uri="{FF2B5EF4-FFF2-40B4-BE49-F238E27FC236}">
                <a16:creationId xmlns:a16="http://schemas.microsoft.com/office/drawing/2014/main" id="{0B80FF97-5BF1-4179-D613-75BC74135923}"/>
              </a:ext>
            </a:extLst>
          </p:cNvPr>
          <p:cNvSpPr txBox="1"/>
          <p:nvPr/>
        </p:nvSpPr>
        <p:spPr>
          <a:xfrm>
            <a:off x="7541232" y="3577470"/>
            <a:ext cx="4191856" cy="2862322"/>
          </a:xfrm>
          <a:prstGeom prst="rect">
            <a:avLst/>
          </a:prstGeom>
          <a:solidFill>
            <a:schemeClr val="accent2">
              <a:lumMod val="20000"/>
              <a:lumOff val="80000"/>
            </a:schemeClr>
          </a:solidFill>
        </p:spPr>
        <p:txBody>
          <a:bodyPr wrap="square" rtlCol="0">
            <a:spAutoFit/>
          </a:bodyPr>
          <a:lstStyle/>
          <a:p>
            <a:pPr algn="ctr"/>
            <a:r>
              <a:rPr lang="en-IN" b="1" dirty="0"/>
              <a:t>functions.py</a:t>
            </a:r>
          </a:p>
          <a:p>
            <a:endParaRPr lang="en-IN" dirty="0"/>
          </a:p>
          <a:p>
            <a:r>
              <a:rPr lang="en-US" dirty="0">
                <a:latin typeface="Cascadia Code" panose="020B0609020000020004" pitchFamily="49" charset="0"/>
                <a:ea typeface="Cascadia Code" panose="020B0609020000020004" pitchFamily="49" charset="0"/>
                <a:cs typeface="Cascadia Code" panose="020B0609020000020004" pitchFamily="49" charset="0"/>
              </a:rPr>
              <a:t>def sum(</a:t>
            </a:r>
            <a:r>
              <a:rPr lang="en-US" dirty="0" err="1">
                <a:latin typeface="Cascadia Code" panose="020B0609020000020004" pitchFamily="49" charset="0"/>
                <a:ea typeface="Cascadia Code" panose="020B0609020000020004" pitchFamily="49" charset="0"/>
                <a:cs typeface="Cascadia Code" panose="020B0609020000020004" pitchFamily="49" charset="0"/>
              </a:rPr>
              <a:t>x,y</a:t>
            </a:r>
            <a:r>
              <a:rPr lang="en-US" dirty="0">
                <a:latin typeface="Cascadia Code" panose="020B0609020000020004" pitchFamily="49" charset="0"/>
                <a:ea typeface="Cascadia Code" panose="020B0609020000020004" pitchFamily="49" charset="0"/>
                <a:cs typeface="Cascadia Code" panose="020B0609020000020004" pitchFamily="49" charset="0"/>
              </a:rPr>
              <a:t>):</a:t>
            </a:r>
          </a:p>
          <a:p>
            <a:r>
              <a:rPr lang="en-US" dirty="0">
                <a:latin typeface="Cascadia Code" panose="020B0609020000020004" pitchFamily="49" charset="0"/>
                <a:ea typeface="Cascadia Code" panose="020B0609020000020004" pitchFamily="49" charset="0"/>
                <a:cs typeface="Cascadia Code" panose="020B0609020000020004" pitchFamily="49" charset="0"/>
              </a:rPr>
              <a:t>    return </a:t>
            </a:r>
            <a:r>
              <a:rPr lang="en-US" dirty="0" err="1">
                <a:latin typeface="Cascadia Code" panose="020B0609020000020004" pitchFamily="49" charset="0"/>
                <a:ea typeface="Cascadia Code" panose="020B0609020000020004" pitchFamily="49" charset="0"/>
                <a:cs typeface="Cascadia Code" panose="020B0609020000020004" pitchFamily="49" charset="0"/>
              </a:rPr>
              <a:t>x+y</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endParaRPr lang="en-US" dirty="0">
              <a:latin typeface="Cascadia Code" panose="020B0609020000020004" pitchFamily="49" charset="0"/>
              <a:ea typeface="Cascadia Code" panose="020B0609020000020004" pitchFamily="49" charset="0"/>
              <a:cs typeface="Cascadia Code" panose="020B0609020000020004" pitchFamily="49" charset="0"/>
            </a:endParaRPr>
          </a:p>
          <a:p>
            <a:r>
              <a:rPr lang="en-US" dirty="0">
                <a:latin typeface="Cascadia Code" panose="020B0609020000020004" pitchFamily="49" charset="0"/>
                <a:ea typeface="Cascadia Code" panose="020B0609020000020004" pitchFamily="49" charset="0"/>
                <a:cs typeface="Cascadia Code" panose="020B0609020000020004" pitchFamily="49" charset="0"/>
              </a:rPr>
              <a:t>def average(</a:t>
            </a:r>
            <a:r>
              <a:rPr lang="en-US" dirty="0" err="1">
                <a:latin typeface="Cascadia Code" panose="020B0609020000020004" pitchFamily="49" charset="0"/>
                <a:ea typeface="Cascadia Code" panose="020B0609020000020004" pitchFamily="49" charset="0"/>
                <a:cs typeface="Cascadia Code" panose="020B0609020000020004" pitchFamily="49" charset="0"/>
              </a:rPr>
              <a:t>x,y</a:t>
            </a:r>
            <a:r>
              <a:rPr lang="en-US" dirty="0">
                <a:latin typeface="Cascadia Code" panose="020B0609020000020004" pitchFamily="49" charset="0"/>
                <a:ea typeface="Cascadia Code" panose="020B0609020000020004" pitchFamily="49" charset="0"/>
                <a:cs typeface="Cascadia Code" panose="020B0609020000020004" pitchFamily="49" charset="0"/>
              </a:rPr>
              <a:t>):</a:t>
            </a:r>
          </a:p>
          <a:p>
            <a:r>
              <a:rPr lang="en-US" dirty="0">
                <a:latin typeface="Cascadia Code" panose="020B0609020000020004" pitchFamily="49" charset="0"/>
                <a:ea typeface="Cascadia Code" panose="020B0609020000020004" pitchFamily="49" charset="0"/>
                <a:cs typeface="Cascadia Code" panose="020B0609020000020004" pitchFamily="49" charset="0"/>
              </a:rPr>
              <a:t>    return (</a:t>
            </a:r>
            <a:r>
              <a:rPr lang="en-US" dirty="0" err="1">
                <a:latin typeface="Cascadia Code" panose="020B0609020000020004" pitchFamily="49" charset="0"/>
                <a:ea typeface="Cascadia Code" panose="020B0609020000020004" pitchFamily="49" charset="0"/>
                <a:cs typeface="Cascadia Code" panose="020B0609020000020004" pitchFamily="49" charset="0"/>
              </a:rPr>
              <a:t>x+y</a:t>
            </a:r>
            <a:r>
              <a:rPr lang="en-US" dirty="0">
                <a:latin typeface="Cascadia Code" panose="020B0609020000020004" pitchFamily="49" charset="0"/>
                <a:ea typeface="Cascadia Code" panose="020B0609020000020004" pitchFamily="49" charset="0"/>
                <a:cs typeface="Cascadia Code" panose="020B0609020000020004" pitchFamily="49" charset="0"/>
              </a:rPr>
              <a:t>)/2</a:t>
            </a:r>
          </a:p>
          <a:p>
            <a:endParaRPr lang="en-US" dirty="0">
              <a:latin typeface="Cascadia Code" panose="020B0609020000020004" pitchFamily="49" charset="0"/>
              <a:ea typeface="Cascadia Code" panose="020B0609020000020004" pitchFamily="49" charset="0"/>
              <a:cs typeface="Cascadia Code" panose="020B0609020000020004" pitchFamily="49" charset="0"/>
            </a:endParaRPr>
          </a:p>
          <a:p>
            <a:r>
              <a:rPr lang="en-US" dirty="0">
                <a:latin typeface="Cascadia Code" panose="020B0609020000020004" pitchFamily="49" charset="0"/>
                <a:ea typeface="Cascadia Code" panose="020B0609020000020004" pitchFamily="49" charset="0"/>
                <a:cs typeface="Cascadia Code" panose="020B0609020000020004" pitchFamily="49" charset="0"/>
              </a:rPr>
              <a:t>def power(</a:t>
            </a:r>
            <a:r>
              <a:rPr lang="en-US" dirty="0" err="1">
                <a:latin typeface="Cascadia Code" panose="020B0609020000020004" pitchFamily="49" charset="0"/>
                <a:ea typeface="Cascadia Code" panose="020B0609020000020004" pitchFamily="49" charset="0"/>
                <a:cs typeface="Cascadia Code" panose="020B0609020000020004" pitchFamily="49" charset="0"/>
              </a:rPr>
              <a:t>x,y</a:t>
            </a:r>
            <a:r>
              <a:rPr lang="en-US" dirty="0">
                <a:latin typeface="Cascadia Code" panose="020B0609020000020004" pitchFamily="49" charset="0"/>
                <a:ea typeface="Cascadia Code" panose="020B0609020000020004" pitchFamily="49" charset="0"/>
                <a:cs typeface="Cascadia Code" panose="020B0609020000020004" pitchFamily="49" charset="0"/>
              </a:rPr>
              <a:t>):</a:t>
            </a:r>
          </a:p>
          <a:p>
            <a:r>
              <a:rPr lang="en-US" dirty="0">
                <a:latin typeface="Cascadia Code" panose="020B0609020000020004" pitchFamily="49" charset="0"/>
                <a:ea typeface="Cascadia Code" panose="020B0609020000020004" pitchFamily="49" charset="0"/>
                <a:cs typeface="Cascadia Code" panose="020B0609020000020004" pitchFamily="49" charset="0"/>
              </a:rPr>
              <a:t>    return x**y</a:t>
            </a:r>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368898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5ACFA2-3884-BBB2-E629-9B02C4571A93}"/>
              </a:ext>
            </a:extLst>
          </p:cNvPr>
          <p:cNvSpPr>
            <a:spLocks noGrp="1"/>
          </p:cNvSpPr>
          <p:nvPr>
            <p:ph type="title"/>
          </p:nvPr>
        </p:nvSpPr>
        <p:spPr/>
        <p:txBody>
          <a:bodyPr/>
          <a:lstStyle/>
          <a:p>
            <a:r>
              <a:rPr lang="en-IN" dirty="0"/>
              <a:t>Creating a Package</a:t>
            </a:r>
          </a:p>
        </p:txBody>
      </p:sp>
      <p:sp>
        <p:nvSpPr>
          <p:cNvPr id="5" name="Content Placeholder 4">
            <a:extLst>
              <a:ext uri="{FF2B5EF4-FFF2-40B4-BE49-F238E27FC236}">
                <a16:creationId xmlns:a16="http://schemas.microsoft.com/office/drawing/2014/main" id="{BF91A6F4-5BC7-D1F8-C3BE-434782B905C6}"/>
              </a:ext>
            </a:extLst>
          </p:cNvPr>
          <p:cNvSpPr>
            <a:spLocks noGrp="1"/>
          </p:cNvSpPr>
          <p:nvPr>
            <p:ph idx="1"/>
          </p:nvPr>
        </p:nvSpPr>
        <p:spPr/>
        <p:txBody>
          <a:bodyPr>
            <a:normAutofit/>
          </a:bodyPr>
          <a:lstStyle/>
          <a:p>
            <a:r>
              <a:rPr lang="en-US" dirty="0"/>
              <a:t>This will create a package with the following folder structure:</a:t>
            </a:r>
            <a:endParaRPr lang="en-IN" dirty="0"/>
          </a:p>
        </p:txBody>
      </p:sp>
      <p:pic>
        <p:nvPicPr>
          <p:cNvPr id="3" name="Picture 2">
            <a:extLst>
              <a:ext uri="{FF2B5EF4-FFF2-40B4-BE49-F238E27FC236}">
                <a16:creationId xmlns:a16="http://schemas.microsoft.com/office/drawing/2014/main" id="{850459C0-27A0-56BB-9917-63A69E23B7E8}"/>
              </a:ext>
            </a:extLst>
          </p:cNvPr>
          <p:cNvPicPr>
            <a:picLocks noChangeAspect="1"/>
          </p:cNvPicPr>
          <p:nvPr/>
        </p:nvPicPr>
        <p:blipFill>
          <a:blip r:embed="rId2"/>
          <a:stretch>
            <a:fillRect/>
          </a:stretch>
        </p:blipFill>
        <p:spPr>
          <a:xfrm>
            <a:off x="2620847" y="2672308"/>
            <a:ext cx="6559887" cy="3054507"/>
          </a:xfrm>
          <a:prstGeom prst="rect">
            <a:avLst/>
          </a:prstGeom>
        </p:spPr>
      </p:pic>
    </p:spTree>
    <p:extLst>
      <p:ext uri="{BB962C8B-B14F-4D97-AF65-F5344CB8AC3E}">
        <p14:creationId xmlns:p14="http://schemas.microsoft.com/office/powerpoint/2010/main" val="11257535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8B08-36CF-5D85-FCF9-EE22915C612E}"/>
              </a:ext>
            </a:extLst>
          </p:cNvPr>
          <p:cNvSpPr>
            <a:spLocks noGrp="1"/>
          </p:cNvSpPr>
          <p:nvPr>
            <p:ph type="title"/>
          </p:nvPr>
        </p:nvSpPr>
        <p:spPr/>
        <p:txBody>
          <a:bodyPr/>
          <a:lstStyle/>
          <a:p>
            <a:r>
              <a:rPr lang="en-IN" dirty="0"/>
              <a:t>Testing the Package</a:t>
            </a:r>
          </a:p>
        </p:txBody>
      </p:sp>
      <p:sp>
        <p:nvSpPr>
          <p:cNvPr id="3" name="Content Placeholder 2">
            <a:extLst>
              <a:ext uri="{FF2B5EF4-FFF2-40B4-BE49-F238E27FC236}">
                <a16:creationId xmlns:a16="http://schemas.microsoft.com/office/drawing/2014/main" id="{EB6CDB4B-DC09-07CD-F0DF-70BEC97F9A4A}"/>
              </a:ext>
            </a:extLst>
          </p:cNvPr>
          <p:cNvSpPr>
            <a:spLocks noGrp="1"/>
          </p:cNvSpPr>
          <p:nvPr>
            <p:ph idx="1"/>
          </p:nvPr>
        </p:nvSpPr>
        <p:spPr/>
        <p:txBody>
          <a:bodyPr>
            <a:normAutofit fontScale="92500" lnSpcReduction="10000"/>
          </a:bodyPr>
          <a:lstStyle/>
          <a:p>
            <a:r>
              <a:rPr lang="en-IN" dirty="0"/>
              <a:t>Go to </a:t>
            </a:r>
            <a:r>
              <a:rPr lang="en-IN" dirty="0" err="1"/>
              <a:t>MyApp</a:t>
            </a:r>
            <a:r>
              <a:rPr lang="en-IN" dirty="0"/>
              <a:t> folder and create test.py and run it</a:t>
            </a:r>
          </a:p>
          <a:p>
            <a:endParaRPr lang="en-IN" sz="2200" dirty="0">
              <a:latin typeface="Cascadia Code" panose="020B0609020000020004" pitchFamily="49" charset="0"/>
              <a:ea typeface="Cascadia Code" panose="020B0609020000020004" pitchFamily="49" charset="0"/>
              <a:cs typeface="Cascadia Code" panose="020B0609020000020004" pitchFamily="49" charset="0"/>
            </a:endParaRPr>
          </a:p>
          <a:p>
            <a:r>
              <a:rPr lang="en-IN" sz="2200" dirty="0">
                <a:latin typeface="Cascadia Code" panose="020B0609020000020004" pitchFamily="49" charset="0"/>
                <a:ea typeface="Cascadia Code" panose="020B0609020000020004" pitchFamily="49" charset="0"/>
                <a:cs typeface="Cascadia Code" panose="020B0609020000020004" pitchFamily="49" charset="0"/>
              </a:rPr>
              <a:t>from </a:t>
            </a:r>
            <a:r>
              <a:rPr lang="en-IN" sz="2200" dirty="0" err="1">
                <a:latin typeface="Cascadia Code" panose="020B0609020000020004" pitchFamily="49" charset="0"/>
                <a:ea typeface="Cascadia Code" panose="020B0609020000020004" pitchFamily="49" charset="0"/>
                <a:cs typeface="Cascadia Code" panose="020B0609020000020004" pitchFamily="49" charset="0"/>
              </a:rPr>
              <a:t>mypackage</a:t>
            </a:r>
            <a:r>
              <a:rPr lang="en-IN" sz="2200" dirty="0">
                <a:latin typeface="Cascadia Code" panose="020B0609020000020004" pitchFamily="49" charset="0"/>
                <a:ea typeface="Cascadia Code" panose="020B0609020000020004" pitchFamily="49" charset="0"/>
                <a:cs typeface="Cascadia Code" panose="020B0609020000020004" pitchFamily="49" charset="0"/>
              </a:rPr>
              <a:t> import greet</a:t>
            </a:r>
          </a:p>
          <a:p>
            <a:r>
              <a:rPr lang="en-IN" sz="2200" dirty="0" err="1">
                <a:latin typeface="Cascadia Code" panose="020B0609020000020004" pitchFamily="49" charset="0"/>
                <a:ea typeface="Cascadia Code" panose="020B0609020000020004" pitchFamily="49" charset="0"/>
                <a:cs typeface="Cascadia Code" panose="020B0609020000020004" pitchFamily="49" charset="0"/>
              </a:rPr>
              <a:t>greet.SayHello</a:t>
            </a:r>
            <a:r>
              <a:rPr lang="en-IN" sz="2200" dirty="0">
                <a:latin typeface="Cascadia Code" panose="020B0609020000020004" pitchFamily="49" charset="0"/>
                <a:ea typeface="Cascadia Code" panose="020B0609020000020004" pitchFamily="49" charset="0"/>
                <a:cs typeface="Cascadia Code" panose="020B0609020000020004" pitchFamily="49" charset="0"/>
              </a:rPr>
              <a:t>("CDAC")</a:t>
            </a:r>
          </a:p>
          <a:p>
            <a:endParaRPr lang="en-IN" sz="2200" dirty="0">
              <a:latin typeface="Cascadia Code" panose="020B0609020000020004" pitchFamily="49" charset="0"/>
              <a:ea typeface="Cascadia Code" panose="020B0609020000020004" pitchFamily="49" charset="0"/>
              <a:cs typeface="Cascadia Code" panose="020B0609020000020004" pitchFamily="49" charset="0"/>
            </a:endParaRPr>
          </a:p>
          <a:p>
            <a:r>
              <a:rPr lang="en-IN" sz="2200" dirty="0">
                <a:latin typeface="Cascadia Code" panose="020B0609020000020004" pitchFamily="49" charset="0"/>
                <a:ea typeface="Cascadia Code" panose="020B0609020000020004" pitchFamily="49" charset="0"/>
                <a:cs typeface="Cascadia Code" panose="020B0609020000020004" pitchFamily="49" charset="0"/>
              </a:rPr>
              <a:t>from </a:t>
            </a:r>
            <a:r>
              <a:rPr lang="en-IN" sz="2200" dirty="0" err="1">
                <a:latin typeface="Cascadia Code" panose="020B0609020000020004" pitchFamily="49" charset="0"/>
                <a:ea typeface="Cascadia Code" panose="020B0609020000020004" pitchFamily="49" charset="0"/>
                <a:cs typeface="Cascadia Code" panose="020B0609020000020004" pitchFamily="49" charset="0"/>
              </a:rPr>
              <a:t>mypackage</a:t>
            </a:r>
            <a:r>
              <a:rPr lang="en-IN" sz="2200" dirty="0">
                <a:latin typeface="Cascadia Code" panose="020B0609020000020004" pitchFamily="49" charset="0"/>
                <a:ea typeface="Cascadia Code" panose="020B0609020000020004" pitchFamily="49" charset="0"/>
                <a:cs typeface="Cascadia Code" panose="020B0609020000020004" pitchFamily="49" charset="0"/>
              </a:rPr>
              <a:t> import functions</a:t>
            </a:r>
          </a:p>
          <a:p>
            <a:r>
              <a:rPr lang="en-IN" sz="2200" dirty="0">
                <a:latin typeface="Cascadia Code" panose="020B0609020000020004" pitchFamily="49" charset="0"/>
                <a:ea typeface="Cascadia Code" panose="020B0609020000020004" pitchFamily="49" charset="0"/>
                <a:cs typeface="Cascadia Code" panose="020B0609020000020004" pitchFamily="49" charset="0"/>
              </a:rPr>
              <a:t>print(</a:t>
            </a:r>
            <a:r>
              <a:rPr lang="en-IN" sz="2200" dirty="0" err="1">
                <a:latin typeface="Cascadia Code" panose="020B0609020000020004" pitchFamily="49" charset="0"/>
                <a:ea typeface="Cascadia Code" panose="020B0609020000020004" pitchFamily="49" charset="0"/>
                <a:cs typeface="Cascadia Code" panose="020B0609020000020004" pitchFamily="49" charset="0"/>
              </a:rPr>
              <a:t>functions.power</a:t>
            </a:r>
            <a:r>
              <a:rPr lang="en-IN" sz="2200" dirty="0">
                <a:latin typeface="Cascadia Code" panose="020B0609020000020004" pitchFamily="49" charset="0"/>
                <a:ea typeface="Cascadia Code" panose="020B0609020000020004" pitchFamily="49" charset="0"/>
                <a:cs typeface="Cascadia Code" panose="020B0609020000020004" pitchFamily="49" charset="0"/>
              </a:rPr>
              <a:t>(3,2))</a:t>
            </a:r>
          </a:p>
          <a:p>
            <a:endParaRPr lang="en-IN" sz="2200" dirty="0">
              <a:latin typeface="Cascadia Code" panose="020B0609020000020004" pitchFamily="49" charset="0"/>
              <a:ea typeface="Cascadia Code" panose="020B0609020000020004" pitchFamily="49" charset="0"/>
              <a:cs typeface="Cascadia Code" panose="020B0609020000020004" pitchFamily="49" charset="0"/>
            </a:endParaRPr>
          </a:p>
          <a:p>
            <a:r>
              <a:rPr lang="en-IN" sz="2200" dirty="0">
                <a:latin typeface="Cascadia Code" panose="020B0609020000020004" pitchFamily="49" charset="0"/>
                <a:ea typeface="Cascadia Code" panose="020B0609020000020004" pitchFamily="49" charset="0"/>
                <a:cs typeface="Cascadia Code" panose="020B0609020000020004" pitchFamily="49" charset="0"/>
              </a:rPr>
              <a:t>from </a:t>
            </a:r>
            <a:r>
              <a:rPr lang="en-IN" sz="2200" dirty="0" err="1">
                <a:latin typeface="Cascadia Code" panose="020B0609020000020004" pitchFamily="49" charset="0"/>
                <a:ea typeface="Cascadia Code" panose="020B0609020000020004" pitchFamily="49" charset="0"/>
                <a:cs typeface="Cascadia Code" panose="020B0609020000020004" pitchFamily="49" charset="0"/>
              </a:rPr>
              <a:t>mypackage.functions</a:t>
            </a:r>
            <a:r>
              <a:rPr lang="en-IN" sz="2200" dirty="0">
                <a:latin typeface="Cascadia Code" panose="020B0609020000020004" pitchFamily="49" charset="0"/>
                <a:ea typeface="Cascadia Code" panose="020B0609020000020004" pitchFamily="49" charset="0"/>
                <a:cs typeface="Cascadia Code" panose="020B0609020000020004" pitchFamily="49" charset="0"/>
              </a:rPr>
              <a:t> import sum</a:t>
            </a:r>
          </a:p>
          <a:p>
            <a:r>
              <a:rPr lang="en-IN" sz="2200" dirty="0">
                <a:latin typeface="Cascadia Code" panose="020B0609020000020004" pitchFamily="49" charset="0"/>
                <a:ea typeface="Cascadia Code" panose="020B0609020000020004" pitchFamily="49" charset="0"/>
                <a:cs typeface="Cascadia Code" panose="020B0609020000020004" pitchFamily="49" charset="0"/>
              </a:rPr>
              <a:t>print(sum(10,20))</a:t>
            </a:r>
          </a:p>
          <a:p>
            <a:r>
              <a:rPr lang="en-IN" sz="2200" dirty="0">
                <a:latin typeface="Cascadia Code" panose="020B0609020000020004" pitchFamily="49" charset="0"/>
                <a:ea typeface="Cascadia Code" panose="020B0609020000020004" pitchFamily="49" charset="0"/>
                <a:cs typeface="Cascadia Code" panose="020B0609020000020004" pitchFamily="49" charset="0"/>
              </a:rPr>
              <a:t>print(average(10,12)) # Error</a:t>
            </a:r>
          </a:p>
          <a:p>
            <a:endParaRPr lang="en-IN" dirty="0"/>
          </a:p>
        </p:txBody>
      </p:sp>
    </p:spTree>
    <p:extLst>
      <p:ext uri="{BB962C8B-B14F-4D97-AF65-F5344CB8AC3E}">
        <p14:creationId xmlns:p14="http://schemas.microsoft.com/office/powerpoint/2010/main" val="32075894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5A0849-79A7-7C6E-D907-C5A3EECD8570}"/>
              </a:ext>
            </a:extLst>
          </p:cNvPr>
          <p:cNvSpPr>
            <a:spLocks noGrp="1"/>
          </p:cNvSpPr>
          <p:nvPr>
            <p:ph type="title"/>
          </p:nvPr>
        </p:nvSpPr>
        <p:spPr/>
        <p:txBody>
          <a:bodyPr/>
          <a:lstStyle/>
          <a:p>
            <a:r>
              <a:rPr lang="en-IN" dirty="0"/>
              <a:t>Standard Library</a:t>
            </a:r>
          </a:p>
        </p:txBody>
      </p:sp>
      <p:sp>
        <p:nvSpPr>
          <p:cNvPr id="5" name="Text Placeholder 4">
            <a:extLst>
              <a:ext uri="{FF2B5EF4-FFF2-40B4-BE49-F238E27FC236}">
                <a16:creationId xmlns:a16="http://schemas.microsoft.com/office/drawing/2014/main" id="{55A57AB2-5DDB-473D-2330-DB3AF67AB13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180465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5ACFA2-3884-BBB2-E629-9B02C4571A93}"/>
              </a:ext>
            </a:extLst>
          </p:cNvPr>
          <p:cNvSpPr>
            <a:spLocks noGrp="1"/>
          </p:cNvSpPr>
          <p:nvPr>
            <p:ph type="title"/>
          </p:nvPr>
        </p:nvSpPr>
        <p:spPr/>
        <p:txBody>
          <a:bodyPr/>
          <a:lstStyle/>
          <a:p>
            <a:r>
              <a:rPr lang="en-IN" dirty="0"/>
              <a:t>Standard Library Basics</a:t>
            </a:r>
          </a:p>
        </p:txBody>
      </p:sp>
      <p:sp>
        <p:nvSpPr>
          <p:cNvPr id="5" name="Content Placeholder 4">
            <a:extLst>
              <a:ext uri="{FF2B5EF4-FFF2-40B4-BE49-F238E27FC236}">
                <a16:creationId xmlns:a16="http://schemas.microsoft.com/office/drawing/2014/main" id="{BF91A6F4-5BC7-D1F8-C3BE-434782B905C6}"/>
              </a:ext>
            </a:extLst>
          </p:cNvPr>
          <p:cNvSpPr>
            <a:spLocks noGrp="1"/>
          </p:cNvSpPr>
          <p:nvPr>
            <p:ph idx="1"/>
          </p:nvPr>
        </p:nvSpPr>
        <p:spPr/>
        <p:txBody>
          <a:bodyPr>
            <a:normAutofit/>
          </a:bodyPr>
          <a:lstStyle/>
          <a:p>
            <a:r>
              <a:rPr lang="en-US" b="1" dirty="0"/>
              <a:t>Standard Library </a:t>
            </a:r>
            <a:r>
              <a:rPr lang="en-US" dirty="0"/>
              <a:t>is a collection of modules and packages that are included with Python and provide a wide range of functionalities</a:t>
            </a:r>
          </a:p>
          <a:p>
            <a:r>
              <a:rPr lang="en-US" dirty="0"/>
              <a:t>These modules cover areas such as file I/O, data manipulation, networking, web development, regular expressions, math, dates and times, and more</a:t>
            </a:r>
          </a:p>
          <a:p>
            <a:r>
              <a:rPr lang="en-US" dirty="0"/>
              <a:t>They allow you to perform various tasks without needing to write the code from scratch</a:t>
            </a:r>
            <a:endParaRPr lang="en-IN" dirty="0"/>
          </a:p>
        </p:txBody>
      </p:sp>
    </p:spTree>
    <p:extLst>
      <p:ext uri="{BB962C8B-B14F-4D97-AF65-F5344CB8AC3E}">
        <p14:creationId xmlns:p14="http://schemas.microsoft.com/office/powerpoint/2010/main" val="9105819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5ACFA2-3884-BBB2-E629-9B02C4571A93}"/>
              </a:ext>
            </a:extLst>
          </p:cNvPr>
          <p:cNvSpPr>
            <a:spLocks noGrp="1"/>
          </p:cNvSpPr>
          <p:nvPr>
            <p:ph type="title"/>
          </p:nvPr>
        </p:nvSpPr>
        <p:spPr/>
        <p:txBody>
          <a:bodyPr/>
          <a:lstStyle/>
          <a:p>
            <a:r>
              <a:rPr lang="en-IN" dirty="0"/>
              <a:t>Standard Library Modules and Packages - Examples</a:t>
            </a:r>
          </a:p>
        </p:txBody>
      </p:sp>
      <p:sp>
        <p:nvSpPr>
          <p:cNvPr id="5" name="Content Placeholder 4">
            <a:extLst>
              <a:ext uri="{FF2B5EF4-FFF2-40B4-BE49-F238E27FC236}">
                <a16:creationId xmlns:a16="http://schemas.microsoft.com/office/drawing/2014/main" id="{BF91A6F4-5BC7-D1F8-C3BE-434782B905C6}"/>
              </a:ext>
            </a:extLst>
          </p:cNvPr>
          <p:cNvSpPr>
            <a:spLocks noGrp="1"/>
          </p:cNvSpPr>
          <p:nvPr>
            <p:ph idx="1"/>
          </p:nvPr>
        </p:nvSpPr>
        <p:spPr/>
        <p:txBody>
          <a:bodyPr>
            <a:normAutofit fontScale="85000" lnSpcReduction="20000"/>
          </a:bodyPr>
          <a:lstStyle/>
          <a:p>
            <a:r>
              <a:rPr lang="en-US" b="1" dirty="0" err="1"/>
              <a:t>os</a:t>
            </a:r>
            <a:r>
              <a:rPr lang="en-US" b="1" dirty="0"/>
              <a:t> </a:t>
            </a:r>
            <a:r>
              <a:rPr lang="en-US" dirty="0"/>
              <a:t>and </a:t>
            </a:r>
            <a:r>
              <a:rPr lang="en-US" b="1" dirty="0" err="1"/>
              <a:t>os.path</a:t>
            </a:r>
            <a:r>
              <a:rPr lang="en-US" dirty="0"/>
              <a:t>: Operating system interfaces for tasks like file operations, directory manipulation, and environment variables</a:t>
            </a:r>
          </a:p>
          <a:p>
            <a:r>
              <a:rPr lang="en-US" b="1" dirty="0"/>
              <a:t>sys</a:t>
            </a:r>
            <a:r>
              <a:rPr lang="en-US" dirty="0"/>
              <a:t>: System-specific parameters and functions.</a:t>
            </a:r>
          </a:p>
          <a:p>
            <a:r>
              <a:rPr lang="en-US" b="1" dirty="0"/>
              <a:t>math</a:t>
            </a:r>
            <a:r>
              <a:rPr lang="en-US" dirty="0"/>
              <a:t>: Mathematical functions for basic and advanced mathematical operations.</a:t>
            </a:r>
          </a:p>
          <a:p>
            <a:r>
              <a:rPr lang="en-US" b="1" dirty="0"/>
              <a:t>datetime </a:t>
            </a:r>
            <a:r>
              <a:rPr lang="en-US" dirty="0"/>
              <a:t>and </a:t>
            </a:r>
            <a:r>
              <a:rPr lang="en-US" b="1" dirty="0"/>
              <a:t>time</a:t>
            </a:r>
            <a:r>
              <a:rPr lang="en-US" dirty="0"/>
              <a:t>: Date and time manipulation, formatting, and calculations.</a:t>
            </a:r>
          </a:p>
          <a:p>
            <a:r>
              <a:rPr lang="en-US" b="1" dirty="0"/>
              <a:t>random</a:t>
            </a:r>
            <a:r>
              <a:rPr lang="en-US" dirty="0"/>
              <a:t>: Generating random numbers and sequences.</a:t>
            </a:r>
          </a:p>
          <a:p>
            <a:r>
              <a:rPr lang="en-US" b="1" dirty="0" err="1"/>
              <a:t>json</a:t>
            </a:r>
            <a:r>
              <a:rPr lang="en-US" dirty="0"/>
              <a:t>: JSON encoding and decoding.</a:t>
            </a:r>
          </a:p>
          <a:p>
            <a:r>
              <a:rPr lang="en-US" b="1" dirty="0"/>
              <a:t>csv</a:t>
            </a:r>
            <a:r>
              <a:rPr lang="en-US" dirty="0"/>
              <a:t>: Reading and writing CSV (Comma Separated Values) files.</a:t>
            </a:r>
          </a:p>
          <a:p>
            <a:r>
              <a:rPr lang="en-US" b="1" dirty="0"/>
              <a:t>socket</a:t>
            </a:r>
            <a:r>
              <a:rPr lang="en-US" dirty="0"/>
              <a:t>: Low-level networking interfaces.</a:t>
            </a:r>
          </a:p>
          <a:p>
            <a:r>
              <a:rPr lang="en-US" b="1" dirty="0" err="1"/>
              <a:t>urllib</a:t>
            </a:r>
            <a:r>
              <a:rPr lang="en-US" b="1" dirty="0"/>
              <a:t> </a:t>
            </a:r>
            <a:r>
              <a:rPr lang="en-US" dirty="0"/>
              <a:t>and </a:t>
            </a:r>
            <a:r>
              <a:rPr lang="en-US" b="1" dirty="0" err="1"/>
              <a:t>urllib.request</a:t>
            </a:r>
            <a:r>
              <a:rPr lang="en-US" dirty="0"/>
              <a:t>: Working with URLs, making HTTP requests, and fetching data from the web.</a:t>
            </a:r>
          </a:p>
          <a:p>
            <a:r>
              <a:rPr lang="en-US" b="1" dirty="0"/>
              <a:t>http </a:t>
            </a:r>
            <a:r>
              <a:rPr lang="en-US" dirty="0"/>
              <a:t>and </a:t>
            </a:r>
            <a:r>
              <a:rPr lang="en-US" b="1" dirty="0" err="1"/>
              <a:t>http.server</a:t>
            </a:r>
            <a:r>
              <a:rPr lang="en-US" dirty="0"/>
              <a:t>: Building simple HTTP servers and clients.</a:t>
            </a:r>
            <a:endParaRPr lang="en-IN" dirty="0"/>
          </a:p>
        </p:txBody>
      </p:sp>
    </p:spTree>
    <p:extLst>
      <p:ext uri="{BB962C8B-B14F-4D97-AF65-F5344CB8AC3E}">
        <p14:creationId xmlns:p14="http://schemas.microsoft.com/office/powerpoint/2010/main" val="28824982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6D20-4225-DC59-CAF1-75E8EB82E185}"/>
              </a:ext>
            </a:extLst>
          </p:cNvPr>
          <p:cNvSpPr>
            <a:spLocks noGrp="1"/>
          </p:cNvSpPr>
          <p:nvPr>
            <p:ph type="title"/>
          </p:nvPr>
        </p:nvSpPr>
        <p:spPr/>
        <p:txBody>
          <a:bodyPr/>
          <a:lstStyle/>
          <a:p>
            <a:r>
              <a:rPr lang="en-IN" dirty="0"/>
              <a:t>Example Library – OS Module</a:t>
            </a:r>
          </a:p>
        </p:txBody>
      </p:sp>
      <p:sp>
        <p:nvSpPr>
          <p:cNvPr id="3" name="Content Placeholder 2">
            <a:extLst>
              <a:ext uri="{FF2B5EF4-FFF2-40B4-BE49-F238E27FC236}">
                <a16:creationId xmlns:a16="http://schemas.microsoft.com/office/drawing/2014/main" id="{2A3E3287-378B-956B-0BEA-83C985DF042E}"/>
              </a:ext>
            </a:extLst>
          </p:cNvPr>
          <p:cNvSpPr>
            <a:spLocks noGrp="1"/>
          </p:cNvSpPr>
          <p:nvPr>
            <p:ph idx="1"/>
          </p:nvPr>
        </p:nvSpPr>
        <p:spPr/>
        <p:txBody>
          <a:bodyPr/>
          <a:lstStyle/>
          <a:p>
            <a:r>
              <a:rPr lang="en-US" dirty="0"/>
              <a:t>The </a:t>
            </a:r>
            <a:r>
              <a:rPr lang="en-US" b="1" dirty="0" err="1"/>
              <a:t>os</a:t>
            </a:r>
            <a:r>
              <a:rPr lang="en-US" b="1" dirty="0"/>
              <a:t> </a:t>
            </a:r>
            <a:r>
              <a:rPr lang="en-US" dirty="0"/>
              <a:t>module provides a way to interact with the operating system, allowing you to perform various tasks related to file and directory manipulation, environment variables, process management, and more</a:t>
            </a:r>
          </a:p>
          <a:p>
            <a:r>
              <a:rPr lang="en-US" dirty="0"/>
              <a:t>It provides a consistent interface across different operating systems</a:t>
            </a:r>
            <a:endParaRPr lang="en-IN" dirty="0"/>
          </a:p>
        </p:txBody>
      </p:sp>
    </p:spTree>
    <p:extLst>
      <p:ext uri="{BB962C8B-B14F-4D97-AF65-F5344CB8AC3E}">
        <p14:creationId xmlns:p14="http://schemas.microsoft.com/office/powerpoint/2010/main" val="217827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0308-B02F-B05B-0451-C57C21A50075}"/>
              </a:ext>
            </a:extLst>
          </p:cNvPr>
          <p:cNvSpPr>
            <a:spLocks noGrp="1"/>
          </p:cNvSpPr>
          <p:nvPr>
            <p:ph type="title"/>
          </p:nvPr>
        </p:nvSpPr>
        <p:spPr/>
        <p:txBody>
          <a:bodyPr/>
          <a:lstStyle/>
          <a:p>
            <a:r>
              <a:rPr lang="en-IN" dirty="0"/>
              <a:t>Naming Conventions</a:t>
            </a:r>
          </a:p>
        </p:txBody>
      </p:sp>
      <p:sp>
        <p:nvSpPr>
          <p:cNvPr id="3" name="Content Placeholder 2">
            <a:extLst>
              <a:ext uri="{FF2B5EF4-FFF2-40B4-BE49-F238E27FC236}">
                <a16:creationId xmlns:a16="http://schemas.microsoft.com/office/drawing/2014/main" id="{CD069993-4042-7A6B-D93E-EBA7477C6447}"/>
              </a:ext>
            </a:extLst>
          </p:cNvPr>
          <p:cNvSpPr>
            <a:spLocks noGrp="1"/>
          </p:cNvSpPr>
          <p:nvPr>
            <p:ph idx="1"/>
          </p:nvPr>
        </p:nvSpPr>
        <p:spPr/>
        <p:txBody>
          <a:bodyPr/>
          <a:lstStyle/>
          <a:p>
            <a:r>
              <a:rPr lang="en-US" b="1" dirty="0"/>
              <a:t>Snake Case </a:t>
            </a:r>
            <a:r>
              <a:rPr lang="en-US" dirty="0"/>
              <a:t>should be used for </a:t>
            </a:r>
            <a:r>
              <a:rPr lang="en-US" u="sng" dirty="0"/>
              <a:t>functions</a:t>
            </a:r>
            <a:r>
              <a:rPr lang="en-US" dirty="0"/>
              <a:t> and </a:t>
            </a:r>
            <a:r>
              <a:rPr lang="en-US" u="sng" dirty="0"/>
              <a:t>variable names</a:t>
            </a:r>
            <a:endParaRPr lang="en-US" dirty="0"/>
          </a:p>
          <a:p>
            <a:r>
              <a:rPr lang="en-US" dirty="0"/>
              <a:t>Words are separated by underscores.</a:t>
            </a:r>
          </a:p>
          <a:p>
            <a:r>
              <a:rPr lang="en-US" dirty="0"/>
              <a:t>Example: </a:t>
            </a:r>
            <a:r>
              <a:rPr lang="en-US" dirty="0" err="1"/>
              <a:t>number_of_college_graduates</a:t>
            </a:r>
            <a:endParaRPr lang="en-US" dirty="0"/>
          </a:p>
          <a:p>
            <a:endParaRPr lang="en-US" b="1" dirty="0"/>
          </a:p>
          <a:p>
            <a:r>
              <a:rPr lang="en-US" b="1" dirty="0"/>
              <a:t>Pascal Case</a:t>
            </a:r>
            <a:r>
              <a:rPr lang="en-US" dirty="0"/>
              <a:t> should be used for </a:t>
            </a:r>
            <a:r>
              <a:rPr lang="en-US" u="sng" dirty="0"/>
              <a:t>class names</a:t>
            </a:r>
          </a:p>
          <a:p>
            <a:r>
              <a:rPr lang="en-US" dirty="0"/>
              <a:t>Identical to </a:t>
            </a:r>
            <a:r>
              <a:rPr lang="en-US" b="1" dirty="0"/>
              <a:t>Camel Case</a:t>
            </a:r>
            <a:r>
              <a:rPr lang="en-US" dirty="0"/>
              <a:t>, except the first word is also capitalized.</a:t>
            </a:r>
          </a:p>
          <a:p>
            <a:r>
              <a:rPr lang="en-US" dirty="0"/>
              <a:t>Example: </a:t>
            </a:r>
            <a:r>
              <a:rPr lang="en-US" dirty="0" err="1"/>
              <a:t>GraduateStudent</a:t>
            </a:r>
            <a:endParaRPr lang="en-IN" dirty="0"/>
          </a:p>
        </p:txBody>
      </p:sp>
    </p:spTree>
    <p:extLst>
      <p:ext uri="{BB962C8B-B14F-4D97-AF65-F5344CB8AC3E}">
        <p14:creationId xmlns:p14="http://schemas.microsoft.com/office/powerpoint/2010/main" val="6143192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6D20-4225-DC59-CAF1-75E8EB82E185}"/>
              </a:ext>
            </a:extLst>
          </p:cNvPr>
          <p:cNvSpPr>
            <a:spLocks noGrp="1"/>
          </p:cNvSpPr>
          <p:nvPr>
            <p:ph type="title"/>
          </p:nvPr>
        </p:nvSpPr>
        <p:spPr/>
        <p:txBody>
          <a:bodyPr/>
          <a:lstStyle/>
          <a:p>
            <a:r>
              <a:rPr lang="en-IN" dirty="0"/>
              <a:t>OS Module: File and Directory Operations</a:t>
            </a:r>
          </a:p>
        </p:txBody>
      </p:sp>
      <p:sp>
        <p:nvSpPr>
          <p:cNvPr id="3" name="Content Placeholder 2">
            <a:extLst>
              <a:ext uri="{FF2B5EF4-FFF2-40B4-BE49-F238E27FC236}">
                <a16:creationId xmlns:a16="http://schemas.microsoft.com/office/drawing/2014/main" id="{2A3E3287-378B-956B-0BEA-83C985DF042E}"/>
              </a:ext>
            </a:extLst>
          </p:cNvPr>
          <p:cNvSpPr>
            <a:spLocks noGrp="1"/>
          </p:cNvSpPr>
          <p:nvPr>
            <p:ph idx="1"/>
          </p:nvPr>
        </p:nvSpPr>
        <p:spPr/>
        <p:txBody>
          <a:bodyPr>
            <a:normAutofit fontScale="92500" lnSpcReduction="10000"/>
          </a:bodyPr>
          <a:lstStyle/>
          <a:p>
            <a:r>
              <a:rPr lang="en-US" dirty="0" err="1"/>
              <a:t>os.getcwd</a:t>
            </a:r>
            <a:r>
              <a:rPr lang="en-US" dirty="0"/>
              <a:t>(): Get the current working directory</a:t>
            </a:r>
          </a:p>
          <a:p>
            <a:r>
              <a:rPr lang="en-US" dirty="0" err="1"/>
              <a:t>os.chdir</a:t>
            </a:r>
            <a:r>
              <a:rPr lang="en-US" dirty="0"/>
              <a:t>(path): Change the current working directory</a:t>
            </a:r>
          </a:p>
          <a:p>
            <a:r>
              <a:rPr lang="en-US" dirty="0" err="1"/>
              <a:t>os.listdir</a:t>
            </a:r>
            <a:r>
              <a:rPr lang="en-US" dirty="0"/>
              <a:t>(path): List the contents of a directory</a:t>
            </a:r>
          </a:p>
          <a:p>
            <a:r>
              <a:rPr lang="en-US" dirty="0" err="1"/>
              <a:t>os.mkdir</a:t>
            </a:r>
            <a:r>
              <a:rPr lang="en-US" dirty="0"/>
              <a:t>(path): Create a directory</a:t>
            </a:r>
          </a:p>
          <a:p>
            <a:r>
              <a:rPr lang="en-US" dirty="0" err="1"/>
              <a:t>os.makedirs</a:t>
            </a:r>
            <a:r>
              <a:rPr lang="en-US" dirty="0"/>
              <a:t>(path): Create directories recursively</a:t>
            </a:r>
          </a:p>
          <a:p>
            <a:r>
              <a:rPr lang="en-US" dirty="0" err="1"/>
              <a:t>os.remove</a:t>
            </a:r>
            <a:r>
              <a:rPr lang="en-US" dirty="0"/>
              <a:t>(path): Remove a file</a:t>
            </a:r>
          </a:p>
          <a:p>
            <a:r>
              <a:rPr lang="en-US" dirty="0" err="1"/>
              <a:t>os.rmdir</a:t>
            </a:r>
            <a:r>
              <a:rPr lang="en-US" dirty="0"/>
              <a:t>(path): Remove an empty directory</a:t>
            </a:r>
          </a:p>
          <a:p>
            <a:r>
              <a:rPr lang="en-US" dirty="0" err="1"/>
              <a:t>os.rename</a:t>
            </a:r>
            <a:r>
              <a:rPr lang="en-US" dirty="0"/>
              <a:t>(</a:t>
            </a:r>
            <a:r>
              <a:rPr lang="en-US" dirty="0" err="1"/>
              <a:t>src</a:t>
            </a:r>
            <a:r>
              <a:rPr lang="en-US" dirty="0"/>
              <a:t>, </a:t>
            </a:r>
            <a:r>
              <a:rPr lang="en-US" dirty="0" err="1"/>
              <a:t>dst</a:t>
            </a:r>
            <a:r>
              <a:rPr lang="en-US" dirty="0"/>
              <a:t>): Rename a file or directory</a:t>
            </a:r>
          </a:p>
          <a:p>
            <a:r>
              <a:rPr lang="en-US" dirty="0" err="1"/>
              <a:t>os.path.join</a:t>
            </a:r>
            <a:r>
              <a:rPr lang="en-US" dirty="0"/>
              <a:t>(path, *paths): Construct a path using the appropriate directory separator</a:t>
            </a:r>
            <a:endParaRPr lang="en-IN" dirty="0"/>
          </a:p>
        </p:txBody>
      </p:sp>
    </p:spTree>
    <p:extLst>
      <p:ext uri="{BB962C8B-B14F-4D97-AF65-F5344CB8AC3E}">
        <p14:creationId xmlns:p14="http://schemas.microsoft.com/office/powerpoint/2010/main" val="22465828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6D20-4225-DC59-CAF1-75E8EB82E185}"/>
              </a:ext>
            </a:extLst>
          </p:cNvPr>
          <p:cNvSpPr>
            <a:spLocks noGrp="1"/>
          </p:cNvSpPr>
          <p:nvPr>
            <p:ph type="title"/>
          </p:nvPr>
        </p:nvSpPr>
        <p:spPr/>
        <p:txBody>
          <a:bodyPr/>
          <a:lstStyle/>
          <a:p>
            <a:r>
              <a:rPr lang="en-IN" dirty="0"/>
              <a:t>OS Module: Working with Paths</a:t>
            </a:r>
          </a:p>
        </p:txBody>
      </p:sp>
      <p:sp>
        <p:nvSpPr>
          <p:cNvPr id="3" name="Content Placeholder 2">
            <a:extLst>
              <a:ext uri="{FF2B5EF4-FFF2-40B4-BE49-F238E27FC236}">
                <a16:creationId xmlns:a16="http://schemas.microsoft.com/office/drawing/2014/main" id="{2A3E3287-378B-956B-0BEA-83C985DF042E}"/>
              </a:ext>
            </a:extLst>
          </p:cNvPr>
          <p:cNvSpPr>
            <a:spLocks noGrp="1"/>
          </p:cNvSpPr>
          <p:nvPr>
            <p:ph idx="1"/>
          </p:nvPr>
        </p:nvSpPr>
        <p:spPr/>
        <p:txBody>
          <a:bodyPr>
            <a:normAutofit/>
          </a:bodyPr>
          <a:lstStyle/>
          <a:p>
            <a:r>
              <a:rPr lang="en-US" dirty="0" err="1"/>
              <a:t>os.path.abspath</a:t>
            </a:r>
            <a:r>
              <a:rPr lang="en-US" dirty="0"/>
              <a:t>(path): Get the absolute path of a file or directory</a:t>
            </a:r>
          </a:p>
          <a:p>
            <a:r>
              <a:rPr lang="en-US" dirty="0" err="1"/>
              <a:t>os.path.exists</a:t>
            </a:r>
            <a:r>
              <a:rPr lang="en-US" dirty="0"/>
              <a:t>(path): Check if a path exists</a:t>
            </a:r>
          </a:p>
          <a:p>
            <a:r>
              <a:rPr lang="en-US" dirty="0" err="1"/>
              <a:t>os.path.isfile</a:t>
            </a:r>
            <a:r>
              <a:rPr lang="en-US" dirty="0"/>
              <a:t>(path): Check if a path is a regular file</a:t>
            </a:r>
          </a:p>
          <a:p>
            <a:r>
              <a:rPr lang="en-US" dirty="0" err="1"/>
              <a:t>os.path.isdir</a:t>
            </a:r>
            <a:r>
              <a:rPr lang="en-US" dirty="0"/>
              <a:t>(path): Check if a path is a directory</a:t>
            </a:r>
          </a:p>
          <a:p>
            <a:r>
              <a:rPr lang="en-US" dirty="0" err="1"/>
              <a:t>os.path.basename</a:t>
            </a:r>
            <a:r>
              <a:rPr lang="en-US" dirty="0"/>
              <a:t>(path): Get the base name of a path</a:t>
            </a:r>
          </a:p>
          <a:p>
            <a:r>
              <a:rPr lang="en-US" dirty="0" err="1"/>
              <a:t>os.path.dirname</a:t>
            </a:r>
            <a:r>
              <a:rPr lang="en-US" dirty="0"/>
              <a:t>(path): Get the directory name of a path</a:t>
            </a:r>
          </a:p>
          <a:p>
            <a:r>
              <a:rPr lang="en-US" dirty="0" err="1"/>
              <a:t>os.path.split</a:t>
            </a:r>
            <a:r>
              <a:rPr lang="en-US" dirty="0"/>
              <a:t>(path): Split a path into directory and file parts</a:t>
            </a:r>
            <a:endParaRPr lang="en-IN" dirty="0"/>
          </a:p>
        </p:txBody>
      </p:sp>
    </p:spTree>
    <p:extLst>
      <p:ext uri="{BB962C8B-B14F-4D97-AF65-F5344CB8AC3E}">
        <p14:creationId xmlns:p14="http://schemas.microsoft.com/office/powerpoint/2010/main" val="17854998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6D20-4225-DC59-CAF1-75E8EB82E185}"/>
              </a:ext>
            </a:extLst>
          </p:cNvPr>
          <p:cNvSpPr>
            <a:spLocks noGrp="1"/>
          </p:cNvSpPr>
          <p:nvPr>
            <p:ph type="title"/>
          </p:nvPr>
        </p:nvSpPr>
        <p:spPr/>
        <p:txBody>
          <a:bodyPr/>
          <a:lstStyle/>
          <a:p>
            <a:r>
              <a:rPr lang="en-IN" dirty="0"/>
              <a:t>OS Module: Running System Commands</a:t>
            </a:r>
          </a:p>
        </p:txBody>
      </p:sp>
      <p:sp>
        <p:nvSpPr>
          <p:cNvPr id="3" name="Content Placeholder 2">
            <a:extLst>
              <a:ext uri="{FF2B5EF4-FFF2-40B4-BE49-F238E27FC236}">
                <a16:creationId xmlns:a16="http://schemas.microsoft.com/office/drawing/2014/main" id="{2A3E3287-378B-956B-0BEA-83C985DF042E}"/>
              </a:ext>
            </a:extLst>
          </p:cNvPr>
          <p:cNvSpPr>
            <a:spLocks noGrp="1"/>
          </p:cNvSpPr>
          <p:nvPr>
            <p:ph idx="1"/>
          </p:nvPr>
        </p:nvSpPr>
        <p:spPr/>
        <p:txBody>
          <a:bodyPr>
            <a:normAutofit/>
          </a:bodyPr>
          <a:lstStyle/>
          <a:p>
            <a:r>
              <a:rPr lang="en-US" dirty="0" err="1"/>
              <a:t>os.system</a:t>
            </a:r>
            <a:r>
              <a:rPr lang="en-US" dirty="0"/>
              <a:t>(command): Run a command in the system shell</a:t>
            </a:r>
          </a:p>
          <a:p>
            <a:r>
              <a:rPr lang="en-US" dirty="0" err="1"/>
              <a:t>os.popen</a:t>
            </a:r>
            <a:r>
              <a:rPr lang="en-US" dirty="0"/>
              <a:t>(command): Open a pipe to or from a command</a:t>
            </a:r>
            <a:endParaRPr lang="en-IN" dirty="0"/>
          </a:p>
        </p:txBody>
      </p:sp>
    </p:spTree>
    <p:extLst>
      <p:ext uri="{BB962C8B-B14F-4D97-AF65-F5344CB8AC3E}">
        <p14:creationId xmlns:p14="http://schemas.microsoft.com/office/powerpoint/2010/main" val="40443634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AA7840-1816-A414-2AC5-B22913A96ADE}"/>
              </a:ext>
            </a:extLst>
          </p:cNvPr>
          <p:cNvSpPr>
            <a:spLocks noGrp="1"/>
          </p:cNvSpPr>
          <p:nvPr>
            <p:ph type="title"/>
          </p:nvPr>
        </p:nvSpPr>
        <p:spPr/>
        <p:txBody>
          <a:bodyPr/>
          <a:lstStyle/>
          <a:p>
            <a:r>
              <a:rPr lang="en-IN" dirty="0"/>
              <a:t>Object-Oriented Programming</a:t>
            </a:r>
          </a:p>
        </p:txBody>
      </p:sp>
      <p:sp>
        <p:nvSpPr>
          <p:cNvPr id="5" name="Text Placeholder 4">
            <a:extLst>
              <a:ext uri="{FF2B5EF4-FFF2-40B4-BE49-F238E27FC236}">
                <a16:creationId xmlns:a16="http://schemas.microsoft.com/office/drawing/2014/main" id="{37093BE7-355B-F129-61AF-F2C46C5AEA4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91162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4E75-493D-AC00-01A8-C36A9C5DA6D8}"/>
              </a:ext>
            </a:extLst>
          </p:cNvPr>
          <p:cNvSpPr>
            <a:spLocks noGrp="1"/>
          </p:cNvSpPr>
          <p:nvPr>
            <p:ph type="title"/>
          </p:nvPr>
        </p:nvSpPr>
        <p:spPr/>
        <p:txBody>
          <a:bodyPr/>
          <a:lstStyle/>
          <a:p>
            <a:r>
              <a:rPr lang="en-IN" dirty="0"/>
              <a:t>Object-Oriented Programming (OOP)</a:t>
            </a:r>
          </a:p>
        </p:txBody>
      </p:sp>
      <p:sp>
        <p:nvSpPr>
          <p:cNvPr id="3" name="Content Placeholder 2">
            <a:extLst>
              <a:ext uri="{FF2B5EF4-FFF2-40B4-BE49-F238E27FC236}">
                <a16:creationId xmlns:a16="http://schemas.microsoft.com/office/drawing/2014/main" id="{23DA8967-5042-CB20-FD4B-774E596096E1}"/>
              </a:ext>
            </a:extLst>
          </p:cNvPr>
          <p:cNvSpPr>
            <a:spLocks noGrp="1"/>
          </p:cNvSpPr>
          <p:nvPr>
            <p:ph idx="1"/>
          </p:nvPr>
        </p:nvSpPr>
        <p:spPr/>
        <p:txBody>
          <a:bodyPr>
            <a:normAutofit fontScale="85000" lnSpcReduction="10000"/>
          </a:bodyPr>
          <a:lstStyle/>
          <a:p>
            <a:r>
              <a:rPr lang="en-US" b="1" dirty="0"/>
              <a:t>Object-oriented programming (OOP)</a:t>
            </a:r>
            <a:r>
              <a:rPr lang="en-US" dirty="0"/>
              <a:t> is based on the concept of objects, which can contain data and code to manipulate that data. In Python, everything is an object, including built-in data types like strings, integers, and lists.</a:t>
            </a:r>
          </a:p>
          <a:p>
            <a:r>
              <a:rPr lang="en-US" dirty="0"/>
              <a:t>Main OOP principles:</a:t>
            </a:r>
          </a:p>
          <a:p>
            <a:r>
              <a:rPr lang="en-US" b="1" dirty="0"/>
              <a:t>Encapsulation</a:t>
            </a:r>
            <a:r>
              <a:rPr lang="en-US" dirty="0"/>
              <a:t>: This refers to the practice of hiding the implementation details of an object from the outside world, and only exposing a public interface that can be used to interact with the object.</a:t>
            </a:r>
          </a:p>
          <a:p>
            <a:r>
              <a:rPr lang="en-US" b="1" dirty="0"/>
              <a:t>Inheritance</a:t>
            </a:r>
            <a:r>
              <a:rPr lang="en-US" dirty="0"/>
              <a:t>: This refers to the ability to create new classes that are a modified version of an existing class, inheriting the attributes and methods of the parent class.</a:t>
            </a:r>
          </a:p>
          <a:p>
            <a:r>
              <a:rPr lang="en-US" b="1" dirty="0"/>
              <a:t>Polymorphism</a:t>
            </a:r>
            <a:r>
              <a:rPr lang="en-US" dirty="0"/>
              <a:t>: This refers to the ability of objects to take on multiple forms, based on their context or the methods that are being called on them.</a:t>
            </a:r>
            <a:endParaRPr lang="en-IN" dirty="0"/>
          </a:p>
        </p:txBody>
      </p:sp>
    </p:spTree>
    <p:extLst>
      <p:ext uri="{BB962C8B-B14F-4D97-AF65-F5344CB8AC3E}">
        <p14:creationId xmlns:p14="http://schemas.microsoft.com/office/powerpoint/2010/main" val="31847864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27CF-00C9-5D9C-B772-7377D7DF0D4B}"/>
              </a:ext>
            </a:extLst>
          </p:cNvPr>
          <p:cNvSpPr>
            <a:spLocks noGrp="1"/>
          </p:cNvSpPr>
          <p:nvPr>
            <p:ph type="title"/>
          </p:nvPr>
        </p:nvSpPr>
        <p:spPr/>
        <p:txBody>
          <a:bodyPr/>
          <a:lstStyle/>
          <a:p>
            <a:r>
              <a:rPr lang="en-IN" dirty="0"/>
              <a:t>Class and Object Concept</a:t>
            </a:r>
          </a:p>
        </p:txBody>
      </p:sp>
      <p:sp>
        <p:nvSpPr>
          <p:cNvPr id="3" name="Content Placeholder 2">
            <a:extLst>
              <a:ext uri="{FF2B5EF4-FFF2-40B4-BE49-F238E27FC236}">
                <a16:creationId xmlns:a16="http://schemas.microsoft.com/office/drawing/2014/main" id="{AA2FDDE9-ACB8-274E-98AD-3DBCC431FA96}"/>
              </a:ext>
            </a:extLst>
          </p:cNvPr>
          <p:cNvSpPr>
            <a:spLocks noGrp="1"/>
          </p:cNvSpPr>
          <p:nvPr>
            <p:ph idx="1"/>
          </p:nvPr>
        </p:nvSpPr>
        <p:spPr/>
        <p:txBody>
          <a:bodyPr/>
          <a:lstStyle/>
          <a:p>
            <a:endParaRPr lang="en-IN"/>
          </a:p>
        </p:txBody>
      </p:sp>
      <p:pic>
        <p:nvPicPr>
          <p:cNvPr id="1028" name="Picture 4" descr="Object Oriented Programming 101 — Classes and Objects | by SUMIT SHARMA |  Geek Culture | Medium">
            <a:extLst>
              <a:ext uri="{FF2B5EF4-FFF2-40B4-BE49-F238E27FC236}">
                <a16:creationId xmlns:a16="http://schemas.microsoft.com/office/drawing/2014/main" id="{6630EE4F-0548-BABC-B2D9-301AE3DB3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92" y="2194495"/>
            <a:ext cx="5980132" cy="3363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5104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9FE-2FD1-5C9E-8311-050C738EEBA8}"/>
              </a:ext>
            </a:extLst>
          </p:cNvPr>
          <p:cNvSpPr>
            <a:spLocks noGrp="1"/>
          </p:cNvSpPr>
          <p:nvPr>
            <p:ph type="title"/>
          </p:nvPr>
        </p:nvSpPr>
        <p:spPr/>
        <p:txBody>
          <a:bodyPr/>
          <a:lstStyle/>
          <a:p>
            <a:r>
              <a:rPr lang="en-IN" dirty="0"/>
              <a:t>OOP in Python</a:t>
            </a:r>
          </a:p>
        </p:txBody>
      </p:sp>
      <p:sp>
        <p:nvSpPr>
          <p:cNvPr id="3" name="Content Placeholder 2">
            <a:extLst>
              <a:ext uri="{FF2B5EF4-FFF2-40B4-BE49-F238E27FC236}">
                <a16:creationId xmlns:a16="http://schemas.microsoft.com/office/drawing/2014/main" id="{F91BB10D-EDEE-FD02-FAB6-3A5AA50E8235}"/>
              </a:ext>
            </a:extLst>
          </p:cNvPr>
          <p:cNvSpPr>
            <a:spLocks noGrp="1"/>
          </p:cNvSpPr>
          <p:nvPr>
            <p:ph idx="1"/>
          </p:nvPr>
        </p:nvSpPr>
        <p:spPr/>
        <p:txBody>
          <a:bodyPr>
            <a:normAutofit fontScale="62500" lnSpcReduction="20000"/>
          </a:bodyPr>
          <a:lstStyle/>
          <a:p>
            <a:r>
              <a:rPr lang="en-US" dirty="0"/>
              <a:t>class Person:</a:t>
            </a:r>
          </a:p>
          <a:p>
            <a:r>
              <a:rPr lang="en-US" dirty="0"/>
              <a:t>    def __</a:t>
            </a:r>
            <a:r>
              <a:rPr lang="en-US" dirty="0" err="1"/>
              <a:t>init</a:t>
            </a:r>
            <a:r>
              <a:rPr lang="en-US" dirty="0"/>
              <a:t>__(self, name, age):</a:t>
            </a:r>
          </a:p>
          <a:p>
            <a:r>
              <a:rPr lang="en-US" dirty="0"/>
              <a:t>        self.name = name</a:t>
            </a:r>
          </a:p>
          <a:p>
            <a:r>
              <a:rPr lang="en-US" dirty="0"/>
              <a:t>        </a:t>
            </a:r>
            <a:r>
              <a:rPr lang="en-US" dirty="0" err="1"/>
              <a:t>self.age</a:t>
            </a:r>
            <a:r>
              <a:rPr lang="en-US" dirty="0"/>
              <a:t> = age</a:t>
            </a:r>
          </a:p>
          <a:p>
            <a:r>
              <a:rPr lang="en-US" dirty="0"/>
              <a:t>    </a:t>
            </a:r>
          </a:p>
          <a:p>
            <a:r>
              <a:rPr lang="en-US" dirty="0"/>
              <a:t>    def </a:t>
            </a:r>
            <a:r>
              <a:rPr lang="en-US" dirty="0" err="1"/>
              <a:t>say_hello</a:t>
            </a:r>
            <a:r>
              <a:rPr lang="en-US" dirty="0"/>
              <a:t>(self):</a:t>
            </a:r>
          </a:p>
          <a:p>
            <a:r>
              <a:rPr lang="en-US" dirty="0"/>
              <a:t>        print("Hello, my name is", self.name, "and I am", </a:t>
            </a:r>
            <a:r>
              <a:rPr lang="en-US" dirty="0" err="1"/>
              <a:t>self.age</a:t>
            </a:r>
            <a:r>
              <a:rPr lang="en-US" dirty="0"/>
              <a:t>, "years old.")</a:t>
            </a:r>
          </a:p>
          <a:p>
            <a:r>
              <a:rPr lang="en-US" dirty="0"/>
              <a:t>        </a:t>
            </a:r>
          </a:p>
          <a:p>
            <a:r>
              <a:rPr lang="en-US" dirty="0"/>
              <a:t># Create an instance of the Person class</a:t>
            </a:r>
          </a:p>
          <a:p>
            <a:r>
              <a:rPr lang="en-US" dirty="0"/>
              <a:t>person1 = Person("Alice", 25)</a:t>
            </a:r>
          </a:p>
          <a:p>
            <a:endParaRPr lang="en-US" dirty="0"/>
          </a:p>
          <a:p>
            <a:r>
              <a:rPr lang="en-US" dirty="0"/>
              <a:t># Call the </a:t>
            </a:r>
            <a:r>
              <a:rPr lang="en-US" dirty="0" err="1"/>
              <a:t>say_hello</a:t>
            </a:r>
            <a:r>
              <a:rPr lang="en-US" dirty="0"/>
              <a:t>() method on the person1 instance</a:t>
            </a:r>
          </a:p>
          <a:p>
            <a:r>
              <a:rPr lang="en-US" dirty="0"/>
              <a:t>person1.say_hello()</a:t>
            </a:r>
          </a:p>
          <a:p>
            <a:endParaRPr lang="en-IN" dirty="0"/>
          </a:p>
        </p:txBody>
      </p:sp>
      <p:sp>
        <p:nvSpPr>
          <p:cNvPr id="4" name="Callout: Bent Line with Border and Accent Bar 3">
            <a:extLst>
              <a:ext uri="{FF2B5EF4-FFF2-40B4-BE49-F238E27FC236}">
                <a16:creationId xmlns:a16="http://schemas.microsoft.com/office/drawing/2014/main" id="{BFD2CC28-855E-CBE2-4277-A0E4E2776272}"/>
              </a:ext>
            </a:extLst>
          </p:cNvPr>
          <p:cNvSpPr/>
          <p:nvPr/>
        </p:nvSpPr>
        <p:spPr>
          <a:xfrm>
            <a:off x="7006975" y="2578814"/>
            <a:ext cx="2547991" cy="739739"/>
          </a:xfrm>
          <a:prstGeom prst="accentBorderCallout2">
            <a:avLst>
              <a:gd name="adj1" fmla="val 18750"/>
              <a:gd name="adj2" fmla="val -8333"/>
              <a:gd name="adj3" fmla="val 18750"/>
              <a:gd name="adj4" fmla="val -16667"/>
              <a:gd name="adj5" fmla="val -22223"/>
              <a:gd name="adj6" fmla="val -184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5" name="Callout: Bent Line with Border and Accent Bar 4">
            <a:extLst>
              <a:ext uri="{FF2B5EF4-FFF2-40B4-BE49-F238E27FC236}">
                <a16:creationId xmlns:a16="http://schemas.microsoft.com/office/drawing/2014/main" id="{0FB80E5E-1CBF-CB9F-C843-4C102B50F62E}"/>
              </a:ext>
            </a:extLst>
          </p:cNvPr>
          <p:cNvSpPr/>
          <p:nvPr/>
        </p:nvSpPr>
        <p:spPr>
          <a:xfrm>
            <a:off x="7572053" y="215758"/>
            <a:ext cx="4161035" cy="1736332"/>
          </a:xfrm>
          <a:prstGeom prst="accentBorderCallout2">
            <a:avLst>
              <a:gd name="adj1" fmla="val 18750"/>
              <a:gd name="adj2" fmla="val -8333"/>
              <a:gd name="adj3" fmla="val 18750"/>
              <a:gd name="adj4" fmla="val -16667"/>
              <a:gd name="adj5" fmla="val 106640"/>
              <a:gd name="adj6" fmla="val -112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 a class method, you need to include </a:t>
            </a:r>
            <a:r>
              <a:rPr lang="en-US" i="1" dirty="0"/>
              <a:t>self</a:t>
            </a:r>
            <a:r>
              <a:rPr lang="en-US" dirty="0"/>
              <a:t> as the first parameter in the method signature, so that you can access the instance variables and methods of that instance within the method</a:t>
            </a:r>
            <a:endParaRPr lang="en-IN" dirty="0"/>
          </a:p>
        </p:txBody>
      </p:sp>
    </p:spTree>
    <p:extLst>
      <p:ext uri="{BB962C8B-B14F-4D97-AF65-F5344CB8AC3E}">
        <p14:creationId xmlns:p14="http://schemas.microsoft.com/office/powerpoint/2010/main" val="13724095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8FAF-6533-F119-A1C3-EAF33581A4A7}"/>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211B4B7A-582C-B77C-49D6-21D350201B9D}"/>
              </a:ext>
            </a:extLst>
          </p:cNvPr>
          <p:cNvSpPr>
            <a:spLocks noGrp="1"/>
          </p:cNvSpPr>
          <p:nvPr>
            <p:ph idx="1"/>
          </p:nvPr>
        </p:nvSpPr>
        <p:spPr/>
        <p:txBody>
          <a:bodyPr/>
          <a:lstStyle/>
          <a:p>
            <a:r>
              <a:rPr lang="en-IN" dirty="0"/>
              <a:t>Create a Student class that has name, age, </a:t>
            </a:r>
            <a:r>
              <a:rPr lang="en-IN" dirty="0" err="1"/>
              <a:t>student_id</a:t>
            </a:r>
            <a:r>
              <a:rPr lang="en-IN" dirty="0"/>
              <a:t> and list of subjects as its attributes</a:t>
            </a:r>
          </a:p>
          <a:p>
            <a:r>
              <a:rPr lang="en-IN" dirty="0"/>
              <a:t>Create two objects of this student class and display their information</a:t>
            </a:r>
          </a:p>
        </p:txBody>
      </p:sp>
    </p:spTree>
    <p:extLst>
      <p:ext uri="{BB962C8B-B14F-4D97-AF65-F5344CB8AC3E}">
        <p14:creationId xmlns:p14="http://schemas.microsoft.com/office/powerpoint/2010/main" val="16184593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4B58-4997-1054-0FE3-1281A81E409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497CE4E7-71B6-6EF6-8569-B2D3998A77AD}"/>
              </a:ext>
            </a:extLst>
          </p:cNvPr>
          <p:cNvSpPr>
            <a:spLocks noGrp="1"/>
          </p:cNvSpPr>
          <p:nvPr>
            <p:ph idx="1"/>
          </p:nvPr>
        </p:nvSpPr>
        <p:spPr/>
        <p:txBody>
          <a:bodyPr>
            <a:normAutofit fontScale="77500" lnSpcReduction="20000"/>
          </a:bodyPr>
          <a:lstStyle/>
          <a:p>
            <a:r>
              <a:rPr lang="en-IN" dirty="0"/>
              <a:t>class Student:</a:t>
            </a:r>
          </a:p>
          <a:p>
            <a:r>
              <a:rPr lang="en-IN" dirty="0"/>
              <a:t>    def __</a:t>
            </a:r>
            <a:r>
              <a:rPr lang="en-IN" dirty="0" err="1"/>
              <a:t>init</a:t>
            </a:r>
            <a:r>
              <a:rPr lang="en-IN" dirty="0"/>
              <a:t>__(self, name, age, </a:t>
            </a:r>
            <a:r>
              <a:rPr lang="en-IN" dirty="0" err="1"/>
              <a:t>student_id</a:t>
            </a:r>
            <a:r>
              <a:rPr lang="en-IN" dirty="0"/>
              <a:t>):</a:t>
            </a:r>
          </a:p>
          <a:p>
            <a:r>
              <a:rPr lang="en-IN" dirty="0"/>
              <a:t>        self.name = name</a:t>
            </a:r>
          </a:p>
          <a:p>
            <a:r>
              <a:rPr lang="en-IN" dirty="0"/>
              <a:t>        </a:t>
            </a:r>
            <a:r>
              <a:rPr lang="en-IN" dirty="0" err="1"/>
              <a:t>self.age</a:t>
            </a:r>
            <a:r>
              <a:rPr lang="en-IN" dirty="0"/>
              <a:t> = age</a:t>
            </a:r>
          </a:p>
          <a:p>
            <a:r>
              <a:rPr lang="en-IN" dirty="0"/>
              <a:t>        </a:t>
            </a:r>
            <a:r>
              <a:rPr lang="en-IN" dirty="0" err="1"/>
              <a:t>self.student_id</a:t>
            </a:r>
            <a:r>
              <a:rPr lang="en-IN" dirty="0"/>
              <a:t> = </a:t>
            </a:r>
            <a:r>
              <a:rPr lang="en-IN" dirty="0" err="1"/>
              <a:t>student_id</a:t>
            </a:r>
            <a:endParaRPr lang="en-IN" dirty="0"/>
          </a:p>
          <a:p>
            <a:r>
              <a:rPr lang="en-IN" dirty="0"/>
              <a:t>        </a:t>
            </a:r>
            <a:r>
              <a:rPr lang="en-IN" dirty="0" err="1"/>
              <a:t>self.subjects</a:t>
            </a:r>
            <a:r>
              <a:rPr lang="en-IN" dirty="0"/>
              <a:t> = ["Computer Architecture", "Operating Systems"]</a:t>
            </a:r>
          </a:p>
          <a:p>
            <a:endParaRPr lang="en-IN" dirty="0"/>
          </a:p>
          <a:p>
            <a:r>
              <a:rPr lang="en-IN" dirty="0"/>
              <a:t>student1 = Student("Alice", 21, 1)</a:t>
            </a:r>
          </a:p>
          <a:p>
            <a:r>
              <a:rPr lang="en-IN" dirty="0"/>
              <a:t>student2 = Student("Bob", 22, 2)</a:t>
            </a:r>
          </a:p>
          <a:p>
            <a:endParaRPr lang="en-IN" dirty="0"/>
          </a:p>
          <a:p>
            <a:r>
              <a:rPr lang="en-IN" dirty="0"/>
              <a:t>print(student1.age)</a:t>
            </a:r>
          </a:p>
          <a:p>
            <a:r>
              <a:rPr lang="en-IN" dirty="0"/>
              <a:t>print(student2.subjects)</a:t>
            </a:r>
          </a:p>
        </p:txBody>
      </p:sp>
    </p:spTree>
    <p:extLst>
      <p:ext uri="{BB962C8B-B14F-4D97-AF65-F5344CB8AC3E}">
        <p14:creationId xmlns:p14="http://schemas.microsoft.com/office/powerpoint/2010/main" val="18412522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4F3B-D31B-F2CE-FA62-189E493A70D9}"/>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FD9D5996-2785-516C-D948-1F082224BC38}"/>
              </a:ext>
            </a:extLst>
          </p:cNvPr>
          <p:cNvSpPr>
            <a:spLocks noGrp="1"/>
          </p:cNvSpPr>
          <p:nvPr>
            <p:ph idx="1"/>
          </p:nvPr>
        </p:nvSpPr>
        <p:spPr/>
        <p:txBody>
          <a:bodyPr/>
          <a:lstStyle/>
          <a:p>
            <a:r>
              <a:rPr lang="en-IN" dirty="0"/>
              <a:t>Modify the Student class to add a </a:t>
            </a:r>
            <a:r>
              <a:rPr lang="en-IN" dirty="0" err="1"/>
              <a:t>display_information</a:t>
            </a:r>
            <a:r>
              <a:rPr lang="en-IN" dirty="0"/>
              <a:t>() method that displays the student attributes</a:t>
            </a:r>
          </a:p>
          <a:p>
            <a:r>
              <a:rPr lang="en-IN" dirty="0"/>
              <a:t>Call this method to display all the information about the two student objects</a:t>
            </a:r>
          </a:p>
        </p:txBody>
      </p:sp>
    </p:spTree>
    <p:extLst>
      <p:ext uri="{BB962C8B-B14F-4D97-AF65-F5344CB8AC3E}">
        <p14:creationId xmlns:p14="http://schemas.microsoft.com/office/powerpoint/2010/main" val="398207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95B8-DD62-ADB0-22A9-C32A7D8ABD97}"/>
              </a:ext>
            </a:extLst>
          </p:cNvPr>
          <p:cNvSpPr>
            <a:spLocks noGrp="1"/>
          </p:cNvSpPr>
          <p:nvPr>
            <p:ph type="title"/>
          </p:nvPr>
        </p:nvSpPr>
        <p:spPr/>
        <p:txBody>
          <a:bodyPr/>
          <a:lstStyle/>
          <a:p>
            <a:r>
              <a:rPr lang="en-IN" dirty="0"/>
              <a:t>Variable References</a:t>
            </a:r>
          </a:p>
        </p:txBody>
      </p:sp>
      <p:sp>
        <p:nvSpPr>
          <p:cNvPr id="3" name="Content Placeholder 2">
            <a:extLst>
              <a:ext uri="{FF2B5EF4-FFF2-40B4-BE49-F238E27FC236}">
                <a16:creationId xmlns:a16="http://schemas.microsoft.com/office/drawing/2014/main" id="{13406A64-E7E4-BC76-C710-F3740E7D1DC1}"/>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rPr>
              <a:t>Variables hold references to objects in memory rather than the actual data itself</a:t>
            </a:r>
          </a:p>
          <a:p>
            <a:pPr algn="l">
              <a:buFont typeface="Arial" panose="020B0604020202020204" pitchFamily="34" charset="0"/>
              <a:buChar char="•"/>
            </a:pPr>
            <a:r>
              <a:rPr lang="en-US" b="0" i="0" dirty="0">
                <a:effectLst/>
              </a:rPr>
              <a:t>Multiple variables can refer to the same object</a:t>
            </a:r>
          </a:p>
          <a:p>
            <a:pPr algn="l">
              <a:buFont typeface="Arial" panose="020B0604020202020204" pitchFamily="34" charset="0"/>
              <a:buChar char="•"/>
            </a:pPr>
            <a:r>
              <a:rPr lang="en-US" b="0" i="0" dirty="0">
                <a:effectLst/>
              </a:rPr>
              <a:t>Changes to an object through one variable may affect other variables that reference the same object</a:t>
            </a:r>
          </a:p>
          <a:p>
            <a:pPr algn="l">
              <a:buFont typeface="Arial" panose="020B0604020202020204" pitchFamily="34" charset="0"/>
              <a:buChar char="•"/>
            </a:pPr>
            <a:r>
              <a:rPr lang="en-US" dirty="0"/>
              <a:t>Consider a simple statement </a:t>
            </a:r>
            <a:r>
              <a:rPr lang="en-US" i="1" dirty="0"/>
              <a:t>print (300) …</a:t>
            </a:r>
            <a:r>
              <a:rPr lang="en-US" dirty="0"/>
              <a:t> The Python interpreter</a:t>
            </a:r>
          </a:p>
          <a:p>
            <a:pPr lvl="1"/>
            <a:r>
              <a:rPr lang="en-US" b="0" i="0" dirty="0">
                <a:effectLst/>
              </a:rPr>
              <a:t>Creates an integer object</a:t>
            </a:r>
          </a:p>
          <a:p>
            <a:pPr lvl="1"/>
            <a:r>
              <a:rPr lang="en-US" b="0" i="0" dirty="0">
                <a:effectLst/>
              </a:rPr>
              <a:t>Gives it the value 300</a:t>
            </a:r>
          </a:p>
          <a:p>
            <a:pPr lvl="1"/>
            <a:r>
              <a:rPr lang="en-US" b="0" i="0" dirty="0">
                <a:effectLst/>
              </a:rPr>
              <a:t>Displays it to the console</a:t>
            </a:r>
          </a:p>
          <a:p>
            <a:r>
              <a:rPr lang="en-US" dirty="0"/>
              <a:t>Summary: A Python variable is a symbolic name that is a reference or pointer to an object. Once an object is assigned to a variable, you can refer to the object by that name. But the data itself is still contained within the object.</a:t>
            </a:r>
            <a:endParaRPr lang="en-IN" dirty="0"/>
          </a:p>
        </p:txBody>
      </p:sp>
    </p:spTree>
    <p:extLst>
      <p:ext uri="{BB962C8B-B14F-4D97-AF65-F5344CB8AC3E}">
        <p14:creationId xmlns:p14="http://schemas.microsoft.com/office/powerpoint/2010/main" val="137040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892E-029E-AFEF-4B57-911BA8AD50FA}"/>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179E7613-A012-024D-5FBE-144D86F01EA6}"/>
              </a:ext>
            </a:extLst>
          </p:cNvPr>
          <p:cNvSpPr>
            <a:spLocks noGrp="1"/>
          </p:cNvSpPr>
          <p:nvPr>
            <p:ph idx="1"/>
          </p:nvPr>
        </p:nvSpPr>
        <p:spPr/>
        <p:txBody>
          <a:bodyPr>
            <a:normAutofit fontScale="32500" lnSpcReduction="20000"/>
          </a:bodyPr>
          <a:lstStyle/>
          <a:p>
            <a:r>
              <a:rPr lang="en-IN" dirty="0"/>
              <a:t>class Student:</a:t>
            </a:r>
          </a:p>
          <a:p>
            <a:r>
              <a:rPr lang="en-IN" dirty="0"/>
              <a:t>    def __</a:t>
            </a:r>
            <a:r>
              <a:rPr lang="en-IN" dirty="0" err="1"/>
              <a:t>init</a:t>
            </a:r>
            <a:r>
              <a:rPr lang="en-IN" dirty="0"/>
              <a:t>__(self, name, age, </a:t>
            </a:r>
            <a:r>
              <a:rPr lang="en-IN" dirty="0" err="1"/>
              <a:t>student_id</a:t>
            </a:r>
            <a:r>
              <a:rPr lang="en-IN" dirty="0"/>
              <a:t>):</a:t>
            </a:r>
          </a:p>
          <a:p>
            <a:r>
              <a:rPr lang="en-IN" dirty="0"/>
              <a:t>        self.name = name</a:t>
            </a:r>
          </a:p>
          <a:p>
            <a:r>
              <a:rPr lang="en-IN" dirty="0"/>
              <a:t>        </a:t>
            </a:r>
            <a:r>
              <a:rPr lang="en-IN" dirty="0" err="1"/>
              <a:t>self.age</a:t>
            </a:r>
            <a:r>
              <a:rPr lang="en-IN" dirty="0"/>
              <a:t> = age</a:t>
            </a:r>
          </a:p>
          <a:p>
            <a:r>
              <a:rPr lang="en-IN" dirty="0"/>
              <a:t>        </a:t>
            </a:r>
            <a:r>
              <a:rPr lang="en-IN" dirty="0" err="1"/>
              <a:t>self.student_id</a:t>
            </a:r>
            <a:r>
              <a:rPr lang="en-IN" dirty="0"/>
              <a:t> = </a:t>
            </a:r>
            <a:r>
              <a:rPr lang="en-IN" dirty="0" err="1"/>
              <a:t>student_id</a:t>
            </a:r>
            <a:endParaRPr lang="en-IN" dirty="0"/>
          </a:p>
          <a:p>
            <a:r>
              <a:rPr lang="en-IN" dirty="0"/>
              <a:t>        </a:t>
            </a:r>
            <a:r>
              <a:rPr lang="en-IN" dirty="0" err="1"/>
              <a:t>self.subjects</a:t>
            </a:r>
            <a:r>
              <a:rPr lang="en-IN" dirty="0"/>
              <a:t> = ["Computer Architecture", "Operating Systems"]</a:t>
            </a:r>
          </a:p>
          <a:p>
            <a:endParaRPr lang="en-IN" dirty="0"/>
          </a:p>
          <a:p>
            <a:r>
              <a:rPr lang="en-IN" dirty="0"/>
              <a:t>    def </a:t>
            </a:r>
            <a:r>
              <a:rPr lang="en-IN" dirty="0" err="1"/>
              <a:t>display_information</a:t>
            </a:r>
            <a:r>
              <a:rPr lang="en-IN" dirty="0"/>
              <a:t>(self):</a:t>
            </a:r>
          </a:p>
          <a:p>
            <a:r>
              <a:rPr lang="en-IN" dirty="0"/>
              <a:t>        print(</a:t>
            </a:r>
            <a:r>
              <a:rPr lang="en-IN" dirty="0" err="1"/>
              <a:t>f"Name</a:t>
            </a:r>
            <a:r>
              <a:rPr lang="en-IN" dirty="0"/>
              <a:t>: {self.name}")</a:t>
            </a:r>
          </a:p>
          <a:p>
            <a:r>
              <a:rPr lang="en-IN" dirty="0"/>
              <a:t>        print(</a:t>
            </a:r>
            <a:r>
              <a:rPr lang="en-IN" dirty="0" err="1"/>
              <a:t>f"Age</a:t>
            </a:r>
            <a:r>
              <a:rPr lang="en-IN" dirty="0"/>
              <a:t>: {</a:t>
            </a:r>
            <a:r>
              <a:rPr lang="en-IN" dirty="0" err="1"/>
              <a:t>self.age</a:t>
            </a:r>
            <a:r>
              <a:rPr lang="en-IN" dirty="0"/>
              <a:t>}")</a:t>
            </a:r>
          </a:p>
          <a:p>
            <a:r>
              <a:rPr lang="en-IN" dirty="0"/>
              <a:t>        print(</a:t>
            </a:r>
            <a:r>
              <a:rPr lang="en-IN" dirty="0" err="1"/>
              <a:t>f"Student</a:t>
            </a:r>
            <a:r>
              <a:rPr lang="en-IN" dirty="0"/>
              <a:t> ID: {</a:t>
            </a:r>
            <a:r>
              <a:rPr lang="en-IN" dirty="0" err="1"/>
              <a:t>self.student_id</a:t>
            </a:r>
            <a:r>
              <a:rPr lang="en-IN" dirty="0"/>
              <a:t>}")</a:t>
            </a:r>
          </a:p>
          <a:p>
            <a:r>
              <a:rPr lang="en-IN" dirty="0"/>
              <a:t>        print(</a:t>
            </a:r>
            <a:r>
              <a:rPr lang="en-IN" dirty="0" err="1"/>
              <a:t>f"Subjects</a:t>
            </a:r>
            <a:r>
              <a:rPr lang="en-IN" dirty="0"/>
              <a:t>: {', '.join(</a:t>
            </a:r>
            <a:r>
              <a:rPr lang="en-IN" dirty="0" err="1"/>
              <a:t>self.subjects</a:t>
            </a:r>
            <a:r>
              <a:rPr lang="en-IN" dirty="0"/>
              <a:t>)}")</a:t>
            </a:r>
          </a:p>
          <a:p>
            <a:endParaRPr lang="en-IN" dirty="0"/>
          </a:p>
          <a:p>
            <a:r>
              <a:rPr lang="en-IN" dirty="0"/>
              <a:t>student1 = Student("Alice", 21, 1)</a:t>
            </a:r>
          </a:p>
          <a:p>
            <a:r>
              <a:rPr lang="en-IN" dirty="0"/>
              <a:t>student2 = Student("Bob", 22, 2)</a:t>
            </a:r>
          </a:p>
          <a:p>
            <a:endParaRPr lang="en-IN" dirty="0"/>
          </a:p>
          <a:p>
            <a:r>
              <a:rPr lang="en-IN" dirty="0"/>
              <a:t>student1.display_information()</a:t>
            </a:r>
          </a:p>
          <a:p>
            <a:r>
              <a:rPr lang="en-IN" dirty="0"/>
              <a:t>print()</a:t>
            </a:r>
          </a:p>
          <a:p>
            <a:r>
              <a:rPr lang="en-IN"/>
              <a:t>student2.display_information()</a:t>
            </a:r>
          </a:p>
          <a:p>
            <a:pPr marL="0" indent="0">
              <a:buNone/>
            </a:pPr>
            <a:endParaRPr lang="en-IN"/>
          </a:p>
        </p:txBody>
      </p:sp>
    </p:spTree>
    <p:extLst>
      <p:ext uri="{BB962C8B-B14F-4D97-AF65-F5344CB8AC3E}">
        <p14:creationId xmlns:p14="http://schemas.microsoft.com/office/powerpoint/2010/main" val="20096404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A444-15FC-2781-3C9D-80D8D6DC7A07}"/>
              </a:ext>
            </a:extLst>
          </p:cNvPr>
          <p:cNvSpPr>
            <a:spLocks noGrp="1"/>
          </p:cNvSpPr>
          <p:nvPr>
            <p:ph type="title"/>
          </p:nvPr>
        </p:nvSpPr>
        <p:spPr/>
        <p:txBody>
          <a:bodyPr/>
          <a:lstStyle/>
          <a:p>
            <a:r>
              <a:rPr lang="en-IN" dirty="0"/>
              <a:t>Interaction between Multiple Classes</a:t>
            </a:r>
          </a:p>
        </p:txBody>
      </p:sp>
      <p:sp>
        <p:nvSpPr>
          <p:cNvPr id="3" name="Content Placeholder 2">
            <a:extLst>
              <a:ext uri="{FF2B5EF4-FFF2-40B4-BE49-F238E27FC236}">
                <a16:creationId xmlns:a16="http://schemas.microsoft.com/office/drawing/2014/main" id="{FC716DC1-5A33-7F23-4D24-EAFFB6F13C5A}"/>
              </a:ext>
            </a:extLst>
          </p:cNvPr>
          <p:cNvSpPr>
            <a:spLocks noGrp="1"/>
          </p:cNvSpPr>
          <p:nvPr>
            <p:ph idx="1"/>
          </p:nvPr>
        </p:nvSpPr>
        <p:spPr/>
        <p:txBody>
          <a:bodyPr/>
          <a:lstStyle/>
          <a:p>
            <a:r>
              <a:rPr lang="en-IN" dirty="0"/>
              <a:t>Class Student: Student id, name and list of results; has methods to add and retrieve results</a:t>
            </a:r>
          </a:p>
          <a:p>
            <a:r>
              <a:rPr lang="en-IN" dirty="0"/>
              <a:t>Class Result: Represents a subject and the corresponding marks</a:t>
            </a:r>
          </a:p>
          <a:p>
            <a:r>
              <a:rPr lang="en-IN" dirty="0"/>
              <a:t>Create a Student object, add results to it, and then print the student information and results</a:t>
            </a:r>
          </a:p>
          <a:p>
            <a:endParaRPr lang="en-IN" dirty="0"/>
          </a:p>
        </p:txBody>
      </p:sp>
    </p:spTree>
    <p:extLst>
      <p:ext uri="{BB962C8B-B14F-4D97-AF65-F5344CB8AC3E}">
        <p14:creationId xmlns:p14="http://schemas.microsoft.com/office/powerpoint/2010/main" val="39488915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A444-15FC-2781-3C9D-80D8D6DC7A07}"/>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FC716DC1-5A33-7F23-4D24-EAFFB6F13C5A}"/>
              </a:ext>
            </a:extLst>
          </p:cNvPr>
          <p:cNvSpPr>
            <a:spLocks noGrp="1"/>
          </p:cNvSpPr>
          <p:nvPr>
            <p:ph idx="1"/>
          </p:nvPr>
        </p:nvSpPr>
        <p:spPr/>
        <p:txBody>
          <a:bodyPr>
            <a:normAutofit fontScale="25000" lnSpcReduction="20000"/>
          </a:bodyPr>
          <a:lstStyle/>
          <a:p>
            <a:r>
              <a:rPr lang="en-IN" dirty="0"/>
              <a:t>class Student:</a:t>
            </a:r>
          </a:p>
          <a:p>
            <a:r>
              <a:rPr lang="en-IN" dirty="0"/>
              <a:t>    def __</a:t>
            </a:r>
            <a:r>
              <a:rPr lang="en-IN" dirty="0" err="1"/>
              <a:t>init</a:t>
            </a:r>
            <a:r>
              <a:rPr lang="en-IN" dirty="0"/>
              <a:t>__(self, </a:t>
            </a:r>
            <a:r>
              <a:rPr lang="en-IN" dirty="0" err="1"/>
              <a:t>student_id</a:t>
            </a:r>
            <a:r>
              <a:rPr lang="en-IN" dirty="0"/>
              <a:t>, name):</a:t>
            </a:r>
          </a:p>
          <a:p>
            <a:r>
              <a:rPr lang="en-IN" dirty="0"/>
              <a:t>        </a:t>
            </a:r>
            <a:r>
              <a:rPr lang="en-IN" dirty="0" err="1"/>
              <a:t>self.student_id</a:t>
            </a:r>
            <a:r>
              <a:rPr lang="en-IN" dirty="0"/>
              <a:t> = </a:t>
            </a:r>
            <a:r>
              <a:rPr lang="en-IN" dirty="0" err="1"/>
              <a:t>student_id</a:t>
            </a:r>
            <a:endParaRPr lang="en-IN" dirty="0"/>
          </a:p>
          <a:p>
            <a:r>
              <a:rPr lang="en-IN" dirty="0"/>
              <a:t>        self.name = name</a:t>
            </a:r>
          </a:p>
          <a:p>
            <a:r>
              <a:rPr lang="en-IN" dirty="0"/>
              <a:t>        </a:t>
            </a:r>
            <a:r>
              <a:rPr lang="en-IN" dirty="0" err="1"/>
              <a:t>self.results</a:t>
            </a:r>
            <a:r>
              <a:rPr lang="en-IN" dirty="0"/>
              <a:t> = []</a:t>
            </a:r>
          </a:p>
          <a:p>
            <a:endParaRPr lang="en-IN" dirty="0"/>
          </a:p>
          <a:p>
            <a:r>
              <a:rPr lang="en-IN" dirty="0"/>
              <a:t>    def </a:t>
            </a:r>
            <a:r>
              <a:rPr lang="en-IN" dirty="0" err="1"/>
              <a:t>add_result</a:t>
            </a:r>
            <a:r>
              <a:rPr lang="en-IN" dirty="0"/>
              <a:t>(self, subject, score):</a:t>
            </a:r>
          </a:p>
          <a:p>
            <a:r>
              <a:rPr lang="en-IN" dirty="0"/>
              <a:t>        result = Result(subject, score)</a:t>
            </a:r>
          </a:p>
          <a:p>
            <a:r>
              <a:rPr lang="en-IN" dirty="0"/>
              <a:t>        </a:t>
            </a:r>
            <a:r>
              <a:rPr lang="en-IN" dirty="0" err="1"/>
              <a:t>self.results.append</a:t>
            </a:r>
            <a:r>
              <a:rPr lang="en-IN" dirty="0"/>
              <a:t>(result)</a:t>
            </a:r>
          </a:p>
          <a:p>
            <a:endParaRPr lang="en-IN" dirty="0"/>
          </a:p>
          <a:p>
            <a:r>
              <a:rPr lang="en-IN" dirty="0"/>
              <a:t>    def </a:t>
            </a:r>
            <a:r>
              <a:rPr lang="en-IN" dirty="0" err="1"/>
              <a:t>get_results</a:t>
            </a:r>
            <a:r>
              <a:rPr lang="en-IN" dirty="0"/>
              <a:t>(self):</a:t>
            </a:r>
          </a:p>
          <a:p>
            <a:r>
              <a:rPr lang="en-IN" dirty="0"/>
              <a:t>        return </a:t>
            </a:r>
            <a:r>
              <a:rPr lang="en-IN" dirty="0" err="1"/>
              <a:t>self.results</a:t>
            </a:r>
            <a:endParaRPr lang="en-IN" dirty="0"/>
          </a:p>
          <a:p>
            <a:endParaRPr lang="en-IN" dirty="0"/>
          </a:p>
          <a:p>
            <a:r>
              <a:rPr lang="en-IN" dirty="0"/>
              <a:t>    def __str__(self):</a:t>
            </a:r>
          </a:p>
          <a:p>
            <a:r>
              <a:rPr lang="en-IN" dirty="0"/>
              <a:t>        return </a:t>
            </a:r>
            <a:r>
              <a:rPr lang="en-IN" dirty="0" err="1"/>
              <a:t>f"Student</a:t>
            </a:r>
            <a:r>
              <a:rPr lang="en-IN" dirty="0"/>
              <a:t> ID: {</a:t>
            </a:r>
            <a:r>
              <a:rPr lang="en-IN" dirty="0" err="1"/>
              <a:t>self.student_id</a:t>
            </a:r>
            <a:r>
              <a:rPr lang="en-IN" dirty="0"/>
              <a:t>}, Name: {self.name}"</a:t>
            </a:r>
          </a:p>
          <a:p>
            <a:endParaRPr lang="en-IN" dirty="0"/>
          </a:p>
          <a:p>
            <a:r>
              <a:rPr lang="en-IN" dirty="0"/>
              <a:t>class Result:</a:t>
            </a:r>
          </a:p>
          <a:p>
            <a:r>
              <a:rPr lang="en-IN" dirty="0"/>
              <a:t>    def __</a:t>
            </a:r>
            <a:r>
              <a:rPr lang="en-IN" dirty="0" err="1"/>
              <a:t>init</a:t>
            </a:r>
            <a:r>
              <a:rPr lang="en-IN" dirty="0"/>
              <a:t>__(self, subject, score):</a:t>
            </a:r>
          </a:p>
          <a:p>
            <a:r>
              <a:rPr lang="en-IN" dirty="0"/>
              <a:t>        </a:t>
            </a:r>
            <a:r>
              <a:rPr lang="en-IN" dirty="0" err="1"/>
              <a:t>self.subject</a:t>
            </a:r>
            <a:r>
              <a:rPr lang="en-IN" dirty="0"/>
              <a:t> = subject</a:t>
            </a:r>
          </a:p>
          <a:p>
            <a:r>
              <a:rPr lang="en-IN" dirty="0"/>
              <a:t>        </a:t>
            </a:r>
            <a:r>
              <a:rPr lang="en-IN" dirty="0" err="1"/>
              <a:t>self.score</a:t>
            </a:r>
            <a:r>
              <a:rPr lang="en-IN" dirty="0"/>
              <a:t> = score</a:t>
            </a:r>
          </a:p>
          <a:p>
            <a:endParaRPr lang="en-IN" dirty="0"/>
          </a:p>
          <a:p>
            <a:r>
              <a:rPr lang="en-IN" dirty="0"/>
              <a:t>    def __str__(self):</a:t>
            </a:r>
          </a:p>
          <a:p>
            <a:r>
              <a:rPr lang="en-IN" dirty="0"/>
              <a:t>        return </a:t>
            </a:r>
            <a:r>
              <a:rPr lang="en-IN" dirty="0" err="1"/>
              <a:t>f"Subject</a:t>
            </a:r>
            <a:r>
              <a:rPr lang="en-IN" dirty="0"/>
              <a:t>: {</a:t>
            </a:r>
            <a:r>
              <a:rPr lang="en-IN" dirty="0" err="1"/>
              <a:t>self.subject</a:t>
            </a:r>
            <a:r>
              <a:rPr lang="en-IN" dirty="0"/>
              <a:t>}, Score: {</a:t>
            </a:r>
            <a:r>
              <a:rPr lang="en-IN" dirty="0" err="1"/>
              <a:t>self.score</a:t>
            </a:r>
            <a:r>
              <a:rPr lang="en-IN" dirty="0"/>
              <a:t>}"</a:t>
            </a:r>
          </a:p>
          <a:p>
            <a:endParaRPr lang="en-IN" dirty="0"/>
          </a:p>
          <a:p>
            <a:r>
              <a:rPr lang="en-IN" dirty="0"/>
              <a:t># Create a student and add results</a:t>
            </a:r>
          </a:p>
          <a:p>
            <a:r>
              <a:rPr lang="en-IN" dirty="0"/>
              <a:t>student1 = Student(1, "Alice")</a:t>
            </a:r>
          </a:p>
          <a:p>
            <a:r>
              <a:rPr lang="en-IN" dirty="0"/>
              <a:t>student1.add_result("Math", 95)</a:t>
            </a:r>
          </a:p>
          <a:p>
            <a:r>
              <a:rPr lang="en-IN" dirty="0"/>
              <a:t>student1.add_result("Science", 88)</a:t>
            </a:r>
          </a:p>
          <a:p>
            <a:endParaRPr lang="en-IN" dirty="0"/>
          </a:p>
          <a:p>
            <a:r>
              <a:rPr lang="en-IN" dirty="0"/>
              <a:t># Display student info and results</a:t>
            </a:r>
          </a:p>
          <a:p>
            <a:r>
              <a:rPr lang="en-IN" dirty="0"/>
              <a:t>print(str(student1))</a:t>
            </a:r>
          </a:p>
          <a:p>
            <a:r>
              <a:rPr lang="en-IN" dirty="0"/>
              <a:t>for result in student1.get_results():</a:t>
            </a:r>
          </a:p>
          <a:p>
            <a:r>
              <a:rPr lang="en-IN" dirty="0"/>
              <a:t>    print(result)</a:t>
            </a:r>
          </a:p>
        </p:txBody>
      </p:sp>
    </p:spTree>
    <p:extLst>
      <p:ext uri="{BB962C8B-B14F-4D97-AF65-F5344CB8AC3E}">
        <p14:creationId xmlns:p14="http://schemas.microsoft.com/office/powerpoint/2010/main" val="21187945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3409-BB07-C512-D76A-E48E44D0D5A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6A91E1E2-3FE8-74F3-B0ED-9874AF506B9A}"/>
              </a:ext>
            </a:extLst>
          </p:cNvPr>
          <p:cNvSpPr>
            <a:spLocks noGrp="1"/>
          </p:cNvSpPr>
          <p:nvPr>
            <p:ph idx="1"/>
          </p:nvPr>
        </p:nvSpPr>
        <p:spPr/>
        <p:txBody>
          <a:bodyPr/>
          <a:lstStyle/>
          <a:p>
            <a:endParaRPr lang="en-IN"/>
          </a:p>
        </p:txBody>
      </p:sp>
      <p:pic>
        <p:nvPicPr>
          <p:cNvPr id="2050" name="Picture 2" descr="Object-Oriented Programming Concepts - 101 Computing">
            <a:extLst>
              <a:ext uri="{FF2B5EF4-FFF2-40B4-BE49-F238E27FC236}">
                <a16:creationId xmlns:a16="http://schemas.microsoft.com/office/drawing/2014/main" id="{8DBE983F-EBCF-ECB8-73DC-8BF72BA53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122" y="1690688"/>
            <a:ext cx="7184312" cy="442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1394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0ECB-278A-874C-8F27-6CC45B031C0C}"/>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16733295-A472-29BA-C78E-F955D50F1400}"/>
              </a:ext>
            </a:extLst>
          </p:cNvPr>
          <p:cNvSpPr>
            <a:spLocks noGrp="1"/>
          </p:cNvSpPr>
          <p:nvPr>
            <p:ph idx="1"/>
          </p:nvPr>
        </p:nvSpPr>
        <p:spPr/>
        <p:txBody>
          <a:bodyPr/>
          <a:lstStyle/>
          <a:p>
            <a:r>
              <a:rPr lang="en-US" b="1" dirty="0"/>
              <a:t>Inheritance</a:t>
            </a:r>
            <a:r>
              <a:rPr lang="en-US" dirty="0"/>
              <a:t> is the ability to create a new class that is a modified version of an existing class, inheriting the attributes and methods of the parent class</a:t>
            </a:r>
          </a:p>
          <a:p>
            <a:r>
              <a:rPr lang="en-US" dirty="0"/>
              <a:t>The new class is called the </a:t>
            </a:r>
            <a:r>
              <a:rPr lang="en-US" b="1" dirty="0"/>
              <a:t>child class</a:t>
            </a:r>
            <a:r>
              <a:rPr lang="en-US" dirty="0"/>
              <a:t> or </a:t>
            </a:r>
            <a:r>
              <a:rPr lang="en-US" b="1" dirty="0"/>
              <a:t>subclass</a:t>
            </a:r>
            <a:r>
              <a:rPr lang="en-US" dirty="0"/>
              <a:t>, and the existing class is called the </a:t>
            </a:r>
            <a:r>
              <a:rPr lang="en-US" b="1" dirty="0"/>
              <a:t>parent class</a:t>
            </a:r>
            <a:r>
              <a:rPr lang="en-US" dirty="0"/>
              <a:t> or </a:t>
            </a:r>
            <a:r>
              <a:rPr lang="en-US" b="1" dirty="0"/>
              <a:t>superclass</a:t>
            </a:r>
          </a:p>
          <a:p>
            <a:r>
              <a:rPr lang="en-US" dirty="0"/>
              <a:t>To create a child class, you use the class keyword followed by the name of the child class, and then the name of the parent class in parentheses </a:t>
            </a:r>
            <a:endParaRPr lang="en-IN" dirty="0"/>
          </a:p>
        </p:txBody>
      </p:sp>
    </p:spTree>
    <p:extLst>
      <p:ext uri="{BB962C8B-B14F-4D97-AF65-F5344CB8AC3E}">
        <p14:creationId xmlns:p14="http://schemas.microsoft.com/office/powerpoint/2010/main" val="2692666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0ECB-278A-874C-8F27-6CC45B031C0C}"/>
              </a:ext>
            </a:extLst>
          </p:cNvPr>
          <p:cNvSpPr>
            <a:spLocks noGrp="1"/>
          </p:cNvSpPr>
          <p:nvPr>
            <p:ph type="title"/>
          </p:nvPr>
        </p:nvSpPr>
        <p:spPr/>
        <p:txBody>
          <a:bodyPr/>
          <a:lstStyle/>
          <a:p>
            <a:r>
              <a:rPr lang="en-IN" dirty="0"/>
              <a:t>Inheritance Example</a:t>
            </a:r>
          </a:p>
        </p:txBody>
      </p:sp>
      <p:sp>
        <p:nvSpPr>
          <p:cNvPr id="3" name="Content Placeholder 2">
            <a:extLst>
              <a:ext uri="{FF2B5EF4-FFF2-40B4-BE49-F238E27FC236}">
                <a16:creationId xmlns:a16="http://schemas.microsoft.com/office/drawing/2014/main" id="{16733295-A472-29BA-C78E-F955D50F1400}"/>
              </a:ext>
            </a:extLst>
          </p:cNvPr>
          <p:cNvSpPr>
            <a:spLocks noGrp="1"/>
          </p:cNvSpPr>
          <p:nvPr>
            <p:ph idx="1"/>
          </p:nvPr>
        </p:nvSpPr>
        <p:spPr/>
        <p:txBody>
          <a:bodyPr>
            <a:normAutofit fontScale="25000" lnSpcReduction="20000"/>
          </a:bodyPr>
          <a:lstStyle/>
          <a:p>
            <a:r>
              <a:rPr lang="en-US" dirty="0"/>
              <a:t>class Animal:</a:t>
            </a:r>
          </a:p>
          <a:p>
            <a:r>
              <a:rPr lang="en-US" dirty="0"/>
              <a:t>    def __</a:t>
            </a:r>
            <a:r>
              <a:rPr lang="en-US" dirty="0" err="1"/>
              <a:t>init</a:t>
            </a:r>
            <a:r>
              <a:rPr lang="en-US" dirty="0"/>
              <a:t>__(self, name):</a:t>
            </a:r>
          </a:p>
          <a:p>
            <a:r>
              <a:rPr lang="en-US" dirty="0"/>
              <a:t>        self.name = name</a:t>
            </a:r>
          </a:p>
          <a:p>
            <a:r>
              <a:rPr lang="en-US" dirty="0"/>
              <a:t>        </a:t>
            </a:r>
          </a:p>
          <a:p>
            <a:r>
              <a:rPr lang="en-US" dirty="0"/>
              <a:t>    def speak(self):</a:t>
            </a:r>
          </a:p>
          <a:p>
            <a:r>
              <a:rPr lang="en-US" dirty="0"/>
              <a:t>        raise </a:t>
            </a:r>
            <a:r>
              <a:rPr lang="en-US" dirty="0" err="1"/>
              <a:t>NotImplementedError</a:t>
            </a:r>
            <a:r>
              <a:rPr lang="en-US" dirty="0"/>
              <a:t>("Subclass must implement abstract method")</a:t>
            </a:r>
          </a:p>
          <a:p>
            <a:r>
              <a:rPr lang="en-US" dirty="0"/>
              <a:t>        </a:t>
            </a:r>
          </a:p>
          <a:p>
            <a:r>
              <a:rPr lang="en-US" dirty="0"/>
              <a:t>class Dog(Animal):</a:t>
            </a:r>
          </a:p>
          <a:p>
            <a:r>
              <a:rPr lang="en-US" dirty="0"/>
              <a:t>    def speak(self):</a:t>
            </a:r>
          </a:p>
          <a:p>
            <a:r>
              <a:rPr lang="en-US" dirty="0"/>
              <a:t>        return "Woof!"</a:t>
            </a:r>
          </a:p>
          <a:p>
            <a:r>
              <a:rPr lang="en-US" dirty="0"/>
              <a:t>        </a:t>
            </a:r>
          </a:p>
          <a:p>
            <a:r>
              <a:rPr lang="en-US" dirty="0"/>
              <a:t>class Cat(Animal):</a:t>
            </a:r>
          </a:p>
          <a:p>
            <a:r>
              <a:rPr lang="en-US" dirty="0"/>
              <a:t>    def speak(self):</a:t>
            </a:r>
          </a:p>
          <a:p>
            <a:r>
              <a:rPr lang="en-US" dirty="0"/>
              <a:t>        return "Meow!"</a:t>
            </a:r>
          </a:p>
          <a:p>
            <a:r>
              <a:rPr lang="en-US" dirty="0"/>
              <a:t>        </a:t>
            </a:r>
          </a:p>
          <a:p>
            <a:r>
              <a:rPr lang="en-US" dirty="0"/>
              <a:t># Create instances of the Dog and Cat classes</a:t>
            </a:r>
          </a:p>
          <a:p>
            <a:r>
              <a:rPr lang="en-US" dirty="0"/>
              <a:t>dog1 = Dog("Fido")</a:t>
            </a:r>
          </a:p>
          <a:p>
            <a:r>
              <a:rPr lang="en-US" dirty="0"/>
              <a:t>cat1 = Cat("Fluffy")</a:t>
            </a:r>
          </a:p>
          <a:p>
            <a:endParaRPr lang="en-US" dirty="0"/>
          </a:p>
          <a:p>
            <a:r>
              <a:rPr lang="en-US" dirty="0"/>
              <a:t># Call the speak() method on the instances</a:t>
            </a:r>
          </a:p>
          <a:p>
            <a:r>
              <a:rPr lang="en-US" dirty="0"/>
              <a:t>print(dog1.speak())</a:t>
            </a:r>
          </a:p>
          <a:p>
            <a:r>
              <a:rPr lang="en-US" dirty="0"/>
              <a:t>print(cat1.speak())</a:t>
            </a:r>
          </a:p>
          <a:p>
            <a:endParaRPr lang="en-IN" dirty="0"/>
          </a:p>
        </p:txBody>
      </p:sp>
    </p:spTree>
    <p:extLst>
      <p:ext uri="{BB962C8B-B14F-4D97-AF65-F5344CB8AC3E}">
        <p14:creationId xmlns:p14="http://schemas.microsoft.com/office/powerpoint/2010/main" val="4975024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0ECB-278A-874C-8F27-6CC45B031C0C}"/>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16733295-A472-29BA-C78E-F955D50F1400}"/>
              </a:ext>
            </a:extLst>
          </p:cNvPr>
          <p:cNvSpPr>
            <a:spLocks noGrp="1"/>
          </p:cNvSpPr>
          <p:nvPr>
            <p:ph idx="1"/>
          </p:nvPr>
        </p:nvSpPr>
        <p:spPr/>
        <p:txBody>
          <a:bodyPr>
            <a:normAutofit fontScale="92500" lnSpcReduction="20000"/>
          </a:bodyPr>
          <a:lstStyle/>
          <a:p>
            <a:r>
              <a:rPr lang="en-US" dirty="0"/>
              <a:t>We define an Animal class with a constructor method __</a:t>
            </a:r>
            <a:r>
              <a:rPr lang="en-US" dirty="0" err="1"/>
              <a:t>init</a:t>
            </a:r>
            <a:r>
              <a:rPr lang="en-US" dirty="0"/>
              <a:t>__ that takes one parameter name, and assigns it to an instance variable self.name. We also define a method speak that raises a </a:t>
            </a:r>
            <a:r>
              <a:rPr lang="en-US" dirty="0" err="1"/>
              <a:t>NotImplementedError</a:t>
            </a:r>
            <a:r>
              <a:rPr lang="en-US" dirty="0"/>
              <a:t>, indicating that this method must be implemented by any subclasses.</a:t>
            </a:r>
          </a:p>
          <a:p>
            <a:r>
              <a:rPr lang="en-US" dirty="0"/>
              <a:t>We then define two subclasses, Dog and Cat, that inherit from the Animal class using the syntax class </a:t>
            </a:r>
            <a:r>
              <a:rPr lang="en-US" dirty="0" err="1"/>
              <a:t>ChildClass</a:t>
            </a:r>
            <a:r>
              <a:rPr lang="en-US" dirty="0"/>
              <a:t>(</a:t>
            </a:r>
            <a:r>
              <a:rPr lang="en-US" dirty="0" err="1"/>
              <a:t>ParentClass</a:t>
            </a:r>
            <a:r>
              <a:rPr lang="en-US" dirty="0"/>
              <a:t>):. Each subclass overrides the speak method with its own implementation.</a:t>
            </a:r>
          </a:p>
          <a:p>
            <a:r>
              <a:rPr lang="en-US" dirty="0"/>
              <a:t>Finally, we create instances of the Dog and Cat classes, and call the speak method on each instance, which returns the appropriate sound for each animal.</a:t>
            </a:r>
          </a:p>
          <a:p>
            <a:r>
              <a:rPr lang="en-US" dirty="0"/>
              <a:t>Note that in the Dog and Cat classes, we don't need to define the __</a:t>
            </a:r>
            <a:r>
              <a:rPr lang="en-US" dirty="0" err="1"/>
              <a:t>init</a:t>
            </a:r>
            <a:r>
              <a:rPr lang="en-US" dirty="0"/>
              <a:t>__ method, since it's inherited from the parent class. We only need to define the methods that we want to modify or add to the subclass.</a:t>
            </a:r>
            <a:endParaRPr lang="en-IN" dirty="0"/>
          </a:p>
        </p:txBody>
      </p:sp>
    </p:spTree>
    <p:extLst>
      <p:ext uri="{BB962C8B-B14F-4D97-AF65-F5344CB8AC3E}">
        <p14:creationId xmlns:p14="http://schemas.microsoft.com/office/powerpoint/2010/main" val="25266741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A56E-BCEC-9ED6-F84C-294F1457CD20}"/>
              </a:ext>
            </a:extLst>
          </p:cNvPr>
          <p:cNvSpPr>
            <a:spLocks noGrp="1"/>
          </p:cNvSpPr>
          <p:nvPr>
            <p:ph type="title"/>
          </p:nvPr>
        </p:nvSpPr>
        <p:spPr/>
        <p:txBody>
          <a:bodyPr/>
          <a:lstStyle/>
          <a:p>
            <a:r>
              <a:rPr lang="en-IN" dirty="0"/>
              <a:t>Inheritance: Bank Account Example</a:t>
            </a:r>
          </a:p>
        </p:txBody>
      </p:sp>
      <p:sp>
        <p:nvSpPr>
          <p:cNvPr id="3" name="Content Placeholder 2">
            <a:extLst>
              <a:ext uri="{FF2B5EF4-FFF2-40B4-BE49-F238E27FC236}">
                <a16:creationId xmlns:a16="http://schemas.microsoft.com/office/drawing/2014/main" id="{63CBBC7D-3211-76E1-3817-29FD4C9F7FED}"/>
              </a:ext>
            </a:extLst>
          </p:cNvPr>
          <p:cNvSpPr>
            <a:spLocks noGrp="1"/>
          </p:cNvSpPr>
          <p:nvPr>
            <p:ph idx="1"/>
          </p:nvPr>
        </p:nvSpPr>
        <p:spPr/>
        <p:txBody>
          <a:bodyPr>
            <a:normAutofit fontScale="25000" lnSpcReduction="20000"/>
          </a:bodyPr>
          <a:lstStyle/>
          <a:p>
            <a:r>
              <a:rPr lang="en-IN" dirty="0"/>
              <a:t>class </a:t>
            </a:r>
            <a:r>
              <a:rPr lang="en-IN" dirty="0" err="1"/>
              <a:t>BankAccount</a:t>
            </a:r>
            <a:r>
              <a:rPr lang="en-IN" dirty="0"/>
              <a:t>:</a:t>
            </a:r>
          </a:p>
          <a:p>
            <a:r>
              <a:rPr lang="en-IN" dirty="0"/>
              <a:t>    def __</a:t>
            </a:r>
            <a:r>
              <a:rPr lang="en-IN" dirty="0" err="1"/>
              <a:t>init</a:t>
            </a:r>
            <a:r>
              <a:rPr lang="en-IN" dirty="0"/>
              <a:t>__(self, </a:t>
            </a:r>
            <a:r>
              <a:rPr lang="en-IN" dirty="0" err="1"/>
              <a:t>account_number</a:t>
            </a:r>
            <a:r>
              <a:rPr lang="en-IN" dirty="0"/>
              <a:t>, balance):</a:t>
            </a:r>
          </a:p>
          <a:p>
            <a:r>
              <a:rPr lang="en-IN" dirty="0"/>
              <a:t>        </a:t>
            </a:r>
            <a:r>
              <a:rPr lang="en-IN" dirty="0" err="1"/>
              <a:t>self.account_number</a:t>
            </a:r>
            <a:r>
              <a:rPr lang="en-IN" dirty="0"/>
              <a:t> = </a:t>
            </a:r>
            <a:r>
              <a:rPr lang="en-IN" dirty="0" err="1"/>
              <a:t>account_number</a:t>
            </a:r>
            <a:endParaRPr lang="en-IN" dirty="0"/>
          </a:p>
          <a:p>
            <a:r>
              <a:rPr lang="en-IN" dirty="0"/>
              <a:t>        </a:t>
            </a:r>
            <a:r>
              <a:rPr lang="en-IN" dirty="0" err="1"/>
              <a:t>self.balance</a:t>
            </a:r>
            <a:r>
              <a:rPr lang="en-IN" dirty="0"/>
              <a:t> = balance</a:t>
            </a:r>
          </a:p>
          <a:p>
            <a:r>
              <a:rPr lang="en-IN" dirty="0"/>
              <a:t>    </a:t>
            </a:r>
          </a:p>
          <a:p>
            <a:r>
              <a:rPr lang="en-IN" dirty="0"/>
              <a:t>    def deposit(self, amount):</a:t>
            </a:r>
          </a:p>
          <a:p>
            <a:r>
              <a:rPr lang="en-IN" dirty="0"/>
              <a:t>        </a:t>
            </a:r>
            <a:r>
              <a:rPr lang="en-IN" dirty="0" err="1"/>
              <a:t>self.balance</a:t>
            </a:r>
            <a:r>
              <a:rPr lang="en-IN" dirty="0"/>
              <a:t> += amount</a:t>
            </a:r>
          </a:p>
          <a:p>
            <a:r>
              <a:rPr lang="en-IN" dirty="0"/>
              <a:t>        </a:t>
            </a:r>
          </a:p>
          <a:p>
            <a:r>
              <a:rPr lang="en-IN" dirty="0"/>
              <a:t>    def withdraw(self, amount):</a:t>
            </a:r>
          </a:p>
          <a:p>
            <a:r>
              <a:rPr lang="en-IN" dirty="0"/>
              <a:t>        if amount &gt; </a:t>
            </a:r>
            <a:r>
              <a:rPr lang="en-IN" dirty="0" err="1"/>
              <a:t>self.balance</a:t>
            </a:r>
            <a:r>
              <a:rPr lang="en-IN" dirty="0"/>
              <a:t>:</a:t>
            </a:r>
          </a:p>
          <a:p>
            <a:r>
              <a:rPr lang="en-IN" dirty="0"/>
              <a:t>            print("Insufficient balance.")</a:t>
            </a:r>
          </a:p>
          <a:p>
            <a:r>
              <a:rPr lang="en-IN" dirty="0"/>
              <a:t>        else:</a:t>
            </a:r>
          </a:p>
          <a:p>
            <a:r>
              <a:rPr lang="en-IN" dirty="0"/>
              <a:t>            </a:t>
            </a:r>
            <a:r>
              <a:rPr lang="en-IN" dirty="0" err="1"/>
              <a:t>self.balance</a:t>
            </a:r>
            <a:r>
              <a:rPr lang="en-IN" dirty="0"/>
              <a:t> -= amount</a:t>
            </a:r>
          </a:p>
          <a:p>
            <a:r>
              <a:rPr lang="en-IN" dirty="0"/>
              <a:t>    </a:t>
            </a:r>
          </a:p>
          <a:p>
            <a:r>
              <a:rPr lang="en-IN" dirty="0"/>
              <a:t>    def </a:t>
            </a:r>
            <a:r>
              <a:rPr lang="en-IN" dirty="0" err="1"/>
              <a:t>display_balance</a:t>
            </a:r>
            <a:r>
              <a:rPr lang="en-IN" dirty="0"/>
              <a:t>(self):</a:t>
            </a:r>
          </a:p>
          <a:p>
            <a:r>
              <a:rPr lang="en-IN" dirty="0"/>
              <a:t>        print("Account balance:", </a:t>
            </a:r>
            <a:r>
              <a:rPr lang="en-IN" dirty="0" err="1"/>
              <a:t>self.balance</a:t>
            </a:r>
            <a:r>
              <a:rPr lang="en-IN" dirty="0"/>
              <a:t>)</a:t>
            </a:r>
          </a:p>
          <a:p>
            <a:r>
              <a:rPr lang="en-IN" dirty="0"/>
              <a:t>        </a:t>
            </a:r>
          </a:p>
          <a:p>
            <a:r>
              <a:rPr lang="en-IN" dirty="0"/>
              <a:t>class </a:t>
            </a:r>
            <a:r>
              <a:rPr lang="en-IN" dirty="0" err="1"/>
              <a:t>SavingsAccount</a:t>
            </a:r>
            <a:r>
              <a:rPr lang="en-IN" dirty="0"/>
              <a:t>(</a:t>
            </a:r>
            <a:r>
              <a:rPr lang="en-IN" dirty="0" err="1"/>
              <a:t>BankAccount</a:t>
            </a:r>
            <a:r>
              <a:rPr lang="en-IN" dirty="0"/>
              <a:t>):</a:t>
            </a:r>
          </a:p>
          <a:p>
            <a:r>
              <a:rPr lang="en-IN" dirty="0"/>
              <a:t>    def __</a:t>
            </a:r>
            <a:r>
              <a:rPr lang="en-IN" dirty="0" err="1"/>
              <a:t>init</a:t>
            </a:r>
            <a:r>
              <a:rPr lang="en-IN" dirty="0"/>
              <a:t>__(self, </a:t>
            </a:r>
            <a:r>
              <a:rPr lang="en-IN" dirty="0" err="1"/>
              <a:t>account_number</a:t>
            </a:r>
            <a:r>
              <a:rPr lang="en-IN" dirty="0"/>
              <a:t>, balance, </a:t>
            </a:r>
            <a:r>
              <a:rPr lang="en-IN" dirty="0" err="1"/>
              <a:t>interest_rate</a:t>
            </a:r>
            <a:r>
              <a:rPr lang="en-IN" dirty="0"/>
              <a:t>):</a:t>
            </a:r>
          </a:p>
          <a:p>
            <a:r>
              <a:rPr lang="en-IN" dirty="0"/>
              <a:t>        super().__</a:t>
            </a:r>
            <a:r>
              <a:rPr lang="en-IN" dirty="0" err="1"/>
              <a:t>init</a:t>
            </a:r>
            <a:r>
              <a:rPr lang="en-IN" dirty="0"/>
              <a:t>__(</a:t>
            </a:r>
            <a:r>
              <a:rPr lang="en-IN" dirty="0" err="1"/>
              <a:t>account_number</a:t>
            </a:r>
            <a:r>
              <a:rPr lang="en-IN" dirty="0"/>
              <a:t>, balance)</a:t>
            </a:r>
          </a:p>
          <a:p>
            <a:r>
              <a:rPr lang="en-IN" dirty="0"/>
              <a:t>        </a:t>
            </a:r>
            <a:r>
              <a:rPr lang="en-IN" dirty="0" err="1"/>
              <a:t>self.interest_rate</a:t>
            </a:r>
            <a:r>
              <a:rPr lang="en-IN" dirty="0"/>
              <a:t> = </a:t>
            </a:r>
            <a:r>
              <a:rPr lang="en-IN" dirty="0" err="1"/>
              <a:t>interest_rate</a:t>
            </a:r>
            <a:endParaRPr lang="en-IN" dirty="0"/>
          </a:p>
          <a:p>
            <a:r>
              <a:rPr lang="en-IN" dirty="0"/>
              <a:t>    </a:t>
            </a:r>
          </a:p>
          <a:p>
            <a:r>
              <a:rPr lang="en-IN" dirty="0"/>
              <a:t>    def </a:t>
            </a:r>
            <a:r>
              <a:rPr lang="en-IN" dirty="0" err="1"/>
              <a:t>calculate_interest</a:t>
            </a:r>
            <a:r>
              <a:rPr lang="en-IN" dirty="0"/>
              <a:t>(self):</a:t>
            </a:r>
          </a:p>
          <a:p>
            <a:r>
              <a:rPr lang="en-IN" dirty="0"/>
              <a:t>        interest = </a:t>
            </a:r>
            <a:r>
              <a:rPr lang="en-IN" dirty="0" err="1"/>
              <a:t>self.balance</a:t>
            </a:r>
            <a:r>
              <a:rPr lang="en-IN" dirty="0"/>
              <a:t> * </a:t>
            </a:r>
            <a:r>
              <a:rPr lang="en-IN" dirty="0" err="1"/>
              <a:t>self.interest_rate</a:t>
            </a:r>
            <a:r>
              <a:rPr lang="en-IN" dirty="0"/>
              <a:t> / 100</a:t>
            </a:r>
          </a:p>
          <a:p>
            <a:r>
              <a:rPr lang="en-IN" dirty="0"/>
              <a:t>        </a:t>
            </a:r>
            <a:r>
              <a:rPr lang="en-IN" dirty="0" err="1"/>
              <a:t>self.balance</a:t>
            </a:r>
            <a:r>
              <a:rPr lang="en-IN" dirty="0"/>
              <a:t> += interest</a:t>
            </a:r>
          </a:p>
          <a:p>
            <a:r>
              <a:rPr lang="en-IN" dirty="0"/>
              <a:t>        </a:t>
            </a:r>
          </a:p>
          <a:p>
            <a:r>
              <a:rPr lang="en-IN" dirty="0"/>
              <a:t>class </a:t>
            </a:r>
            <a:r>
              <a:rPr lang="en-IN" dirty="0" err="1"/>
              <a:t>CurrentAccount</a:t>
            </a:r>
            <a:r>
              <a:rPr lang="en-IN" dirty="0"/>
              <a:t>(</a:t>
            </a:r>
            <a:r>
              <a:rPr lang="en-IN" dirty="0" err="1"/>
              <a:t>BankAccount</a:t>
            </a:r>
            <a:r>
              <a:rPr lang="en-IN" dirty="0"/>
              <a:t>):</a:t>
            </a:r>
          </a:p>
          <a:p>
            <a:r>
              <a:rPr lang="en-IN" dirty="0"/>
              <a:t>    def __</a:t>
            </a:r>
            <a:r>
              <a:rPr lang="en-IN" dirty="0" err="1"/>
              <a:t>init</a:t>
            </a:r>
            <a:r>
              <a:rPr lang="en-IN" dirty="0"/>
              <a:t>__(self, </a:t>
            </a:r>
            <a:r>
              <a:rPr lang="en-IN" dirty="0" err="1"/>
              <a:t>account_number</a:t>
            </a:r>
            <a:r>
              <a:rPr lang="en-IN" dirty="0"/>
              <a:t>, balance, </a:t>
            </a:r>
            <a:r>
              <a:rPr lang="en-IN" dirty="0" err="1"/>
              <a:t>overdraft_limit</a:t>
            </a:r>
            <a:r>
              <a:rPr lang="en-IN" dirty="0"/>
              <a:t>):</a:t>
            </a:r>
          </a:p>
          <a:p>
            <a:r>
              <a:rPr lang="en-IN" dirty="0"/>
              <a:t>        super().__</a:t>
            </a:r>
            <a:r>
              <a:rPr lang="en-IN" dirty="0" err="1"/>
              <a:t>init</a:t>
            </a:r>
            <a:r>
              <a:rPr lang="en-IN" dirty="0"/>
              <a:t>__(</a:t>
            </a:r>
            <a:r>
              <a:rPr lang="en-IN" dirty="0" err="1"/>
              <a:t>account_number</a:t>
            </a:r>
            <a:r>
              <a:rPr lang="en-IN" dirty="0"/>
              <a:t>, balance)</a:t>
            </a:r>
          </a:p>
          <a:p>
            <a:r>
              <a:rPr lang="en-IN" dirty="0"/>
              <a:t>        </a:t>
            </a:r>
            <a:r>
              <a:rPr lang="en-IN" dirty="0" err="1"/>
              <a:t>self.overdraft_limit</a:t>
            </a:r>
            <a:r>
              <a:rPr lang="en-IN" dirty="0"/>
              <a:t> = </a:t>
            </a:r>
            <a:r>
              <a:rPr lang="en-IN" dirty="0" err="1"/>
              <a:t>overdraft_limit</a:t>
            </a:r>
            <a:endParaRPr lang="en-IN" dirty="0"/>
          </a:p>
          <a:p>
            <a:r>
              <a:rPr lang="en-IN" dirty="0"/>
              <a:t>    </a:t>
            </a:r>
          </a:p>
          <a:p>
            <a:r>
              <a:rPr lang="en-IN" dirty="0"/>
              <a:t>    def withdraw(self, amount):</a:t>
            </a:r>
          </a:p>
          <a:p>
            <a:r>
              <a:rPr lang="en-IN" dirty="0"/>
              <a:t>        if amount &gt; </a:t>
            </a:r>
            <a:r>
              <a:rPr lang="en-IN" dirty="0" err="1"/>
              <a:t>self.balance</a:t>
            </a:r>
            <a:r>
              <a:rPr lang="en-IN" dirty="0"/>
              <a:t> + </a:t>
            </a:r>
            <a:r>
              <a:rPr lang="en-IN" dirty="0" err="1"/>
              <a:t>self.overdraft_limit</a:t>
            </a:r>
            <a:r>
              <a:rPr lang="en-IN" dirty="0"/>
              <a:t>:</a:t>
            </a:r>
          </a:p>
          <a:p>
            <a:r>
              <a:rPr lang="en-IN" dirty="0"/>
              <a:t>            print("Withdrawal amount exceeds overdraft limit.")</a:t>
            </a:r>
          </a:p>
          <a:p>
            <a:r>
              <a:rPr lang="en-IN" dirty="0"/>
              <a:t>        else:</a:t>
            </a:r>
          </a:p>
          <a:p>
            <a:r>
              <a:rPr lang="en-IN" dirty="0"/>
              <a:t>            </a:t>
            </a:r>
            <a:r>
              <a:rPr lang="en-IN" dirty="0" err="1"/>
              <a:t>self.balance</a:t>
            </a:r>
            <a:r>
              <a:rPr lang="en-IN" dirty="0"/>
              <a:t> -= amount</a:t>
            </a:r>
          </a:p>
          <a:p>
            <a:r>
              <a:rPr lang="en-IN" dirty="0"/>
              <a:t>    </a:t>
            </a:r>
          </a:p>
          <a:p>
            <a:r>
              <a:rPr lang="en-IN" dirty="0"/>
              <a:t>    def </a:t>
            </a:r>
            <a:r>
              <a:rPr lang="en-IN" dirty="0" err="1"/>
              <a:t>display_overdraft_limit</a:t>
            </a:r>
            <a:r>
              <a:rPr lang="en-IN" dirty="0"/>
              <a:t>(self):</a:t>
            </a:r>
          </a:p>
          <a:p>
            <a:r>
              <a:rPr lang="en-IN" dirty="0"/>
              <a:t>        print("Overdraft limit:", </a:t>
            </a:r>
            <a:r>
              <a:rPr lang="en-IN" dirty="0" err="1"/>
              <a:t>self.overdraft_limit</a:t>
            </a:r>
            <a:r>
              <a:rPr lang="en-IN" dirty="0"/>
              <a:t>)</a:t>
            </a:r>
          </a:p>
          <a:p>
            <a:endParaRPr lang="en-IN" dirty="0"/>
          </a:p>
        </p:txBody>
      </p:sp>
    </p:spTree>
    <p:extLst>
      <p:ext uri="{BB962C8B-B14F-4D97-AF65-F5344CB8AC3E}">
        <p14:creationId xmlns:p14="http://schemas.microsoft.com/office/powerpoint/2010/main" val="20156040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7C61-86BA-E97A-971B-E2AC241EC316}"/>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AE0F5926-757F-AF3C-E54E-8A171DBE6DF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3D0667F-AE6D-69BD-1E62-DDEE842CAD9A}"/>
              </a:ext>
            </a:extLst>
          </p:cNvPr>
          <p:cNvPicPr>
            <a:picLocks noChangeAspect="1"/>
          </p:cNvPicPr>
          <p:nvPr/>
        </p:nvPicPr>
        <p:blipFill>
          <a:blip r:embed="rId2"/>
          <a:stretch>
            <a:fillRect/>
          </a:stretch>
        </p:blipFill>
        <p:spPr>
          <a:xfrm>
            <a:off x="2942101" y="1975029"/>
            <a:ext cx="6817387" cy="2627793"/>
          </a:xfrm>
          <a:prstGeom prst="rect">
            <a:avLst/>
          </a:prstGeom>
        </p:spPr>
      </p:pic>
    </p:spTree>
    <p:extLst>
      <p:ext uri="{BB962C8B-B14F-4D97-AF65-F5344CB8AC3E}">
        <p14:creationId xmlns:p14="http://schemas.microsoft.com/office/powerpoint/2010/main" val="14379263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38BB-37F4-5EB8-F21F-57FB600166F5}"/>
              </a:ext>
            </a:extLst>
          </p:cNvPr>
          <p:cNvSpPr>
            <a:spLocks noGrp="1"/>
          </p:cNvSpPr>
          <p:nvPr>
            <p:ph type="title"/>
          </p:nvPr>
        </p:nvSpPr>
        <p:spPr/>
        <p:txBody>
          <a:bodyPr/>
          <a:lstStyle/>
          <a:p>
            <a:r>
              <a:rPr lang="en-IN" dirty="0"/>
              <a:t>Encapsulation Example</a:t>
            </a:r>
          </a:p>
        </p:txBody>
      </p:sp>
      <p:sp>
        <p:nvSpPr>
          <p:cNvPr id="3" name="Content Placeholder 2">
            <a:extLst>
              <a:ext uri="{FF2B5EF4-FFF2-40B4-BE49-F238E27FC236}">
                <a16:creationId xmlns:a16="http://schemas.microsoft.com/office/drawing/2014/main" id="{33C177FB-FF68-5FD1-832F-8EEBBB5A87DF}"/>
              </a:ext>
            </a:extLst>
          </p:cNvPr>
          <p:cNvSpPr>
            <a:spLocks noGrp="1"/>
          </p:cNvSpPr>
          <p:nvPr>
            <p:ph idx="1"/>
          </p:nvPr>
        </p:nvSpPr>
        <p:spPr/>
        <p:txBody>
          <a:bodyPr>
            <a:normAutofit fontScale="25000" lnSpcReduction="20000"/>
          </a:bodyPr>
          <a:lstStyle/>
          <a:p>
            <a:r>
              <a:rPr lang="en-US" dirty="0"/>
              <a:t>class </a:t>
            </a:r>
            <a:r>
              <a:rPr lang="en-US" dirty="0" err="1"/>
              <a:t>BankAccount</a:t>
            </a:r>
            <a:r>
              <a:rPr lang="en-US" dirty="0"/>
              <a:t>:</a:t>
            </a:r>
          </a:p>
          <a:p>
            <a:r>
              <a:rPr lang="en-US" dirty="0"/>
              <a:t>    def __</a:t>
            </a:r>
            <a:r>
              <a:rPr lang="en-US" dirty="0" err="1"/>
              <a:t>init</a:t>
            </a:r>
            <a:r>
              <a:rPr lang="en-US" dirty="0"/>
              <a:t>__(self, </a:t>
            </a:r>
            <a:r>
              <a:rPr lang="en-US" dirty="0" err="1"/>
              <a:t>account_number</a:t>
            </a:r>
            <a:r>
              <a:rPr lang="en-US" dirty="0"/>
              <a:t>, balance):</a:t>
            </a:r>
          </a:p>
          <a:p>
            <a:r>
              <a:rPr lang="en-US" dirty="0"/>
              <a:t>        self.__</a:t>
            </a:r>
            <a:r>
              <a:rPr lang="en-US" dirty="0" err="1"/>
              <a:t>account_number</a:t>
            </a:r>
            <a:r>
              <a:rPr lang="en-US" dirty="0"/>
              <a:t> = </a:t>
            </a:r>
            <a:r>
              <a:rPr lang="en-US" dirty="0" err="1"/>
              <a:t>account_number</a:t>
            </a:r>
            <a:r>
              <a:rPr lang="en-US" dirty="0"/>
              <a:t>  # Private attribute</a:t>
            </a:r>
          </a:p>
          <a:p>
            <a:r>
              <a:rPr lang="en-US" dirty="0"/>
              <a:t>        </a:t>
            </a:r>
            <a:r>
              <a:rPr lang="en-US" dirty="0" err="1"/>
              <a:t>self.__balance</a:t>
            </a:r>
            <a:r>
              <a:rPr lang="en-US" dirty="0"/>
              <a:t> = balance  # Private attribute</a:t>
            </a:r>
          </a:p>
          <a:p>
            <a:endParaRPr lang="en-US" dirty="0"/>
          </a:p>
          <a:p>
            <a:r>
              <a:rPr lang="en-US" dirty="0"/>
              <a:t>    def deposit(self, amount):</a:t>
            </a:r>
          </a:p>
          <a:p>
            <a:r>
              <a:rPr lang="en-US" dirty="0"/>
              <a:t>        if amount &gt; 0:</a:t>
            </a:r>
          </a:p>
          <a:p>
            <a:r>
              <a:rPr lang="en-US" dirty="0"/>
              <a:t>            </a:t>
            </a:r>
            <a:r>
              <a:rPr lang="en-US" dirty="0" err="1"/>
              <a:t>self.__balance</a:t>
            </a:r>
            <a:r>
              <a:rPr lang="en-US" dirty="0"/>
              <a:t> += amount</a:t>
            </a:r>
          </a:p>
          <a:p>
            <a:endParaRPr lang="en-US" dirty="0"/>
          </a:p>
          <a:p>
            <a:r>
              <a:rPr lang="en-US" dirty="0"/>
              <a:t>    def withdraw(self, amount):</a:t>
            </a:r>
          </a:p>
          <a:p>
            <a:r>
              <a:rPr lang="en-US" dirty="0"/>
              <a:t>        if 0 &lt; amount &lt;= </a:t>
            </a:r>
            <a:r>
              <a:rPr lang="en-US" dirty="0" err="1"/>
              <a:t>self.__balance</a:t>
            </a:r>
            <a:r>
              <a:rPr lang="en-US" dirty="0"/>
              <a:t>:</a:t>
            </a:r>
          </a:p>
          <a:p>
            <a:r>
              <a:rPr lang="en-US" dirty="0"/>
              <a:t>            </a:t>
            </a:r>
            <a:r>
              <a:rPr lang="en-US" dirty="0" err="1"/>
              <a:t>self.__balance</a:t>
            </a:r>
            <a:r>
              <a:rPr lang="en-US" dirty="0"/>
              <a:t> -= amount</a:t>
            </a:r>
          </a:p>
          <a:p>
            <a:r>
              <a:rPr lang="en-US" dirty="0"/>
              <a:t>        else:</a:t>
            </a:r>
          </a:p>
          <a:p>
            <a:r>
              <a:rPr lang="en-US" dirty="0"/>
              <a:t>            print("Insufficient funds")</a:t>
            </a:r>
          </a:p>
          <a:p>
            <a:endParaRPr lang="en-US" dirty="0"/>
          </a:p>
          <a:p>
            <a:r>
              <a:rPr lang="en-US" dirty="0"/>
              <a:t>    def </a:t>
            </a:r>
            <a:r>
              <a:rPr lang="en-US" dirty="0" err="1"/>
              <a:t>get_balance</a:t>
            </a:r>
            <a:r>
              <a:rPr lang="en-US" dirty="0"/>
              <a:t>(self):</a:t>
            </a:r>
          </a:p>
          <a:p>
            <a:r>
              <a:rPr lang="en-US" dirty="0"/>
              <a:t>        return </a:t>
            </a:r>
            <a:r>
              <a:rPr lang="en-US" dirty="0" err="1"/>
              <a:t>self.__balance</a:t>
            </a:r>
            <a:endParaRPr lang="en-US" dirty="0"/>
          </a:p>
          <a:p>
            <a:endParaRPr lang="en-US" dirty="0"/>
          </a:p>
          <a:p>
            <a:r>
              <a:rPr lang="en-US" dirty="0"/>
              <a:t>    def </a:t>
            </a:r>
            <a:r>
              <a:rPr lang="en-US" dirty="0" err="1"/>
              <a:t>get_account_number</a:t>
            </a:r>
            <a:r>
              <a:rPr lang="en-US" dirty="0"/>
              <a:t>(self):</a:t>
            </a:r>
          </a:p>
          <a:p>
            <a:r>
              <a:rPr lang="en-US" dirty="0"/>
              <a:t>        return self.__</a:t>
            </a:r>
            <a:r>
              <a:rPr lang="en-US" dirty="0" err="1"/>
              <a:t>account_number</a:t>
            </a:r>
            <a:endParaRPr lang="en-US" dirty="0"/>
          </a:p>
          <a:p>
            <a:endParaRPr lang="en-US" dirty="0"/>
          </a:p>
          <a:p>
            <a:r>
              <a:rPr lang="en-US" dirty="0"/>
              <a:t>    def __str__(self):</a:t>
            </a:r>
          </a:p>
          <a:p>
            <a:r>
              <a:rPr lang="en-US" dirty="0"/>
              <a:t>        return </a:t>
            </a:r>
            <a:r>
              <a:rPr lang="en-US" dirty="0" err="1"/>
              <a:t>f"Account</a:t>
            </a:r>
            <a:r>
              <a:rPr lang="en-US" dirty="0"/>
              <a:t> Number: {self.__</a:t>
            </a:r>
            <a:r>
              <a:rPr lang="en-US" dirty="0" err="1"/>
              <a:t>account_number</a:t>
            </a:r>
            <a:r>
              <a:rPr lang="en-US" dirty="0"/>
              <a:t>}, Balance: {</a:t>
            </a:r>
            <a:r>
              <a:rPr lang="en-US" dirty="0" err="1"/>
              <a:t>self.__balance</a:t>
            </a:r>
            <a:r>
              <a:rPr lang="en-US" dirty="0"/>
              <a:t>}"</a:t>
            </a:r>
          </a:p>
          <a:p>
            <a:endParaRPr lang="en-US" dirty="0"/>
          </a:p>
          <a:p>
            <a:endParaRPr lang="en-US" dirty="0"/>
          </a:p>
          <a:p>
            <a:r>
              <a:rPr lang="en-US" dirty="0"/>
              <a:t># Create an instance of </a:t>
            </a:r>
            <a:r>
              <a:rPr lang="en-US" dirty="0" err="1"/>
              <a:t>BankAccount</a:t>
            </a:r>
            <a:endParaRPr lang="en-US" dirty="0"/>
          </a:p>
          <a:p>
            <a:r>
              <a:rPr lang="en-US" dirty="0"/>
              <a:t>account = </a:t>
            </a:r>
            <a:r>
              <a:rPr lang="en-US" dirty="0" err="1"/>
              <a:t>BankAccount</a:t>
            </a:r>
            <a:r>
              <a:rPr lang="en-US" dirty="0"/>
              <a:t>("001", 1000.0)</a:t>
            </a:r>
          </a:p>
          <a:p>
            <a:endParaRPr lang="en-US" dirty="0"/>
          </a:p>
          <a:p>
            <a:r>
              <a:rPr lang="en-US" dirty="0"/>
              <a:t># Accessing attributes using methods</a:t>
            </a:r>
          </a:p>
          <a:p>
            <a:r>
              <a:rPr lang="en-US" dirty="0"/>
              <a:t>print(account)</a:t>
            </a:r>
          </a:p>
          <a:p>
            <a:r>
              <a:rPr lang="en-US" dirty="0" err="1"/>
              <a:t>account.deposit</a:t>
            </a:r>
            <a:r>
              <a:rPr lang="en-US" dirty="0"/>
              <a:t>(500.0)</a:t>
            </a:r>
          </a:p>
          <a:p>
            <a:r>
              <a:rPr lang="en-US" dirty="0" err="1"/>
              <a:t>account.withdraw</a:t>
            </a:r>
            <a:r>
              <a:rPr lang="en-US" dirty="0"/>
              <a:t>(200.0)</a:t>
            </a:r>
          </a:p>
          <a:p>
            <a:r>
              <a:rPr lang="en-US" dirty="0"/>
              <a:t>print("Balance:", </a:t>
            </a:r>
            <a:r>
              <a:rPr lang="en-US" dirty="0" err="1"/>
              <a:t>account.get_balance</a:t>
            </a:r>
            <a:r>
              <a:rPr lang="en-US" dirty="0"/>
              <a:t>())</a:t>
            </a:r>
          </a:p>
          <a:p>
            <a:r>
              <a:rPr lang="en-US" dirty="0"/>
              <a:t>print("Account Number:", </a:t>
            </a:r>
            <a:r>
              <a:rPr lang="en-US" dirty="0" err="1"/>
              <a:t>account.get_account_number</a:t>
            </a:r>
            <a:r>
              <a:rPr lang="en-US" dirty="0"/>
              <a:t>())</a:t>
            </a:r>
          </a:p>
          <a:p>
            <a:endParaRPr lang="en-US" dirty="0"/>
          </a:p>
          <a:p>
            <a:r>
              <a:rPr lang="en-US" dirty="0"/>
              <a:t># Direct access to private attributes is not recommended, but still possible</a:t>
            </a:r>
          </a:p>
          <a:p>
            <a:r>
              <a:rPr lang="en-US" dirty="0"/>
              <a:t># Example: print(</a:t>
            </a:r>
            <a:r>
              <a:rPr lang="en-US" dirty="0" err="1"/>
              <a:t>account.__balance</a:t>
            </a:r>
            <a:r>
              <a:rPr lang="en-US" dirty="0"/>
              <a:t>)  # This will raise an </a:t>
            </a:r>
            <a:r>
              <a:rPr lang="en-US" dirty="0" err="1"/>
              <a:t>AttributeError</a:t>
            </a:r>
            <a:endParaRPr lang="en-US" dirty="0"/>
          </a:p>
          <a:p>
            <a:endParaRPr lang="en-US" dirty="0"/>
          </a:p>
          <a:p>
            <a:r>
              <a:rPr lang="en-US" dirty="0"/>
              <a:t># Accessing private attributes using name mangling (not recommended)</a:t>
            </a:r>
          </a:p>
          <a:p>
            <a:r>
              <a:rPr lang="en-US" dirty="0"/>
              <a:t>print("Balance (name mangling):", account._</a:t>
            </a:r>
            <a:r>
              <a:rPr lang="en-US" dirty="0" err="1"/>
              <a:t>BankAccount</a:t>
            </a:r>
            <a:r>
              <a:rPr lang="en-US" dirty="0"/>
              <a:t>__balance)</a:t>
            </a:r>
          </a:p>
          <a:p>
            <a:endParaRPr lang="en-IN" dirty="0"/>
          </a:p>
        </p:txBody>
      </p:sp>
    </p:spTree>
    <p:extLst>
      <p:ext uri="{BB962C8B-B14F-4D97-AF65-F5344CB8AC3E}">
        <p14:creationId xmlns:p14="http://schemas.microsoft.com/office/powerpoint/2010/main" val="1086301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8101</Words>
  <Application>Microsoft Office PowerPoint</Application>
  <PresentationFormat>Widescreen</PresentationFormat>
  <Paragraphs>1143</Paragraphs>
  <Slides>103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103</vt:i4>
      </vt:variant>
    </vt:vector>
  </HeadingPairs>
  <TitlesOfParts>
    <vt:vector size="108" baseType="lpstr">
      <vt:lpstr>Arial</vt:lpstr>
      <vt:lpstr>Calibri</vt:lpstr>
      <vt:lpstr>Calibri Light</vt:lpstr>
      <vt:lpstr>Cascadia Code</vt:lpstr>
      <vt:lpstr>Office Theme</vt:lpstr>
      <vt:lpstr>Variables, Objects, etc</vt:lpstr>
      <vt:lpstr>Dynamically Typed</vt:lpstr>
      <vt:lpstr>Object Creation</vt:lpstr>
      <vt:lpstr>Reference Counting</vt:lpstr>
      <vt:lpstr>Garbage Collection</vt:lpstr>
      <vt:lpstr>Memory pools</vt:lpstr>
      <vt:lpstr>Variables</vt:lpstr>
      <vt:lpstr>Naming Conventions</vt:lpstr>
      <vt:lpstr>Variable References</vt:lpstr>
      <vt:lpstr>Variable References</vt:lpstr>
      <vt:lpstr>Variable References</vt:lpstr>
      <vt:lpstr>Garbage Collection</vt:lpstr>
      <vt:lpstr>Object Identity</vt:lpstr>
      <vt:lpstr>Literals</vt:lpstr>
      <vt:lpstr>Quoting Rules</vt:lpstr>
      <vt:lpstr>Operators</vt:lpstr>
      <vt:lpstr>Arithmetic Operators</vt:lpstr>
      <vt:lpstr>Arithmetic Operators – Examples </vt:lpstr>
      <vt:lpstr>Arithmetic Operators – Examples</vt:lpstr>
      <vt:lpstr>Assignment Operators</vt:lpstr>
      <vt:lpstr>Assignment Operators - Examples</vt:lpstr>
      <vt:lpstr>Comparison Operators</vt:lpstr>
      <vt:lpstr>Identity in Python</vt:lpstr>
      <vt:lpstr>Identity in Python</vt:lpstr>
      <vt:lpstr>Identity in Python</vt:lpstr>
      <vt:lpstr>Membership Operators: is (Already discussed) and in</vt:lpstr>
      <vt:lpstr>Bitwise Operators</vt:lpstr>
      <vt:lpstr>Bitwise Operators</vt:lpstr>
      <vt:lpstr>Logical Operators</vt:lpstr>
      <vt:lpstr>String Handling</vt:lpstr>
      <vt:lpstr>String Operators</vt:lpstr>
      <vt:lpstr>String Functions</vt:lpstr>
      <vt:lpstr>String Indexing</vt:lpstr>
      <vt:lpstr>String Indexing</vt:lpstr>
      <vt:lpstr>Negative String Indexing</vt:lpstr>
      <vt:lpstr>String Slicing</vt:lpstr>
      <vt:lpstr>String Slicing</vt:lpstr>
      <vt:lpstr>String Slicing</vt:lpstr>
      <vt:lpstr>String Slicing</vt:lpstr>
      <vt:lpstr>Earlier and New (Formatted) Strings</vt:lpstr>
      <vt:lpstr>Modifying Strings</vt:lpstr>
      <vt:lpstr>More String Methods</vt:lpstr>
      <vt:lpstr>Set</vt:lpstr>
      <vt:lpstr>Set Example</vt:lpstr>
      <vt:lpstr>Set – Bank Account Types</vt:lpstr>
      <vt:lpstr>Lambda Functions</vt:lpstr>
      <vt:lpstr>Lambda Function: Example</vt:lpstr>
      <vt:lpstr>Same Example with User Input</vt:lpstr>
      <vt:lpstr>Exercise</vt:lpstr>
      <vt:lpstr>Lambda Function: Example</vt:lpstr>
      <vt:lpstr>Inline Lambda Function</vt:lpstr>
      <vt:lpstr>Inline Lambda Function</vt:lpstr>
      <vt:lpstr>Exception Handling</vt:lpstr>
      <vt:lpstr>Exception Handling</vt:lpstr>
      <vt:lpstr>Exception Handling</vt:lpstr>
      <vt:lpstr>Example</vt:lpstr>
      <vt:lpstr>Another Example</vt:lpstr>
      <vt:lpstr>Regular Expressions</vt:lpstr>
      <vt:lpstr>Regular Expressions</vt:lpstr>
      <vt:lpstr>Regex Sets</vt:lpstr>
      <vt:lpstr>Accept only Numeric Input from the User</vt:lpstr>
      <vt:lpstr>Emp IDs of Pattern A-999</vt:lpstr>
      <vt:lpstr>Exercise</vt:lpstr>
      <vt:lpstr>Amount in 9,99,999 Format</vt:lpstr>
      <vt:lpstr>Exercise</vt:lpstr>
      <vt:lpstr>Different Example</vt:lpstr>
      <vt:lpstr>Modules</vt:lpstr>
      <vt:lpstr>Module Basics</vt:lpstr>
      <vt:lpstr>Using Standard Modules</vt:lpstr>
      <vt:lpstr>Creating and Using a Module</vt:lpstr>
      <vt:lpstr>Packages</vt:lpstr>
      <vt:lpstr>Package Basics</vt:lpstr>
      <vt:lpstr>Creating a Package</vt:lpstr>
      <vt:lpstr>Creating a Package</vt:lpstr>
      <vt:lpstr>Testing the Package</vt:lpstr>
      <vt:lpstr>Standard Library</vt:lpstr>
      <vt:lpstr>Standard Library Basics</vt:lpstr>
      <vt:lpstr>Standard Library Modules and Packages - Examples</vt:lpstr>
      <vt:lpstr>Example Library – OS Module</vt:lpstr>
      <vt:lpstr>OS Module: File and Directory Operations</vt:lpstr>
      <vt:lpstr>OS Module: Working with Paths</vt:lpstr>
      <vt:lpstr>OS Module: Running System Commands</vt:lpstr>
      <vt:lpstr>Object-Oriented Programming</vt:lpstr>
      <vt:lpstr>Object-Oriented Programming (OOP)</vt:lpstr>
      <vt:lpstr>Class and Object Concept</vt:lpstr>
      <vt:lpstr>OOP in Python</vt:lpstr>
      <vt:lpstr>Exercise</vt:lpstr>
      <vt:lpstr>Solution</vt:lpstr>
      <vt:lpstr>Exercise</vt:lpstr>
      <vt:lpstr>Solution</vt:lpstr>
      <vt:lpstr>Interaction between Multiple Classes</vt:lpstr>
      <vt:lpstr>Code</vt:lpstr>
      <vt:lpstr>Inheritance</vt:lpstr>
      <vt:lpstr>Inheritance</vt:lpstr>
      <vt:lpstr>Inheritance Example</vt:lpstr>
      <vt:lpstr>Explanation</vt:lpstr>
      <vt:lpstr>Inheritance: Bank Account Example</vt:lpstr>
      <vt:lpstr>Encapsulation</vt:lpstr>
      <vt:lpstr>Encapsulation Example</vt:lpstr>
      <vt:lpstr>Polymorphism</vt:lpstr>
      <vt:lpstr>Polymorphism Example</vt:lpstr>
      <vt:lpstr>Constructor and Destructor Example</vt:lpstr>
      <vt:lpstr>Complete Student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Objects, etc</dc:title>
  <dc:creator>Atul Kahate</dc:creator>
  <cp:lastModifiedBy>Atul Kahate</cp:lastModifiedBy>
  <cp:revision>1</cp:revision>
  <dcterms:created xsi:type="dcterms:W3CDTF">2023-11-01T12:43:52Z</dcterms:created>
  <dcterms:modified xsi:type="dcterms:W3CDTF">2023-11-01T12:45:08Z</dcterms:modified>
</cp:coreProperties>
</file>