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830" r:id="rId3"/>
    <p:sldId id="831" r:id="rId4"/>
    <p:sldId id="834" r:id="rId5"/>
    <p:sldId id="835" r:id="rId6"/>
    <p:sldId id="832" r:id="rId7"/>
    <p:sldId id="836" r:id="rId8"/>
    <p:sldId id="833" r:id="rId9"/>
    <p:sldId id="837" r:id="rId10"/>
    <p:sldId id="838" r:id="rId11"/>
    <p:sldId id="839" r:id="rId12"/>
    <p:sldId id="1030" r:id="rId13"/>
    <p:sldId id="1031" r:id="rId14"/>
    <p:sldId id="1032" r:id="rId15"/>
    <p:sldId id="840" r:id="rId16"/>
    <p:sldId id="841" r:id="rId17"/>
    <p:sldId id="844" r:id="rId18"/>
    <p:sldId id="857" r:id="rId19"/>
    <p:sldId id="1033" r:id="rId20"/>
    <p:sldId id="906" r:id="rId21"/>
    <p:sldId id="908" r:id="rId22"/>
    <p:sldId id="1034" r:id="rId23"/>
    <p:sldId id="909" r:id="rId24"/>
    <p:sldId id="1035" r:id="rId25"/>
    <p:sldId id="910" r:id="rId26"/>
    <p:sldId id="1036" r:id="rId27"/>
    <p:sldId id="1038" r:id="rId28"/>
    <p:sldId id="1037" r:id="rId29"/>
    <p:sldId id="1039" r:id="rId30"/>
    <p:sldId id="1040" r:id="rId31"/>
    <p:sldId id="1041" r:id="rId32"/>
    <p:sldId id="1042" r:id="rId33"/>
    <p:sldId id="104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6E64-C9D4-A6B7-FCBD-3CA20719A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3E7506-1C64-9F03-9616-5EEB89816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CCABE4-E58D-45CD-AB7D-AA9ABC668C72}"/>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5" name="Footer Placeholder 4">
            <a:extLst>
              <a:ext uri="{FF2B5EF4-FFF2-40B4-BE49-F238E27FC236}">
                <a16:creationId xmlns:a16="http://schemas.microsoft.com/office/drawing/2014/main" id="{4FB34EB9-7B0C-2F21-958E-2F13C38FE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1FB8EC-5A90-4C59-600F-99B116CA7544}"/>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102607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1A53-3F17-23E0-AF15-22AB216B95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EF9139-71EE-D463-6924-85D747D5B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30194-6901-2DAE-C6A9-D9588CDE692A}"/>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5" name="Footer Placeholder 4">
            <a:extLst>
              <a:ext uri="{FF2B5EF4-FFF2-40B4-BE49-F238E27FC236}">
                <a16:creationId xmlns:a16="http://schemas.microsoft.com/office/drawing/2014/main" id="{1818D869-B6AF-7AF7-1EA7-6882648BFE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4D71-7DB2-D7CA-691B-5D56C4DB8EC1}"/>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135510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7EC115-7085-B4ED-645C-0CB6BC80ED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305A07-D936-9B97-25F2-4BE39A3B8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22958-9EF9-9360-090E-5D8CA80333F7}"/>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5" name="Footer Placeholder 4">
            <a:extLst>
              <a:ext uri="{FF2B5EF4-FFF2-40B4-BE49-F238E27FC236}">
                <a16:creationId xmlns:a16="http://schemas.microsoft.com/office/drawing/2014/main" id="{41B794C4-B60D-2419-1400-9B7E5C009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C0508-0B02-20AC-51BC-B05FFBA8D56E}"/>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172216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A5E2-D96C-9B06-8019-62ACF889E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1BF2C7-67AF-DD1F-3564-F6D89890D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21931-B90A-940E-986F-A342C3B9C882}"/>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5" name="Footer Placeholder 4">
            <a:extLst>
              <a:ext uri="{FF2B5EF4-FFF2-40B4-BE49-F238E27FC236}">
                <a16:creationId xmlns:a16="http://schemas.microsoft.com/office/drawing/2014/main" id="{AC1D8F3E-3479-C218-9658-64FE05D3CC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2F924-F9FE-1FDD-6373-C245C1A194A9}"/>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358749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FDC4-6472-C176-B4DC-B97B26DBA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443099-FE51-9230-996B-2B2852880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72A91-6C9A-3728-230B-CB00EEBAFD39}"/>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5" name="Footer Placeholder 4">
            <a:extLst>
              <a:ext uri="{FF2B5EF4-FFF2-40B4-BE49-F238E27FC236}">
                <a16:creationId xmlns:a16="http://schemas.microsoft.com/office/drawing/2014/main" id="{FCF32549-3031-37F0-4B89-419E91DA8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CD4CED-5EE9-C69D-B91C-A4ACA547472B}"/>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16017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76C3-E465-089D-C6C7-B8D4F49A53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CD8D2-8A5B-CA4D-07A0-C3179A5087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A0A19B-5862-46DB-2E8B-3B7BF8CCED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7D3FCD-A27D-57AB-C024-06826A0E1F83}"/>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6" name="Footer Placeholder 5">
            <a:extLst>
              <a:ext uri="{FF2B5EF4-FFF2-40B4-BE49-F238E27FC236}">
                <a16:creationId xmlns:a16="http://schemas.microsoft.com/office/drawing/2014/main" id="{92024259-6E25-B473-D38B-F280507EA5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F4DA34-F952-220F-0C56-204B4B5A28B3}"/>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23197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4AAE-978D-378A-D783-F41C6BCA09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4DC87B-4DF2-86F6-5EC5-F3DB1945F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5F17F-847F-4721-EC02-02660523A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F370AA-42F2-739C-E41F-5EBDD7806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D871F6-067E-DB11-9E45-10819A66D2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F2D882-7138-7BBB-D111-19B359C5F29C}"/>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8" name="Footer Placeholder 7">
            <a:extLst>
              <a:ext uri="{FF2B5EF4-FFF2-40B4-BE49-F238E27FC236}">
                <a16:creationId xmlns:a16="http://schemas.microsoft.com/office/drawing/2014/main" id="{4FE47BCA-4FC4-4191-1706-99B8A55063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280D26-355D-C862-1C1D-D4C9B965454B}"/>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319941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029A-1031-0B56-E65F-92D25006CC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C2E94B-2A9A-7EA5-F721-79228FCDB136}"/>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4" name="Footer Placeholder 3">
            <a:extLst>
              <a:ext uri="{FF2B5EF4-FFF2-40B4-BE49-F238E27FC236}">
                <a16:creationId xmlns:a16="http://schemas.microsoft.com/office/drawing/2014/main" id="{C88ACCB7-3E0F-4437-B725-3A8A962B02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16F126-0AA2-0021-0F66-667E057AE53D}"/>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258818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06347F-7477-6D82-185F-17427B2FC1F3}"/>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3" name="Footer Placeholder 2">
            <a:extLst>
              <a:ext uri="{FF2B5EF4-FFF2-40B4-BE49-F238E27FC236}">
                <a16:creationId xmlns:a16="http://schemas.microsoft.com/office/drawing/2014/main" id="{E9EF923B-B8FE-6E8A-1ACA-C13B53B0F5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24B908-9330-DE83-2BDA-941BC1CC8C3F}"/>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133330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F138-E763-9F03-3158-51C9F1F99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8BFD3C-9B67-2DA4-E45F-9E2ABE73D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493385-F9B0-4B68-0CA0-EC27C47EA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4F978-1692-E3F6-9F15-00F389B9C677}"/>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6" name="Footer Placeholder 5">
            <a:extLst>
              <a:ext uri="{FF2B5EF4-FFF2-40B4-BE49-F238E27FC236}">
                <a16:creationId xmlns:a16="http://schemas.microsoft.com/office/drawing/2014/main" id="{5782C8D5-3939-2B9E-ECC8-C80ED1E4C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5F7A48-3C44-8F0B-2B6B-45FC98438AD0}"/>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34952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F80A-2D80-D507-8D5C-3B86B4C63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0A6871-8D6B-CE57-086B-50175AC94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B60CAC-B2C0-2258-7512-1BF261238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139E5-2536-1B53-8101-3A0C0739D12B}"/>
              </a:ext>
            </a:extLst>
          </p:cNvPr>
          <p:cNvSpPr>
            <a:spLocks noGrp="1"/>
          </p:cNvSpPr>
          <p:nvPr>
            <p:ph type="dt" sz="half" idx="10"/>
          </p:nvPr>
        </p:nvSpPr>
        <p:spPr/>
        <p:txBody>
          <a:bodyPr/>
          <a:lstStyle/>
          <a:p>
            <a:fld id="{17801D56-FA63-49CA-901D-3D413FDD022E}" type="datetimeFigureOut">
              <a:rPr lang="en-IN" smtClean="0"/>
              <a:t>24-10-2023</a:t>
            </a:fld>
            <a:endParaRPr lang="en-IN"/>
          </a:p>
        </p:txBody>
      </p:sp>
      <p:sp>
        <p:nvSpPr>
          <p:cNvPr id="6" name="Footer Placeholder 5">
            <a:extLst>
              <a:ext uri="{FF2B5EF4-FFF2-40B4-BE49-F238E27FC236}">
                <a16:creationId xmlns:a16="http://schemas.microsoft.com/office/drawing/2014/main" id="{5DB45B83-6BC9-22D0-8AD8-658D9199C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E0454-A1B7-94D5-59A7-DAA50F1E1E0A}"/>
              </a:ext>
            </a:extLst>
          </p:cNvPr>
          <p:cNvSpPr>
            <a:spLocks noGrp="1"/>
          </p:cNvSpPr>
          <p:nvPr>
            <p:ph type="sldNum" sz="quarter" idx="12"/>
          </p:nvPr>
        </p:nvSpPr>
        <p:spPr/>
        <p:txBody>
          <a:bodyPr/>
          <a:lstStyle/>
          <a:p>
            <a:fld id="{275BE0F3-E9FD-488B-A945-8E98C2EF5949}" type="slidenum">
              <a:rPr lang="en-IN" smtClean="0"/>
              <a:t>‹#›</a:t>
            </a:fld>
            <a:endParaRPr lang="en-IN"/>
          </a:p>
        </p:txBody>
      </p:sp>
    </p:spTree>
    <p:extLst>
      <p:ext uri="{BB962C8B-B14F-4D97-AF65-F5344CB8AC3E}">
        <p14:creationId xmlns:p14="http://schemas.microsoft.com/office/powerpoint/2010/main" val="133231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7F80C-33A2-52B6-A251-A6BDF76FC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CC16C1-5283-C514-8BFF-3D58E525E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77C70-9F15-063B-4410-490F7CD0D1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01D56-FA63-49CA-901D-3D413FDD022E}" type="datetimeFigureOut">
              <a:rPr lang="en-IN" smtClean="0"/>
              <a:t>24-10-2023</a:t>
            </a:fld>
            <a:endParaRPr lang="en-IN"/>
          </a:p>
        </p:txBody>
      </p:sp>
      <p:sp>
        <p:nvSpPr>
          <p:cNvPr id="5" name="Footer Placeholder 4">
            <a:extLst>
              <a:ext uri="{FF2B5EF4-FFF2-40B4-BE49-F238E27FC236}">
                <a16:creationId xmlns:a16="http://schemas.microsoft.com/office/drawing/2014/main" id="{29012861-C19C-761A-06F0-F2C34B1D6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5F9C93-0FCE-38A4-36E3-4C18201E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BE0F3-E9FD-488B-A945-8E98C2EF5949}" type="slidenum">
              <a:rPr lang="en-IN" smtClean="0"/>
              <a:t>‹#›</a:t>
            </a:fld>
            <a:endParaRPr lang="en-IN"/>
          </a:p>
        </p:txBody>
      </p:sp>
    </p:spTree>
    <p:extLst>
      <p:ext uri="{BB962C8B-B14F-4D97-AF65-F5344CB8AC3E}">
        <p14:creationId xmlns:p14="http://schemas.microsoft.com/office/powerpoint/2010/main" val="778554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40CB-6750-41C7-DD4C-4FFA2F69FB62}"/>
              </a:ext>
            </a:extLst>
          </p:cNvPr>
          <p:cNvSpPr>
            <a:spLocks noGrp="1"/>
          </p:cNvSpPr>
          <p:nvPr>
            <p:ph type="ctrTitle"/>
          </p:nvPr>
        </p:nvSpPr>
        <p:spPr/>
        <p:txBody>
          <a:bodyPr>
            <a:normAutofit/>
          </a:bodyPr>
          <a:lstStyle/>
          <a:p>
            <a:r>
              <a:rPr lang="en-IN" dirty="0"/>
              <a:t>Python Programming </a:t>
            </a:r>
            <a:br>
              <a:rPr lang="en-IN" dirty="0"/>
            </a:br>
            <a:r>
              <a:rPr lang="en-IN" sz="4800" dirty="0"/>
              <a:t>(DIOT-Programming Technologies)</a:t>
            </a:r>
            <a:endParaRPr lang="en-IN" dirty="0"/>
          </a:p>
        </p:txBody>
      </p:sp>
      <p:sp>
        <p:nvSpPr>
          <p:cNvPr id="3" name="Subtitle 2">
            <a:extLst>
              <a:ext uri="{FF2B5EF4-FFF2-40B4-BE49-F238E27FC236}">
                <a16:creationId xmlns:a16="http://schemas.microsoft.com/office/drawing/2014/main" id="{F6ED84BB-778A-CE26-108C-968EA2F65D2E}"/>
              </a:ext>
            </a:extLst>
          </p:cNvPr>
          <p:cNvSpPr>
            <a:spLocks noGrp="1"/>
          </p:cNvSpPr>
          <p:nvPr>
            <p:ph type="subTitle" idx="1"/>
          </p:nvPr>
        </p:nvSpPr>
        <p:spPr/>
        <p:txBody>
          <a:bodyPr/>
          <a:lstStyle/>
          <a:p>
            <a:r>
              <a:rPr lang="en-IN" dirty="0"/>
              <a:t>Atul Kahate</a:t>
            </a:r>
          </a:p>
        </p:txBody>
      </p:sp>
    </p:spTree>
    <p:extLst>
      <p:ext uri="{BB962C8B-B14F-4D97-AF65-F5344CB8AC3E}">
        <p14:creationId xmlns:p14="http://schemas.microsoft.com/office/powerpoint/2010/main" val="396859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2341-0512-E35B-7DB9-B1AAD89B1106}"/>
              </a:ext>
            </a:extLst>
          </p:cNvPr>
          <p:cNvSpPr>
            <a:spLocks noGrp="1"/>
          </p:cNvSpPr>
          <p:nvPr>
            <p:ph type="title"/>
          </p:nvPr>
        </p:nvSpPr>
        <p:spPr/>
        <p:txBody>
          <a:bodyPr/>
          <a:lstStyle/>
          <a:p>
            <a:r>
              <a:rPr lang="en-IN" dirty="0"/>
              <a:t>Console I/O Operations</a:t>
            </a:r>
          </a:p>
        </p:txBody>
      </p:sp>
      <p:sp>
        <p:nvSpPr>
          <p:cNvPr id="3" name="Content Placeholder 2">
            <a:extLst>
              <a:ext uri="{FF2B5EF4-FFF2-40B4-BE49-F238E27FC236}">
                <a16:creationId xmlns:a16="http://schemas.microsoft.com/office/drawing/2014/main" id="{90306B33-A090-4823-F70E-7D498B23E931}"/>
              </a:ext>
            </a:extLst>
          </p:cNvPr>
          <p:cNvSpPr>
            <a:spLocks noGrp="1"/>
          </p:cNvSpPr>
          <p:nvPr>
            <p:ph idx="1"/>
          </p:nvPr>
        </p:nvSpPr>
        <p:spPr/>
        <p:txBody>
          <a:bodyPr>
            <a:normAutofit/>
          </a:bodyPr>
          <a:lstStyle/>
          <a:p>
            <a:r>
              <a:rPr lang="en-US" dirty="0"/>
              <a:t># Printing variables</a:t>
            </a:r>
          </a:p>
          <a:p>
            <a:r>
              <a:rPr lang="en-US" dirty="0"/>
              <a:t>x = 10</a:t>
            </a:r>
          </a:p>
          <a:p>
            <a:r>
              <a:rPr lang="en-US" dirty="0"/>
              <a:t>y = 20</a:t>
            </a:r>
          </a:p>
          <a:p>
            <a:r>
              <a:rPr lang="en-US" dirty="0"/>
              <a:t>print("x =", x, "y =", y)</a:t>
            </a:r>
          </a:p>
          <a:p>
            <a:endParaRPr lang="en-US" dirty="0"/>
          </a:p>
          <a:p>
            <a:r>
              <a:rPr lang="en-US" dirty="0"/>
              <a:t># Formatting output</a:t>
            </a:r>
          </a:p>
          <a:p>
            <a:r>
              <a:rPr lang="en-US" dirty="0"/>
              <a:t>age = 25</a:t>
            </a:r>
          </a:p>
          <a:p>
            <a:r>
              <a:rPr lang="en-US" dirty="0"/>
              <a:t>print("I am {} years </a:t>
            </a:r>
            <a:r>
              <a:rPr lang="en-US" dirty="0" err="1"/>
              <a:t>old.".format</a:t>
            </a:r>
            <a:r>
              <a:rPr lang="en-US" dirty="0"/>
              <a:t>(age))</a:t>
            </a:r>
            <a:endParaRPr lang="en-IN" dirty="0"/>
          </a:p>
        </p:txBody>
      </p:sp>
    </p:spTree>
    <p:extLst>
      <p:ext uri="{BB962C8B-B14F-4D97-AF65-F5344CB8AC3E}">
        <p14:creationId xmlns:p14="http://schemas.microsoft.com/office/powerpoint/2010/main" val="318965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2341-0512-E35B-7DB9-B1AAD89B1106}"/>
              </a:ext>
            </a:extLst>
          </p:cNvPr>
          <p:cNvSpPr>
            <a:spLocks noGrp="1"/>
          </p:cNvSpPr>
          <p:nvPr>
            <p:ph type="title"/>
          </p:nvPr>
        </p:nvSpPr>
        <p:spPr/>
        <p:txBody>
          <a:bodyPr/>
          <a:lstStyle/>
          <a:p>
            <a:r>
              <a:rPr lang="en-IN" dirty="0"/>
              <a:t>F-Strings</a:t>
            </a:r>
          </a:p>
        </p:txBody>
      </p:sp>
      <p:sp>
        <p:nvSpPr>
          <p:cNvPr id="3" name="Content Placeholder 2">
            <a:extLst>
              <a:ext uri="{FF2B5EF4-FFF2-40B4-BE49-F238E27FC236}">
                <a16:creationId xmlns:a16="http://schemas.microsoft.com/office/drawing/2014/main" id="{90306B33-A090-4823-F70E-7D498B23E931}"/>
              </a:ext>
            </a:extLst>
          </p:cNvPr>
          <p:cNvSpPr>
            <a:spLocks noGrp="1"/>
          </p:cNvSpPr>
          <p:nvPr>
            <p:ph idx="1"/>
          </p:nvPr>
        </p:nvSpPr>
        <p:spPr/>
        <p:txBody>
          <a:bodyPr>
            <a:normAutofit/>
          </a:bodyPr>
          <a:lstStyle/>
          <a:p>
            <a:r>
              <a:rPr lang="en-US" dirty="0"/>
              <a:t>We can also use </a:t>
            </a:r>
            <a:r>
              <a:rPr lang="en-US" b="1" dirty="0"/>
              <a:t>f-strings</a:t>
            </a:r>
            <a:r>
              <a:rPr lang="en-US" dirty="0"/>
              <a:t> </a:t>
            </a:r>
            <a:r>
              <a:rPr lang="en-US" b="1" dirty="0"/>
              <a:t>(formatted string literals) </a:t>
            </a:r>
            <a:r>
              <a:rPr lang="en-US" dirty="0"/>
              <a:t>for more concise and readable way to format output:</a:t>
            </a:r>
          </a:p>
          <a:p>
            <a:r>
              <a:rPr lang="en-US" dirty="0"/>
              <a:t># Using f-strings for formatting</a:t>
            </a:r>
          </a:p>
          <a:p>
            <a:r>
              <a:rPr lang="en-US" dirty="0"/>
              <a:t>name = "Alice"</a:t>
            </a:r>
          </a:p>
          <a:p>
            <a:r>
              <a:rPr lang="en-US" dirty="0"/>
              <a:t>age = 30</a:t>
            </a:r>
          </a:p>
          <a:p>
            <a:r>
              <a:rPr lang="en-US" dirty="0"/>
              <a:t>print(</a:t>
            </a:r>
            <a:r>
              <a:rPr lang="en-US" dirty="0" err="1"/>
              <a:t>f"My</a:t>
            </a:r>
            <a:r>
              <a:rPr lang="en-US" dirty="0"/>
              <a:t> name is {name} and I am {age} years old.")</a:t>
            </a:r>
          </a:p>
        </p:txBody>
      </p:sp>
    </p:spTree>
    <p:extLst>
      <p:ext uri="{BB962C8B-B14F-4D97-AF65-F5344CB8AC3E}">
        <p14:creationId xmlns:p14="http://schemas.microsoft.com/office/powerpoint/2010/main" val="427785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7122-7359-F42C-5766-74C383C56013}"/>
              </a:ext>
            </a:extLst>
          </p:cNvPr>
          <p:cNvSpPr>
            <a:spLocks noGrp="1"/>
          </p:cNvSpPr>
          <p:nvPr>
            <p:ph type="title"/>
          </p:nvPr>
        </p:nvSpPr>
        <p:spPr/>
        <p:txBody>
          <a:bodyPr/>
          <a:lstStyle/>
          <a:p>
            <a:r>
              <a:rPr lang="en-IN" dirty="0"/>
              <a:t>Changing Case</a:t>
            </a:r>
          </a:p>
        </p:txBody>
      </p:sp>
      <p:sp>
        <p:nvSpPr>
          <p:cNvPr id="3" name="Content Placeholder 2">
            <a:extLst>
              <a:ext uri="{FF2B5EF4-FFF2-40B4-BE49-F238E27FC236}">
                <a16:creationId xmlns:a16="http://schemas.microsoft.com/office/drawing/2014/main" id="{3A078347-D249-8BB8-786A-B02C8C8C01E0}"/>
              </a:ext>
            </a:extLst>
          </p:cNvPr>
          <p:cNvSpPr>
            <a:spLocks noGrp="1"/>
          </p:cNvSpPr>
          <p:nvPr>
            <p:ph idx="1"/>
          </p:nvPr>
        </p:nvSpPr>
        <p:spPr/>
        <p:txBody>
          <a:bodyPr/>
          <a:lstStyle/>
          <a:p>
            <a:r>
              <a:rPr lang="en-US" dirty="0"/>
              <a:t>name = "</a:t>
            </a:r>
            <a:r>
              <a:rPr lang="en-US" dirty="0" err="1"/>
              <a:t>ada</a:t>
            </a:r>
            <a:r>
              <a:rPr lang="en-US" dirty="0"/>
              <a:t> </a:t>
            </a:r>
            <a:r>
              <a:rPr lang="en-US" dirty="0" err="1"/>
              <a:t>lovelace</a:t>
            </a:r>
            <a:r>
              <a:rPr lang="en-US" dirty="0"/>
              <a:t>"</a:t>
            </a:r>
          </a:p>
          <a:p>
            <a:r>
              <a:rPr lang="en-US" dirty="0"/>
              <a:t>print(name)</a:t>
            </a:r>
          </a:p>
          <a:p>
            <a:r>
              <a:rPr lang="en-US" dirty="0"/>
              <a:t>print(</a:t>
            </a:r>
            <a:r>
              <a:rPr lang="en-US" dirty="0" err="1"/>
              <a:t>name.title</a:t>
            </a:r>
            <a:r>
              <a:rPr lang="en-US" dirty="0"/>
              <a:t>())</a:t>
            </a:r>
          </a:p>
          <a:p>
            <a:r>
              <a:rPr lang="en-US" dirty="0"/>
              <a:t>print(</a:t>
            </a:r>
            <a:r>
              <a:rPr lang="en-US" dirty="0" err="1"/>
              <a:t>name.upper</a:t>
            </a:r>
            <a:r>
              <a:rPr lang="en-US" dirty="0"/>
              <a:t>())</a:t>
            </a:r>
          </a:p>
          <a:p>
            <a:r>
              <a:rPr lang="en-US" dirty="0"/>
              <a:t>print(</a:t>
            </a:r>
            <a:r>
              <a:rPr lang="en-US" dirty="0" err="1"/>
              <a:t>name.lower</a:t>
            </a:r>
            <a:r>
              <a:rPr lang="en-US" dirty="0"/>
              <a:t>())</a:t>
            </a:r>
          </a:p>
          <a:p>
            <a:endParaRPr lang="en-US" dirty="0"/>
          </a:p>
        </p:txBody>
      </p:sp>
    </p:spTree>
    <p:extLst>
      <p:ext uri="{BB962C8B-B14F-4D97-AF65-F5344CB8AC3E}">
        <p14:creationId xmlns:p14="http://schemas.microsoft.com/office/powerpoint/2010/main" val="243258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BAD3-5BDD-3E51-A3A6-3920D828F20A}"/>
              </a:ext>
            </a:extLst>
          </p:cNvPr>
          <p:cNvSpPr>
            <a:spLocks noGrp="1"/>
          </p:cNvSpPr>
          <p:nvPr>
            <p:ph type="title"/>
          </p:nvPr>
        </p:nvSpPr>
        <p:spPr/>
        <p:txBody>
          <a:bodyPr/>
          <a:lstStyle/>
          <a:p>
            <a:r>
              <a:rPr lang="en-IN" dirty="0"/>
              <a:t>Using Variables in Strings</a:t>
            </a:r>
          </a:p>
        </p:txBody>
      </p:sp>
      <p:sp>
        <p:nvSpPr>
          <p:cNvPr id="3" name="Content Placeholder 2">
            <a:extLst>
              <a:ext uri="{FF2B5EF4-FFF2-40B4-BE49-F238E27FC236}">
                <a16:creationId xmlns:a16="http://schemas.microsoft.com/office/drawing/2014/main" id="{9F168766-E02F-CEF4-0E64-D635673D276F}"/>
              </a:ext>
            </a:extLst>
          </p:cNvPr>
          <p:cNvSpPr>
            <a:spLocks noGrp="1"/>
          </p:cNvSpPr>
          <p:nvPr>
            <p:ph idx="1"/>
          </p:nvPr>
        </p:nvSpPr>
        <p:spPr/>
        <p:txBody>
          <a:bodyPr/>
          <a:lstStyle/>
          <a:p>
            <a:r>
              <a:rPr lang="en-IN" sz="1800" dirty="0" err="1">
                <a:latin typeface="Calibri" panose="020F0502020204030204" pitchFamily="34" charset="0"/>
              </a:rPr>
              <a:t>first_name</a:t>
            </a:r>
            <a:r>
              <a:rPr lang="en-IN" sz="1800" dirty="0">
                <a:latin typeface="Calibri" panose="020F0502020204030204" pitchFamily="34" charset="0"/>
              </a:rPr>
              <a:t> = "</a:t>
            </a:r>
            <a:r>
              <a:rPr lang="en-IN" sz="1800" dirty="0" err="1">
                <a:latin typeface="Calibri" panose="020F0502020204030204" pitchFamily="34" charset="0"/>
              </a:rPr>
              <a:t>ada</a:t>
            </a:r>
            <a:r>
              <a:rPr lang="en-IN" sz="1800" dirty="0">
                <a:latin typeface="Calibri" panose="020F0502020204030204" pitchFamily="34" charset="0"/>
              </a:rPr>
              <a:t>"</a:t>
            </a:r>
          </a:p>
          <a:p>
            <a:r>
              <a:rPr lang="en-IN" sz="1800" dirty="0" err="1">
                <a:latin typeface="Calibri" panose="020F0502020204030204" pitchFamily="34" charset="0"/>
              </a:rPr>
              <a:t>last_name</a:t>
            </a:r>
            <a:r>
              <a:rPr lang="en-IN" sz="1800" dirty="0">
                <a:latin typeface="Calibri" panose="020F0502020204030204" pitchFamily="34" charset="0"/>
              </a:rPr>
              <a:t> = "</a:t>
            </a:r>
            <a:r>
              <a:rPr lang="en-IN" sz="1800" dirty="0" err="1">
                <a:latin typeface="Calibri" panose="020F0502020204030204" pitchFamily="34" charset="0"/>
              </a:rPr>
              <a:t>lovelace</a:t>
            </a:r>
            <a:r>
              <a:rPr lang="en-IN" sz="1800" dirty="0">
                <a:latin typeface="Calibri" panose="020F0502020204030204" pitchFamily="34" charset="0"/>
              </a:rPr>
              <a:t>"</a:t>
            </a:r>
          </a:p>
          <a:p>
            <a:r>
              <a:rPr lang="en-US" sz="1800" dirty="0" err="1">
                <a:latin typeface="Calibri" panose="020F0502020204030204" pitchFamily="34" charset="0"/>
              </a:rPr>
              <a:t>full_name</a:t>
            </a:r>
            <a:r>
              <a:rPr lang="en-US" sz="1800" dirty="0">
                <a:latin typeface="Calibri" panose="020F0502020204030204" pitchFamily="34" charset="0"/>
              </a:rPr>
              <a:t> = </a:t>
            </a:r>
            <a:r>
              <a:rPr lang="en-US" sz="1800" dirty="0" err="1">
                <a:latin typeface="Calibri" panose="020F0502020204030204" pitchFamily="34" charset="0"/>
              </a:rPr>
              <a:t>first_name</a:t>
            </a:r>
            <a:r>
              <a:rPr lang="en-US" sz="1800" dirty="0">
                <a:latin typeface="Calibri" panose="020F0502020204030204" pitchFamily="34" charset="0"/>
              </a:rPr>
              <a:t> + " " + </a:t>
            </a:r>
            <a:r>
              <a:rPr lang="en-US" sz="1800" dirty="0" err="1">
                <a:latin typeface="Calibri" panose="020F0502020204030204" pitchFamily="34" charset="0"/>
              </a:rPr>
              <a:t>last_name</a:t>
            </a:r>
            <a:endParaRPr lang="en-US" sz="1800" dirty="0">
              <a:latin typeface="Calibri" panose="020F0502020204030204" pitchFamily="34" charset="0"/>
            </a:endParaRPr>
          </a:p>
          <a:p>
            <a:endParaRPr lang="en" sz="1800" dirty="0">
              <a:latin typeface="Calibri" panose="020F0502020204030204" pitchFamily="34" charset="0"/>
            </a:endParaRPr>
          </a:p>
          <a:p>
            <a:r>
              <a:rPr lang="en-US" sz="1800" dirty="0">
                <a:latin typeface="Calibri" panose="020F0502020204030204" pitchFamily="34" charset="0"/>
              </a:rPr>
              <a:t>message = "Hello, " + </a:t>
            </a:r>
            <a:r>
              <a:rPr lang="en-US" sz="1800" dirty="0" err="1">
                <a:latin typeface="Calibri" panose="020F0502020204030204" pitchFamily="34" charset="0"/>
              </a:rPr>
              <a:t>full_name.title</a:t>
            </a:r>
            <a:r>
              <a:rPr lang="en-US" sz="1800" dirty="0">
                <a:latin typeface="Calibri" panose="020F0502020204030204" pitchFamily="34" charset="0"/>
              </a:rPr>
              <a:t>() + "!"</a:t>
            </a:r>
          </a:p>
          <a:p>
            <a:r>
              <a:rPr lang="en-IN" sz="1800" dirty="0">
                <a:latin typeface="Calibri" panose="020F0502020204030204" pitchFamily="34" charset="0"/>
              </a:rPr>
              <a:t>print(message)</a:t>
            </a:r>
          </a:p>
          <a:p>
            <a:endParaRPr lang="en-IN" dirty="0"/>
          </a:p>
        </p:txBody>
      </p:sp>
    </p:spTree>
    <p:extLst>
      <p:ext uri="{BB962C8B-B14F-4D97-AF65-F5344CB8AC3E}">
        <p14:creationId xmlns:p14="http://schemas.microsoft.com/office/powerpoint/2010/main" val="95471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A812-419B-9D2F-4E8D-7A12225A812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96A489AA-DB88-5E84-A704-6A8331649A8D}"/>
              </a:ext>
            </a:extLst>
          </p:cNvPr>
          <p:cNvSpPr>
            <a:spLocks noGrp="1"/>
          </p:cNvSpPr>
          <p:nvPr>
            <p:ph idx="1"/>
          </p:nvPr>
        </p:nvSpPr>
        <p:spPr/>
        <p:txBody>
          <a:bodyPr>
            <a:normAutofit fontScale="92500" lnSpcReduction="20000"/>
          </a:bodyPr>
          <a:lstStyle/>
          <a:p>
            <a:r>
              <a:rPr lang="en-US" dirty="0"/>
              <a:t>Personal Message: Use a variable to represent a person’s name, and print a message to that person. Your message should be simple, such as, “Hello Disha, would you like to learn some Python today?” </a:t>
            </a:r>
          </a:p>
          <a:p>
            <a:r>
              <a:rPr lang="en-US" dirty="0"/>
              <a:t>Name Cases: Use a variable to represent a person’s name, and then print that person’s name in lowercase, uppercase, and title case. </a:t>
            </a:r>
          </a:p>
          <a:p>
            <a:r>
              <a:rPr lang="en-US" dirty="0"/>
              <a:t>Famous Quote: Find a quote from a famous person you admire. Print the quote and the name of its author. Your output should look something like the following: Albert Einstein once said, “A person who never made a mistake never tried anything new.” </a:t>
            </a:r>
          </a:p>
          <a:p>
            <a:r>
              <a:rPr lang="en-US" dirty="0"/>
              <a:t>Famous Quote 2: Repeat the above, but this time, represent the famous person’s name using a variable called </a:t>
            </a:r>
            <a:r>
              <a:rPr lang="en-US" dirty="0" err="1"/>
              <a:t>famous_person</a:t>
            </a:r>
            <a:r>
              <a:rPr lang="en-US" dirty="0"/>
              <a:t>. Then compose your message and represent it with a new variable called message. Print your message.</a:t>
            </a:r>
            <a:endParaRPr lang="en-IN" dirty="0"/>
          </a:p>
        </p:txBody>
      </p:sp>
    </p:spTree>
    <p:extLst>
      <p:ext uri="{BB962C8B-B14F-4D97-AF65-F5344CB8AC3E}">
        <p14:creationId xmlns:p14="http://schemas.microsoft.com/office/powerpoint/2010/main" val="169481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2341-0512-E35B-7DB9-B1AAD89B1106}"/>
              </a:ext>
            </a:extLst>
          </p:cNvPr>
          <p:cNvSpPr>
            <a:spLocks noGrp="1"/>
          </p:cNvSpPr>
          <p:nvPr>
            <p:ph type="title"/>
          </p:nvPr>
        </p:nvSpPr>
        <p:spPr/>
        <p:txBody>
          <a:bodyPr/>
          <a:lstStyle/>
          <a:p>
            <a:r>
              <a:rPr lang="en-IN" dirty="0"/>
              <a:t>Handling Numbers as Input</a:t>
            </a:r>
          </a:p>
        </p:txBody>
      </p:sp>
      <p:sp>
        <p:nvSpPr>
          <p:cNvPr id="3" name="Content Placeholder 2">
            <a:extLst>
              <a:ext uri="{FF2B5EF4-FFF2-40B4-BE49-F238E27FC236}">
                <a16:creationId xmlns:a16="http://schemas.microsoft.com/office/drawing/2014/main" id="{90306B33-A090-4823-F70E-7D498B23E931}"/>
              </a:ext>
            </a:extLst>
          </p:cNvPr>
          <p:cNvSpPr>
            <a:spLocks noGrp="1"/>
          </p:cNvSpPr>
          <p:nvPr>
            <p:ph idx="1"/>
          </p:nvPr>
        </p:nvSpPr>
        <p:spPr/>
        <p:txBody>
          <a:bodyPr>
            <a:normAutofit fontScale="32500" lnSpcReduction="20000"/>
          </a:bodyPr>
          <a:lstStyle/>
          <a:p>
            <a:r>
              <a:rPr lang="en-US" dirty="0"/>
              <a:t>'''</a:t>
            </a:r>
          </a:p>
          <a:p>
            <a:r>
              <a:rPr lang="en-US" dirty="0"/>
              <a:t>num = input("Enter an integer: ")</a:t>
            </a:r>
          </a:p>
          <a:p>
            <a:r>
              <a:rPr lang="en-US" dirty="0"/>
              <a:t>print("You entered:", num)</a:t>
            </a:r>
          </a:p>
          <a:p>
            <a:r>
              <a:rPr lang="en-US" dirty="0"/>
              <a:t>print(num + 2)</a:t>
            </a:r>
          </a:p>
          <a:p>
            <a:r>
              <a:rPr lang="en-US" dirty="0"/>
              <a:t>'''</a:t>
            </a:r>
          </a:p>
          <a:p>
            <a:r>
              <a:rPr lang="en-US" dirty="0"/>
              <a:t>num = input("Enter an integer: ")</a:t>
            </a:r>
          </a:p>
          <a:p>
            <a:r>
              <a:rPr lang="en-US" dirty="0"/>
              <a:t>print("You entered:", num)</a:t>
            </a:r>
          </a:p>
          <a:p>
            <a:r>
              <a:rPr lang="en-US" dirty="0"/>
              <a:t>print(num + "2")</a:t>
            </a:r>
          </a:p>
          <a:p>
            <a:endParaRPr lang="en-US" dirty="0"/>
          </a:p>
          <a:p>
            <a:endParaRPr lang="en-US" dirty="0"/>
          </a:p>
          <a:p>
            <a:r>
              <a:rPr lang="en-US" dirty="0"/>
              <a:t># Reading integer input</a:t>
            </a:r>
          </a:p>
          <a:p>
            <a:r>
              <a:rPr lang="en-US" dirty="0"/>
              <a:t>num = int(input("Enter an integer: "))</a:t>
            </a:r>
          </a:p>
          <a:p>
            <a:r>
              <a:rPr lang="en-US" dirty="0"/>
              <a:t>print("You entered:", num)</a:t>
            </a:r>
          </a:p>
          <a:p>
            <a:r>
              <a:rPr lang="en-US" dirty="0"/>
              <a:t>print(num + 2)</a:t>
            </a:r>
          </a:p>
          <a:p>
            <a:endParaRPr lang="en-US" dirty="0"/>
          </a:p>
          <a:p>
            <a:r>
              <a:rPr lang="en-US" dirty="0"/>
              <a:t># Reading floating-point input</a:t>
            </a:r>
          </a:p>
          <a:p>
            <a:r>
              <a:rPr lang="en-US" dirty="0" err="1"/>
              <a:t>float_num</a:t>
            </a:r>
            <a:r>
              <a:rPr lang="en-US" dirty="0"/>
              <a:t> = float(input("Enter a float: "))</a:t>
            </a:r>
          </a:p>
          <a:p>
            <a:r>
              <a:rPr lang="en-US" dirty="0"/>
              <a:t>print("You entered:", </a:t>
            </a:r>
            <a:r>
              <a:rPr lang="en-US" dirty="0" err="1"/>
              <a:t>float_num</a:t>
            </a:r>
            <a:r>
              <a:rPr lang="en-US" dirty="0"/>
              <a:t>)</a:t>
            </a:r>
          </a:p>
          <a:p>
            <a:endParaRPr lang="en-US" dirty="0"/>
          </a:p>
        </p:txBody>
      </p:sp>
    </p:spTree>
    <p:extLst>
      <p:ext uri="{BB962C8B-B14F-4D97-AF65-F5344CB8AC3E}">
        <p14:creationId xmlns:p14="http://schemas.microsoft.com/office/powerpoint/2010/main" val="74077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2341-0512-E35B-7DB9-B1AAD89B1106}"/>
              </a:ext>
            </a:extLst>
          </p:cNvPr>
          <p:cNvSpPr>
            <a:spLocks noGrp="1"/>
          </p:cNvSpPr>
          <p:nvPr>
            <p:ph type="title"/>
          </p:nvPr>
        </p:nvSpPr>
        <p:spPr/>
        <p:txBody>
          <a:bodyPr/>
          <a:lstStyle/>
          <a:p>
            <a:r>
              <a:rPr lang="en-IN" dirty="0"/>
              <a:t>Handling Multiple Inputs</a:t>
            </a:r>
          </a:p>
        </p:txBody>
      </p:sp>
      <p:sp>
        <p:nvSpPr>
          <p:cNvPr id="3" name="Content Placeholder 2">
            <a:extLst>
              <a:ext uri="{FF2B5EF4-FFF2-40B4-BE49-F238E27FC236}">
                <a16:creationId xmlns:a16="http://schemas.microsoft.com/office/drawing/2014/main" id="{90306B33-A090-4823-F70E-7D498B23E931}"/>
              </a:ext>
            </a:extLst>
          </p:cNvPr>
          <p:cNvSpPr>
            <a:spLocks noGrp="1"/>
          </p:cNvSpPr>
          <p:nvPr>
            <p:ph idx="1"/>
          </p:nvPr>
        </p:nvSpPr>
        <p:spPr/>
        <p:txBody>
          <a:bodyPr>
            <a:normAutofit/>
          </a:bodyPr>
          <a:lstStyle/>
          <a:p>
            <a:r>
              <a:rPr lang="en-US" dirty="0"/>
              <a:t># Reading multiple inputs and converting to integers</a:t>
            </a:r>
          </a:p>
          <a:p>
            <a:r>
              <a:rPr lang="en-US" dirty="0"/>
              <a:t>num1, num2 = map(int, input("Enter two integers separated by space: ").split())</a:t>
            </a:r>
          </a:p>
          <a:p>
            <a:r>
              <a:rPr lang="en-US" dirty="0"/>
              <a:t>print("Sum:", num1 + num2)</a:t>
            </a:r>
          </a:p>
          <a:p>
            <a:endParaRPr lang="en-US" dirty="0"/>
          </a:p>
        </p:txBody>
      </p:sp>
    </p:spTree>
    <p:extLst>
      <p:ext uri="{BB962C8B-B14F-4D97-AF65-F5344CB8AC3E}">
        <p14:creationId xmlns:p14="http://schemas.microsoft.com/office/powerpoint/2010/main" val="101026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8993-BDAD-71F9-27B8-F82E0DE63775}"/>
              </a:ext>
            </a:extLst>
          </p:cNvPr>
          <p:cNvSpPr>
            <a:spLocks noGrp="1"/>
          </p:cNvSpPr>
          <p:nvPr>
            <p:ph type="title"/>
          </p:nvPr>
        </p:nvSpPr>
        <p:spPr/>
        <p:txBody>
          <a:bodyPr/>
          <a:lstStyle/>
          <a:p>
            <a:r>
              <a:rPr lang="en-IN" dirty="0"/>
              <a:t>Python Data Types</a:t>
            </a:r>
          </a:p>
        </p:txBody>
      </p:sp>
      <p:sp>
        <p:nvSpPr>
          <p:cNvPr id="3" name="Content Placeholder 2">
            <a:extLst>
              <a:ext uri="{FF2B5EF4-FFF2-40B4-BE49-F238E27FC236}">
                <a16:creationId xmlns:a16="http://schemas.microsoft.com/office/drawing/2014/main" id="{42FA9E4A-C5C4-5A98-E805-EE379B507893}"/>
              </a:ext>
            </a:extLst>
          </p:cNvPr>
          <p:cNvSpPr>
            <a:spLocks noGrp="1"/>
          </p:cNvSpPr>
          <p:nvPr>
            <p:ph sz="half" idx="1"/>
          </p:nvPr>
        </p:nvSpPr>
        <p:spPr/>
        <p:txBody>
          <a:bodyPr>
            <a:normAutofit fontScale="92500" lnSpcReduction="10000"/>
          </a:bodyPr>
          <a:lstStyle/>
          <a:p>
            <a:r>
              <a:rPr lang="en-IN" dirty="0">
                <a:solidFill>
                  <a:srgbClr val="FF0000"/>
                </a:solidFill>
              </a:rPr>
              <a:t>Numeric</a:t>
            </a:r>
          </a:p>
          <a:p>
            <a:pPr lvl="1"/>
            <a:r>
              <a:rPr lang="en-IN" dirty="0">
                <a:solidFill>
                  <a:srgbClr val="FF0000"/>
                </a:solidFill>
              </a:rPr>
              <a:t>int</a:t>
            </a:r>
          </a:p>
          <a:p>
            <a:pPr lvl="1"/>
            <a:r>
              <a:rPr lang="en-IN" dirty="0">
                <a:solidFill>
                  <a:srgbClr val="FF0000"/>
                </a:solidFill>
              </a:rPr>
              <a:t>float</a:t>
            </a:r>
          </a:p>
          <a:p>
            <a:r>
              <a:rPr lang="en-IN" dirty="0">
                <a:solidFill>
                  <a:srgbClr val="FF0000"/>
                </a:solidFill>
              </a:rPr>
              <a:t>Text</a:t>
            </a:r>
          </a:p>
          <a:p>
            <a:pPr lvl="1"/>
            <a:r>
              <a:rPr lang="en-IN" dirty="0">
                <a:solidFill>
                  <a:srgbClr val="FF0000"/>
                </a:solidFill>
              </a:rPr>
              <a:t>str</a:t>
            </a:r>
          </a:p>
          <a:p>
            <a:r>
              <a:rPr lang="en-IN" dirty="0">
                <a:solidFill>
                  <a:srgbClr val="FF0000"/>
                </a:solidFill>
              </a:rPr>
              <a:t>Boolean</a:t>
            </a:r>
          </a:p>
          <a:p>
            <a:pPr lvl="1"/>
            <a:r>
              <a:rPr lang="en-IN" dirty="0">
                <a:solidFill>
                  <a:srgbClr val="FF0000"/>
                </a:solidFill>
              </a:rPr>
              <a:t>bool</a:t>
            </a:r>
          </a:p>
          <a:p>
            <a:r>
              <a:rPr lang="en-IN" dirty="0">
                <a:solidFill>
                  <a:srgbClr val="FF0000"/>
                </a:solidFill>
              </a:rPr>
              <a:t>Sequence</a:t>
            </a:r>
          </a:p>
          <a:p>
            <a:pPr lvl="1"/>
            <a:r>
              <a:rPr lang="en-IN" dirty="0">
                <a:solidFill>
                  <a:srgbClr val="FF0000"/>
                </a:solidFill>
              </a:rPr>
              <a:t>list</a:t>
            </a:r>
          </a:p>
          <a:p>
            <a:pPr lvl="1"/>
            <a:r>
              <a:rPr lang="en-IN" dirty="0">
                <a:solidFill>
                  <a:srgbClr val="FF0000"/>
                </a:solidFill>
              </a:rPr>
              <a:t>tuple</a:t>
            </a:r>
          </a:p>
          <a:p>
            <a:pPr lvl="1"/>
            <a:r>
              <a:rPr lang="en-IN" dirty="0"/>
              <a:t>range</a:t>
            </a:r>
          </a:p>
          <a:p>
            <a:pPr lvl="1"/>
            <a:endParaRPr lang="en-IN" dirty="0"/>
          </a:p>
          <a:p>
            <a:pPr lvl="1"/>
            <a:endParaRPr lang="en-IN" dirty="0"/>
          </a:p>
        </p:txBody>
      </p:sp>
      <p:sp>
        <p:nvSpPr>
          <p:cNvPr id="4" name="Content Placeholder 3">
            <a:extLst>
              <a:ext uri="{FF2B5EF4-FFF2-40B4-BE49-F238E27FC236}">
                <a16:creationId xmlns:a16="http://schemas.microsoft.com/office/drawing/2014/main" id="{11A09407-2915-C98A-7426-3D6E0CD61C5E}"/>
              </a:ext>
            </a:extLst>
          </p:cNvPr>
          <p:cNvSpPr>
            <a:spLocks noGrp="1"/>
          </p:cNvSpPr>
          <p:nvPr>
            <p:ph sz="half" idx="2"/>
          </p:nvPr>
        </p:nvSpPr>
        <p:spPr/>
        <p:txBody>
          <a:bodyPr>
            <a:normAutofit fontScale="92500" lnSpcReduction="10000"/>
          </a:bodyPr>
          <a:lstStyle/>
          <a:p>
            <a:r>
              <a:rPr lang="en-IN" dirty="0">
                <a:solidFill>
                  <a:srgbClr val="FF0000"/>
                </a:solidFill>
              </a:rPr>
              <a:t>Mapping</a:t>
            </a:r>
          </a:p>
          <a:p>
            <a:pPr lvl="1"/>
            <a:r>
              <a:rPr lang="en-IN" dirty="0" err="1">
                <a:solidFill>
                  <a:srgbClr val="FF0000"/>
                </a:solidFill>
              </a:rPr>
              <a:t>dict</a:t>
            </a:r>
            <a:endParaRPr lang="en-IN" dirty="0">
              <a:solidFill>
                <a:srgbClr val="FF0000"/>
              </a:solidFill>
            </a:endParaRPr>
          </a:p>
          <a:p>
            <a:r>
              <a:rPr lang="en-IN" dirty="0"/>
              <a:t>Set</a:t>
            </a:r>
          </a:p>
          <a:p>
            <a:pPr lvl="1"/>
            <a:r>
              <a:rPr lang="en-IN" dirty="0"/>
              <a:t>set: Unordered, Unique, Mutable</a:t>
            </a:r>
          </a:p>
          <a:p>
            <a:pPr lvl="1"/>
            <a:r>
              <a:rPr lang="en-IN" dirty="0" err="1"/>
              <a:t>frozenset</a:t>
            </a:r>
            <a:r>
              <a:rPr lang="en-IN" dirty="0"/>
              <a:t>: Unordered, Unique, Immutable</a:t>
            </a:r>
          </a:p>
          <a:p>
            <a:r>
              <a:rPr lang="en-IN" dirty="0"/>
              <a:t>Binary</a:t>
            </a:r>
          </a:p>
          <a:p>
            <a:pPr lvl="1"/>
            <a:r>
              <a:rPr lang="en-IN" dirty="0"/>
              <a:t>bytes</a:t>
            </a:r>
          </a:p>
          <a:p>
            <a:pPr lvl="1"/>
            <a:r>
              <a:rPr lang="en-IN" dirty="0" err="1"/>
              <a:t>bytearray</a:t>
            </a:r>
            <a:endParaRPr lang="en-IN" dirty="0"/>
          </a:p>
          <a:p>
            <a:pPr lvl="1"/>
            <a:r>
              <a:rPr lang="en-IN" dirty="0" err="1"/>
              <a:t>memoryview</a:t>
            </a:r>
            <a:endParaRPr lang="en-IN" dirty="0"/>
          </a:p>
          <a:p>
            <a:r>
              <a:rPr lang="en-IN" dirty="0"/>
              <a:t>None</a:t>
            </a:r>
          </a:p>
          <a:p>
            <a:pPr lvl="1"/>
            <a:r>
              <a:rPr lang="en-IN" dirty="0" err="1"/>
              <a:t>NoneType</a:t>
            </a:r>
            <a:endParaRPr lang="en-IN" dirty="0"/>
          </a:p>
        </p:txBody>
      </p:sp>
    </p:spTree>
    <p:extLst>
      <p:ext uri="{BB962C8B-B14F-4D97-AF65-F5344CB8AC3E}">
        <p14:creationId xmlns:p14="http://schemas.microsoft.com/office/powerpoint/2010/main" val="36235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D6EDC-AD6C-641F-A1C7-E9599AC825B1}"/>
              </a:ext>
            </a:extLst>
          </p:cNvPr>
          <p:cNvSpPr>
            <a:spLocks noGrp="1"/>
          </p:cNvSpPr>
          <p:nvPr>
            <p:ph type="title"/>
          </p:nvPr>
        </p:nvSpPr>
        <p:spPr/>
        <p:txBody>
          <a:bodyPr/>
          <a:lstStyle/>
          <a:p>
            <a:r>
              <a:rPr lang="en-IN" dirty="0"/>
              <a:t>Data Types: More Details</a:t>
            </a:r>
          </a:p>
        </p:txBody>
      </p:sp>
      <p:sp>
        <p:nvSpPr>
          <p:cNvPr id="6" name="Content Placeholder 5">
            <a:extLst>
              <a:ext uri="{FF2B5EF4-FFF2-40B4-BE49-F238E27FC236}">
                <a16:creationId xmlns:a16="http://schemas.microsoft.com/office/drawing/2014/main" id="{E9D3145D-EC09-9CE3-EBC6-7C813FAF4D4E}"/>
              </a:ext>
            </a:extLst>
          </p:cNvPr>
          <p:cNvSpPr>
            <a:spLocks noGrp="1"/>
          </p:cNvSpPr>
          <p:nvPr>
            <p:ph idx="1"/>
          </p:nvPr>
        </p:nvSpPr>
        <p:spPr/>
        <p:txBody>
          <a:bodyPr/>
          <a:lstStyle/>
          <a:p>
            <a:r>
              <a:rPr lang="en-IN" dirty="0"/>
              <a:t>There is no limit to how long an </a:t>
            </a:r>
            <a:r>
              <a:rPr lang="en-IN" i="1" dirty="0"/>
              <a:t>integer </a:t>
            </a:r>
            <a:r>
              <a:rPr lang="en-IN" dirty="0"/>
              <a:t>can be: It will depend on your machine’s memory constraints</a:t>
            </a:r>
          </a:p>
          <a:p>
            <a:r>
              <a:rPr lang="en-IN" dirty="0"/>
              <a:t>The </a:t>
            </a:r>
            <a:r>
              <a:rPr lang="en-IN" i="1" dirty="0"/>
              <a:t>float </a:t>
            </a:r>
            <a:r>
              <a:rPr lang="en-IN" dirty="0"/>
              <a:t>numbers are </a:t>
            </a:r>
            <a:r>
              <a:rPr lang="en-IN" i="1" dirty="0"/>
              <a:t>64-bit double precision numbers</a:t>
            </a:r>
            <a:r>
              <a:rPr lang="en-IN" dirty="0"/>
              <a:t>, which means that the maximum value can be ~ 1.8 x 10</a:t>
            </a:r>
            <a:r>
              <a:rPr lang="en-IN" baseline="30000" dirty="0"/>
              <a:t>308</a:t>
            </a:r>
          </a:p>
          <a:p>
            <a:endParaRPr lang="en-IN" dirty="0"/>
          </a:p>
        </p:txBody>
      </p:sp>
    </p:spTree>
    <p:extLst>
      <p:ext uri="{BB962C8B-B14F-4D97-AF65-F5344CB8AC3E}">
        <p14:creationId xmlns:p14="http://schemas.microsoft.com/office/powerpoint/2010/main" val="141063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39-0D48-29C5-3B07-4A5D1777576C}"/>
              </a:ext>
            </a:extLst>
          </p:cNvPr>
          <p:cNvSpPr>
            <a:spLocks noGrp="1"/>
          </p:cNvSpPr>
          <p:nvPr>
            <p:ph type="title"/>
          </p:nvPr>
        </p:nvSpPr>
        <p:spPr/>
        <p:txBody>
          <a:bodyPr/>
          <a:lstStyle/>
          <a:p>
            <a:r>
              <a:rPr lang="en-IN" dirty="0"/>
              <a:t>Comments</a:t>
            </a:r>
          </a:p>
        </p:txBody>
      </p:sp>
      <p:sp>
        <p:nvSpPr>
          <p:cNvPr id="3" name="Content Placeholder 2">
            <a:extLst>
              <a:ext uri="{FF2B5EF4-FFF2-40B4-BE49-F238E27FC236}">
                <a16:creationId xmlns:a16="http://schemas.microsoft.com/office/drawing/2014/main" id="{962EE611-24E9-FDDD-CE4E-60B0E9EF0DF0}"/>
              </a:ext>
            </a:extLst>
          </p:cNvPr>
          <p:cNvSpPr>
            <a:spLocks noGrp="1"/>
          </p:cNvSpPr>
          <p:nvPr>
            <p:ph idx="1"/>
          </p:nvPr>
        </p:nvSpPr>
        <p:spPr/>
        <p:txBody>
          <a:bodyPr>
            <a:normAutofit fontScale="92500" lnSpcReduction="10000"/>
          </a:bodyPr>
          <a:lstStyle/>
          <a:p>
            <a:r>
              <a:rPr lang="en-IN" dirty="0"/>
              <a:t># This is a single line comment</a:t>
            </a:r>
          </a:p>
          <a:p>
            <a:endParaRPr lang="en-IN" dirty="0"/>
          </a:p>
          <a:p>
            <a:r>
              <a:rPr lang="en-IN" dirty="0"/>
              <a:t>‘’’</a:t>
            </a:r>
          </a:p>
          <a:p>
            <a:r>
              <a:rPr lang="en-IN" dirty="0"/>
              <a:t>These are </a:t>
            </a:r>
          </a:p>
          <a:p>
            <a:r>
              <a:rPr lang="en-IN" dirty="0"/>
              <a:t>Multi-line</a:t>
            </a:r>
          </a:p>
          <a:p>
            <a:r>
              <a:rPr lang="en-IN" dirty="0"/>
              <a:t>Comments</a:t>
            </a:r>
          </a:p>
          <a:p>
            <a:r>
              <a:rPr lang="en-IN" dirty="0"/>
              <a:t>‘’’</a:t>
            </a:r>
          </a:p>
          <a:p>
            <a:endParaRPr lang="en-IN" dirty="0"/>
          </a:p>
          <a:p>
            <a:r>
              <a:rPr lang="en-IN" dirty="0"/>
              <a:t>Note: We can use “”” “”” instead of ‘’’ ‘’’, i.e. double quotes instead of single quotes</a:t>
            </a:r>
          </a:p>
        </p:txBody>
      </p:sp>
    </p:spTree>
    <p:extLst>
      <p:ext uri="{BB962C8B-B14F-4D97-AF65-F5344CB8AC3E}">
        <p14:creationId xmlns:p14="http://schemas.microsoft.com/office/powerpoint/2010/main" val="154925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705424-3339-E3EE-4E61-1F96C3668684}"/>
              </a:ext>
            </a:extLst>
          </p:cNvPr>
          <p:cNvSpPr>
            <a:spLocks noGrp="1"/>
          </p:cNvSpPr>
          <p:nvPr>
            <p:ph type="title"/>
          </p:nvPr>
        </p:nvSpPr>
        <p:spPr/>
        <p:txBody>
          <a:bodyPr/>
          <a:lstStyle/>
          <a:p>
            <a:r>
              <a:rPr lang="en-IN" dirty="0"/>
              <a:t>Python Introduction</a:t>
            </a:r>
          </a:p>
        </p:txBody>
      </p:sp>
      <p:sp>
        <p:nvSpPr>
          <p:cNvPr id="5" name="Text Placeholder 4">
            <a:extLst>
              <a:ext uri="{FF2B5EF4-FFF2-40B4-BE49-F238E27FC236}">
                <a16:creationId xmlns:a16="http://schemas.microsoft.com/office/drawing/2014/main" id="{6DD5DC40-9A04-219B-0E69-573EF513DE3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31310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C39F5-7AEE-DA79-BC9B-9BCEA558EA01}"/>
              </a:ext>
            </a:extLst>
          </p:cNvPr>
          <p:cNvSpPr>
            <a:spLocks noGrp="1"/>
          </p:cNvSpPr>
          <p:nvPr>
            <p:ph type="title"/>
          </p:nvPr>
        </p:nvSpPr>
        <p:spPr/>
        <p:txBody>
          <a:bodyPr/>
          <a:lstStyle/>
          <a:p>
            <a:r>
              <a:rPr lang="en-IN" dirty="0"/>
              <a:t>Data Structures</a:t>
            </a:r>
          </a:p>
        </p:txBody>
      </p:sp>
      <p:sp>
        <p:nvSpPr>
          <p:cNvPr id="5" name="Text Placeholder 4">
            <a:extLst>
              <a:ext uri="{FF2B5EF4-FFF2-40B4-BE49-F238E27FC236}">
                <a16:creationId xmlns:a16="http://schemas.microsoft.com/office/drawing/2014/main" id="{A5376553-8136-6F35-0EE3-758E78751887}"/>
              </a:ext>
            </a:extLst>
          </p:cNvPr>
          <p:cNvSpPr>
            <a:spLocks noGrp="1"/>
          </p:cNvSpPr>
          <p:nvPr>
            <p:ph type="body" idx="1"/>
          </p:nvPr>
        </p:nvSpPr>
        <p:spPr/>
        <p:txBody>
          <a:bodyPr/>
          <a:lstStyle/>
          <a:p>
            <a:r>
              <a:rPr lang="en-IN" dirty="0"/>
              <a:t>List, Tuple, Dictionary, Set</a:t>
            </a:r>
          </a:p>
        </p:txBody>
      </p:sp>
    </p:spTree>
    <p:extLst>
      <p:ext uri="{BB962C8B-B14F-4D97-AF65-F5344CB8AC3E}">
        <p14:creationId xmlns:p14="http://schemas.microsoft.com/office/powerpoint/2010/main" val="253161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16A9-D41A-D10E-D999-9696887B3428}"/>
              </a:ext>
            </a:extLst>
          </p:cNvPr>
          <p:cNvSpPr>
            <a:spLocks noGrp="1"/>
          </p:cNvSpPr>
          <p:nvPr>
            <p:ph type="title"/>
          </p:nvPr>
        </p:nvSpPr>
        <p:spPr/>
        <p:txBody>
          <a:bodyPr/>
          <a:lstStyle/>
          <a:p>
            <a:r>
              <a:rPr lang="en-IN" dirty="0"/>
              <a:t>Lists</a:t>
            </a:r>
          </a:p>
        </p:txBody>
      </p:sp>
      <p:sp>
        <p:nvSpPr>
          <p:cNvPr id="3" name="Content Placeholder 2">
            <a:extLst>
              <a:ext uri="{FF2B5EF4-FFF2-40B4-BE49-F238E27FC236}">
                <a16:creationId xmlns:a16="http://schemas.microsoft.com/office/drawing/2014/main" id="{3A7A3688-7A5F-9E6A-E79F-A6A80E6A337F}"/>
              </a:ext>
            </a:extLst>
          </p:cNvPr>
          <p:cNvSpPr>
            <a:spLocks noGrp="1"/>
          </p:cNvSpPr>
          <p:nvPr>
            <p:ph idx="1"/>
          </p:nvPr>
        </p:nvSpPr>
        <p:spPr/>
        <p:txBody>
          <a:bodyPr>
            <a:normAutofit fontScale="85000" lnSpcReduction="20000"/>
          </a:bodyPr>
          <a:lstStyle/>
          <a:p>
            <a:r>
              <a:rPr lang="en-US" dirty="0"/>
              <a:t>A </a:t>
            </a:r>
            <a:r>
              <a:rPr lang="en-US" b="1" dirty="0"/>
              <a:t>list </a:t>
            </a:r>
            <a:r>
              <a:rPr lang="en-US" dirty="0"/>
              <a:t>is a collection of arbitrary items that are ordered and changeable (</a:t>
            </a:r>
            <a:r>
              <a:rPr lang="en-US" u="sng" dirty="0"/>
              <a:t>mutable</a:t>
            </a:r>
            <a:r>
              <a:rPr lang="en-US" dirty="0"/>
              <a:t>)</a:t>
            </a:r>
          </a:p>
          <a:p>
            <a:r>
              <a:rPr lang="en-US" dirty="0"/>
              <a:t>Lists are denoted by square brackets [], and individual items within a list are separated by commas</a:t>
            </a:r>
          </a:p>
          <a:p>
            <a:r>
              <a:rPr lang="en-US" dirty="0"/>
              <a:t>Important characteristics of lists</a:t>
            </a:r>
          </a:p>
          <a:p>
            <a:pPr lvl="1"/>
            <a:r>
              <a:rPr lang="en-US" dirty="0"/>
              <a:t>Ordered – The sequence of elements remains fixed in a list’s lifetime</a:t>
            </a:r>
          </a:p>
          <a:p>
            <a:pPr lvl="1"/>
            <a:r>
              <a:rPr lang="en-US" dirty="0"/>
              <a:t>Can contain any arbitrary objects (data), e.g. </a:t>
            </a:r>
            <a:r>
              <a:rPr lang="en-US" dirty="0" err="1"/>
              <a:t>my_list</a:t>
            </a:r>
            <a:r>
              <a:rPr lang="en-US" dirty="0"/>
              <a:t> = [123, “testing”, False]</a:t>
            </a:r>
          </a:p>
          <a:p>
            <a:pPr lvl="1"/>
            <a:r>
              <a:rPr lang="en-US" dirty="0"/>
              <a:t>Elements can be accessed by using an index, e.g. </a:t>
            </a:r>
            <a:r>
              <a:rPr lang="en-US" dirty="0" err="1"/>
              <a:t>my_list</a:t>
            </a:r>
            <a:r>
              <a:rPr lang="en-US" dirty="0"/>
              <a:t>[1]</a:t>
            </a:r>
          </a:p>
          <a:p>
            <a:pPr lvl="1"/>
            <a:r>
              <a:rPr lang="en-US" dirty="0"/>
              <a:t>Can be nested to any depth, e.g. </a:t>
            </a:r>
            <a:r>
              <a:rPr lang="en-US" dirty="0" err="1"/>
              <a:t>my_list</a:t>
            </a:r>
            <a:r>
              <a:rPr lang="en-US" dirty="0"/>
              <a:t> = [“a”, [“bb”, [“ccc”, “</a:t>
            </a:r>
            <a:r>
              <a:rPr lang="en-US" dirty="0" err="1"/>
              <a:t>ddd</a:t>
            </a:r>
            <a:r>
              <a:rPr lang="en-US" dirty="0"/>
              <a:t>”], “cc” ], “b” ]</a:t>
            </a:r>
          </a:p>
          <a:p>
            <a:pPr lvl="1"/>
            <a:r>
              <a:rPr lang="en-US" dirty="0"/>
              <a:t>Mutable, e.g. </a:t>
            </a:r>
            <a:r>
              <a:rPr lang="en-US" dirty="0" err="1"/>
              <a:t>my_list</a:t>
            </a:r>
            <a:r>
              <a:rPr lang="en-US" dirty="0"/>
              <a:t>[2] = “new value”</a:t>
            </a:r>
          </a:p>
          <a:p>
            <a:pPr lvl="1"/>
            <a:r>
              <a:rPr lang="en-US" dirty="0"/>
              <a:t>Dynamic, e.g. </a:t>
            </a:r>
            <a:r>
              <a:rPr lang="en-US" dirty="0" err="1"/>
              <a:t>my_list.append</a:t>
            </a:r>
            <a:r>
              <a:rPr lang="en-US" dirty="0"/>
              <a:t>(123)</a:t>
            </a:r>
          </a:p>
          <a:p>
            <a:r>
              <a:rPr lang="en-US" dirty="0"/>
              <a:t>Example:</a:t>
            </a:r>
          </a:p>
          <a:p>
            <a:r>
              <a:rPr lang="en-US" sz="2400" dirty="0" err="1">
                <a:latin typeface="Cascadia Code" panose="020B0609020000020004" pitchFamily="49" charset="0"/>
                <a:ea typeface="Cascadia Code" panose="020B0609020000020004" pitchFamily="49" charset="0"/>
                <a:cs typeface="Cascadia Code" panose="020B0609020000020004" pitchFamily="49" charset="0"/>
              </a:rPr>
              <a:t>my_list</a:t>
            </a:r>
            <a:r>
              <a:rPr lang="en-US" sz="2400" dirty="0">
                <a:latin typeface="Cascadia Code" panose="020B0609020000020004" pitchFamily="49" charset="0"/>
                <a:ea typeface="Cascadia Code" panose="020B0609020000020004" pitchFamily="49" charset="0"/>
                <a:cs typeface="Cascadia Code" panose="020B0609020000020004" pitchFamily="49" charset="0"/>
              </a:rPr>
              <a:t> = ["apple", "banana", "cherry"]</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print(</a:t>
            </a:r>
            <a:r>
              <a:rPr lang="en-US" sz="2400" dirty="0" err="1">
                <a:latin typeface="Cascadia Code" panose="020B0609020000020004" pitchFamily="49" charset="0"/>
                <a:ea typeface="Cascadia Code" panose="020B0609020000020004" pitchFamily="49" charset="0"/>
                <a:cs typeface="Cascadia Code" panose="020B0609020000020004" pitchFamily="49" charset="0"/>
              </a:rPr>
              <a:t>my_list</a:t>
            </a:r>
            <a:r>
              <a:rPr lang="en-US" sz="2400" dirty="0">
                <a:latin typeface="Cascadia Code" panose="020B0609020000020004" pitchFamily="49" charset="0"/>
                <a:ea typeface="Cascadia Code" panose="020B0609020000020004" pitchFamily="49" charset="0"/>
                <a:cs typeface="Cascadia Code" panose="020B0609020000020004" pitchFamily="49" charset="0"/>
              </a:rPr>
              <a:t>)</a:t>
            </a:r>
          </a:p>
          <a:p>
            <a:endParaRPr lang="en-IN" dirty="0"/>
          </a:p>
        </p:txBody>
      </p:sp>
    </p:spTree>
    <p:extLst>
      <p:ext uri="{BB962C8B-B14F-4D97-AF65-F5344CB8AC3E}">
        <p14:creationId xmlns:p14="http://schemas.microsoft.com/office/powerpoint/2010/main" val="90272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B88A-126F-0966-90B4-CBEAE2D0444B}"/>
              </a:ext>
            </a:extLst>
          </p:cNvPr>
          <p:cNvSpPr>
            <a:spLocks noGrp="1"/>
          </p:cNvSpPr>
          <p:nvPr>
            <p:ph type="title"/>
          </p:nvPr>
        </p:nvSpPr>
        <p:spPr/>
        <p:txBody>
          <a:bodyPr/>
          <a:lstStyle/>
          <a:p>
            <a:r>
              <a:rPr lang="en-IN" dirty="0"/>
              <a:t>Item Numbering in Lists</a:t>
            </a:r>
          </a:p>
        </p:txBody>
      </p:sp>
      <p:sp>
        <p:nvSpPr>
          <p:cNvPr id="3" name="Content Placeholder 2">
            <a:extLst>
              <a:ext uri="{FF2B5EF4-FFF2-40B4-BE49-F238E27FC236}">
                <a16:creationId xmlns:a16="http://schemas.microsoft.com/office/drawing/2014/main" id="{54F2E8B6-46A5-6B60-7A79-3FA992BE5F09}"/>
              </a:ext>
            </a:extLst>
          </p:cNvPr>
          <p:cNvSpPr>
            <a:spLocks noGrp="1"/>
          </p:cNvSpPr>
          <p:nvPr>
            <p:ph idx="1"/>
          </p:nvPr>
        </p:nvSpPr>
        <p:spPr/>
        <p:txBody>
          <a:bodyPr>
            <a:normAutofit/>
          </a:bodyPr>
          <a:lstStyle/>
          <a:p>
            <a:r>
              <a:rPr lang="en-IN" dirty="0"/>
              <a:t>The first element in a Python list is at position 0 and not at position 1</a:t>
            </a:r>
          </a:p>
          <a:p>
            <a:r>
              <a:rPr lang="en-IN" dirty="0"/>
              <a:t>The second element has an index of 2</a:t>
            </a:r>
          </a:p>
          <a:p>
            <a:r>
              <a:rPr lang="en-IN" dirty="0"/>
              <a:t>So, to obtain an element from a list, subtract 1 from its position in the list</a:t>
            </a:r>
          </a:p>
          <a:p>
            <a:pPr lvl="1"/>
            <a:r>
              <a:rPr lang="en-IN" dirty="0"/>
              <a:t>Example: To access the fourth element, we need to use index value as 3</a:t>
            </a:r>
          </a:p>
          <a:p>
            <a:r>
              <a:rPr lang="en-IN" dirty="0"/>
              <a:t>bicycles = ['trek', '</a:t>
            </a:r>
            <a:r>
              <a:rPr lang="en-IN" dirty="0" err="1"/>
              <a:t>cannondale</a:t>
            </a:r>
            <a:r>
              <a:rPr lang="en-IN" dirty="0"/>
              <a:t>', 'redline', 'specialized']</a:t>
            </a:r>
          </a:p>
          <a:p>
            <a:r>
              <a:rPr lang="en-IN" dirty="0"/>
              <a:t>print(bicycles[1])</a:t>
            </a:r>
          </a:p>
          <a:p>
            <a:r>
              <a:rPr lang="en-IN" dirty="0"/>
              <a:t>print(bicycles[3])</a:t>
            </a:r>
          </a:p>
          <a:p>
            <a:r>
              <a:rPr lang="en-IN" dirty="0"/>
              <a:t>Output: </a:t>
            </a:r>
            <a:r>
              <a:rPr lang="en-IN" dirty="0" err="1"/>
              <a:t>cannondale</a:t>
            </a:r>
            <a:r>
              <a:rPr lang="en-IN" dirty="0"/>
              <a:t> and specialized, respectively</a:t>
            </a:r>
          </a:p>
          <a:p>
            <a:endParaRPr lang="en-IN" dirty="0"/>
          </a:p>
        </p:txBody>
      </p:sp>
    </p:spTree>
    <p:extLst>
      <p:ext uri="{BB962C8B-B14F-4D97-AF65-F5344CB8AC3E}">
        <p14:creationId xmlns:p14="http://schemas.microsoft.com/office/powerpoint/2010/main" val="1317727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8F66-8D4A-1C7F-C161-D01896F5733A}"/>
              </a:ext>
            </a:extLst>
          </p:cNvPr>
          <p:cNvSpPr>
            <a:spLocks noGrp="1"/>
          </p:cNvSpPr>
          <p:nvPr>
            <p:ph type="title"/>
          </p:nvPr>
        </p:nvSpPr>
        <p:spPr/>
        <p:txBody>
          <a:bodyPr/>
          <a:lstStyle/>
          <a:p>
            <a:r>
              <a:rPr lang="en-IN" dirty="0"/>
              <a:t>Lists</a:t>
            </a:r>
          </a:p>
        </p:txBody>
      </p:sp>
      <p:sp>
        <p:nvSpPr>
          <p:cNvPr id="3" name="Content Placeholder 2">
            <a:extLst>
              <a:ext uri="{FF2B5EF4-FFF2-40B4-BE49-F238E27FC236}">
                <a16:creationId xmlns:a16="http://schemas.microsoft.com/office/drawing/2014/main" id="{3CB4A7F6-E3FD-3E34-78AB-136FAF3F5F27}"/>
              </a:ext>
            </a:extLst>
          </p:cNvPr>
          <p:cNvSpPr>
            <a:spLocks noGrp="1"/>
          </p:cNvSpPr>
          <p:nvPr>
            <p:ph idx="1"/>
          </p:nvPr>
        </p:nvSpPr>
        <p:spPr/>
        <p:txBody>
          <a:bodyPr>
            <a:normAutofit fontScale="92500" lnSpcReduction="20000"/>
          </a:bodyPr>
          <a:lstStyle/>
          <a:p>
            <a:r>
              <a:rPr lang="en-IN" dirty="0"/>
              <a:t>Accessing individual elements: 0 is the first, -1 is the last</a:t>
            </a:r>
          </a:p>
          <a:p>
            <a:r>
              <a:rPr lang="en-US" dirty="0" err="1"/>
              <a:t>my_list</a:t>
            </a:r>
            <a:r>
              <a:rPr lang="en-US" dirty="0"/>
              <a:t> = ["apple", "banana", "cherry"]</a:t>
            </a:r>
          </a:p>
          <a:p>
            <a:r>
              <a:rPr lang="en-US" dirty="0"/>
              <a:t>print(</a:t>
            </a:r>
            <a:r>
              <a:rPr lang="en-US" dirty="0" err="1"/>
              <a:t>my_list</a:t>
            </a:r>
            <a:r>
              <a:rPr lang="en-US" dirty="0"/>
              <a:t>[0])   # Output: 'apple’</a:t>
            </a:r>
          </a:p>
          <a:p>
            <a:r>
              <a:rPr lang="en-US" dirty="0"/>
              <a:t>print(</a:t>
            </a:r>
            <a:r>
              <a:rPr lang="en-US" dirty="0" err="1"/>
              <a:t>my_list</a:t>
            </a:r>
            <a:r>
              <a:rPr lang="en-US" dirty="0"/>
              <a:t>[0].title())   # Output: ‘Apple'</a:t>
            </a:r>
          </a:p>
          <a:p>
            <a:r>
              <a:rPr lang="en-US" dirty="0"/>
              <a:t>print(</a:t>
            </a:r>
            <a:r>
              <a:rPr lang="en-US" dirty="0" err="1"/>
              <a:t>my_list</a:t>
            </a:r>
            <a:r>
              <a:rPr lang="en-US" dirty="0"/>
              <a:t>[-1])  # Output: 'cherry’</a:t>
            </a:r>
          </a:p>
          <a:p>
            <a:endParaRPr lang="en-IN" dirty="0"/>
          </a:p>
          <a:p>
            <a:r>
              <a:rPr lang="en-IN" dirty="0"/>
              <a:t>Changing items in a list</a:t>
            </a:r>
          </a:p>
          <a:p>
            <a:r>
              <a:rPr lang="en-US" dirty="0" err="1"/>
              <a:t>my_list</a:t>
            </a:r>
            <a:r>
              <a:rPr lang="en-US" dirty="0"/>
              <a:t> = ["apple", "banana", "cherry"]</a:t>
            </a:r>
          </a:p>
          <a:p>
            <a:r>
              <a:rPr lang="en-US" dirty="0" err="1"/>
              <a:t>my_list</a:t>
            </a:r>
            <a:r>
              <a:rPr lang="en-US" dirty="0"/>
              <a:t>[1] = "orange"</a:t>
            </a:r>
          </a:p>
          <a:p>
            <a:r>
              <a:rPr lang="en-US" dirty="0"/>
              <a:t>print(</a:t>
            </a:r>
            <a:r>
              <a:rPr lang="en-US" dirty="0" err="1"/>
              <a:t>my_list</a:t>
            </a:r>
            <a:r>
              <a:rPr lang="en-US" dirty="0"/>
              <a:t>)  # Output: ['apple', 'orange', 'cherry']</a:t>
            </a:r>
          </a:p>
        </p:txBody>
      </p:sp>
    </p:spTree>
    <p:extLst>
      <p:ext uri="{BB962C8B-B14F-4D97-AF65-F5344CB8AC3E}">
        <p14:creationId xmlns:p14="http://schemas.microsoft.com/office/powerpoint/2010/main" val="291797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133C-0889-079A-FF7D-93110AAFB98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56B75F8A-EE3A-3496-1D39-AAD0316D3DEB}"/>
              </a:ext>
            </a:extLst>
          </p:cNvPr>
          <p:cNvSpPr>
            <a:spLocks noGrp="1"/>
          </p:cNvSpPr>
          <p:nvPr>
            <p:ph idx="1"/>
          </p:nvPr>
        </p:nvSpPr>
        <p:spPr/>
        <p:txBody>
          <a:bodyPr>
            <a:normAutofit lnSpcReduction="10000"/>
          </a:bodyPr>
          <a:lstStyle/>
          <a:p>
            <a:r>
              <a:rPr lang="en-US" dirty="0"/>
              <a:t>Names: Store the names of a few of your friends in a list called names. Print each person’s name by accessing each element in the list, one at a time. </a:t>
            </a:r>
          </a:p>
          <a:p>
            <a:r>
              <a:rPr lang="en-US" dirty="0"/>
              <a:t>Greetings: Start with the list you used above, but instead of just printing each person’s name, print a message to them. The text of each message should be the same, but each message should be personalized with the person’s name. </a:t>
            </a:r>
          </a:p>
          <a:p>
            <a:r>
              <a:rPr lang="en-US" dirty="0"/>
              <a:t>Your Own List: Think of your favorite mode of transportation, such as a motorcycle or a car, and make a list that stores several examples. Use your list to print a series of statements about these items, such as “I would like to own a Honda motorcycle.”</a:t>
            </a:r>
          </a:p>
        </p:txBody>
      </p:sp>
    </p:spTree>
    <p:extLst>
      <p:ext uri="{BB962C8B-B14F-4D97-AF65-F5344CB8AC3E}">
        <p14:creationId xmlns:p14="http://schemas.microsoft.com/office/powerpoint/2010/main" val="2010146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8F66-8D4A-1C7F-C161-D01896F5733A}"/>
              </a:ext>
            </a:extLst>
          </p:cNvPr>
          <p:cNvSpPr>
            <a:spLocks noGrp="1"/>
          </p:cNvSpPr>
          <p:nvPr>
            <p:ph type="title"/>
          </p:nvPr>
        </p:nvSpPr>
        <p:spPr/>
        <p:txBody>
          <a:bodyPr/>
          <a:lstStyle/>
          <a:p>
            <a:r>
              <a:rPr lang="en-IN" dirty="0"/>
              <a:t>Adding, Modifying, Removing Elements</a:t>
            </a:r>
          </a:p>
        </p:txBody>
      </p:sp>
      <p:sp>
        <p:nvSpPr>
          <p:cNvPr id="3" name="Content Placeholder 2">
            <a:extLst>
              <a:ext uri="{FF2B5EF4-FFF2-40B4-BE49-F238E27FC236}">
                <a16:creationId xmlns:a16="http://schemas.microsoft.com/office/drawing/2014/main" id="{3CB4A7F6-E3FD-3E34-78AB-136FAF3F5F27}"/>
              </a:ext>
            </a:extLst>
          </p:cNvPr>
          <p:cNvSpPr>
            <a:spLocks noGrp="1"/>
          </p:cNvSpPr>
          <p:nvPr>
            <p:ph idx="1"/>
          </p:nvPr>
        </p:nvSpPr>
        <p:spPr/>
        <p:txBody>
          <a:bodyPr>
            <a:normAutofit fontScale="62500" lnSpcReduction="20000"/>
          </a:bodyPr>
          <a:lstStyle/>
          <a:p>
            <a:r>
              <a:rPr lang="en-IN" dirty="0"/>
              <a:t>Adding an item to the end of a list</a:t>
            </a:r>
          </a:p>
          <a:p>
            <a:r>
              <a:rPr lang="en-US" dirty="0" err="1"/>
              <a:t>my_list</a:t>
            </a:r>
            <a:r>
              <a:rPr lang="en-US" dirty="0"/>
              <a:t> = ["apple", "banana", "cherry"]</a:t>
            </a:r>
          </a:p>
          <a:p>
            <a:r>
              <a:rPr lang="en-US" dirty="0" err="1"/>
              <a:t>my_list.append</a:t>
            </a:r>
            <a:r>
              <a:rPr lang="en-US" dirty="0"/>
              <a:t>("orange")</a:t>
            </a:r>
          </a:p>
          <a:p>
            <a:r>
              <a:rPr lang="en-US" dirty="0"/>
              <a:t>print(</a:t>
            </a:r>
            <a:r>
              <a:rPr lang="en-US" dirty="0" err="1"/>
              <a:t>my_list</a:t>
            </a:r>
            <a:r>
              <a:rPr lang="en-US" dirty="0"/>
              <a:t>)  # Output: ['apple', 'banana', 'cherry', 'orange’]</a:t>
            </a:r>
          </a:p>
          <a:p>
            <a:endParaRPr lang="en-IN" dirty="0"/>
          </a:p>
          <a:p>
            <a:r>
              <a:rPr lang="en-IN" dirty="0"/>
              <a:t>Removing an item</a:t>
            </a:r>
          </a:p>
          <a:p>
            <a:r>
              <a:rPr lang="en-US" dirty="0" err="1"/>
              <a:t>my_list</a:t>
            </a:r>
            <a:r>
              <a:rPr lang="en-US" dirty="0"/>
              <a:t> = ["apple", "banana", "cherry"]</a:t>
            </a:r>
          </a:p>
          <a:p>
            <a:r>
              <a:rPr lang="en-US" dirty="0" err="1"/>
              <a:t>my_list.remove</a:t>
            </a:r>
            <a:r>
              <a:rPr lang="en-US" dirty="0"/>
              <a:t>("banana")</a:t>
            </a:r>
          </a:p>
          <a:p>
            <a:r>
              <a:rPr lang="en-US" dirty="0"/>
              <a:t>print(</a:t>
            </a:r>
            <a:r>
              <a:rPr lang="en-US" dirty="0" err="1"/>
              <a:t>my_list</a:t>
            </a:r>
            <a:r>
              <a:rPr lang="en-US" dirty="0"/>
              <a:t>)  # Output: ['apple', 'cherry’]</a:t>
            </a:r>
          </a:p>
          <a:p>
            <a:endParaRPr lang="en-US" dirty="0"/>
          </a:p>
          <a:p>
            <a:r>
              <a:rPr lang="en-US" dirty="0"/>
              <a:t>Finding the number of items in a list</a:t>
            </a:r>
          </a:p>
          <a:p>
            <a:r>
              <a:rPr lang="en-US" dirty="0" err="1"/>
              <a:t>my_list</a:t>
            </a:r>
            <a:r>
              <a:rPr lang="en-US" dirty="0"/>
              <a:t> = ["apple", "banana", "cherry"]</a:t>
            </a:r>
          </a:p>
          <a:p>
            <a:r>
              <a:rPr lang="en-US" dirty="0"/>
              <a:t>print(</a:t>
            </a:r>
            <a:r>
              <a:rPr lang="en-US" dirty="0" err="1"/>
              <a:t>len</a:t>
            </a:r>
            <a:r>
              <a:rPr lang="en-US" dirty="0"/>
              <a:t>(</a:t>
            </a:r>
            <a:r>
              <a:rPr lang="en-US" dirty="0" err="1"/>
              <a:t>my_list</a:t>
            </a:r>
            <a:r>
              <a:rPr lang="en-US" dirty="0"/>
              <a:t>))  # Output: 3</a:t>
            </a:r>
          </a:p>
        </p:txBody>
      </p:sp>
    </p:spTree>
    <p:extLst>
      <p:ext uri="{BB962C8B-B14F-4D97-AF65-F5344CB8AC3E}">
        <p14:creationId xmlns:p14="http://schemas.microsoft.com/office/powerpoint/2010/main" val="1275510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2E38-D81A-87C9-689C-48B76298BB54}"/>
              </a:ext>
            </a:extLst>
          </p:cNvPr>
          <p:cNvSpPr>
            <a:spLocks noGrp="1"/>
          </p:cNvSpPr>
          <p:nvPr>
            <p:ph type="title"/>
          </p:nvPr>
        </p:nvSpPr>
        <p:spPr/>
        <p:txBody>
          <a:bodyPr/>
          <a:lstStyle/>
          <a:p>
            <a:r>
              <a:rPr lang="en-IN" dirty="0"/>
              <a:t>More Examples</a:t>
            </a:r>
          </a:p>
        </p:txBody>
      </p:sp>
      <p:sp>
        <p:nvSpPr>
          <p:cNvPr id="3" name="Content Placeholder 2">
            <a:extLst>
              <a:ext uri="{FF2B5EF4-FFF2-40B4-BE49-F238E27FC236}">
                <a16:creationId xmlns:a16="http://schemas.microsoft.com/office/drawing/2014/main" id="{D18D4684-E840-EEAE-5DAA-8E624C89A24C}"/>
              </a:ext>
            </a:extLst>
          </p:cNvPr>
          <p:cNvSpPr>
            <a:spLocks noGrp="1"/>
          </p:cNvSpPr>
          <p:nvPr>
            <p:ph idx="1"/>
          </p:nvPr>
        </p:nvSpPr>
        <p:spPr/>
        <p:txBody>
          <a:bodyPr>
            <a:normAutofit fontScale="77500" lnSpcReduction="20000"/>
          </a:bodyPr>
          <a:lstStyle/>
          <a:p>
            <a:r>
              <a:rPr lang="en-US" dirty="0"/>
              <a:t># </a:t>
            </a:r>
            <a:r>
              <a:rPr lang="en-US" dirty="0">
                <a:solidFill>
                  <a:srgbClr val="FF0000"/>
                </a:solidFill>
              </a:rPr>
              <a:t>Replacing</a:t>
            </a:r>
            <a:r>
              <a:rPr lang="en-US" dirty="0"/>
              <a:t> an element at a specific position in a list – You cannot add like this!</a:t>
            </a:r>
          </a:p>
          <a:p>
            <a:r>
              <a:rPr lang="en-US" dirty="0"/>
              <a:t># To add, either use </a:t>
            </a:r>
            <a:r>
              <a:rPr lang="en-US" dirty="0">
                <a:solidFill>
                  <a:srgbClr val="FF0000"/>
                </a:solidFill>
              </a:rPr>
              <a:t>insert()</a:t>
            </a:r>
            <a:r>
              <a:rPr lang="en-US" dirty="0"/>
              <a:t> or </a:t>
            </a:r>
            <a:r>
              <a:rPr lang="en-US" dirty="0">
                <a:solidFill>
                  <a:srgbClr val="FF0000"/>
                </a:solidFill>
              </a:rPr>
              <a:t>append()</a:t>
            </a:r>
          </a:p>
          <a:p>
            <a:r>
              <a:rPr lang="en-US" dirty="0"/>
              <a:t>motorcycles = ['</a:t>
            </a:r>
            <a:r>
              <a:rPr lang="en-US" dirty="0" err="1"/>
              <a:t>honda</a:t>
            </a:r>
            <a:r>
              <a:rPr lang="en-US" dirty="0"/>
              <a:t>', '</a:t>
            </a:r>
            <a:r>
              <a:rPr lang="en-US" dirty="0" err="1"/>
              <a:t>yamaha</a:t>
            </a:r>
            <a:r>
              <a:rPr lang="en-US" dirty="0"/>
              <a:t>', '</a:t>
            </a:r>
            <a:r>
              <a:rPr lang="en-US" dirty="0" err="1"/>
              <a:t>suzuki</a:t>
            </a:r>
            <a:r>
              <a:rPr lang="en-US" dirty="0"/>
              <a:t>’]</a:t>
            </a:r>
          </a:p>
          <a:p>
            <a:r>
              <a:rPr lang="en-IN" dirty="0"/>
              <a:t>motorcycles[0] = '</a:t>
            </a:r>
            <a:r>
              <a:rPr lang="en-IN" dirty="0" err="1"/>
              <a:t>ducati</a:t>
            </a:r>
            <a:r>
              <a:rPr lang="en-IN" dirty="0"/>
              <a:t>’ # Replace, not add a new element</a:t>
            </a:r>
          </a:p>
          <a:p>
            <a:r>
              <a:rPr lang="en-IN" dirty="0"/>
              <a:t>motorcycles[3] = '</a:t>
            </a:r>
            <a:r>
              <a:rPr lang="en-IN" dirty="0" err="1"/>
              <a:t>ducati</a:t>
            </a:r>
            <a:r>
              <a:rPr lang="en-IN" dirty="0"/>
              <a:t>’ # ERROR! We must use append</a:t>
            </a:r>
          </a:p>
          <a:p>
            <a:r>
              <a:rPr lang="en-US" dirty="0"/>
              <a:t>print(motorcycles)</a:t>
            </a:r>
          </a:p>
          <a:p>
            <a:endParaRPr lang="en-US" dirty="0"/>
          </a:p>
          <a:p>
            <a:r>
              <a:rPr lang="en-US" dirty="0"/>
              <a:t># </a:t>
            </a:r>
            <a:r>
              <a:rPr lang="en-US" dirty="0">
                <a:solidFill>
                  <a:srgbClr val="FF0000"/>
                </a:solidFill>
              </a:rPr>
              <a:t>Adding</a:t>
            </a:r>
            <a:r>
              <a:rPr lang="en-US" dirty="0"/>
              <a:t> an element to the end of a list: </a:t>
            </a:r>
            <a:r>
              <a:rPr lang="en-US" b="1" dirty="0"/>
              <a:t>append()</a:t>
            </a:r>
          </a:p>
          <a:p>
            <a:r>
              <a:rPr lang="en-IN" dirty="0"/>
              <a:t>motorcycles = ['</a:t>
            </a:r>
            <a:r>
              <a:rPr lang="en-IN" dirty="0" err="1"/>
              <a:t>honda</a:t>
            </a:r>
            <a:r>
              <a:rPr lang="en-IN" dirty="0"/>
              <a:t>', '</a:t>
            </a:r>
            <a:r>
              <a:rPr lang="en-IN" dirty="0" err="1"/>
              <a:t>yamaha</a:t>
            </a:r>
            <a:r>
              <a:rPr lang="en-IN" dirty="0"/>
              <a:t>', '</a:t>
            </a:r>
            <a:r>
              <a:rPr lang="en-IN" dirty="0" err="1"/>
              <a:t>suzuki</a:t>
            </a:r>
            <a:r>
              <a:rPr lang="en-IN" dirty="0"/>
              <a:t>']</a:t>
            </a:r>
          </a:p>
          <a:p>
            <a:r>
              <a:rPr lang="en-IN" dirty="0"/>
              <a:t>print(motorcycles)</a:t>
            </a:r>
          </a:p>
          <a:p>
            <a:r>
              <a:rPr lang="en-IN" dirty="0" err="1"/>
              <a:t>motorcycles.append</a:t>
            </a:r>
            <a:r>
              <a:rPr lang="en-IN" dirty="0"/>
              <a:t>('</a:t>
            </a:r>
            <a:r>
              <a:rPr lang="en-IN" dirty="0" err="1"/>
              <a:t>ducati</a:t>
            </a:r>
            <a:r>
              <a:rPr lang="en-IN" dirty="0"/>
              <a:t>')</a:t>
            </a:r>
          </a:p>
          <a:p>
            <a:r>
              <a:rPr lang="en-IN" dirty="0"/>
              <a:t>print(motorcycles)</a:t>
            </a:r>
          </a:p>
          <a:p>
            <a:endParaRPr lang="en-IN" dirty="0"/>
          </a:p>
        </p:txBody>
      </p:sp>
    </p:spTree>
    <p:extLst>
      <p:ext uri="{BB962C8B-B14F-4D97-AF65-F5344CB8AC3E}">
        <p14:creationId xmlns:p14="http://schemas.microsoft.com/office/powerpoint/2010/main" val="3902511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2E38-D81A-87C9-689C-48B76298BB54}"/>
              </a:ext>
            </a:extLst>
          </p:cNvPr>
          <p:cNvSpPr>
            <a:spLocks noGrp="1"/>
          </p:cNvSpPr>
          <p:nvPr>
            <p:ph type="title"/>
          </p:nvPr>
        </p:nvSpPr>
        <p:spPr/>
        <p:txBody>
          <a:bodyPr/>
          <a:lstStyle/>
          <a:p>
            <a:r>
              <a:rPr lang="en-IN" dirty="0"/>
              <a:t>More Examples</a:t>
            </a:r>
          </a:p>
        </p:txBody>
      </p:sp>
      <p:sp>
        <p:nvSpPr>
          <p:cNvPr id="3" name="Content Placeholder 2">
            <a:extLst>
              <a:ext uri="{FF2B5EF4-FFF2-40B4-BE49-F238E27FC236}">
                <a16:creationId xmlns:a16="http://schemas.microsoft.com/office/drawing/2014/main" id="{D18D4684-E840-EEAE-5DAA-8E624C89A24C}"/>
              </a:ext>
            </a:extLst>
          </p:cNvPr>
          <p:cNvSpPr>
            <a:spLocks noGrp="1"/>
          </p:cNvSpPr>
          <p:nvPr>
            <p:ph idx="1"/>
          </p:nvPr>
        </p:nvSpPr>
        <p:spPr/>
        <p:txBody>
          <a:bodyPr>
            <a:normAutofit fontScale="92500" lnSpcReduction="20000"/>
          </a:bodyPr>
          <a:lstStyle/>
          <a:p>
            <a:r>
              <a:rPr lang="en-US" dirty="0"/>
              <a:t># Using the </a:t>
            </a:r>
            <a:r>
              <a:rPr lang="en-US" b="1" dirty="0"/>
              <a:t>insert()</a:t>
            </a:r>
            <a:r>
              <a:rPr lang="en-US" dirty="0"/>
              <a:t> </a:t>
            </a:r>
            <a:r>
              <a:rPr lang="en-US" dirty="0" err="1"/>
              <a:t>mehod</a:t>
            </a:r>
            <a:endParaRPr lang="en-US" dirty="0"/>
          </a:p>
          <a:p>
            <a:r>
              <a:rPr lang="en-US" dirty="0"/>
              <a:t>motorcycles = ['</a:t>
            </a:r>
            <a:r>
              <a:rPr lang="en-US" dirty="0" err="1"/>
              <a:t>honda</a:t>
            </a:r>
            <a:r>
              <a:rPr lang="en-US" dirty="0"/>
              <a:t>', '</a:t>
            </a:r>
            <a:r>
              <a:rPr lang="en-US" dirty="0" err="1"/>
              <a:t>yamaha</a:t>
            </a:r>
            <a:r>
              <a:rPr lang="en-US" dirty="0"/>
              <a:t>', '</a:t>
            </a:r>
            <a:r>
              <a:rPr lang="en-US" dirty="0" err="1"/>
              <a:t>suzuki</a:t>
            </a:r>
            <a:r>
              <a:rPr lang="en-US" dirty="0"/>
              <a:t>']</a:t>
            </a:r>
          </a:p>
          <a:p>
            <a:r>
              <a:rPr lang="en-US" dirty="0" err="1"/>
              <a:t>motorcycles.insert</a:t>
            </a:r>
            <a:r>
              <a:rPr lang="en-US" dirty="0"/>
              <a:t>(0, '</a:t>
            </a:r>
            <a:r>
              <a:rPr lang="en-US" dirty="0" err="1"/>
              <a:t>ducati</a:t>
            </a:r>
            <a:r>
              <a:rPr lang="en-US" dirty="0"/>
              <a:t>')</a:t>
            </a:r>
          </a:p>
          <a:p>
            <a:r>
              <a:rPr lang="en-US" dirty="0"/>
              <a:t>print(motorcycles)</a:t>
            </a:r>
          </a:p>
          <a:p>
            <a:endParaRPr lang="en-US" dirty="0"/>
          </a:p>
          <a:p>
            <a:r>
              <a:rPr lang="en-US" dirty="0"/>
              <a:t># Using the </a:t>
            </a:r>
            <a:r>
              <a:rPr lang="en-US" b="1" dirty="0"/>
              <a:t>del()</a:t>
            </a:r>
            <a:r>
              <a:rPr lang="en-US" dirty="0"/>
              <a:t> method</a:t>
            </a:r>
          </a:p>
          <a:p>
            <a:r>
              <a:rPr lang="en-US" dirty="0"/>
              <a:t>motorcycles = ['</a:t>
            </a:r>
            <a:r>
              <a:rPr lang="en-US" dirty="0" err="1"/>
              <a:t>honda</a:t>
            </a:r>
            <a:r>
              <a:rPr lang="en-US" dirty="0"/>
              <a:t>', '</a:t>
            </a:r>
            <a:r>
              <a:rPr lang="en-US" dirty="0" err="1"/>
              <a:t>yamaha</a:t>
            </a:r>
            <a:r>
              <a:rPr lang="en-US" dirty="0"/>
              <a:t>', '</a:t>
            </a:r>
            <a:r>
              <a:rPr lang="en-US" dirty="0" err="1"/>
              <a:t>suzuki</a:t>
            </a:r>
            <a:r>
              <a:rPr lang="en-US" dirty="0"/>
              <a:t>']</a:t>
            </a:r>
          </a:p>
          <a:p>
            <a:r>
              <a:rPr lang="en-US" dirty="0"/>
              <a:t>print(motorcycles)</a:t>
            </a:r>
          </a:p>
          <a:p>
            <a:r>
              <a:rPr lang="en-US" dirty="0"/>
              <a:t>del motorcycles[0] # OR </a:t>
            </a:r>
            <a:r>
              <a:rPr lang="en-US" dirty="0" err="1"/>
              <a:t>motorcycles.remove</a:t>
            </a:r>
            <a:r>
              <a:rPr lang="en-US" dirty="0"/>
              <a:t>(“</a:t>
            </a:r>
            <a:r>
              <a:rPr lang="en-US" dirty="0" err="1"/>
              <a:t>honda</a:t>
            </a:r>
            <a:r>
              <a:rPr lang="en-US" dirty="0"/>
              <a:t>")</a:t>
            </a:r>
          </a:p>
          <a:p>
            <a:r>
              <a:rPr lang="en-US" dirty="0"/>
              <a:t>print(motorcycles)</a:t>
            </a:r>
          </a:p>
          <a:p>
            <a:endParaRPr lang="en-US" dirty="0"/>
          </a:p>
          <a:p>
            <a:endParaRPr lang="en-US" dirty="0"/>
          </a:p>
        </p:txBody>
      </p:sp>
    </p:spTree>
    <p:extLst>
      <p:ext uri="{BB962C8B-B14F-4D97-AF65-F5344CB8AC3E}">
        <p14:creationId xmlns:p14="http://schemas.microsoft.com/office/powerpoint/2010/main" val="3318664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F844-1097-4D6E-5123-540ECF592D8C}"/>
              </a:ext>
            </a:extLst>
          </p:cNvPr>
          <p:cNvSpPr>
            <a:spLocks noGrp="1"/>
          </p:cNvSpPr>
          <p:nvPr>
            <p:ph type="title"/>
          </p:nvPr>
        </p:nvSpPr>
        <p:spPr/>
        <p:txBody>
          <a:bodyPr/>
          <a:lstStyle/>
          <a:p>
            <a:r>
              <a:rPr lang="en-IN" dirty="0"/>
              <a:t>Creating a Blank List and Appending Elements to it</a:t>
            </a:r>
          </a:p>
        </p:txBody>
      </p:sp>
      <p:sp>
        <p:nvSpPr>
          <p:cNvPr id="3" name="Content Placeholder 2">
            <a:extLst>
              <a:ext uri="{FF2B5EF4-FFF2-40B4-BE49-F238E27FC236}">
                <a16:creationId xmlns:a16="http://schemas.microsoft.com/office/drawing/2014/main" id="{8C3B24CE-4C34-D8C5-C286-F067711C93AA}"/>
              </a:ext>
            </a:extLst>
          </p:cNvPr>
          <p:cNvSpPr>
            <a:spLocks noGrp="1"/>
          </p:cNvSpPr>
          <p:nvPr>
            <p:ph idx="1"/>
          </p:nvPr>
        </p:nvSpPr>
        <p:spPr/>
        <p:txBody>
          <a:bodyPr/>
          <a:lstStyle/>
          <a:p>
            <a:r>
              <a:rPr lang="en-IN" dirty="0"/>
              <a:t>motorcycles = []</a:t>
            </a:r>
          </a:p>
          <a:p>
            <a:r>
              <a:rPr lang="en-IN" dirty="0" err="1"/>
              <a:t>motorcycles.append</a:t>
            </a:r>
            <a:r>
              <a:rPr lang="en-IN" dirty="0"/>
              <a:t>('</a:t>
            </a:r>
            <a:r>
              <a:rPr lang="en-IN" dirty="0" err="1"/>
              <a:t>honda</a:t>
            </a:r>
            <a:r>
              <a:rPr lang="en-IN" dirty="0"/>
              <a:t>')</a:t>
            </a:r>
          </a:p>
          <a:p>
            <a:r>
              <a:rPr lang="en-IN" dirty="0" err="1"/>
              <a:t>motorcycles.append</a:t>
            </a:r>
            <a:r>
              <a:rPr lang="en-IN" dirty="0"/>
              <a:t>('</a:t>
            </a:r>
            <a:r>
              <a:rPr lang="en-IN" dirty="0" err="1"/>
              <a:t>yamaha</a:t>
            </a:r>
            <a:r>
              <a:rPr lang="en-IN" dirty="0"/>
              <a:t>')</a:t>
            </a:r>
          </a:p>
          <a:p>
            <a:r>
              <a:rPr lang="en-IN" dirty="0" err="1"/>
              <a:t>motorcycles.append</a:t>
            </a:r>
            <a:r>
              <a:rPr lang="en-IN" dirty="0"/>
              <a:t>('</a:t>
            </a:r>
            <a:r>
              <a:rPr lang="en-IN" dirty="0" err="1"/>
              <a:t>suzuki</a:t>
            </a:r>
            <a:r>
              <a:rPr lang="en-IN" dirty="0"/>
              <a:t>')</a:t>
            </a:r>
          </a:p>
          <a:p>
            <a:r>
              <a:rPr lang="en-IN" dirty="0"/>
              <a:t>print(motorcycles)</a:t>
            </a:r>
          </a:p>
          <a:p>
            <a:endParaRPr lang="en-IN" dirty="0"/>
          </a:p>
        </p:txBody>
      </p:sp>
    </p:spTree>
    <p:extLst>
      <p:ext uri="{BB962C8B-B14F-4D97-AF65-F5344CB8AC3E}">
        <p14:creationId xmlns:p14="http://schemas.microsoft.com/office/powerpoint/2010/main" val="1127462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D455-C89E-B162-00B0-6DC58601B49C}"/>
              </a:ext>
            </a:extLst>
          </p:cNvPr>
          <p:cNvSpPr>
            <a:spLocks noGrp="1"/>
          </p:cNvSpPr>
          <p:nvPr>
            <p:ph type="title"/>
          </p:nvPr>
        </p:nvSpPr>
        <p:spPr/>
        <p:txBody>
          <a:bodyPr/>
          <a:lstStyle/>
          <a:p>
            <a:r>
              <a:rPr lang="en-IN" dirty="0"/>
              <a:t>The pop() Method</a:t>
            </a:r>
          </a:p>
        </p:txBody>
      </p:sp>
      <p:sp>
        <p:nvSpPr>
          <p:cNvPr id="3" name="Content Placeholder 2">
            <a:extLst>
              <a:ext uri="{FF2B5EF4-FFF2-40B4-BE49-F238E27FC236}">
                <a16:creationId xmlns:a16="http://schemas.microsoft.com/office/drawing/2014/main" id="{30D76FCA-F1FF-04F7-C0FB-04B199CC0389}"/>
              </a:ext>
            </a:extLst>
          </p:cNvPr>
          <p:cNvSpPr>
            <a:spLocks noGrp="1"/>
          </p:cNvSpPr>
          <p:nvPr>
            <p:ph idx="1"/>
          </p:nvPr>
        </p:nvSpPr>
        <p:spPr/>
        <p:txBody>
          <a:bodyPr/>
          <a:lstStyle/>
          <a:p>
            <a:r>
              <a:rPr lang="en-IN" dirty="0"/>
              <a:t>Sometimes we may want to remove an element from a list, but also use its value, when it is being removed</a:t>
            </a:r>
          </a:p>
          <a:p>
            <a:r>
              <a:rPr lang="en-IN" dirty="0"/>
              <a:t>We can use the pop() method for this</a:t>
            </a:r>
          </a:p>
          <a:p>
            <a:r>
              <a:rPr lang="en-IN" dirty="0"/>
              <a:t>We can only pop those many elements that exist in the list</a:t>
            </a:r>
          </a:p>
          <a:p>
            <a:r>
              <a:rPr lang="en-IN" dirty="0"/>
              <a:t>If we try to pop more, we will get an error</a:t>
            </a:r>
          </a:p>
          <a:p>
            <a:r>
              <a:rPr lang="en-IN" dirty="0"/>
              <a:t>See next slide</a:t>
            </a:r>
          </a:p>
        </p:txBody>
      </p:sp>
    </p:spTree>
    <p:extLst>
      <p:ext uri="{BB962C8B-B14F-4D97-AF65-F5344CB8AC3E}">
        <p14:creationId xmlns:p14="http://schemas.microsoft.com/office/powerpoint/2010/main" val="210515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E920-BF90-596B-E209-939411A92A74}"/>
              </a:ext>
            </a:extLst>
          </p:cNvPr>
          <p:cNvSpPr>
            <a:spLocks noGrp="1"/>
          </p:cNvSpPr>
          <p:nvPr>
            <p:ph type="title"/>
          </p:nvPr>
        </p:nvSpPr>
        <p:spPr/>
        <p:txBody>
          <a:bodyPr/>
          <a:lstStyle/>
          <a:p>
            <a:r>
              <a:rPr lang="en-IN" dirty="0"/>
              <a:t>Introduction to Python</a:t>
            </a:r>
          </a:p>
        </p:txBody>
      </p:sp>
      <p:sp>
        <p:nvSpPr>
          <p:cNvPr id="3" name="Content Placeholder 2">
            <a:extLst>
              <a:ext uri="{FF2B5EF4-FFF2-40B4-BE49-F238E27FC236}">
                <a16:creationId xmlns:a16="http://schemas.microsoft.com/office/drawing/2014/main" id="{183EEAF7-63B7-B618-8585-0063BD0A9DF2}"/>
              </a:ext>
            </a:extLst>
          </p:cNvPr>
          <p:cNvSpPr>
            <a:spLocks noGrp="1"/>
          </p:cNvSpPr>
          <p:nvPr>
            <p:ph idx="1"/>
          </p:nvPr>
        </p:nvSpPr>
        <p:spPr/>
        <p:txBody>
          <a:bodyPr>
            <a:normAutofit fontScale="92500" lnSpcReduction="20000"/>
          </a:bodyPr>
          <a:lstStyle/>
          <a:p>
            <a:r>
              <a:rPr lang="en-IN" dirty="0"/>
              <a:t>A simple programming language</a:t>
            </a:r>
          </a:p>
          <a:p>
            <a:r>
              <a:rPr lang="en-IN" dirty="0"/>
              <a:t>Wide usage and adoption</a:t>
            </a:r>
          </a:p>
          <a:p>
            <a:r>
              <a:rPr lang="en-IN" dirty="0"/>
              <a:t>Combines the features of compiled and interpreted languages</a:t>
            </a:r>
            <a:r>
              <a:rPr lang="en-IN" dirty="0">
                <a:solidFill>
                  <a:srgbClr val="FF0000"/>
                </a:solidFill>
              </a:rPr>
              <a:t>*</a:t>
            </a:r>
            <a:r>
              <a:rPr lang="en-IN" dirty="0"/>
              <a:t> (Next slide)</a:t>
            </a:r>
          </a:p>
          <a:p>
            <a:r>
              <a:rPr lang="en-IN" dirty="0"/>
              <a:t>Development started by Guido van Rossum (Netherlands) in 1989 and was released in 1991</a:t>
            </a:r>
          </a:p>
          <a:p>
            <a:r>
              <a:rPr lang="en-IN" dirty="0"/>
              <a:t>High-level language</a:t>
            </a:r>
          </a:p>
          <a:p>
            <a:r>
              <a:rPr lang="en-IN" dirty="0"/>
              <a:t>Object-oriented</a:t>
            </a:r>
          </a:p>
          <a:p>
            <a:r>
              <a:rPr lang="en-IN" dirty="0"/>
              <a:t>Scalable</a:t>
            </a:r>
          </a:p>
          <a:p>
            <a:r>
              <a:rPr lang="en-IN" dirty="0"/>
              <a:t>Portable</a:t>
            </a:r>
          </a:p>
          <a:p>
            <a:r>
              <a:rPr lang="en-IN" dirty="0"/>
              <a:t>Robust</a:t>
            </a:r>
          </a:p>
          <a:p>
            <a:r>
              <a:rPr lang="en-IN" dirty="0"/>
              <a:t>Interpreted and byte-compiled</a:t>
            </a:r>
            <a:r>
              <a:rPr lang="en-IN" dirty="0">
                <a:solidFill>
                  <a:srgbClr val="FF0000"/>
                </a:solidFill>
              </a:rPr>
              <a:t>*</a:t>
            </a:r>
          </a:p>
        </p:txBody>
      </p:sp>
    </p:spTree>
    <p:extLst>
      <p:ext uri="{BB962C8B-B14F-4D97-AF65-F5344CB8AC3E}">
        <p14:creationId xmlns:p14="http://schemas.microsoft.com/office/powerpoint/2010/main" val="1873977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44F2-4379-463F-5602-8913977654BD}"/>
              </a:ext>
            </a:extLst>
          </p:cNvPr>
          <p:cNvSpPr>
            <a:spLocks noGrp="1"/>
          </p:cNvSpPr>
          <p:nvPr>
            <p:ph type="title"/>
          </p:nvPr>
        </p:nvSpPr>
        <p:spPr/>
        <p:txBody>
          <a:bodyPr/>
          <a:lstStyle/>
          <a:p>
            <a:r>
              <a:rPr lang="en-IN" dirty="0"/>
              <a:t>List pop() Example</a:t>
            </a:r>
          </a:p>
        </p:txBody>
      </p:sp>
      <p:sp>
        <p:nvSpPr>
          <p:cNvPr id="3" name="Content Placeholder 2">
            <a:extLst>
              <a:ext uri="{FF2B5EF4-FFF2-40B4-BE49-F238E27FC236}">
                <a16:creationId xmlns:a16="http://schemas.microsoft.com/office/drawing/2014/main" id="{7F6FE91A-9CB8-B169-CBCC-CDFCCCEEB28B}"/>
              </a:ext>
            </a:extLst>
          </p:cNvPr>
          <p:cNvSpPr>
            <a:spLocks noGrp="1"/>
          </p:cNvSpPr>
          <p:nvPr>
            <p:ph idx="1"/>
          </p:nvPr>
        </p:nvSpPr>
        <p:spPr/>
        <p:txBody>
          <a:bodyPr>
            <a:normAutofit fontScale="25000" lnSpcReduction="20000"/>
          </a:bodyPr>
          <a:lstStyle/>
          <a:p>
            <a:r>
              <a:rPr lang="en-US" dirty="0"/>
              <a:t># Initialize an empty to-do list</a:t>
            </a:r>
          </a:p>
          <a:p>
            <a:r>
              <a:rPr lang="en-US" dirty="0" err="1"/>
              <a:t>to_do_list</a:t>
            </a:r>
            <a:r>
              <a:rPr lang="en-US" dirty="0"/>
              <a:t> = []</a:t>
            </a:r>
          </a:p>
          <a:p>
            <a:endParaRPr lang="en-US" dirty="0"/>
          </a:p>
          <a:p>
            <a:r>
              <a:rPr lang="en-US" dirty="0"/>
              <a:t># Add tasks to the to-do list</a:t>
            </a:r>
          </a:p>
          <a:p>
            <a:r>
              <a:rPr lang="en-US" dirty="0" err="1"/>
              <a:t>to_do_list.append</a:t>
            </a:r>
            <a:r>
              <a:rPr lang="en-US" dirty="0"/>
              <a:t>("Buy groceries")</a:t>
            </a:r>
          </a:p>
          <a:p>
            <a:r>
              <a:rPr lang="en-US" dirty="0" err="1"/>
              <a:t>to_do_list.append</a:t>
            </a:r>
            <a:r>
              <a:rPr lang="en-US" dirty="0"/>
              <a:t>("Prepare presentation")</a:t>
            </a:r>
          </a:p>
          <a:p>
            <a:r>
              <a:rPr lang="en-US" dirty="0" err="1"/>
              <a:t>to_do_list.append</a:t>
            </a:r>
            <a:r>
              <a:rPr lang="en-US" dirty="0"/>
              <a:t>("Walk the dog")</a:t>
            </a:r>
          </a:p>
          <a:p>
            <a:endParaRPr lang="en-US" dirty="0"/>
          </a:p>
          <a:p>
            <a:r>
              <a:rPr lang="en-US" dirty="0"/>
              <a:t># Remove and complete tasks</a:t>
            </a:r>
          </a:p>
          <a:p>
            <a:r>
              <a:rPr lang="en-US" dirty="0" err="1"/>
              <a:t>completed_task</a:t>
            </a:r>
            <a:r>
              <a:rPr lang="en-US" dirty="0"/>
              <a:t> = </a:t>
            </a:r>
            <a:r>
              <a:rPr lang="en-US" dirty="0" err="1"/>
              <a:t>to_do_list.pop</a:t>
            </a:r>
            <a:r>
              <a:rPr lang="en-US" dirty="0"/>
              <a:t>()</a:t>
            </a:r>
          </a:p>
          <a:p>
            <a:r>
              <a:rPr lang="en-US" dirty="0"/>
              <a:t>print(</a:t>
            </a:r>
            <a:r>
              <a:rPr lang="en-US" dirty="0" err="1"/>
              <a:t>f"Completed</a:t>
            </a:r>
            <a:r>
              <a:rPr lang="en-US" dirty="0"/>
              <a:t> task: {</a:t>
            </a:r>
            <a:r>
              <a:rPr lang="en-US" dirty="0" err="1"/>
              <a:t>completed_task</a:t>
            </a:r>
            <a:r>
              <a:rPr lang="en-US" dirty="0"/>
              <a:t>}")</a:t>
            </a:r>
          </a:p>
          <a:p>
            <a:endParaRPr lang="en-US" dirty="0"/>
          </a:p>
          <a:p>
            <a:r>
              <a:rPr lang="en-US" dirty="0" err="1"/>
              <a:t>completed_task</a:t>
            </a:r>
            <a:r>
              <a:rPr lang="en-US" dirty="0"/>
              <a:t> = </a:t>
            </a:r>
            <a:r>
              <a:rPr lang="en-US" dirty="0" err="1"/>
              <a:t>to_do_list.pop</a:t>
            </a:r>
            <a:r>
              <a:rPr lang="en-US" dirty="0"/>
              <a:t>()</a:t>
            </a:r>
          </a:p>
          <a:p>
            <a:r>
              <a:rPr lang="en-US" dirty="0"/>
              <a:t>print(</a:t>
            </a:r>
            <a:r>
              <a:rPr lang="en-US" dirty="0" err="1"/>
              <a:t>f"Completed</a:t>
            </a:r>
            <a:r>
              <a:rPr lang="en-US" dirty="0"/>
              <a:t> task: {</a:t>
            </a:r>
            <a:r>
              <a:rPr lang="en-US" dirty="0" err="1"/>
              <a:t>completed_task</a:t>
            </a:r>
            <a:r>
              <a:rPr lang="en-US" dirty="0"/>
              <a:t>}")</a:t>
            </a:r>
          </a:p>
          <a:p>
            <a:endParaRPr lang="en-US" dirty="0"/>
          </a:p>
          <a:p>
            <a:r>
              <a:rPr lang="en-US" dirty="0" err="1"/>
              <a:t>completed_task</a:t>
            </a:r>
            <a:r>
              <a:rPr lang="en-US" dirty="0"/>
              <a:t> = </a:t>
            </a:r>
            <a:r>
              <a:rPr lang="en-US" dirty="0" err="1"/>
              <a:t>to_do_list.pop</a:t>
            </a:r>
            <a:r>
              <a:rPr lang="en-US" dirty="0"/>
              <a:t>()</a:t>
            </a:r>
          </a:p>
          <a:p>
            <a:r>
              <a:rPr lang="en-US" dirty="0"/>
              <a:t>print(</a:t>
            </a:r>
            <a:r>
              <a:rPr lang="en-US" dirty="0" err="1"/>
              <a:t>f"Completed</a:t>
            </a:r>
            <a:r>
              <a:rPr lang="en-US" dirty="0"/>
              <a:t> task: {</a:t>
            </a:r>
            <a:r>
              <a:rPr lang="en-US" dirty="0" err="1"/>
              <a:t>completed_task</a:t>
            </a:r>
            <a:r>
              <a:rPr lang="en-US" dirty="0"/>
              <a:t>}")</a:t>
            </a:r>
          </a:p>
          <a:p>
            <a:endParaRPr lang="en-US" dirty="0"/>
          </a:p>
          <a:p>
            <a:r>
              <a:rPr lang="en-US" dirty="0" err="1"/>
              <a:t>completed_task</a:t>
            </a:r>
            <a:r>
              <a:rPr lang="en-US" dirty="0"/>
              <a:t> = </a:t>
            </a:r>
            <a:r>
              <a:rPr lang="en-US" dirty="0" err="1"/>
              <a:t>to_do_list.pop</a:t>
            </a:r>
            <a:r>
              <a:rPr lang="en-US" dirty="0"/>
              <a:t>()</a:t>
            </a:r>
          </a:p>
          <a:p>
            <a:r>
              <a:rPr lang="en-US" dirty="0"/>
              <a:t>print(</a:t>
            </a:r>
            <a:r>
              <a:rPr lang="en-US" dirty="0" err="1"/>
              <a:t>f"Completed</a:t>
            </a:r>
            <a:r>
              <a:rPr lang="en-US" dirty="0"/>
              <a:t> task: {</a:t>
            </a:r>
            <a:r>
              <a:rPr lang="en-US" dirty="0" err="1"/>
              <a:t>completed_task</a:t>
            </a:r>
            <a:r>
              <a:rPr lang="en-US" dirty="0"/>
              <a:t>}")</a:t>
            </a:r>
          </a:p>
        </p:txBody>
      </p:sp>
    </p:spTree>
    <p:extLst>
      <p:ext uri="{BB962C8B-B14F-4D97-AF65-F5344CB8AC3E}">
        <p14:creationId xmlns:p14="http://schemas.microsoft.com/office/powerpoint/2010/main" val="333729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CC83-5C0D-CA30-DBE2-1859BC2B3A38}"/>
              </a:ext>
            </a:extLst>
          </p:cNvPr>
          <p:cNvSpPr>
            <a:spLocks noGrp="1"/>
          </p:cNvSpPr>
          <p:nvPr>
            <p:ph type="title"/>
          </p:nvPr>
        </p:nvSpPr>
        <p:spPr/>
        <p:txBody>
          <a:bodyPr/>
          <a:lstStyle/>
          <a:p>
            <a:r>
              <a:rPr lang="en-IN" dirty="0"/>
              <a:t>The pop(index) Method</a:t>
            </a:r>
          </a:p>
        </p:txBody>
      </p:sp>
      <p:sp>
        <p:nvSpPr>
          <p:cNvPr id="3" name="Content Placeholder 2">
            <a:extLst>
              <a:ext uri="{FF2B5EF4-FFF2-40B4-BE49-F238E27FC236}">
                <a16:creationId xmlns:a16="http://schemas.microsoft.com/office/drawing/2014/main" id="{399B43B8-73FF-D58C-3927-D3FA2AB6A1E7}"/>
              </a:ext>
            </a:extLst>
          </p:cNvPr>
          <p:cNvSpPr>
            <a:spLocks noGrp="1"/>
          </p:cNvSpPr>
          <p:nvPr>
            <p:ph idx="1"/>
          </p:nvPr>
        </p:nvSpPr>
        <p:spPr/>
        <p:txBody>
          <a:bodyPr>
            <a:normAutofit fontScale="32500" lnSpcReduction="20000"/>
          </a:bodyPr>
          <a:lstStyle/>
          <a:p>
            <a:r>
              <a:rPr lang="en-IN" dirty="0"/>
              <a:t>We can also pop an element in a list from a specific index position: Now the pop order will become 1, 2, 0</a:t>
            </a:r>
          </a:p>
          <a:p>
            <a:r>
              <a:rPr lang="en-US" dirty="0"/>
              <a:t># Initialize an empty to-do list</a:t>
            </a:r>
          </a:p>
          <a:p>
            <a:r>
              <a:rPr lang="en-US" dirty="0" err="1"/>
              <a:t>to_do_list</a:t>
            </a:r>
            <a:r>
              <a:rPr lang="en-US" dirty="0"/>
              <a:t> = []</a:t>
            </a:r>
          </a:p>
          <a:p>
            <a:endParaRPr lang="en-US" dirty="0"/>
          </a:p>
          <a:p>
            <a:r>
              <a:rPr lang="en-US" dirty="0"/>
              <a:t># Add tasks to the to-do list</a:t>
            </a:r>
          </a:p>
          <a:p>
            <a:r>
              <a:rPr lang="en-US" dirty="0" err="1"/>
              <a:t>to_do_list.append</a:t>
            </a:r>
            <a:r>
              <a:rPr lang="en-US" dirty="0"/>
              <a:t>("Buy groceries")</a:t>
            </a:r>
          </a:p>
          <a:p>
            <a:r>
              <a:rPr lang="en-US" dirty="0" err="1"/>
              <a:t>to_do_list.append</a:t>
            </a:r>
            <a:r>
              <a:rPr lang="en-US" dirty="0"/>
              <a:t>("Prepare presentation")</a:t>
            </a:r>
          </a:p>
          <a:p>
            <a:r>
              <a:rPr lang="en-US" dirty="0" err="1"/>
              <a:t>to_do_list.append</a:t>
            </a:r>
            <a:r>
              <a:rPr lang="en-US" dirty="0"/>
              <a:t>("Walk the dog")</a:t>
            </a:r>
          </a:p>
          <a:p>
            <a:endParaRPr lang="en-US" dirty="0"/>
          </a:p>
          <a:p>
            <a:r>
              <a:rPr lang="en-US" dirty="0"/>
              <a:t># Remove and complete tasks</a:t>
            </a:r>
          </a:p>
          <a:p>
            <a:r>
              <a:rPr lang="en-US" dirty="0" err="1"/>
              <a:t>completed_task</a:t>
            </a:r>
            <a:r>
              <a:rPr lang="en-US" dirty="0"/>
              <a:t> = </a:t>
            </a:r>
            <a:r>
              <a:rPr lang="en-US" dirty="0" err="1"/>
              <a:t>to_do_list.pop</a:t>
            </a:r>
            <a:r>
              <a:rPr lang="en-US" dirty="0"/>
              <a:t>(1)</a:t>
            </a:r>
          </a:p>
          <a:p>
            <a:r>
              <a:rPr lang="en-US" dirty="0"/>
              <a:t>print(</a:t>
            </a:r>
            <a:r>
              <a:rPr lang="en-US" dirty="0" err="1"/>
              <a:t>f"Completed</a:t>
            </a:r>
            <a:r>
              <a:rPr lang="en-US" dirty="0"/>
              <a:t> task: {</a:t>
            </a:r>
            <a:r>
              <a:rPr lang="en-US" dirty="0" err="1"/>
              <a:t>completed_task</a:t>
            </a:r>
            <a:r>
              <a:rPr lang="en-US" dirty="0"/>
              <a:t>}")</a:t>
            </a:r>
          </a:p>
          <a:p>
            <a:endParaRPr lang="en-US" dirty="0"/>
          </a:p>
          <a:p>
            <a:r>
              <a:rPr lang="en-US" dirty="0" err="1"/>
              <a:t>completed_task</a:t>
            </a:r>
            <a:r>
              <a:rPr lang="en-US" dirty="0"/>
              <a:t> = </a:t>
            </a:r>
            <a:r>
              <a:rPr lang="en-US" dirty="0" err="1"/>
              <a:t>to_do_list.pop</a:t>
            </a:r>
            <a:r>
              <a:rPr lang="en-US" dirty="0"/>
              <a:t>()</a:t>
            </a:r>
          </a:p>
          <a:p>
            <a:r>
              <a:rPr lang="en-US" dirty="0"/>
              <a:t>print(</a:t>
            </a:r>
            <a:r>
              <a:rPr lang="en-US" dirty="0" err="1"/>
              <a:t>f"Completed</a:t>
            </a:r>
            <a:r>
              <a:rPr lang="en-US" dirty="0"/>
              <a:t> task: {</a:t>
            </a:r>
            <a:r>
              <a:rPr lang="en-US" dirty="0" err="1"/>
              <a:t>completed_task</a:t>
            </a:r>
            <a:r>
              <a:rPr lang="en-US" dirty="0"/>
              <a:t>}")</a:t>
            </a:r>
          </a:p>
          <a:p>
            <a:endParaRPr lang="en-US" dirty="0"/>
          </a:p>
          <a:p>
            <a:r>
              <a:rPr lang="en-US" dirty="0" err="1"/>
              <a:t>completed_task</a:t>
            </a:r>
            <a:r>
              <a:rPr lang="en-US" dirty="0"/>
              <a:t> = </a:t>
            </a:r>
            <a:r>
              <a:rPr lang="en-US" dirty="0" err="1"/>
              <a:t>to_do_list.pop</a:t>
            </a:r>
            <a:r>
              <a:rPr lang="en-US" dirty="0"/>
              <a:t>()</a:t>
            </a:r>
          </a:p>
          <a:p>
            <a:r>
              <a:rPr lang="en-US" dirty="0"/>
              <a:t>print(</a:t>
            </a:r>
            <a:r>
              <a:rPr lang="en-US" dirty="0" err="1"/>
              <a:t>f"Completed</a:t>
            </a:r>
            <a:r>
              <a:rPr lang="en-US" dirty="0"/>
              <a:t> task: {</a:t>
            </a:r>
            <a:r>
              <a:rPr lang="en-US" dirty="0" err="1"/>
              <a:t>completed_task</a:t>
            </a:r>
            <a:r>
              <a:rPr lang="en-US" dirty="0"/>
              <a:t>}")</a:t>
            </a:r>
            <a:endParaRPr lang="en-IN" dirty="0"/>
          </a:p>
        </p:txBody>
      </p:sp>
    </p:spTree>
    <p:extLst>
      <p:ext uri="{BB962C8B-B14F-4D97-AF65-F5344CB8AC3E}">
        <p14:creationId xmlns:p14="http://schemas.microsoft.com/office/powerpoint/2010/main" val="150580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28C6-EF3D-03C5-2148-A7758C096B96}"/>
              </a:ext>
            </a:extLst>
          </p:cNvPr>
          <p:cNvSpPr>
            <a:spLocks noGrp="1"/>
          </p:cNvSpPr>
          <p:nvPr>
            <p:ph type="title"/>
          </p:nvPr>
        </p:nvSpPr>
        <p:spPr/>
        <p:txBody>
          <a:bodyPr/>
          <a:lstStyle/>
          <a:p>
            <a:r>
              <a:rPr lang="en-IN" dirty="0"/>
              <a:t>Removing an Item By Value</a:t>
            </a:r>
          </a:p>
        </p:txBody>
      </p:sp>
      <p:sp>
        <p:nvSpPr>
          <p:cNvPr id="3" name="Content Placeholder 2">
            <a:extLst>
              <a:ext uri="{FF2B5EF4-FFF2-40B4-BE49-F238E27FC236}">
                <a16:creationId xmlns:a16="http://schemas.microsoft.com/office/drawing/2014/main" id="{6A1EDCF5-3874-028D-23E3-6F44361FC4DA}"/>
              </a:ext>
            </a:extLst>
          </p:cNvPr>
          <p:cNvSpPr>
            <a:spLocks noGrp="1"/>
          </p:cNvSpPr>
          <p:nvPr>
            <p:ph idx="1"/>
          </p:nvPr>
        </p:nvSpPr>
        <p:spPr/>
        <p:txBody>
          <a:bodyPr/>
          <a:lstStyle/>
          <a:p>
            <a:r>
              <a:rPr lang="en-IN" dirty="0"/>
              <a:t>motorcycles = ['</a:t>
            </a:r>
            <a:r>
              <a:rPr lang="en-IN" dirty="0" err="1"/>
              <a:t>honda</a:t>
            </a:r>
            <a:r>
              <a:rPr lang="en-IN" dirty="0"/>
              <a:t>', '</a:t>
            </a:r>
            <a:r>
              <a:rPr lang="en-IN" dirty="0" err="1"/>
              <a:t>yamaha</a:t>
            </a:r>
            <a:r>
              <a:rPr lang="en-IN" dirty="0"/>
              <a:t>’, ‘</a:t>
            </a:r>
            <a:r>
              <a:rPr lang="en-IN" dirty="0" err="1"/>
              <a:t>ducati</a:t>
            </a:r>
            <a:r>
              <a:rPr lang="en-IN" dirty="0"/>
              <a:t>’, '</a:t>
            </a:r>
            <a:r>
              <a:rPr lang="en-IN" dirty="0" err="1"/>
              <a:t>suzuki</a:t>
            </a:r>
            <a:r>
              <a:rPr lang="en-IN" dirty="0"/>
              <a:t>', '</a:t>
            </a:r>
            <a:r>
              <a:rPr lang="en-IN" dirty="0" err="1"/>
              <a:t>ducati</a:t>
            </a:r>
            <a:r>
              <a:rPr lang="en-IN" dirty="0"/>
              <a:t>']</a:t>
            </a:r>
          </a:p>
          <a:p>
            <a:r>
              <a:rPr lang="en-IN" dirty="0"/>
              <a:t>print(motorcycles)</a:t>
            </a:r>
          </a:p>
          <a:p>
            <a:r>
              <a:rPr lang="en-IN" dirty="0" err="1"/>
              <a:t>motorcycles.remove</a:t>
            </a:r>
            <a:r>
              <a:rPr lang="en-IN" dirty="0"/>
              <a:t>('</a:t>
            </a:r>
            <a:r>
              <a:rPr lang="en-IN" dirty="0" err="1"/>
              <a:t>ducati</a:t>
            </a:r>
            <a:r>
              <a:rPr lang="en-IN" dirty="0"/>
              <a:t>')</a:t>
            </a:r>
          </a:p>
          <a:p>
            <a:r>
              <a:rPr lang="en-IN" dirty="0"/>
              <a:t>print(motorcycles)</a:t>
            </a:r>
          </a:p>
          <a:p>
            <a:endParaRPr lang="en-IN" dirty="0"/>
          </a:p>
          <a:p>
            <a:r>
              <a:rPr lang="en-IN" dirty="0"/>
              <a:t>Note: The remove method removes only the first occurrence of a duplicate value in a list</a:t>
            </a:r>
          </a:p>
        </p:txBody>
      </p:sp>
    </p:spTree>
    <p:extLst>
      <p:ext uri="{BB962C8B-B14F-4D97-AF65-F5344CB8AC3E}">
        <p14:creationId xmlns:p14="http://schemas.microsoft.com/office/powerpoint/2010/main" val="334745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3F0D-C5A0-DED5-9E40-5008B1E239A9}"/>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D07CD9E1-F245-32B4-E406-1BC177C0FD70}"/>
              </a:ext>
            </a:extLst>
          </p:cNvPr>
          <p:cNvSpPr>
            <a:spLocks noGrp="1"/>
          </p:cNvSpPr>
          <p:nvPr>
            <p:ph idx="1"/>
          </p:nvPr>
        </p:nvSpPr>
        <p:spPr/>
        <p:txBody>
          <a:bodyPr>
            <a:normAutofit lnSpcReduction="10000"/>
          </a:bodyPr>
          <a:lstStyle/>
          <a:p>
            <a:r>
              <a:rPr lang="en-US" dirty="0"/>
              <a:t>Guest List: Make a list that includes at least three people you would like to invite to lunch. Then use your list to print a message to each person, inviting them to lunch. </a:t>
            </a:r>
          </a:p>
          <a:p>
            <a:r>
              <a:rPr lang="en-US" dirty="0"/>
              <a:t>Changing Guest List: You just heard that one of your guests can’t make the lunch, so you need to send out a new set of invitations. You’ll have to think of someone else to invite. Start with your program from the previous code. Add a print() call at the end of your program stating the name of the guest who can’t make it. Modify your list, replacing the name of the guest who can’t make it with the name of the new person you are inviting. Print a second set of invitation messages, one for each person who is still in your list. </a:t>
            </a:r>
          </a:p>
        </p:txBody>
      </p:sp>
    </p:spTree>
    <p:extLst>
      <p:ext uri="{BB962C8B-B14F-4D97-AF65-F5344CB8AC3E}">
        <p14:creationId xmlns:p14="http://schemas.microsoft.com/office/powerpoint/2010/main" val="36443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3B20-1AB9-2B14-47EE-95F5FAE0B03B}"/>
              </a:ext>
            </a:extLst>
          </p:cNvPr>
          <p:cNvSpPr>
            <a:spLocks noGrp="1"/>
          </p:cNvSpPr>
          <p:nvPr>
            <p:ph type="title"/>
          </p:nvPr>
        </p:nvSpPr>
        <p:spPr/>
        <p:txBody>
          <a:bodyPr/>
          <a:lstStyle/>
          <a:p>
            <a:r>
              <a:rPr lang="en-IN" dirty="0"/>
              <a:t>Compiled or Interpreted?</a:t>
            </a:r>
          </a:p>
        </p:txBody>
      </p:sp>
      <p:sp>
        <p:nvSpPr>
          <p:cNvPr id="3" name="Content Placeholder 2">
            <a:extLst>
              <a:ext uri="{FF2B5EF4-FFF2-40B4-BE49-F238E27FC236}">
                <a16:creationId xmlns:a16="http://schemas.microsoft.com/office/drawing/2014/main" id="{4122DF60-F49B-4BC2-DFFE-8906728F57CC}"/>
              </a:ext>
            </a:extLst>
          </p:cNvPr>
          <p:cNvSpPr>
            <a:spLocks noGrp="1"/>
          </p:cNvSpPr>
          <p:nvPr>
            <p:ph idx="1"/>
          </p:nvPr>
        </p:nvSpPr>
        <p:spPr/>
        <p:txBody>
          <a:bodyPr>
            <a:normAutofit fontScale="92500" lnSpcReduction="20000"/>
          </a:bodyPr>
          <a:lstStyle/>
          <a:p>
            <a:r>
              <a:rPr lang="en-IN" dirty="0"/>
              <a:t>Normally, we say that Python is an interpreted language</a:t>
            </a:r>
          </a:p>
          <a:p>
            <a:r>
              <a:rPr lang="en-IN" dirty="0"/>
              <a:t>However, when we execute a .</a:t>
            </a:r>
            <a:r>
              <a:rPr lang="en-IN" dirty="0" err="1"/>
              <a:t>py</a:t>
            </a:r>
            <a:r>
              <a:rPr lang="en-IN" dirty="0"/>
              <a:t> file, first the Python code is compiled into byte code</a:t>
            </a:r>
          </a:p>
          <a:p>
            <a:r>
              <a:rPr lang="en-IN" dirty="0"/>
              <a:t>The byte code is executed by the Python Virtual Machine (PVM) according to the platform specifications</a:t>
            </a:r>
          </a:p>
          <a:p>
            <a:r>
              <a:rPr lang="en-IN" dirty="0"/>
              <a:t>To illustrate: create Hello.py then compile it: </a:t>
            </a:r>
          </a:p>
          <a:p>
            <a:r>
              <a:rPr lang="en-IN" dirty="0"/>
              <a:t>C:\delthis&gt;</a:t>
            </a:r>
            <a:r>
              <a:rPr lang="en-IN" b="1" dirty="0"/>
              <a:t>python -m </a:t>
            </a:r>
            <a:r>
              <a:rPr lang="en-IN" b="1" dirty="0" err="1"/>
              <a:t>py_compile</a:t>
            </a:r>
            <a:r>
              <a:rPr lang="en-IN" b="1" dirty="0"/>
              <a:t> Hello.py</a:t>
            </a:r>
          </a:p>
          <a:p>
            <a:r>
              <a:rPr lang="en-IN" dirty="0"/>
              <a:t>It will create a directory named </a:t>
            </a:r>
            <a:r>
              <a:rPr lang="en-IN" i="1" dirty="0"/>
              <a:t>__</a:t>
            </a:r>
            <a:r>
              <a:rPr lang="en-IN" i="1" dirty="0" err="1"/>
              <a:t>pycache</a:t>
            </a:r>
            <a:r>
              <a:rPr lang="en-IN" i="1" dirty="0"/>
              <a:t>__</a:t>
            </a:r>
          </a:p>
          <a:p>
            <a:r>
              <a:rPr lang="en-IN" dirty="0"/>
              <a:t>C:\delthis&gt;</a:t>
            </a:r>
            <a:r>
              <a:rPr lang="en-IN" b="1" dirty="0"/>
              <a:t>cd __</a:t>
            </a:r>
            <a:r>
              <a:rPr lang="en-IN" b="1" dirty="0" err="1"/>
              <a:t>pycache</a:t>
            </a:r>
            <a:r>
              <a:rPr lang="en-IN" b="1" dirty="0"/>
              <a:t>__</a:t>
            </a:r>
          </a:p>
          <a:p>
            <a:r>
              <a:rPr lang="en-IN" dirty="0"/>
              <a:t>C:\delthis\__pycache__&gt;</a:t>
            </a:r>
            <a:r>
              <a:rPr lang="en-IN" b="1" dirty="0"/>
              <a:t>dir</a:t>
            </a:r>
          </a:p>
          <a:p>
            <a:r>
              <a:rPr lang="fi-FI" dirty="0"/>
              <a:t>14/08/2023  13:37               168 Hello.cpython-311.pyc</a:t>
            </a:r>
            <a:endParaRPr lang="en-IN" dirty="0"/>
          </a:p>
        </p:txBody>
      </p:sp>
    </p:spTree>
    <p:extLst>
      <p:ext uri="{BB962C8B-B14F-4D97-AF65-F5344CB8AC3E}">
        <p14:creationId xmlns:p14="http://schemas.microsoft.com/office/powerpoint/2010/main" val="410123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A788-4603-D8EB-24A7-6563328E13EE}"/>
              </a:ext>
            </a:extLst>
          </p:cNvPr>
          <p:cNvSpPr>
            <a:spLocks noGrp="1"/>
          </p:cNvSpPr>
          <p:nvPr>
            <p:ph type="title"/>
          </p:nvPr>
        </p:nvSpPr>
        <p:spPr/>
        <p:txBody>
          <a:bodyPr/>
          <a:lstStyle/>
          <a:p>
            <a:r>
              <a:rPr lang="en-IN" dirty="0"/>
              <a:t>Scope for Python in IOT</a:t>
            </a:r>
          </a:p>
        </p:txBody>
      </p:sp>
      <p:sp>
        <p:nvSpPr>
          <p:cNvPr id="3" name="Content Placeholder 2">
            <a:extLst>
              <a:ext uri="{FF2B5EF4-FFF2-40B4-BE49-F238E27FC236}">
                <a16:creationId xmlns:a16="http://schemas.microsoft.com/office/drawing/2014/main" id="{8CB5F1F9-5493-F43C-A93B-4B40B1CF9DBD}"/>
              </a:ext>
            </a:extLst>
          </p:cNvPr>
          <p:cNvSpPr>
            <a:spLocks noGrp="1"/>
          </p:cNvSpPr>
          <p:nvPr>
            <p:ph idx="1"/>
          </p:nvPr>
        </p:nvSpPr>
        <p:spPr/>
        <p:txBody>
          <a:bodyPr>
            <a:normAutofit fontScale="77500" lnSpcReduction="20000"/>
          </a:bodyPr>
          <a:lstStyle/>
          <a:p>
            <a:r>
              <a:rPr lang="en-IN" dirty="0"/>
              <a:t>Device Communication and Control – Devices, Sensors, Actuators</a:t>
            </a:r>
          </a:p>
          <a:p>
            <a:r>
              <a:rPr lang="en-IN" dirty="0"/>
              <a:t>Data Processing and Analytics – Pandas, NumPy, SciPy, Seaborn</a:t>
            </a:r>
          </a:p>
          <a:p>
            <a:r>
              <a:rPr lang="en-IN" dirty="0"/>
              <a:t>Prototyping and Rapid Development – Easy</a:t>
            </a:r>
          </a:p>
          <a:p>
            <a:r>
              <a:rPr lang="en-IN" dirty="0"/>
              <a:t>Machine Learning and AI - T</a:t>
            </a:r>
            <a:r>
              <a:rPr lang="en-US" dirty="0" err="1"/>
              <a:t>ensorFlow</a:t>
            </a:r>
            <a:r>
              <a:rPr lang="en-US" dirty="0"/>
              <a:t>, </a:t>
            </a:r>
            <a:r>
              <a:rPr lang="en-US" dirty="0" err="1"/>
              <a:t>Keras</a:t>
            </a:r>
            <a:r>
              <a:rPr lang="en-US" dirty="0"/>
              <a:t>, </a:t>
            </a:r>
            <a:r>
              <a:rPr lang="en-US" dirty="0" err="1"/>
              <a:t>PyTorch</a:t>
            </a:r>
            <a:r>
              <a:rPr lang="en-US" dirty="0"/>
              <a:t>, scikit-learn</a:t>
            </a:r>
          </a:p>
          <a:p>
            <a:r>
              <a:rPr lang="en-IN" dirty="0"/>
              <a:t>Cloud Integration</a:t>
            </a:r>
            <a:r>
              <a:rPr lang="en-US" dirty="0"/>
              <a:t> - AWS IoT, Azure IoT, Google Cloud IoT</a:t>
            </a:r>
          </a:p>
          <a:p>
            <a:r>
              <a:rPr lang="en-IN" dirty="0"/>
              <a:t>Gateway Programming</a:t>
            </a:r>
            <a:r>
              <a:rPr lang="en-US" dirty="0"/>
              <a:t> - Interface between local devices and the cloud</a:t>
            </a:r>
          </a:p>
          <a:p>
            <a:r>
              <a:rPr lang="en-IN" dirty="0"/>
              <a:t>Security and Encryption</a:t>
            </a:r>
            <a:r>
              <a:rPr lang="en-US" dirty="0"/>
              <a:t> – Many libraries</a:t>
            </a:r>
          </a:p>
          <a:p>
            <a:r>
              <a:rPr lang="en-IN" dirty="0"/>
              <a:t>Web Development – Django, Flask</a:t>
            </a:r>
          </a:p>
          <a:p>
            <a:r>
              <a:rPr lang="en-IN" dirty="0"/>
              <a:t>Home Automation</a:t>
            </a:r>
          </a:p>
          <a:p>
            <a:r>
              <a:rPr lang="en-IN" dirty="0"/>
              <a:t>Industrial IoT (</a:t>
            </a:r>
            <a:r>
              <a:rPr lang="en-IN" dirty="0" err="1"/>
              <a:t>IIoT</a:t>
            </a:r>
            <a:r>
              <a:rPr lang="en-IN" dirty="0"/>
              <a:t>) </a:t>
            </a:r>
          </a:p>
          <a:p>
            <a:r>
              <a:rPr lang="en-IN" dirty="0"/>
              <a:t>Energy Management</a:t>
            </a:r>
          </a:p>
          <a:p>
            <a:r>
              <a:rPr lang="en-IN" dirty="0"/>
              <a:t>Healthcare and Wearables</a:t>
            </a:r>
          </a:p>
          <a:p>
            <a:endParaRPr lang="en-IN" dirty="0"/>
          </a:p>
        </p:txBody>
      </p:sp>
    </p:spTree>
    <p:extLst>
      <p:ext uri="{BB962C8B-B14F-4D97-AF65-F5344CB8AC3E}">
        <p14:creationId xmlns:p14="http://schemas.microsoft.com/office/powerpoint/2010/main" val="138008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B201-5C8A-FFF7-A636-91223E3BE54D}"/>
              </a:ext>
            </a:extLst>
          </p:cNvPr>
          <p:cNvSpPr>
            <a:spLocks noGrp="1"/>
          </p:cNvSpPr>
          <p:nvPr>
            <p:ph type="title"/>
          </p:nvPr>
        </p:nvSpPr>
        <p:spPr/>
        <p:txBody>
          <a:bodyPr/>
          <a:lstStyle/>
          <a:p>
            <a:r>
              <a:rPr lang="en-IN" dirty="0"/>
              <a:t>Setting up Environment</a:t>
            </a:r>
          </a:p>
        </p:txBody>
      </p:sp>
      <p:sp>
        <p:nvSpPr>
          <p:cNvPr id="3" name="Content Placeholder 2">
            <a:extLst>
              <a:ext uri="{FF2B5EF4-FFF2-40B4-BE49-F238E27FC236}">
                <a16:creationId xmlns:a16="http://schemas.microsoft.com/office/drawing/2014/main" id="{CDBDF04E-0F4E-EC0C-896F-F5DB7CC0305E}"/>
              </a:ext>
            </a:extLst>
          </p:cNvPr>
          <p:cNvSpPr>
            <a:spLocks noGrp="1"/>
          </p:cNvSpPr>
          <p:nvPr>
            <p:ph idx="1"/>
          </p:nvPr>
        </p:nvSpPr>
        <p:spPr/>
        <p:txBody>
          <a:bodyPr/>
          <a:lstStyle/>
          <a:p>
            <a:r>
              <a:rPr lang="en-IN" dirty="0"/>
              <a:t>To download, visit </a:t>
            </a:r>
            <a:r>
              <a:rPr lang="en-IN" dirty="0">
                <a:hlinkClick r:id="rId2"/>
              </a:rPr>
              <a:t>https://www.python.org/downloads/</a:t>
            </a:r>
            <a:endParaRPr lang="en-IN" dirty="0"/>
          </a:p>
          <a:p>
            <a:r>
              <a:rPr lang="en-IN" dirty="0"/>
              <a:t>Alternatives: IDE</a:t>
            </a:r>
          </a:p>
          <a:p>
            <a:pPr lvl="1"/>
            <a:r>
              <a:rPr lang="en-IN" dirty="0"/>
              <a:t>Idle</a:t>
            </a:r>
          </a:p>
          <a:p>
            <a:pPr lvl="1"/>
            <a:r>
              <a:rPr lang="en-IN" dirty="0"/>
              <a:t>PyCharm</a:t>
            </a:r>
          </a:p>
          <a:p>
            <a:pPr lvl="1"/>
            <a:r>
              <a:rPr lang="en-IN" dirty="0"/>
              <a:t>Spyder</a:t>
            </a:r>
          </a:p>
          <a:p>
            <a:pPr lvl="1"/>
            <a:r>
              <a:rPr lang="en-IN" dirty="0"/>
              <a:t>Visual Studio Code</a:t>
            </a:r>
          </a:p>
          <a:p>
            <a:pPr lvl="1"/>
            <a:r>
              <a:rPr lang="en-IN" dirty="0"/>
              <a:t>Atom</a:t>
            </a:r>
          </a:p>
          <a:p>
            <a:pPr lvl="1"/>
            <a:r>
              <a:rPr lang="en-IN" dirty="0" err="1"/>
              <a:t>Jupyter</a:t>
            </a:r>
            <a:endParaRPr lang="en-IN" dirty="0"/>
          </a:p>
          <a:p>
            <a:pPr lvl="1"/>
            <a:r>
              <a:rPr lang="en-IN" dirty="0" err="1"/>
              <a:t>PyDev</a:t>
            </a:r>
            <a:endParaRPr lang="en-IN" dirty="0"/>
          </a:p>
        </p:txBody>
      </p:sp>
    </p:spTree>
    <p:extLst>
      <p:ext uri="{BB962C8B-B14F-4D97-AF65-F5344CB8AC3E}">
        <p14:creationId xmlns:p14="http://schemas.microsoft.com/office/powerpoint/2010/main" val="157862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F252-541D-17C1-174C-2DB16BAEAF8D}"/>
              </a:ext>
            </a:extLst>
          </p:cNvPr>
          <p:cNvSpPr>
            <a:spLocks noGrp="1"/>
          </p:cNvSpPr>
          <p:nvPr>
            <p:ph type="title"/>
          </p:nvPr>
        </p:nvSpPr>
        <p:spPr/>
        <p:txBody>
          <a:bodyPr/>
          <a:lstStyle/>
          <a:p>
            <a:r>
              <a:rPr lang="en-IN" dirty="0"/>
              <a:t>Package Management</a:t>
            </a:r>
          </a:p>
        </p:txBody>
      </p:sp>
      <p:sp>
        <p:nvSpPr>
          <p:cNvPr id="3" name="Content Placeholder 2">
            <a:extLst>
              <a:ext uri="{FF2B5EF4-FFF2-40B4-BE49-F238E27FC236}">
                <a16:creationId xmlns:a16="http://schemas.microsoft.com/office/drawing/2014/main" id="{F10A0A9C-EE76-BE1C-066B-12AB84BF4461}"/>
              </a:ext>
            </a:extLst>
          </p:cNvPr>
          <p:cNvSpPr>
            <a:spLocks noGrp="1"/>
          </p:cNvSpPr>
          <p:nvPr>
            <p:ph idx="1"/>
          </p:nvPr>
        </p:nvSpPr>
        <p:spPr/>
        <p:txBody>
          <a:bodyPr/>
          <a:lstStyle/>
          <a:p>
            <a:r>
              <a:rPr lang="en-US" dirty="0"/>
              <a:t>Python comes with a built-in package manager called </a:t>
            </a:r>
            <a:r>
              <a:rPr lang="en-US" b="1" dirty="0"/>
              <a:t>pip</a:t>
            </a:r>
          </a:p>
          <a:p>
            <a:r>
              <a:rPr lang="en-US" i="1" dirty="0"/>
              <a:t>Pip = Pip installs Packages</a:t>
            </a:r>
          </a:p>
          <a:p>
            <a:r>
              <a:rPr lang="en-US" dirty="0"/>
              <a:t>To install/upgrade pip to the latest version, open a terminal/command prompt and run: </a:t>
            </a:r>
            <a:r>
              <a:rPr lang="en-US" b="1" dirty="0"/>
              <a:t>pip install --upgrade pip</a:t>
            </a:r>
          </a:p>
          <a:p>
            <a:r>
              <a:rPr lang="en-US" dirty="0"/>
              <a:t>We can then use pip to install other packages: </a:t>
            </a:r>
            <a:r>
              <a:rPr lang="en-US" b="1" dirty="0"/>
              <a:t>pip install </a:t>
            </a:r>
            <a:r>
              <a:rPr lang="en-US" b="1" dirty="0" err="1"/>
              <a:t>package_name</a:t>
            </a:r>
            <a:endParaRPr lang="en-US" b="1" dirty="0"/>
          </a:p>
          <a:p>
            <a:endParaRPr lang="en-US" dirty="0"/>
          </a:p>
          <a:p>
            <a:endParaRPr lang="en-US" dirty="0"/>
          </a:p>
          <a:p>
            <a:endParaRPr lang="en-IN" dirty="0"/>
          </a:p>
        </p:txBody>
      </p:sp>
    </p:spTree>
    <p:extLst>
      <p:ext uri="{BB962C8B-B14F-4D97-AF65-F5344CB8AC3E}">
        <p14:creationId xmlns:p14="http://schemas.microsoft.com/office/powerpoint/2010/main" val="4768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A0D8-8606-DD41-7811-A47F16FC5EAF}"/>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ACB64FDF-430A-298E-6B55-ED850254BA10}"/>
              </a:ext>
            </a:extLst>
          </p:cNvPr>
          <p:cNvSpPr>
            <a:spLocks noGrp="1"/>
          </p:cNvSpPr>
          <p:nvPr>
            <p:ph idx="1"/>
          </p:nvPr>
        </p:nvSpPr>
        <p:spPr/>
        <p:txBody>
          <a:bodyPr/>
          <a:lstStyle/>
          <a:p>
            <a:r>
              <a:rPr lang="en-IN" b="0" i="0" dirty="0">
                <a:solidFill>
                  <a:srgbClr val="374151"/>
                </a:solidFill>
                <a:effectLst/>
                <a:latin typeface="Söhne"/>
              </a:rPr>
              <a:t>print("Hello, World!")</a:t>
            </a:r>
          </a:p>
          <a:p>
            <a:endParaRPr lang="en-IN" dirty="0">
              <a:solidFill>
                <a:srgbClr val="374151"/>
              </a:solidFill>
              <a:latin typeface="Söhne"/>
            </a:endParaRPr>
          </a:p>
          <a:p>
            <a:r>
              <a:rPr lang="en-IN" dirty="0">
                <a:solidFill>
                  <a:srgbClr val="374151"/>
                </a:solidFill>
                <a:latin typeface="Söhne"/>
              </a:rPr>
              <a:t>Save this file as hello.py and to execute, type </a:t>
            </a:r>
            <a:r>
              <a:rPr lang="en-IN" i="1" dirty="0">
                <a:solidFill>
                  <a:srgbClr val="374151"/>
                </a:solidFill>
                <a:latin typeface="Söhne"/>
              </a:rPr>
              <a:t>python hello.py</a:t>
            </a:r>
            <a:r>
              <a:rPr lang="en-IN" dirty="0">
                <a:solidFill>
                  <a:srgbClr val="374151"/>
                </a:solidFill>
                <a:latin typeface="Söhne"/>
              </a:rPr>
              <a:t> on the command prompt</a:t>
            </a:r>
            <a:endParaRPr lang="en-IN" i="1" dirty="0"/>
          </a:p>
        </p:txBody>
      </p:sp>
    </p:spTree>
    <p:extLst>
      <p:ext uri="{BB962C8B-B14F-4D97-AF65-F5344CB8AC3E}">
        <p14:creationId xmlns:p14="http://schemas.microsoft.com/office/powerpoint/2010/main" val="319182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2341-0512-E35B-7DB9-B1AAD89B1106}"/>
              </a:ext>
            </a:extLst>
          </p:cNvPr>
          <p:cNvSpPr>
            <a:spLocks noGrp="1"/>
          </p:cNvSpPr>
          <p:nvPr>
            <p:ph type="title"/>
          </p:nvPr>
        </p:nvSpPr>
        <p:spPr/>
        <p:txBody>
          <a:bodyPr/>
          <a:lstStyle/>
          <a:p>
            <a:r>
              <a:rPr lang="en-IN" dirty="0"/>
              <a:t>Console I/O Operations</a:t>
            </a:r>
          </a:p>
        </p:txBody>
      </p:sp>
      <p:sp>
        <p:nvSpPr>
          <p:cNvPr id="3" name="Content Placeholder 2">
            <a:extLst>
              <a:ext uri="{FF2B5EF4-FFF2-40B4-BE49-F238E27FC236}">
                <a16:creationId xmlns:a16="http://schemas.microsoft.com/office/drawing/2014/main" id="{90306B33-A090-4823-F70E-7D498B23E931}"/>
              </a:ext>
            </a:extLst>
          </p:cNvPr>
          <p:cNvSpPr>
            <a:spLocks noGrp="1"/>
          </p:cNvSpPr>
          <p:nvPr>
            <p:ph idx="1"/>
          </p:nvPr>
        </p:nvSpPr>
        <p:spPr/>
        <p:txBody>
          <a:bodyPr>
            <a:normAutofit lnSpcReduction="10000"/>
          </a:bodyPr>
          <a:lstStyle/>
          <a:p>
            <a:r>
              <a:rPr lang="en-US" dirty="0"/>
              <a:t>In Python, you can perform input and output operations using the </a:t>
            </a:r>
            <a:r>
              <a:rPr lang="en-US" b="1" dirty="0"/>
              <a:t>console</a:t>
            </a:r>
            <a:r>
              <a:rPr lang="en-US" dirty="0"/>
              <a:t> (also known as </a:t>
            </a:r>
            <a:r>
              <a:rPr lang="en-US" b="1" dirty="0"/>
              <a:t>standard input and standard output</a:t>
            </a:r>
            <a:r>
              <a:rPr lang="en-US" dirty="0"/>
              <a:t>)</a:t>
            </a:r>
          </a:p>
          <a:p>
            <a:endParaRPr lang="en-US" dirty="0"/>
          </a:p>
          <a:p>
            <a:r>
              <a:rPr lang="en-US" dirty="0"/>
              <a:t># Reading input from the user</a:t>
            </a:r>
          </a:p>
          <a:p>
            <a:r>
              <a:rPr lang="en-US" dirty="0"/>
              <a:t>name = input("Enter your name: ") </a:t>
            </a:r>
            <a:r>
              <a:rPr lang="en-US" dirty="0">
                <a:solidFill>
                  <a:srgbClr val="FF0000"/>
                </a:solidFill>
              </a:rPr>
              <a:t># Always returns a string</a:t>
            </a:r>
          </a:p>
          <a:p>
            <a:r>
              <a:rPr lang="en-US" dirty="0"/>
              <a:t>print("Hello, " + name)</a:t>
            </a:r>
          </a:p>
          <a:p>
            <a:endParaRPr lang="en-US" dirty="0"/>
          </a:p>
          <a:p>
            <a:r>
              <a:rPr lang="en-US" dirty="0"/>
              <a:t># Displaying output to the user</a:t>
            </a:r>
          </a:p>
          <a:p>
            <a:r>
              <a:rPr lang="en-US" dirty="0"/>
              <a:t>print("Hello, World!")</a:t>
            </a:r>
            <a:endParaRPr lang="en-IN" dirty="0"/>
          </a:p>
        </p:txBody>
      </p:sp>
    </p:spTree>
    <p:extLst>
      <p:ext uri="{BB962C8B-B14F-4D97-AF65-F5344CB8AC3E}">
        <p14:creationId xmlns:p14="http://schemas.microsoft.com/office/powerpoint/2010/main" val="470575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Words>
  <Application>Microsoft Office PowerPoint</Application>
  <PresentationFormat>Widescreen</PresentationFormat>
  <Paragraphs>297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Cascadia Code</vt:lpstr>
      <vt:lpstr>Söhne</vt:lpstr>
      <vt:lpstr>Office Theme</vt:lpstr>
      <vt:lpstr>Python Programming  (DIOT-Programming Technologies)</vt:lpstr>
      <vt:lpstr>Python Introduction</vt:lpstr>
      <vt:lpstr>Introduction to Python</vt:lpstr>
      <vt:lpstr>Compiled or Interpreted?</vt:lpstr>
      <vt:lpstr>Scope for Python in IOT</vt:lpstr>
      <vt:lpstr>Setting up Environment</vt:lpstr>
      <vt:lpstr>Package Management</vt:lpstr>
      <vt:lpstr>Hello, World!</vt:lpstr>
      <vt:lpstr>Console I/O Operations</vt:lpstr>
      <vt:lpstr>Console I/O Operations</vt:lpstr>
      <vt:lpstr>F-Strings</vt:lpstr>
      <vt:lpstr>Changing Case</vt:lpstr>
      <vt:lpstr>Using Variables in Strings</vt:lpstr>
      <vt:lpstr>Exercise</vt:lpstr>
      <vt:lpstr>Handling Numbers as Input</vt:lpstr>
      <vt:lpstr>Handling Multiple Inputs</vt:lpstr>
      <vt:lpstr>Python Data Types</vt:lpstr>
      <vt:lpstr>Data Types: More Details</vt:lpstr>
      <vt:lpstr>Comments</vt:lpstr>
      <vt:lpstr>Data Structures</vt:lpstr>
      <vt:lpstr>Lists</vt:lpstr>
      <vt:lpstr>Item Numbering in Lists</vt:lpstr>
      <vt:lpstr>Lists</vt:lpstr>
      <vt:lpstr>Exercise</vt:lpstr>
      <vt:lpstr>Adding, Modifying, Removing Elements</vt:lpstr>
      <vt:lpstr>More Examples</vt:lpstr>
      <vt:lpstr>More Examples</vt:lpstr>
      <vt:lpstr>Creating a Blank List and Appending Elements to it</vt:lpstr>
      <vt:lpstr>The pop() Method</vt:lpstr>
      <vt:lpstr>List pop() Example</vt:lpstr>
      <vt:lpstr>The pop(index) Method</vt:lpstr>
      <vt:lpstr>Removing an Item By Value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(DIOT-Programming Technologies)</dc:title>
  <dc:creator>Atul Kahate</dc:creator>
  <cp:lastModifiedBy>Atul Kahate</cp:lastModifiedBy>
  <cp:revision>1</cp:revision>
  <dcterms:created xsi:type="dcterms:W3CDTF">2023-10-24T08:03:42Z</dcterms:created>
  <dcterms:modified xsi:type="dcterms:W3CDTF">2023-10-24T08:03:55Z</dcterms:modified>
</cp:coreProperties>
</file>