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045" r:id="rId2"/>
    <p:sldId id="1046" r:id="rId3"/>
    <p:sldId id="1047" r:id="rId4"/>
    <p:sldId id="1048" r:id="rId5"/>
    <p:sldId id="1049" r:id="rId6"/>
    <p:sldId id="911" r:id="rId7"/>
    <p:sldId id="1050" r:id="rId8"/>
    <p:sldId id="1051" r:id="rId9"/>
    <p:sldId id="912" r:id="rId10"/>
    <p:sldId id="1079" r:id="rId11"/>
    <p:sldId id="1080" r:id="rId12"/>
    <p:sldId id="1052" r:id="rId13"/>
    <p:sldId id="1053" r:id="rId14"/>
    <p:sldId id="1054" r:id="rId15"/>
    <p:sldId id="1055" r:id="rId16"/>
    <p:sldId id="1056" r:id="rId17"/>
    <p:sldId id="1057" r:id="rId18"/>
    <p:sldId id="1058" r:id="rId19"/>
    <p:sldId id="10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7AB3F-19D1-E59C-DF1B-5A93F478CC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66BC1C-11DF-D9DA-845E-433B159876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59E0E5-7E8E-3519-5F3D-F685E8AA6186}"/>
              </a:ext>
            </a:extLst>
          </p:cNvPr>
          <p:cNvSpPr>
            <a:spLocks noGrp="1"/>
          </p:cNvSpPr>
          <p:nvPr>
            <p:ph type="dt" sz="half" idx="10"/>
          </p:nvPr>
        </p:nvSpPr>
        <p:spPr/>
        <p:txBody>
          <a:bodyPr/>
          <a:lstStyle/>
          <a:p>
            <a:fld id="{DA49981E-E504-439D-A2C9-9E18DBC1386E}" type="datetimeFigureOut">
              <a:rPr lang="en-IN" smtClean="0"/>
              <a:t>25-10-2023</a:t>
            </a:fld>
            <a:endParaRPr lang="en-IN"/>
          </a:p>
        </p:txBody>
      </p:sp>
      <p:sp>
        <p:nvSpPr>
          <p:cNvPr id="5" name="Footer Placeholder 4">
            <a:extLst>
              <a:ext uri="{FF2B5EF4-FFF2-40B4-BE49-F238E27FC236}">
                <a16:creationId xmlns:a16="http://schemas.microsoft.com/office/drawing/2014/main" id="{9973BF36-21FC-B543-C6E6-6058075EE5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17EAB3-61EC-E9DF-41F7-23E02AF9D1EB}"/>
              </a:ext>
            </a:extLst>
          </p:cNvPr>
          <p:cNvSpPr>
            <a:spLocks noGrp="1"/>
          </p:cNvSpPr>
          <p:nvPr>
            <p:ph type="sldNum" sz="quarter" idx="12"/>
          </p:nvPr>
        </p:nvSpPr>
        <p:spPr/>
        <p:txBody>
          <a:bodyPr/>
          <a:lstStyle/>
          <a:p>
            <a:fld id="{15CF6EB6-83C4-440D-8D14-0AA9EB358093}" type="slidenum">
              <a:rPr lang="en-IN" smtClean="0"/>
              <a:t>‹#›</a:t>
            </a:fld>
            <a:endParaRPr lang="en-IN"/>
          </a:p>
        </p:txBody>
      </p:sp>
    </p:spTree>
    <p:extLst>
      <p:ext uri="{BB962C8B-B14F-4D97-AF65-F5344CB8AC3E}">
        <p14:creationId xmlns:p14="http://schemas.microsoft.com/office/powerpoint/2010/main" val="504517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48EE8-9C9F-11FA-7393-9AAEC92C9A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D02588-3D5F-80C2-1505-F98809FC7D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4074F8-B6DE-3419-17BA-C2DCF8D91943}"/>
              </a:ext>
            </a:extLst>
          </p:cNvPr>
          <p:cNvSpPr>
            <a:spLocks noGrp="1"/>
          </p:cNvSpPr>
          <p:nvPr>
            <p:ph type="dt" sz="half" idx="10"/>
          </p:nvPr>
        </p:nvSpPr>
        <p:spPr/>
        <p:txBody>
          <a:bodyPr/>
          <a:lstStyle/>
          <a:p>
            <a:fld id="{DA49981E-E504-439D-A2C9-9E18DBC1386E}" type="datetimeFigureOut">
              <a:rPr lang="en-IN" smtClean="0"/>
              <a:t>25-10-2023</a:t>
            </a:fld>
            <a:endParaRPr lang="en-IN"/>
          </a:p>
        </p:txBody>
      </p:sp>
      <p:sp>
        <p:nvSpPr>
          <p:cNvPr id="5" name="Footer Placeholder 4">
            <a:extLst>
              <a:ext uri="{FF2B5EF4-FFF2-40B4-BE49-F238E27FC236}">
                <a16:creationId xmlns:a16="http://schemas.microsoft.com/office/drawing/2014/main" id="{DA0A7D43-F553-8616-779A-E36190DF89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FD03B5-809B-C2A3-1250-A210B6688151}"/>
              </a:ext>
            </a:extLst>
          </p:cNvPr>
          <p:cNvSpPr>
            <a:spLocks noGrp="1"/>
          </p:cNvSpPr>
          <p:nvPr>
            <p:ph type="sldNum" sz="quarter" idx="12"/>
          </p:nvPr>
        </p:nvSpPr>
        <p:spPr/>
        <p:txBody>
          <a:bodyPr/>
          <a:lstStyle/>
          <a:p>
            <a:fld id="{15CF6EB6-83C4-440D-8D14-0AA9EB358093}" type="slidenum">
              <a:rPr lang="en-IN" smtClean="0"/>
              <a:t>‹#›</a:t>
            </a:fld>
            <a:endParaRPr lang="en-IN"/>
          </a:p>
        </p:txBody>
      </p:sp>
    </p:spTree>
    <p:extLst>
      <p:ext uri="{BB962C8B-B14F-4D97-AF65-F5344CB8AC3E}">
        <p14:creationId xmlns:p14="http://schemas.microsoft.com/office/powerpoint/2010/main" val="2465949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66EB15-3E35-9EB2-384F-6FE617050C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F28C14-FD78-9387-BB68-2EB130734D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F73E35-DA98-E63C-EAA7-8C499D71268F}"/>
              </a:ext>
            </a:extLst>
          </p:cNvPr>
          <p:cNvSpPr>
            <a:spLocks noGrp="1"/>
          </p:cNvSpPr>
          <p:nvPr>
            <p:ph type="dt" sz="half" idx="10"/>
          </p:nvPr>
        </p:nvSpPr>
        <p:spPr/>
        <p:txBody>
          <a:bodyPr/>
          <a:lstStyle/>
          <a:p>
            <a:fld id="{DA49981E-E504-439D-A2C9-9E18DBC1386E}" type="datetimeFigureOut">
              <a:rPr lang="en-IN" smtClean="0"/>
              <a:t>25-10-2023</a:t>
            </a:fld>
            <a:endParaRPr lang="en-IN"/>
          </a:p>
        </p:txBody>
      </p:sp>
      <p:sp>
        <p:nvSpPr>
          <p:cNvPr id="5" name="Footer Placeholder 4">
            <a:extLst>
              <a:ext uri="{FF2B5EF4-FFF2-40B4-BE49-F238E27FC236}">
                <a16:creationId xmlns:a16="http://schemas.microsoft.com/office/drawing/2014/main" id="{AFA9AC1C-CD83-938E-C081-3AFB8AFE9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4A0676-E101-CA36-A1E8-C7052174BD7E}"/>
              </a:ext>
            </a:extLst>
          </p:cNvPr>
          <p:cNvSpPr>
            <a:spLocks noGrp="1"/>
          </p:cNvSpPr>
          <p:nvPr>
            <p:ph type="sldNum" sz="quarter" idx="12"/>
          </p:nvPr>
        </p:nvSpPr>
        <p:spPr/>
        <p:txBody>
          <a:bodyPr/>
          <a:lstStyle/>
          <a:p>
            <a:fld id="{15CF6EB6-83C4-440D-8D14-0AA9EB358093}" type="slidenum">
              <a:rPr lang="en-IN" smtClean="0"/>
              <a:t>‹#›</a:t>
            </a:fld>
            <a:endParaRPr lang="en-IN"/>
          </a:p>
        </p:txBody>
      </p:sp>
    </p:spTree>
    <p:extLst>
      <p:ext uri="{BB962C8B-B14F-4D97-AF65-F5344CB8AC3E}">
        <p14:creationId xmlns:p14="http://schemas.microsoft.com/office/powerpoint/2010/main" val="2490992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29A0-95B0-C31A-55B7-4EC8AA8F8D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A04FEA-970E-681F-E21F-562E830EDC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757ACB-E8F3-73B3-76BF-400D8C99D928}"/>
              </a:ext>
            </a:extLst>
          </p:cNvPr>
          <p:cNvSpPr>
            <a:spLocks noGrp="1"/>
          </p:cNvSpPr>
          <p:nvPr>
            <p:ph type="dt" sz="half" idx="10"/>
          </p:nvPr>
        </p:nvSpPr>
        <p:spPr/>
        <p:txBody>
          <a:bodyPr/>
          <a:lstStyle/>
          <a:p>
            <a:fld id="{DA49981E-E504-439D-A2C9-9E18DBC1386E}" type="datetimeFigureOut">
              <a:rPr lang="en-IN" smtClean="0"/>
              <a:t>25-10-2023</a:t>
            </a:fld>
            <a:endParaRPr lang="en-IN"/>
          </a:p>
        </p:txBody>
      </p:sp>
      <p:sp>
        <p:nvSpPr>
          <p:cNvPr id="5" name="Footer Placeholder 4">
            <a:extLst>
              <a:ext uri="{FF2B5EF4-FFF2-40B4-BE49-F238E27FC236}">
                <a16:creationId xmlns:a16="http://schemas.microsoft.com/office/drawing/2014/main" id="{34EF7D97-C0C4-D2D9-EB72-F4D7373AB1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6AACBC-ED16-C41D-7166-BF3EA153FE2C}"/>
              </a:ext>
            </a:extLst>
          </p:cNvPr>
          <p:cNvSpPr>
            <a:spLocks noGrp="1"/>
          </p:cNvSpPr>
          <p:nvPr>
            <p:ph type="sldNum" sz="quarter" idx="12"/>
          </p:nvPr>
        </p:nvSpPr>
        <p:spPr/>
        <p:txBody>
          <a:bodyPr/>
          <a:lstStyle/>
          <a:p>
            <a:fld id="{15CF6EB6-83C4-440D-8D14-0AA9EB358093}" type="slidenum">
              <a:rPr lang="en-IN" smtClean="0"/>
              <a:t>‹#›</a:t>
            </a:fld>
            <a:endParaRPr lang="en-IN"/>
          </a:p>
        </p:txBody>
      </p:sp>
    </p:spTree>
    <p:extLst>
      <p:ext uri="{BB962C8B-B14F-4D97-AF65-F5344CB8AC3E}">
        <p14:creationId xmlns:p14="http://schemas.microsoft.com/office/powerpoint/2010/main" val="231838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ED135-593F-9239-47BB-39F0843F82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3DE8AE-8835-0A75-94BB-1B6E3EC904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C24233-AF12-34A7-07A4-80C8CF0F40CC}"/>
              </a:ext>
            </a:extLst>
          </p:cNvPr>
          <p:cNvSpPr>
            <a:spLocks noGrp="1"/>
          </p:cNvSpPr>
          <p:nvPr>
            <p:ph type="dt" sz="half" idx="10"/>
          </p:nvPr>
        </p:nvSpPr>
        <p:spPr/>
        <p:txBody>
          <a:bodyPr/>
          <a:lstStyle/>
          <a:p>
            <a:fld id="{DA49981E-E504-439D-A2C9-9E18DBC1386E}" type="datetimeFigureOut">
              <a:rPr lang="en-IN" smtClean="0"/>
              <a:t>25-10-2023</a:t>
            </a:fld>
            <a:endParaRPr lang="en-IN"/>
          </a:p>
        </p:txBody>
      </p:sp>
      <p:sp>
        <p:nvSpPr>
          <p:cNvPr id="5" name="Footer Placeholder 4">
            <a:extLst>
              <a:ext uri="{FF2B5EF4-FFF2-40B4-BE49-F238E27FC236}">
                <a16:creationId xmlns:a16="http://schemas.microsoft.com/office/drawing/2014/main" id="{85DE33BD-963C-0A1F-1870-3D8CF444A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15956D-B2B5-ABDE-79D1-0DE0C44D65C3}"/>
              </a:ext>
            </a:extLst>
          </p:cNvPr>
          <p:cNvSpPr>
            <a:spLocks noGrp="1"/>
          </p:cNvSpPr>
          <p:nvPr>
            <p:ph type="sldNum" sz="quarter" idx="12"/>
          </p:nvPr>
        </p:nvSpPr>
        <p:spPr/>
        <p:txBody>
          <a:bodyPr/>
          <a:lstStyle/>
          <a:p>
            <a:fld id="{15CF6EB6-83C4-440D-8D14-0AA9EB358093}" type="slidenum">
              <a:rPr lang="en-IN" smtClean="0"/>
              <a:t>‹#›</a:t>
            </a:fld>
            <a:endParaRPr lang="en-IN"/>
          </a:p>
        </p:txBody>
      </p:sp>
    </p:spTree>
    <p:extLst>
      <p:ext uri="{BB962C8B-B14F-4D97-AF65-F5344CB8AC3E}">
        <p14:creationId xmlns:p14="http://schemas.microsoft.com/office/powerpoint/2010/main" val="372557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BD1F8-C868-2B60-285E-A300FB1619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7790E2-530E-C713-9BDB-C87BB97247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9F0648-18FC-7D75-D6A3-3B1E0015F0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73A8CE-1F89-1106-9FBF-A7D36B31D735}"/>
              </a:ext>
            </a:extLst>
          </p:cNvPr>
          <p:cNvSpPr>
            <a:spLocks noGrp="1"/>
          </p:cNvSpPr>
          <p:nvPr>
            <p:ph type="dt" sz="half" idx="10"/>
          </p:nvPr>
        </p:nvSpPr>
        <p:spPr/>
        <p:txBody>
          <a:bodyPr/>
          <a:lstStyle/>
          <a:p>
            <a:fld id="{DA49981E-E504-439D-A2C9-9E18DBC1386E}" type="datetimeFigureOut">
              <a:rPr lang="en-IN" smtClean="0"/>
              <a:t>25-10-2023</a:t>
            </a:fld>
            <a:endParaRPr lang="en-IN"/>
          </a:p>
        </p:txBody>
      </p:sp>
      <p:sp>
        <p:nvSpPr>
          <p:cNvPr id="6" name="Footer Placeholder 5">
            <a:extLst>
              <a:ext uri="{FF2B5EF4-FFF2-40B4-BE49-F238E27FC236}">
                <a16:creationId xmlns:a16="http://schemas.microsoft.com/office/drawing/2014/main" id="{AB0871D7-8E81-F5F8-2EE2-16476D7864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15EA0-7EF6-CED6-ADB8-6384B70CD9BE}"/>
              </a:ext>
            </a:extLst>
          </p:cNvPr>
          <p:cNvSpPr>
            <a:spLocks noGrp="1"/>
          </p:cNvSpPr>
          <p:nvPr>
            <p:ph type="sldNum" sz="quarter" idx="12"/>
          </p:nvPr>
        </p:nvSpPr>
        <p:spPr/>
        <p:txBody>
          <a:bodyPr/>
          <a:lstStyle/>
          <a:p>
            <a:fld id="{15CF6EB6-83C4-440D-8D14-0AA9EB358093}" type="slidenum">
              <a:rPr lang="en-IN" smtClean="0"/>
              <a:t>‹#›</a:t>
            </a:fld>
            <a:endParaRPr lang="en-IN"/>
          </a:p>
        </p:txBody>
      </p:sp>
    </p:spTree>
    <p:extLst>
      <p:ext uri="{BB962C8B-B14F-4D97-AF65-F5344CB8AC3E}">
        <p14:creationId xmlns:p14="http://schemas.microsoft.com/office/powerpoint/2010/main" val="172133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C6795-2663-5FC0-ABF1-55B52D377C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0CECDF-D8E4-F4BC-C27C-5974AA18A2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CB4B4A-3143-2CBF-9E16-7635CDC51E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B16321-8133-8B57-1B9B-407788EA7B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8AEF86-F47C-F0F2-D16F-12B41A997D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A8C7DD-AC31-C20E-9E0D-375C9CB0B48E}"/>
              </a:ext>
            </a:extLst>
          </p:cNvPr>
          <p:cNvSpPr>
            <a:spLocks noGrp="1"/>
          </p:cNvSpPr>
          <p:nvPr>
            <p:ph type="dt" sz="half" idx="10"/>
          </p:nvPr>
        </p:nvSpPr>
        <p:spPr/>
        <p:txBody>
          <a:bodyPr/>
          <a:lstStyle/>
          <a:p>
            <a:fld id="{DA49981E-E504-439D-A2C9-9E18DBC1386E}" type="datetimeFigureOut">
              <a:rPr lang="en-IN" smtClean="0"/>
              <a:t>25-10-2023</a:t>
            </a:fld>
            <a:endParaRPr lang="en-IN"/>
          </a:p>
        </p:txBody>
      </p:sp>
      <p:sp>
        <p:nvSpPr>
          <p:cNvPr id="8" name="Footer Placeholder 7">
            <a:extLst>
              <a:ext uri="{FF2B5EF4-FFF2-40B4-BE49-F238E27FC236}">
                <a16:creationId xmlns:a16="http://schemas.microsoft.com/office/drawing/2014/main" id="{AD365508-FC1E-0CB1-6433-F8D80F89A2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6D1AE2-D54B-B5BC-163E-2EC0532F7D0A}"/>
              </a:ext>
            </a:extLst>
          </p:cNvPr>
          <p:cNvSpPr>
            <a:spLocks noGrp="1"/>
          </p:cNvSpPr>
          <p:nvPr>
            <p:ph type="sldNum" sz="quarter" idx="12"/>
          </p:nvPr>
        </p:nvSpPr>
        <p:spPr/>
        <p:txBody>
          <a:bodyPr/>
          <a:lstStyle/>
          <a:p>
            <a:fld id="{15CF6EB6-83C4-440D-8D14-0AA9EB358093}" type="slidenum">
              <a:rPr lang="en-IN" smtClean="0"/>
              <a:t>‹#›</a:t>
            </a:fld>
            <a:endParaRPr lang="en-IN"/>
          </a:p>
        </p:txBody>
      </p:sp>
    </p:spTree>
    <p:extLst>
      <p:ext uri="{BB962C8B-B14F-4D97-AF65-F5344CB8AC3E}">
        <p14:creationId xmlns:p14="http://schemas.microsoft.com/office/powerpoint/2010/main" val="55844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4AEC6-06D2-475B-DEB3-0936449695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16F73F-1B46-5B71-1328-21763F1A60BB}"/>
              </a:ext>
            </a:extLst>
          </p:cNvPr>
          <p:cNvSpPr>
            <a:spLocks noGrp="1"/>
          </p:cNvSpPr>
          <p:nvPr>
            <p:ph type="dt" sz="half" idx="10"/>
          </p:nvPr>
        </p:nvSpPr>
        <p:spPr/>
        <p:txBody>
          <a:bodyPr/>
          <a:lstStyle/>
          <a:p>
            <a:fld id="{DA49981E-E504-439D-A2C9-9E18DBC1386E}" type="datetimeFigureOut">
              <a:rPr lang="en-IN" smtClean="0"/>
              <a:t>25-10-2023</a:t>
            </a:fld>
            <a:endParaRPr lang="en-IN"/>
          </a:p>
        </p:txBody>
      </p:sp>
      <p:sp>
        <p:nvSpPr>
          <p:cNvPr id="4" name="Footer Placeholder 3">
            <a:extLst>
              <a:ext uri="{FF2B5EF4-FFF2-40B4-BE49-F238E27FC236}">
                <a16:creationId xmlns:a16="http://schemas.microsoft.com/office/drawing/2014/main" id="{955387E5-70DE-D55A-2261-08C6DD8085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42DA82-77D7-45BF-81BE-33C2CA3959F2}"/>
              </a:ext>
            </a:extLst>
          </p:cNvPr>
          <p:cNvSpPr>
            <a:spLocks noGrp="1"/>
          </p:cNvSpPr>
          <p:nvPr>
            <p:ph type="sldNum" sz="quarter" idx="12"/>
          </p:nvPr>
        </p:nvSpPr>
        <p:spPr/>
        <p:txBody>
          <a:bodyPr/>
          <a:lstStyle/>
          <a:p>
            <a:fld id="{15CF6EB6-83C4-440D-8D14-0AA9EB358093}" type="slidenum">
              <a:rPr lang="en-IN" smtClean="0"/>
              <a:t>‹#›</a:t>
            </a:fld>
            <a:endParaRPr lang="en-IN"/>
          </a:p>
        </p:txBody>
      </p:sp>
    </p:spTree>
    <p:extLst>
      <p:ext uri="{BB962C8B-B14F-4D97-AF65-F5344CB8AC3E}">
        <p14:creationId xmlns:p14="http://schemas.microsoft.com/office/powerpoint/2010/main" val="3261834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2CB18E-2BAE-3F21-971D-B752BC873D03}"/>
              </a:ext>
            </a:extLst>
          </p:cNvPr>
          <p:cNvSpPr>
            <a:spLocks noGrp="1"/>
          </p:cNvSpPr>
          <p:nvPr>
            <p:ph type="dt" sz="half" idx="10"/>
          </p:nvPr>
        </p:nvSpPr>
        <p:spPr/>
        <p:txBody>
          <a:bodyPr/>
          <a:lstStyle/>
          <a:p>
            <a:fld id="{DA49981E-E504-439D-A2C9-9E18DBC1386E}" type="datetimeFigureOut">
              <a:rPr lang="en-IN" smtClean="0"/>
              <a:t>25-10-2023</a:t>
            </a:fld>
            <a:endParaRPr lang="en-IN"/>
          </a:p>
        </p:txBody>
      </p:sp>
      <p:sp>
        <p:nvSpPr>
          <p:cNvPr id="3" name="Footer Placeholder 2">
            <a:extLst>
              <a:ext uri="{FF2B5EF4-FFF2-40B4-BE49-F238E27FC236}">
                <a16:creationId xmlns:a16="http://schemas.microsoft.com/office/drawing/2014/main" id="{EA46FC36-BA65-3FCE-2642-6C3BF18295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5F5A2E-ED27-9470-3ED5-A1A1E218D917}"/>
              </a:ext>
            </a:extLst>
          </p:cNvPr>
          <p:cNvSpPr>
            <a:spLocks noGrp="1"/>
          </p:cNvSpPr>
          <p:nvPr>
            <p:ph type="sldNum" sz="quarter" idx="12"/>
          </p:nvPr>
        </p:nvSpPr>
        <p:spPr/>
        <p:txBody>
          <a:bodyPr/>
          <a:lstStyle/>
          <a:p>
            <a:fld id="{15CF6EB6-83C4-440D-8D14-0AA9EB358093}" type="slidenum">
              <a:rPr lang="en-IN" smtClean="0"/>
              <a:t>‹#›</a:t>
            </a:fld>
            <a:endParaRPr lang="en-IN"/>
          </a:p>
        </p:txBody>
      </p:sp>
    </p:spTree>
    <p:extLst>
      <p:ext uri="{BB962C8B-B14F-4D97-AF65-F5344CB8AC3E}">
        <p14:creationId xmlns:p14="http://schemas.microsoft.com/office/powerpoint/2010/main" val="136577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646F-A658-5249-5F91-ED1A0C0428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573B71-6287-C817-F30A-86672E484E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FB577E-7DEF-29E4-AA9C-F9BD432B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74CC4B-B0EF-FCA5-3A6A-74C0D2F7DBA8}"/>
              </a:ext>
            </a:extLst>
          </p:cNvPr>
          <p:cNvSpPr>
            <a:spLocks noGrp="1"/>
          </p:cNvSpPr>
          <p:nvPr>
            <p:ph type="dt" sz="half" idx="10"/>
          </p:nvPr>
        </p:nvSpPr>
        <p:spPr/>
        <p:txBody>
          <a:bodyPr/>
          <a:lstStyle/>
          <a:p>
            <a:fld id="{DA49981E-E504-439D-A2C9-9E18DBC1386E}" type="datetimeFigureOut">
              <a:rPr lang="en-IN" smtClean="0"/>
              <a:t>25-10-2023</a:t>
            </a:fld>
            <a:endParaRPr lang="en-IN"/>
          </a:p>
        </p:txBody>
      </p:sp>
      <p:sp>
        <p:nvSpPr>
          <p:cNvPr id="6" name="Footer Placeholder 5">
            <a:extLst>
              <a:ext uri="{FF2B5EF4-FFF2-40B4-BE49-F238E27FC236}">
                <a16:creationId xmlns:a16="http://schemas.microsoft.com/office/drawing/2014/main" id="{4B4BD226-36D5-D187-2446-E0D85BFB86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F49FD3-8795-ED4B-BA11-63F43AAF9C09}"/>
              </a:ext>
            </a:extLst>
          </p:cNvPr>
          <p:cNvSpPr>
            <a:spLocks noGrp="1"/>
          </p:cNvSpPr>
          <p:nvPr>
            <p:ph type="sldNum" sz="quarter" idx="12"/>
          </p:nvPr>
        </p:nvSpPr>
        <p:spPr/>
        <p:txBody>
          <a:bodyPr/>
          <a:lstStyle/>
          <a:p>
            <a:fld id="{15CF6EB6-83C4-440D-8D14-0AA9EB358093}" type="slidenum">
              <a:rPr lang="en-IN" smtClean="0"/>
              <a:t>‹#›</a:t>
            </a:fld>
            <a:endParaRPr lang="en-IN"/>
          </a:p>
        </p:txBody>
      </p:sp>
    </p:spTree>
    <p:extLst>
      <p:ext uri="{BB962C8B-B14F-4D97-AF65-F5344CB8AC3E}">
        <p14:creationId xmlns:p14="http://schemas.microsoft.com/office/powerpoint/2010/main" val="1839955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AC223-293F-68AE-8136-200B8D6EE0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644850-E55F-3AED-4FB3-53BC14799F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98F0D6-D3A0-0F57-BE6D-B8382C0A8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9EFB3-6CA6-9CCC-9B38-C2E187050071}"/>
              </a:ext>
            </a:extLst>
          </p:cNvPr>
          <p:cNvSpPr>
            <a:spLocks noGrp="1"/>
          </p:cNvSpPr>
          <p:nvPr>
            <p:ph type="dt" sz="half" idx="10"/>
          </p:nvPr>
        </p:nvSpPr>
        <p:spPr/>
        <p:txBody>
          <a:bodyPr/>
          <a:lstStyle/>
          <a:p>
            <a:fld id="{DA49981E-E504-439D-A2C9-9E18DBC1386E}" type="datetimeFigureOut">
              <a:rPr lang="en-IN" smtClean="0"/>
              <a:t>25-10-2023</a:t>
            </a:fld>
            <a:endParaRPr lang="en-IN"/>
          </a:p>
        </p:txBody>
      </p:sp>
      <p:sp>
        <p:nvSpPr>
          <p:cNvPr id="6" name="Footer Placeholder 5">
            <a:extLst>
              <a:ext uri="{FF2B5EF4-FFF2-40B4-BE49-F238E27FC236}">
                <a16:creationId xmlns:a16="http://schemas.microsoft.com/office/drawing/2014/main" id="{0E33439C-7A27-4DAC-781C-567A3E1F89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EA8D87-D3E0-16BB-3549-A189BFA01768}"/>
              </a:ext>
            </a:extLst>
          </p:cNvPr>
          <p:cNvSpPr>
            <a:spLocks noGrp="1"/>
          </p:cNvSpPr>
          <p:nvPr>
            <p:ph type="sldNum" sz="quarter" idx="12"/>
          </p:nvPr>
        </p:nvSpPr>
        <p:spPr/>
        <p:txBody>
          <a:bodyPr/>
          <a:lstStyle/>
          <a:p>
            <a:fld id="{15CF6EB6-83C4-440D-8D14-0AA9EB358093}" type="slidenum">
              <a:rPr lang="en-IN" smtClean="0"/>
              <a:t>‹#›</a:t>
            </a:fld>
            <a:endParaRPr lang="en-IN"/>
          </a:p>
        </p:txBody>
      </p:sp>
    </p:spTree>
    <p:extLst>
      <p:ext uri="{BB962C8B-B14F-4D97-AF65-F5344CB8AC3E}">
        <p14:creationId xmlns:p14="http://schemas.microsoft.com/office/powerpoint/2010/main" val="1828270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962366-CD24-F3F6-FA99-2DC401E7F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BBFBC1-4FD0-EA04-5F7D-1A89317DD1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EB09F4-5BC0-CE97-AD24-B6CBFBA060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49981E-E504-439D-A2C9-9E18DBC1386E}" type="datetimeFigureOut">
              <a:rPr lang="en-IN" smtClean="0"/>
              <a:t>25-10-2023</a:t>
            </a:fld>
            <a:endParaRPr lang="en-IN"/>
          </a:p>
        </p:txBody>
      </p:sp>
      <p:sp>
        <p:nvSpPr>
          <p:cNvPr id="5" name="Footer Placeholder 4">
            <a:extLst>
              <a:ext uri="{FF2B5EF4-FFF2-40B4-BE49-F238E27FC236}">
                <a16:creationId xmlns:a16="http://schemas.microsoft.com/office/drawing/2014/main" id="{4C381317-E47A-1CC8-9ABF-698A88459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58BD3E-A3BB-5F3A-25A0-B12AD2AA3F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F6EB6-83C4-440D-8D14-0AA9EB358093}" type="slidenum">
              <a:rPr lang="en-IN" smtClean="0"/>
              <a:t>‹#›</a:t>
            </a:fld>
            <a:endParaRPr lang="en-IN"/>
          </a:p>
        </p:txBody>
      </p:sp>
    </p:spTree>
    <p:extLst>
      <p:ext uri="{BB962C8B-B14F-4D97-AF65-F5344CB8AC3E}">
        <p14:creationId xmlns:p14="http://schemas.microsoft.com/office/powerpoint/2010/main" val="224142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CD22-5A1C-23C2-AF83-E0EA194FFE5C}"/>
              </a:ext>
            </a:extLst>
          </p:cNvPr>
          <p:cNvSpPr>
            <a:spLocks noGrp="1"/>
          </p:cNvSpPr>
          <p:nvPr>
            <p:ph type="title"/>
          </p:nvPr>
        </p:nvSpPr>
        <p:spPr/>
        <p:txBody>
          <a:bodyPr/>
          <a:lstStyle/>
          <a:p>
            <a:r>
              <a:rPr lang="en-IN" dirty="0"/>
              <a:t>Sorting a List Permanently</a:t>
            </a:r>
          </a:p>
        </p:txBody>
      </p:sp>
      <p:sp>
        <p:nvSpPr>
          <p:cNvPr id="3" name="Content Placeholder 2">
            <a:extLst>
              <a:ext uri="{FF2B5EF4-FFF2-40B4-BE49-F238E27FC236}">
                <a16:creationId xmlns:a16="http://schemas.microsoft.com/office/drawing/2014/main" id="{E945996A-6F95-EE0A-070B-19E9DAF5F77B}"/>
              </a:ext>
            </a:extLst>
          </p:cNvPr>
          <p:cNvSpPr>
            <a:spLocks noGrp="1"/>
          </p:cNvSpPr>
          <p:nvPr>
            <p:ph idx="1"/>
          </p:nvPr>
        </p:nvSpPr>
        <p:spPr/>
        <p:txBody>
          <a:bodyPr>
            <a:normAutofit lnSpcReduction="10000"/>
          </a:bodyPr>
          <a:lstStyle/>
          <a:p>
            <a:r>
              <a:rPr lang="en-IN" dirty="0"/>
              <a:t>The sort() method sorts the items in the list and makes changes permanent</a:t>
            </a:r>
          </a:p>
          <a:p>
            <a:r>
              <a:rPr lang="en-IN" dirty="0"/>
              <a:t>cars = ['</a:t>
            </a:r>
            <a:r>
              <a:rPr lang="en-IN" dirty="0" err="1"/>
              <a:t>bmw</a:t>
            </a:r>
            <a:r>
              <a:rPr lang="en-IN" dirty="0"/>
              <a:t>', '</a:t>
            </a:r>
            <a:r>
              <a:rPr lang="en-IN" dirty="0" err="1"/>
              <a:t>audi</a:t>
            </a:r>
            <a:r>
              <a:rPr lang="en-IN" dirty="0"/>
              <a:t>', '</a:t>
            </a:r>
            <a:r>
              <a:rPr lang="en-IN" dirty="0" err="1"/>
              <a:t>toyota</a:t>
            </a:r>
            <a:r>
              <a:rPr lang="en-IN" dirty="0"/>
              <a:t>', '</a:t>
            </a:r>
            <a:r>
              <a:rPr lang="en-IN" dirty="0" err="1"/>
              <a:t>subaru</a:t>
            </a:r>
            <a:r>
              <a:rPr lang="en-IN" dirty="0"/>
              <a:t>']</a:t>
            </a:r>
          </a:p>
          <a:p>
            <a:r>
              <a:rPr lang="en-IN" dirty="0" err="1"/>
              <a:t>cars.sort</a:t>
            </a:r>
            <a:r>
              <a:rPr lang="en-IN" dirty="0"/>
              <a:t>()</a:t>
            </a:r>
          </a:p>
          <a:p>
            <a:r>
              <a:rPr lang="en-IN" dirty="0"/>
              <a:t>print(cars)</a:t>
            </a:r>
          </a:p>
          <a:p>
            <a:endParaRPr lang="en-IN" dirty="0"/>
          </a:p>
          <a:p>
            <a:r>
              <a:rPr lang="en-US" dirty="0"/>
              <a:t>cars = ['</a:t>
            </a:r>
            <a:r>
              <a:rPr lang="en-US" dirty="0" err="1"/>
              <a:t>bmw</a:t>
            </a:r>
            <a:r>
              <a:rPr lang="en-US" dirty="0"/>
              <a:t>', '</a:t>
            </a:r>
            <a:r>
              <a:rPr lang="en-US" dirty="0" err="1"/>
              <a:t>audi</a:t>
            </a:r>
            <a:r>
              <a:rPr lang="en-US" dirty="0"/>
              <a:t>', '</a:t>
            </a:r>
            <a:r>
              <a:rPr lang="en-US" dirty="0" err="1"/>
              <a:t>toyota</a:t>
            </a:r>
            <a:r>
              <a:rPr lang="en-US" dirty="0"/>
              <a:t>', '</a:t>
            </a:r>
            <a:r>
              <a:rPr lang="en-US" dirty="0" err="1"/>
              <a:t>subaru</a:t>
            </a:r>
            <a:r>
              <a:rPr lang="en-US" dirty="0"/>
              <a:t>']</a:t>
            </a:r>
          </a:p>
          <a:p>
            <a:r>
              <a:rPr lang="en-US" dirty="0" err="1"/>
              <a:t>cars.sort</a:t>
            </a:r>
            <a:r>
              <a:rPr lang="en-US" dirty="0"/>
              <a:t>(reverse=True) # Descending order</a:t>
            </a:r>
          </a:p>
          <a:p>
            <a:r>
              <a:rPr lang="en-US" dirty="0"/>
              <a:t>print(cars)</a:t>
            </a:r>
            <a:endParaRPr lang="en-IN" dirty="0"/>
          </a:p>
        </p:txBody>
      </p:sp>
    </p:spTree>
    <p:extLst>
      <p:ext uri="{BB962C8B-B14F-4D97-AF65-F5344CB8AC3E}">
        <p14:creationId xmlns:p14="http://schemas.microsoft.com/office/powerpoint/2010/main" val="611074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5728D-28E3-F27F-913B-89EA45BD3A97}"/>
              </a:ext>
            </a:extLst>
          </p:cNvPr>
          <p:cNvSpPr>
            <a:spLocks noGrp="1"/>
          </p:cNvSpPr>
          <p:nvPr>
            <p:ph type="title"/>
          </p:nvPr>
        </p:nvSpPr>
        <p:spPr/>
        <p:txBody>
          <a:bodyPr/>
          <a:lstStyle/>
          <a:p>
            <a:r>
              <a:rPr lang="en-IN" dirty="0"/>
              <a:t>List inside List</a:t>
            </a:r>
          </a:p>
        </p:txBody>
      </p:sp>
      <p:sp>
        <p:nvSpPr>
          <p:cNvPr id="3" name="Content Placeholder 2">
            <a:extLst>
              <a:ext uri="{FF2B5EF4-FFF2-40B4-BE49-F238E27FC236}">
                <a16:creationId xmlns:a16="http://schemas.microsoft.com/office/drawing/2014/main" id="{F74B246E-D329-E0EA-6135-766A20284B81}"/>
              </a:ext>
            </a:extLst>
          </p:cNvPr>
          <p:cNvSpPr>
            <a:spLocks noGrp="1"/>
          </p:cNvSpPr>
          <p:nvPr>
            <p:ph idx="1"/>
          </p:nvPr>
        </p:nvSpPr>
        <p:spPr/>
        <p:txBody>
          <a:bodyPr>
            <a:normAutofit fontScale="25000" lnSpcReduction="20000"/>
          </a:bodyPr>
          <a:lstStyle/>
          <a:p>
            <a:r>
              <a:rPr lang="en-IN" dirty="0"/>
              <a:t># Creating a list of pizzas with two levels of sub-lists</a:t>
            </a:r>
          </a:p>
          <a:p>
            <a:r>
              <a:rPr lang="en-IN" dirty="0"/>
              <a:t>pizzas = [</a:t>
            </a:r>
          </a:p>
          <a:p>
            <a:r>
              <a:rPr lang="en-IN" dirty="0"/>
              <a:t>    # Vegetarian Pizzas</a:t>
            </a:r>
          </a:p>
          <a:p>
            <a:r>
              <a:rPr lang="en-IN" dirty="0"/>
              <a:t>    [</a:t>
            </a:r>
          </a:p>
          <a:p>
            <a:r>
              <a:rPr lang="en-IN" dirty="0"/>
              <a:t>        "Margherita",</a:t>
            </a:r>
          </a:p>
          <a:p>
            <a:r>
              <a:rPr lang="en-IN" dirty="0"/>
              <a:t>        "Vegetable Deluxe"</a:t>
            </a:r>
          </a:p>
          <a:p>
            <a:r>
              <a:rPr lang="en-IN" dirty="0"/>
              <a:t>    ],</a:t>
            </a:r>
          </a:p>
          <a:p>
            <a:r>
              <a:rPr lang="en-IN" dirty="0"/>
              <a:t>    </a:t>
            </a:r>
          </a:p>
          <a:p>
            <a:r>
              <a:rPr lang="en-IN" dirty="0"/>
              <a:t>    # Non-Vegetarian Pizzas</a:t>
            </a:r>
          </a:p>
          <a:p>
            <a:r>
              <a:rPr lang="en-IN" dirty="0"/>
              <a:t>    [</a:t>
            </a:r>
          </a:p>
          <a:p>
            <a:r>
              <a:rPr lang="en-IN" dirty="0"/>
              <a:t>        "Pepperoni",</a:t>
            </a:r>
          </a:p>
          <a:p>
            <a:r>
              <a:rPr lang="en-IN" dirty="0"/>
              <a:t>        "Meat Lover's"</a:t>
            </a:r>
          </a:p>
          <a:p>
            <a:r>
              <a:rPr lang="en-IN" dirty="0"/>
              <a:t>    ]</a:t>
            </a:r>
          </a:p>
          <a:p>
            <a:r>
              <a:rPr lang="en-IN" dirty="0"/>
              <a:t>]</a:t>
            </a:r>
          </a:p>
          <a:p>
            <a:endParaRPr lang="en-IN" dirty="0"/>
          </a:p>
          <a:p>
            <a:r>
              <a:rPr lang="en-IN" dirty="0"/>
              <a:t># Accessing the lowest-level list elements (pizza names) using indexing and iteration:</a:t>
            </a:r>
          </a:p>
          <a:p>
            <a:endParaRPr lang="en-IN" dirty="0"/>
          </a:p>
          <a:p>
            <a:r>
              <a:rPr lang="en-IN" dirty="0"/>
              <a:t># Method 1: Direct Indexing</a:t>
            </a:r>
          </a:p>
          <a:p>
            <a:r>
              <a:rPr lang="en-IN" dirty="0"/>
              <a:t>print("Method 1: Direct Indexing")</a:t>
            </a:r>
          </a:p>
          <a:p>
            <a:r>
              <a:rPr lang="en-IN" dirty="0"/>
              <a:t>print("Vegetarian Pizza 1: " + pizzas[0][0])</a:t>
            </a:r>
          </a:p>
          <a:p>
            <a:r>
              <a:rPr lang="en-IN" dirty="0"/>
              <a:t>print("Non-Vegetarian Pizza 2: " + pizzas[1][1])</a:t>
            </a:r>
          </a:p>
          <a:p>
            <a:endParaRPr lang="en-IN" dirty="0"/>
          </a:p>
          <a:p>
            <a:r>
              <a:rPr lang="en-IN" dirty="0"/>
              <a:t># If we want to print entire list as </a:t>
            </a:r>
            <a:r>
              <a:rPr lang="en-IN" dirty="0" err="1"/>
              <a:t>contatenation</a:t>
            </a:r>
            <a:r>
              <a:rPr lang="en-IN" dirty="0"/>
              <a:t> to a message, we need to convert the list to a string first by using the join function</a:t>
            </a:r>
          </a:p>
          <a:p>
            <a:r>
              <a:rPr lang="en-IN" dirty="0" err="1"/>
              <a:t>list_of_veg</a:t>
            </a:r>
            <a:r>
              <a:rPr lang="en-IN" dirty="0"/>
              <a:t> = ' '.join(pizzas[0])</a:t>
            </a:r>
          </a:p>
          <a:p>
            <a:r>
              <a:rPr lang="en-IN" dirty="0" err="1"/>
              <a:t>list_of_non_veg</a:t>
            </a:r>
            <a:r>
              <a:rPr lang="en-IN" dirty="0"/>
              <a:t> = ' '.join(pizzas[1])</a:t>
            </a:r>
          </a:p>
          <a:p>
            <a:endParaRPr lang="en-IN" dirty="0"/>
          </a:p>
          <a:p>
            <a:r>
              <a:rPr lang="en-IN" dirty="0"/>
              <a:t>print("Veg pizzas: " + </a:t>
            </a:r>
            <a:r>
              <a:rPr lang="en-IN" dirty="0" err="1"/>
              <a:t>list_of_veg</a:t>
            </a:r>
            <a:r>
              <a:rPr lang="en-IN" dirty="0"/>
              <a:t>)</a:t>
            </a:r>
          </a:p>
          <a:p>
            <a:r>
              <a:rPr lang="en-IN" dirty="0"/>
              <a:t>print("Non-Veg pizzas: " + </a:t>
            </a:r>
            <a:r>
              <a:rPr lang="en-IN" dirty="0" err="1"/>
              <a:t>list_of_non_veg</a:t>
            </a:r>
            <a:r>
              <a:rPr lang="en-IN" dirty="0"/>
              <a:t>)</a:t>
            </a:r>
          </a:p>
          <a:p>
            <a:endParaRPr lang="en-IN" dirty="0"/>
          </a:p>
          <a:p>
            <a:endParaRPr lang="en-IN" dirty="0"/>
          </a:p>
          <a:p>
            <a:r>
              <a:rPr lang="en-IN" dirty="0"/>
              <a:t># Method 2: Iteration</a:t>
            </a:r>
          </a:p>
          <a:p>
            <a:r>
              <a:rPr lang="en-IN" dirty="0"/>
              <a:t>print("\</a:t>
            </a:r>
            <a:r>
              <a:rPr lang="en-IN" dirty="0" err="1"/>
              <a:t>nMethod</a:t>
            </a:r>
            <a:r>
              <a:rPr lang="en-IN" dirty="0"/>
              <a:t> 2: Iteration")</a:t>
            </a:r>
          </a:p>
          <a:p>
            <a:r>
              <a:rPr lang="en-IN" dirty="0"/>
              <a:t>print("Vegetarian Pizzas:")</a:t>
            </a:r>
          </a:p>
          <a:p>
            <a:r>
              <a:rPr lang="en-IN" dirty="0"/>
              <a:t>for pizza in pizzas[0]:</a:t>
            </a:r>
          </a:p>
          <a:p>
            <a:r>
              <a:rPr lang="en-IN" dirty="0"/>
              <a:t>    print(pizza)</a:t>
            </a:r>
          </a:p>
          <a:p>
            <a:r>
              <a:rPr lang="en-IN" dirty="0"/>
              <a:t>    </a:t>
            </a:r>
          </a:p>
          <a:p>
            <a:r>
              <a:rPr lang="en-IN" dirty="0"/>
              <a:t>print("\</a:t>
            </a:r>
            <a:r>
              <a:rPr lang="en-IN" dirty="0" err="1"/>
              <a:t>nNon</a:t>
            </a:r>
            <a:r>
              <a:rPr lang="en-IN" dirty="0"/>
              <a:t>-Vegetarian Pizzas:")</a:t>
            </a:r>
          </a:p>
          <a:p>
            <a:r>
              <a:rPr lang="en-IN" dirty="0"/>
              <a:t>for pizza in pizzas[1]:</a:t>
            </a:r>
          </a:p>
          <a:p>
            <a:r>
              <a:rPr lang="en-IN" dirty="0"/>
              <a:t>    print(pizza)</a:t>
            </a:r>
          </a:p>
        </p:txBody>
      </p:sp>
    </p:spTree>
    <p:extLst>
      <p:ext uri="{BB962C8B-B14F-4D97-AF65-F5344CB8AC3E}">
        <p14:creationId xmlns:p14="http://schemas.microsoft.com/office/powerpoint/2010/main" val="399654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32FE-794E-E829-E2E8-E97AC88DA8AF}"/>
              </a:ext>
            </a:extLst>
          </p:cNvPr>
          <p:cNvSpPr>
            <a:spLocks noGrp="1"/>
          </p:cNvSpPr>
          <p:nvPr>
            <p:ph type="title"/>
          </p:nvPr>
        </p:nvSpPr>
        <p:spPr/>
        <p:txBody>
          <a:bodyPr/>
          <a:lstStyle/>
          <a:p>
            <a:r>
              <a:rPr lang="en-IN" dirty="0"/>
              <a:t>List inside List inside List</a:t>
            </a:r>
          </a:p>
        </p:txBody>
      </p:sp>
      <p:sp>
        <p:nvSpPr>
          <p:cNvPr id="3" name="Content Placeholder 2">
            <a:extLst>
              <a:ext uri="{FF2B5EF4-FFF2-40B4-BE49-F238E27FC236}">
                <a16:creationId xmlns:a16="http://schemas.microsoft.com/office/drawing/2014/main" id="{EBE4FB26-7C5F-D4BE-1660-9AFACACEF04B}"/>
              </a:ext>
            </a:extLst>
          </p:cNvPr>
          <p:cNvSpPr>
            <a:spLocks noGrp="1"/>
          </p:cNvSpPr>
          <p:nvPr>
            <p:ph idx="1"/>
          </p:nvPr>
        </p:nvSpPr>
        <p:spPr/>
        <p:txBody>
          <a:bodyPr>
            <a:normAutofit fontScale="25000" lnSpcReduction="20000"/>
          </a:bodyPr>
          <a:lstStyle/>
          <a:p>
            <a:r>
              <a:rPr lang="en-IN" dirty="0"/>
              <a:t># Creating a list of pizzas</a:t>
            </a:r>
          </a:p>
          <a:p>
            <a:r>
              <a:rPr lang="en-IN" dirty="0"/>
              <a:t>pizzas = [</a:t>
            </a:r>
          </a:p>
          <a:p>
            <a:r>
              <a:rPr lang="en-IN" dirty="0"/>
              <a:t>    # Vegetarian Pizzas </a:t>
            </a:r>
          </a:p>
          <a:p>
            <a:r>
              <a:rPr lang="en-IN" dirty="0"/>
              <a:t>    [</a:t>
            </a:r>
          </a:p>
          <a:p>
            <a:r>
              <a:rPr lang="en-IN" dirty="0"/>
              <a:t>        # First Vegetarian Pizza</a:t>
            </a:r>
          </a:p>
          <a:p>
            <a:r>
              <a:rPr lang="en-IN" dirty="0"/>
              <a:t>        # Indexes will be {0,0,0] = Margherita and [0,0,1] = "Tomato Sauce", "Mozzarella Cheese", "Basil"</a:t>
            </a:r>
          </a:p>
          <a:p>
            <a:r>
              <a:rPr lang="en-IN" dirty="0"/>
              <a:t>        [["Margherita"], ["Tomato Sauce", "Mozzarella Cheese", "Basil"]],</a:t>
            </a:r>
          </a:p>
          <a:p>
            <a:endParaRPr lang="en-IN" dirty="0"/>
          </a:p>
          <a:p>
            <a:r>
              <a:rPr lang="en-IN" dirty="0"/>
              <a:t>        # Second Vegetarian Pizza</a:t>
            </a:r>
          </a:p>
          <a:p>
            <a:r>
              <a:rPr lang="en-IN" dirty="0"/>
              <a:t>        # Indexes will be {0,1,0] = Vegetable Deluxe and [0,1,1] = "Tomato Sauce", "Mozzarella Cheese", "Mixed Vegetables"</a:t>
            </a:r>
          </a:p>
          <a:p>
            <a:r>
              <a:rPr lang="en-IN" dirty="0"/>
              <a:t>        [["Vegetable Deluxe"], ["Tomato Sauce", "Mozzarella Cheese", "Mixed Vegetables"]]</a:t>
            </a:r>
          </a:p>
          <a:p>
            <a:r>
              <a:rPr lang="en-IN" dirty="0"/>
              <a:t>    ],</a:t>
            </a:r>
          </a:p>
          <a:p>
            <a:endParaRPr lang="en-IN" dirty="0"/>
          </a:p>
          <a:p>
            <a:r>
              <a:rPr lang="en-IN" dirty="0"/>
              <a:t>    # Non-Vegetarian Pizzas</a:t>
            </a:r>
          </a:p>
          <a:p>
            <a:r>
              <a:rPr lang="en-IN" dirty="0"/>
              <a:t>    [</a:t>
            </a:r>
          </a:p>
          <a:p>
            <a:r>
              <a:rPr lang="en-IN" dirty="0"/>
              <a:t>        # First Non-Vegetarian Pizza</a:t>
            </a:r>
          </a:p>
          <a:p>
            <a:r>
              <a:rPr lang="en-IN" dirty="0"/>
              <a:t>        # Indexes will be {1,0,0] = Pepperoni and [1,0,1] = "Tomato Sauce", "Mozzarella Cheese", "Pepperoni Slices"</a:t>
            </a:r>
          </a:p>
          <a:p>
            <a:r>
              <a:rPr lang="en-IN" dirty="0"/>
              <a:t>        [["Pepperoni"], ["Tomato Sauce", "Mozzarella Cheese", "Pepperoni Slices"]],</a:t>
            </a:r>
          </a:p>
          <a:p>
            <a:endParaRPr lang="en-IN" dirty="0"/>
          </a:p>
          <a:p>
            <a:r>
              <a:rPr lang="en-IN" dirty="0"/>
              <a:t>        # Second Non-Vegetarian Pizza</a:t>
            </a:r>
          </a:p>
          <a:p>
            <a:r>
              <a:rPr lang="en-IN" dirty="0"/>
              <a:t>        # Indexes will be {1,1,0] = Meat Lover's and [1,1,1] = "Tomato Sauce", "Mozzarella Cheese", "Pepperoni, Sausage, Bacon"</a:t>
            </a:r>
          </a:p>
          <a:p>
            <a:r>
              <a:rPr lang="en-IN" dirty="0"/>
              <a:t>        [["Meat Lover's"], ["Tomato Sauce", "Mozzarella Cheese", "Pepperoni, Sausage, Bacon"]]</a:t>
            </a:r>
          </a:p>
          <a:p>
            <a:r>
              <a:rPr lang="en-IN" dirty="0"/>
              <a:t>    ]</a:t>
            </a:r>
          </a:p>
          <a:p>
            <a:r>
              <a:rPr lang="en-IN" dirty="0"/>
              <a:t>]</a:t>
            </a:r>
          </a:p>
          <a:p>
            <a:endParaRPr lang="en-IN" dirty="0"/>
          </a:p>
          <a:p>
            <a:r>
              <a:rPr lang="en-IN" dirty="0"/>
              <a:t># Accessing the lowest list element in different ways</a:t>
            </a:r>
          </a:p>
          <a:p>
            <a:r>
              <a:rPr lang="en-IN" dirty="0"/>
              <a:t># Method 1: By indices</a:t>
            </a:r>
          </a:p>
          <a:p>
            <a:r>
              <a:rPr lang="en-IN" dirty="0"/>
              <a:t>print("Method 1: Using indices")</a:t>
            </a:r>
          </a:p>
          <a:p>
            <a:endParaRPr lang="en-IN" dirty="0"/>
          </a:p>
          <a:p>
            <a:r>
              <a:rPr lang="en-IN" dirty="0"/>
              <a:t>print(pizzas)       # Full list</a:t>
            </a:r>
          </a:p>
          <a:p>
            <a:endParaRPr lang="en-IN" dirty="0"/>
          </a:p>
          <a:p>
            <a:r>
              <a:rPr lang="en-IN" dirty="0"/>
              <a:t>print(pizzas[0])     # All Veg pizza names and ingredients</a:t>
            </a:r>
          </a:p>
          <a:p>
            <a:r>
              <a:rPr lang="en-IN" dirty="0"/>
              <a:t>print(pizzas[0][0])  # First veg pizza name and ingredients</a:t>
            </a:r>
          </a:p>
          <a:p>
            <a:r>
              <a:rPr lang="en-IN" dirty="0"/>
              <a:t>print(pizzas[0][1])  # Second veg pizza name and ingredients</a:t>
            </a:r>
          </a:p>
          <a:p>
            <a:endParaRPr lang="en-IN" dirty="0"/>
          </a:p>
          <a:p>
            <a:r>
              <a:rPr lang="en-IN" dirty="0"/>
              <a:t>print(pizzas[1])     # All Non-veg pizza names and ingredients</a:t>
            </a:r>
          </a:p>
          <a:p>
            <a:r>
              <a:rPr lang="en-IN" dirty="0"/>
              <a:t>print(pizzas[1][0])  # First Non-veg pizza name and ingredients</a:t>
            </a:r>
          </a:p>
          <a:p>
            <a:r>
              <a:rPr lang="en-IN" dirty="0"/>
              <a:t>print(pizzas[1][1])  # Second Non-veg pizza name and ingredients</a:t>
            </a:r>
          </a:p>
          <a:p>
            <a:endParaRPr lang="en-IN" dirty="0"/>
          </a:p>
          <a:p>
            <a:r>
              <a:rPr lang="en-IN" dirty="0"/>
              <a:t>print(pizzas[0][0][0])  # Only Name of first </a:t>
            </a:r>
            <a:r>
              <a:rPr lang="en-IN" dirty="0" err="1"/>
              <a:t>vegeterian</a:t>
            </a:r>
            <a:r>
              <a:rPr lang="en-IN" dirty="0"/>
              <a:t> pizza</a:t>
            </a:r>
          </a:p>
          <a:p>
            <a:r>
              <a:rPr lang="en-IN" dirty="0"/>
              <a:t>print(pizzas[0][0][1])  # Only Ingredients of the first vegetarian pizza</a:t>
            </a:r>
          </a:p>
          <a:p>
            <a:endParaRPr lang="en-IN" dirty="0"/>
          </a:p>
          <a:p>
            <a:r>
              <a:rPr lang="en-IN" dirty="0"/>
              <a:t>print(pizzas[0][1][0])  # Only Name of second veg pizza</a:t>
            </a:r>
          </a:p>
          <a:p>
            <a:r>
              <a:rPr lang="en-IN" dirty="0"/>
              <a:t>print(pizzas[0][1][1])  # Only Ingredients of the second vegetarian pizza</a:t>
            </a:r>
          </a:p>
          <a:p>
            <a:endParaRPr lang="en-IN" dirty="0"/>
          </a:p>
          <a:p>
            <a:r>
              <a:rPr lang="en-IN" dirty="0"/>
              <a:t>print(pizzas[1][0][0])  # Only Name of first non-veg pizza</a:t>
            </a:r>
          </a:p>
          <a:p>
            <a:r>
              <a:rPr lang="en-IN" dirty="0"/>
              <a:t>print(pizzas[1][0][1])  # Only Ingredients of the first non-veg pizza</a:t>
            </a:r>
          </a:p>
          <a:p>
            <a:endParaRPr lang="en-IN" dirty="0"/>
          </a:p>
          <a:p>
            <a:r>
              <a:rPr lang="en-IN" dirty="0"/>
              <a:t>print(pizzas[1][1][0])  # Only Name of second non-veg pizza</a:t>
            </a:r>
          </a:p>
          <a:p>
            <a:r>
              <a:rPr lang="en-IN" dirty="0"/>
              <a:t>print(pizzas[1][1][1])  # Only Ingredients of the second non-veg pizza</a:t>
            </a:r>
          </a:p>
          <a:p>
            <a:endParaRPr lang="en-IN" dirty="0"/>
          </a:p>
          <a:p>
            <a:r>
              <a:rPr lang="en-IN" dirty="0"/>
              <a:t># Method 2: Using variable assignments for clarity</a:t>
            </a:r>
          </a:p>
          <a:p>
            <a:r>
              <a:rPr lang="en-IN" dirty="0"/>
              <a:t>print("\</a:t>
            </a:r>
            <a:r>
              <a:rPr lang="en-IN" dirty="0" err="1"/>
              <a:t>nMethod</a:t>
            </a:r>
            <a:r>
              <a:rPr lang="en-IN" dirty="0"/>
              <a:t> 2: Using variable assignments")</a:t>
            </a:r>
          </a:p>
          <a:p>
            <a:r>
              <a:rPr lang="en-IN" dirty="0" err="1"/>
              <a:t>vegetarian_pizza</a:t>
            </a:r>
            <a:r>
              <a:rPr lang="en-IN" dirty="0"/>
              <a:t> = pizzas[0][0]</a:t>
            </a:r>
          </a:p>
          <a:p>
            <a:r>
              <a:rPr lang="en-IN" dirty="0" err="1"/>
              <a:t>non_vegetarian_pizza</a:t>
            </a:r>
            <a:r>
              <a:rPr lang="en-IN" dirty="0"/>
              <a:t> = pizzas[1][0]</a:t>
            </a:r>
          </a:p>
          <a:p>
            <a:endParaRPr lang="en-IN" dirty="0"/>
          </a:p>
          <a:p>
            <a:r>
              <a:rPr lang="en-IN" dirty="0"/>
              <a:t>print(</a:t>
            </a:r>
            <a:r>
              <a:rPr lang="en-IN" dirty="0" err="1"/>
              <a:t>vegetarian_pizza</a:t>
            </a:r>
            <a:r>
              <a:rPr lang="en-IN" dirty="0"/>
              <a:t>[1])  # Ingredients of the first vegetarian pizza</a:t>
            </a:r>
          </a:p>
          <a:p>
            <a:r>
              <a:rPr lang="en-IN" dirty="0"/>
              <a:t>print(</a:t>
            </a:r>
            <a:r>
              <a:rPr lang="en-IN" dirty="0" err="1"/>
              <a:t>non_vegetarian_pizza</a:t>
            </a:r>
            <a:r>
              <a:rPr lang="en-IN" dirty="0"/>
              <a:t>[0][0])  # Name of the first non-vegetarian pizza</a:t>
            </a:r>
          </a:p>
          <a:p>
            <a:endParaRPr lang="en-IN" dirty="0"/>
          </a:p>
          <a:p>
            <a:r>
              <a:rPr lang="en-IN" dirty="0"/>
              <a:t># Displaying the ingredients of the first vegetarian pizza</a:t>
            </a:r>
          </a:p>
          <a:p>
            <a:r>
              <a:rPr lang="en-IN" dirty="0"/>
              <a:t>print("\</a:t>
            </a:r>
            <a:r>
              <a:rPr lang="en-IN" dirty="0" err="1"/>
              <a:t>nIngredients</a:t>
            </a:r>
            <a:r>
              <a:rPr lang="en-IN" dirty="0"/>
              <a:t> of the first vegetarian pizza:")</a:t>
            </a:r>
          </a:p>
          <a:p>
            <a:r>
              <a:rPr lang="en-IN" dirty="0"/>
              <a:t>for ingredient in pizzas[0][0][1]:</a:t>
            </a:r>
          </a:p>
          <a:p>
            <a:r>
              <a:rPr lang="en-IN" dirty="0"/>
              <a:t>    print(ingredient)</a:t>
            </a:r>
          </a:p>
        </p:txBody>
      </p:sp>
    </p:spTree>
    <p:extLst>
      <p:ext uri="{BB962C8B-B14F-4D97-AF65-F5344CB8AC3E}">
        <p14:creationId xmlns:p14="http://schemas.microsoft.com/office/powerpoint/2010/main" val="2332619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399D6-1B79-7F38-0B52-B72C6CB7744A}"/>
              </a:ext>
            </a:extLst>
          </p:cNvPr>
          <p:cNvSpPr>
            <a:spLocks noGrp="1"/>
          </p:cNvSpPr>
          <p:nvPr>
            <p:ph type="title"/>
          </p:nvPr>
        </p:nvSpPr>
        <p:spPr/>
        <p:txBody>
          <a:bodyPr/>
          <a:lstStyle/>
          <a:p>
            <a:r>
              <a:rPr lang="en-IN" dirty="0"/>
              <a:t>Using the range() Function</a:t>
            </a:r>
          </a:p>
        </p:txBody>
      </p:sp>
      <p:sp>
        <p:nvSpPr>
          <p:cNvPr id="3" name="Content Placeholder 2">
            <a:extLst>
              <a:ext uri="{FF2B5EF4-FFF2-40B4-BE49-F238E27FC236}">
                <a16:creationId xmlns:a16="http://schemas.microsoft.com/office/drawing/2014/main" id="{A59C3865-05B5-3942-917B-6A5C3E058050}"/>
              </a:ext>
            </a:extLst>
          </p:cNvPr>
          <p:cNvSpPr>
            <a:spLocks noGrp="1"/>
          </p:cNvSpPr>
          <p:nvPr>
            <p:ph idx="1"/>
          </p:nvPr>
        </p:nvSpPr>
        <p:spPr/>
        <p:txBody>
          <a:bodyPr>
            <a:normAutofit fontScale="55000" lnSpcReduction="20000"/>
          </a:bodyPr>
          <a:lstStyle/>
          <a:p>
            <a:r>
              <a:rPr lang="en-US" dirty="0"/>
              <a:t>for value in range(1, 5):</a:t>
            </a:r>
          </a:p>
          <a:p>
            <a:r>
              <a:rPr lang="en-US" dirty="0"/>
              <a:t>    print(value)</a:t>
            </a:r>
          </a:p>
          <a:p>
            <a:endParaRPr lang="en-US" dirty="0"/>
          </a:p>
          <a:p>
            <a:r>
              <a:rPr lang="en-US" dirty="0"/>
              <a:t>numbers = list(range(1, 6))</a:t>
            </a:r>
          </a:p>
          <a:p>
            <a:r>
              <a:rPr lang="en-US" dirty="0"/>
              <a:t>print(numbers)</a:t>
            </a:r>
          </a:p>
          <a:p>
            <a:endParaRPr lang="en-US" dirty="0"/>
          </a:p>
          <a:p>
            <a:r>
              <a:rPr lang="en-US" dirty="0" err="1"/>
              <a:t>even_numbers</a:t>
            </a:r>
            <a:r>
              <a:rPr lang="en-US" dirty="0"/>
              <a:t> = list(range(2, 11, 2))</a:t>
            </a:r>
          </a:p>
          <a:p>
            <a:r>
              <a:rPr lang="en-US" dirty="0"/>
              <a:t>print(</a:t>
            </a:r>
            <a:r>
              <a:rPr lang="en-US" dirty="0" err="1"/>
              <a:t>even_numbers</a:t>
            </a:r>
            <a:r>
              <a:rPr lang="en-US" dirty="0"/>
              <a:t>)</a:t>
            </a:r>
          </a:p>
          <a:p>
            <a:endParaRPr lang="en-US" dirty="0"/>
          </a:p>
          <a:p>
            <a:r>
              <a:rPr lang="en-US" dirty="0"/>
              <a:t>squares = []</a:t>
            </a:r>
          </a:p>
          <a:p>
            <a:r>
              <a:rPr lang="en-US" dirty="0"/>
              <a:t>for value in range(1, 11):</a:t>
            </a:r>
          </a:p>
          <a:p>
            <a:r>
              <a:rPr lang="en-US" dirty="0"/>
              <a:t>    square = value ** 2</a:t>
            </a:r>
          </a:p>
          <a:p>
            <a:r>
              <a:rPr lang="en-US" dirty="0"/>
              <a:t>    </a:t>
            </a:r>
            <a:r>
              <a:rPr lang="en-US" dirty="0" err="1"/>
              <a:t>squares.append</a:t>
            </a:r>
            <a:r>
              <a:rPr lang="en-US" dirty="0"/>
              <a:t>(square)</a:t>
            </a:r>
          </a:p>
          <a:p>
            <a:r>
              <a:rPr lang="en-US" dirty="0"/>
              <a:t>print(squares)</a:t>
            </a:r>
          </a:p>
          <a:p>
            <a:endParaRPr lang="en-US" dirty="0"/>
          </a:p>
        </p:txBody>
      </p:sp>
    </p:spTree>
    <p:extLst>
      <p:ext uri="{BB962C8B-B14F-4D97-AF65-F5344CB8AC3E}">
        <p14:creationId xmlns:p14="http://schemas.microsoft.com/office/powerpoint/2010/main" val="956890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399D6-1B79-7F38-0B52-B72C6CB7744A}"/>
              </a:ext>
            </a:extLst>
          </p:cNvPr>
          <p:cNvSpPr>
            <a:spLocks noGrp="1"/>
          </p:cNvSpPr>
          <p:nvPr>
            <p:ph type="title"/>
          </p:nvPr>
        </p:nvSpPr>
        <p:spPr/>
        <p:txBody>
          <a:bodyPr/>
          <a:lstStyle/>
          <a:p>
            <a:r>
              <a:rPr lang="en-IN" dirty="0"/>
              <a:t>List Comprehension</a:t>
            </a:r>
          </a:p>
        </p:txBody>
      </p:sp>
      <p:sp>
        <p:nvSpPr>
          <p:cNvPr id="3" name="Content Placeholder 2">
            <a:extLst>
              <a:ext uri="{FF2B5EF4-FFF2-40B4-BE49-F238E27FC236}">
                <a16:creationId xmlns:a16="http://schemas.microsoft.com/office/drawing/2014/main" id="{A59C3865-05B5-3942-917B-6A5C3E058050}"/>
              </a:ext>
            </a:extLst>
          </p:cNvPr>
          <p:cNvSpPr>
            <a:spLocks noGrp="1"/>
          </p:cNvSpPr>
          <p:nvPr>
            <p:ph idx="1"/>
          </p:nvPr>
        </p:nvSpPr>
        <p:spPr/>
        <p:txBody>
          <a:bodyPr>
            <a:normAutofit/>
          </a:bodyPr>
          <a:lstStyle/>
          <a:p>
            <a:r>
              <a:rPr lang="en-US" dirty="0"/>
              <a:t>The approach described earlier for generating the list squares consisted of using three or four lines of code</a:t>
            </a:r>
          </a:p>
          <a:p>
            <a:r>
              <a:rPr lang="en-US" dirty="0"/>
              <a:t>A </a:t>
            </a:r>
            <a:r>
              <a:rPr lang="en-US" b="1" dirty="0"/>
              <a:t>list comprehension </a:t>
            </a:r>
            <a:r>
              <a:rPr lang="en-US" dirty="0"/>
              <a:t>allows you to generate this same list in just one line of code</a:t>
            </a:r>
          </a:p>
          <a:p>
            <a:r>
              <a:rPr lang="en-US" dirty="0"/>
              <a:t>A list comprehension combines the for loop and the creation of new elements into one line, and automatically appends each new element</a:t>
            </a:r>
          </a:p>
          <a:p>
            <a:endParaRPr lang="en-US" dirty="0"/>
          </a:p>
          <a:p>
            <a:r>
              <a:rPr lang="en-US" dirty="0"/>
              <a:t>squares = [value**2 for value in range(1, 11)]</a:t>
            </a:r>
          </a:p>
          <a:p>
            <a:r>
              <a:rPr lang="en-US" dirty="0"/>
              <a:t>print(squares) </a:t>
            </a:r>
          </a:p>
        </p:txBody>
      </p:sp>
    </p:spTree>
    <p:extLst>
      <p:ext uri="{BB962C8B-B14F-4D97-AF65-F5344CB8AC3E}">
        <p14:creationId xmlns:p14="http://schemas.microsoft.com/office/powerpoint/2010/main" val="2783457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CB57-37EB-2CEE-7BC7-E47C6DAF71E1}"/>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7CCBAB63-C7F6-41C3-09DC-22F0BB359766}"/>
              </a:ext>
            </a:extLst>
          </p:cNvPr>
          <p:cNvSpPr>
            <a:spLocks noGrp="1"/>
          </p:cNvSpPr>
          <p:nvPr>
            <p:ph idx="1"/>
          </p:nvPr>
        </p:nvSpPr>
        <p:spPr/>
        <p:txBody>
          <a:bodyPr>
            <a:normAutofit fontScale="70000" lnSpcReduction="20000"/>
          </a:bodyPr>
          <a:lstStyle/>
          <a:p>
            <a:r>
              <a:rPr lang="en-US" dirty="0"/>
              <a:t>Counting to Twenty: Use a for loop to print the numbers from 1 to 20, inclusive. </a:t>
            </a:r>
          </a:p>
          <a:p>
            <a:r>
              <a:rPr lang="en-US" dirty="0"/>
              <a:t>One Million: Make a list of the numbers from one to one million, and then use a for loop to print the numbers. (If the output is taking too long, stop it by pressing CTRL-C or by closing the output window.) </a:t>
            </a:r>
          </a:p>
          <a:p>
            <a:r>
              <a:rPr lang="en-US" dirty="0"/>
              <a:t>Summing a Million: Make a list of the numbers from one to one million, and then use min() and max() to make sure your list actually starts at one and ends at one million. Also, use the sum() function to see how quickly Python can add a million numbers.</a:t>
            </a:r>
          </a:p>
          <a:p>
            <a:r>
              <a:rPr lang="en-US" dirty="0"/>
              <a:t>Odd Numbers: Use the third argument of the range() function to make a list of the odd numbers from 1 to 20. Use a for loop to print each number. </a:t>
            </a:r>
          </a:p>
          <a:p>
            <a:r>
              <a:rPr lang="en-US" dirty="0"/>
              <a:t>Threes: Make a list of the multiples of 3 from 3 to 30. Use a for loop to print the numbers in your list. </a:t>
            </a:r>
          </a:p>
          <a:p>
            <a:r>
              <a:rPr lang="en-US" dirty="0"/>
              <a:t>Cubes: A number raised to the third power is called a cube. For example, the cube of 2 is written as 2**3 in Python. Make a list of the first 10 cubes (that is, the cube of each integer from 1 through 10), and use a for loop to print out the value of each cube. </a:t>
            </a:r>
          </a:p>
          <a:p>
            <a:r>
              <a:rPr lang="en-US" dirty="0"/>
              <a:t>Cube Comprehension: Use a list comprehension to generate a list of the first 10 cubes.</a:t>
            </a:r>
            <a:endParaRPr lang="en-IN" dirty="0"/>
          </a:p>
        </p:txBody>
      </p:sp>
    </p:spTree>
    <p:extLst>
      <p:ext uri="{BB962C8B-B14F-4D97-AF65-F5344CB8AC3E}">
        <p14:creationId xmlns:p14="http://schemas.microsoft.com/office/powerpoint/2010/main" val="3328999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FF23-2931-CA65-0B96-A3CD6573302C}"/>
              </a:ext>
            </a:extLst>
          </p:cNvPr>
          <p:cNvSpPr>
            <a:spLocks noGrp="1"/>
          </p:cNvSpPr>
          <p:nvPr>
            <p:ph type="title"/>
          </p:nvPr>
        </p:nvSpPr>
        <p:spPr/>
        <p:txBody>
          <a:bodyPr/>
          <a:lstStyle/>
          <a:p>
            <a:r>
              <a:rPr lang="en-IN" dirty="0"/>
              <a:t>List Slicing</a:t>
            </a:r>
          </a:p>
        </p:txBody>
      </p:sp>
      <p:sp>
        <p:nvSpPr>
          <p:cNvPr id="3" name="Content Placeholder 2">
            <a:extLst>
              <a:ext uri="{FF2B5EF4-FFF2-40B4-BE49-F238E27FC236}">
                <a16:creationId xmlns:a16="http://schemas.microsoft.com/office/drawing/2014/main" id="{C61648A8-EDDB-4877-C25B-B0E1B6DA6DA4}"/>
              </a:ext>
            </a:extLst>
          </p:cNvPr>
          <p:cNvSpPr>
            <a:spLocks noGrp="1"/>
          </p:cNvSpPr>
          <p:nvPr>
            <p:ph idx="1"/>
          </p:nvPr>
        </p:nvSpPr>
        <p:spPr/>
        <p:txBody>
          <a:bodyPr>
            <a:normAutofit/>
          </a:bodyPr>
          <a:lstStyle/>
          <a:p>
            <a:r>
              <a:rPr lang="en-IN" b="1" dirty="0"/>
              <a:t>Slicing </a:t>
            </a:r>
            <a:r>
              <a:rPr lang="en-IN" dirty="0"/>
              <a:t>allows us to get only a few selected elements of a list</a:t>
            </a:r>
          </a:p>
          <a:p>
            <a:r>
              <a:rPr lang="en-IN" dirty="0"/>
              <a:t>players = [‘</a:t>
            </a:r>
            <a:r>
              <a:rPr lang="en-IN" dirty="0" err="1"/>
              <a:t>virat</a:t>
            </a:r>
            <a:r>
              <a:rPr lang="en-IN" dirty="0"/>
              <a:t>’, </a:t>
            </a:r>
            <a:r>
              <a:rPr lang="en-IN" dirty="0" err="1"/>
              <a:t>rohit</a:t>
            </a:r>
            <a:r>
              <a:rPr lang="en-IN" dirty="0"/>
              <a:t>', ‘</a:t>
            </a:r>
            <a:r>
              <a:rPr lang="en-IN" dirty="0" err="1"/>
              <a:t>jaspreet</a:t>
            </a:r>
            <a:r>
              <a:rPr lang="en-IN" dirty="0"/>
              <a:t>', ‘</a:t>
            </a:r>
            <a:r>
              <a:rPr lang="en-IN" dirty="0" err="1"/>
              <a:t>shami</a:t>
            </a:r>
            <a:r>
              <a:rPr lang="en-IN" dirty="0"/>
              <a:t>’, ‘</a:t>
            </a:r>
            <a:r>
              <a:rPr lang="en-IN" dirty="0" err="1"/>
              <a:t>ravindra</a:t>
            </a:r>
            <a:r>
              <a:rPr lang="en-IN" dirty="0"/>
              <a:t>']</a:t>
            </a:r>
          </a:p>
          <a:p>
            <a:r>
              <a:rPr lang="en-IN" dirty="0"/>
              <a:t>print(players[0:3])</a:t>
            </a:r>
          </a:p>
          <a:p>
            <a:r>
              <a:rPr lang="en-IN" dirty="0"/>
              <a:t>print(players[1:4])</a:t>
            </a:r>
          </a:p>
          <a:p>
            <a:r>
              <a:rPr lang="en-US" dirty="0"/>
              <a:t>print(players[:4])</a:t>
            </a:r>
          </a:p>
          <a:p>
            <a:r>
              <a:rPr lang="en-US" dirty="0"/>
              <a:t>print(players[2:])</a:t>
            </a:r>
          </a:p>
          <a:p>
            <a:r>
              <a:rPr lang="en-US" dirty="0"/>
              <a:t>print(players[-3:]) # Last three players</a:t>
            </a:r>
          </a:p>
        </p:txBody>
      </p:sp>
    </p:spTree>
    <p:extLst>
      <p:ext uri="{BB962C8B-B14F-4D97-AF65-F5344CB8AC3E}">
        <p14:creationId xmlns:p14="http://schemas.microsoft.com/office/powerpoint/2010/main" val="1689147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D31A-F604-8546-8D3F-3E27FAD25B11}"/>
              </a:ext>
            </a:extLst>
          </p:cNvPr>
          <p:cNvSpPr>
            <a:spLocks noGrp="1"/>
          </p:cNvSpPr>
          <p:nvPr>
            <p:ph type="title"/>
          </p:nvPr>
        </p:nvSpPr>
        <p:spPr/>
        <p:txBody>
          <a:bodyPr/>
          <a:lstStyle/>
          <a:p>
            <a:r>
              <a:rPr lang="en-IN" dirty="0"/>
              <a:t>Looping through a Slice</a:t>
            </a:r>
          </a:p>
        </p:txBody>
      </p:sp>
      <p:sp>
        <p:nvSpPr>
          <p:cNvPr id="3" name="Content Placeholder 2">
            <a:extLst>
              <a:ext uri="{FF2B5EF4-FFF2-40B4-BE49-F238E27FC236}">
                <a16:creationId xmlns:a16="http://schemas.microsoft.com/office/drawing/2014/main" id="{5B25DBCD-312F-9418-46EA-552AF275358B}"/>
              </a:ext>
            </a:extLst>
          </p:cNvPr>
          <p:cNvSpPr>
            <a:spLocks noGrp="1"/>
          </p:cNvSpPr>
          <p:nvPr>
            <p:ph idx="1"/>
          </p:nvPr>
        </p:nvSpPr>
        <p:spPr/>
        <p:txBody>
          <a:bodyPr/>
          <a:lstStyle/>
          <a:p>
            <a:r>
              <a:rPr lang="en-IN" dirty="0"/>
              <a:t>players = [‘</a:t>
            </a:r>
            <a:r>
              <a:rPr lang="en-IN" dirty="0" err="1"/>
              <a:t>virat</a:t>
            </a:r>
            <a:r>
              <a:rPr lang="en-IN" dirty="0"/>
              <a:t>’, </a:t>
            </a:r>
            <a:r>
              <a:rPr lang="en-IN" dirty="0" err="1"/>
              <a:t>rohit</a:t>
            </a:r>
            <a:r>
              <a:rPr lang="en-IN" dirty="0"/>
              <a:t>', ‘</a:t>
            </a:r>
            <a:r>
              <a:rPr lang="en-IN" dirty="0" err="1"/>
              <a:t>jaspreet</a:t>
            </a:r>
            <a:r>
              <a:rPr lang="en-IN" dirty="0"/>
              <a:t>', ‘</a:t>
            </a:r>
            <a:r>
              <a:rPr lang="en-IN" dirty="0" err="1"/>
              <a:t>shami</a:t>
            </a:r>
            <a:r>
              <a:rPr lang="en-IN" dirty="0"/>
              <a:t>’, ‘</a:t>
            </a:r>
            <a:r>
              <a:rPr lang="en-IN" dirty="0" err="1"/>
              <a:t>ravindra</a:t>
            </a:r>
            <a:r>
              <a:rPr lang="en-IN" dirty="0"/>
              <a:t>']</a:t>
            </a:r>
          </a:p>
          <a:p>
            <a:r>
              <a:rPr lang="en-US" dirty="0"/>
              <a:t>print("Here are the first three players on my team:")</a:t>
            </a:r>
          </a:p>
          <a:p>
            <a:r>
              <a:rPr lang="en-US" dirty="0"/>
              <a:t>for player in players[:3]:</a:t>
            </a:r>
          </a:p>
          <a:p>
            <a:r>
              <a:rPr lang="en-US" dirty="0"/>
              <a:t>     print(</a:t>
            </a:r>
            <a:r>
              <a:rPr lang="en-US" dirty="0" err="1"/>
              <a:t>player.title</a:t>
            </a:r>
            <a:r>
              <a:rPr lang="en-US" dirty="0"/>
              <a:t>())</a:t>
            </a:r>
          </a:p>
        </p:txBody>
      </p:sp>
    </p:spTree>
    <p:extLst>
      <p:ext uri="{BB962C8B-B14F-4D97-AF65-F5344CB8AC3E}">
        <p14:creationId xmlns:p14="http://schemas.microsoft.com/office/powerpoint/2010/main" val="2773952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D31A-F604-8546-8D3F-3E27FAD25B11}"/>
              </a:ext>
            </a:extLst>
          </p:cNvPr>
          <p:cNvSpPr>
            <a:spLocks noGrp="1"/>
          </p:cNvSpPr>
          <p:nvPr>
            <p:ph type="title"/>
          </p:nvPr>
        </p:nvSpPr>
        <p:spPr/>
        <p:txBody>
          <a:bodyPr/>
          <a:lstStyle/>
          <a:p>
            <a:r>
              <a:rPr lang="en-IN" dirty="0"/>
              <a:t>Copying a List</a:t>
            </a:r>
          </a:p>
        </p:txBody>
      </p:sp>
      <p:sp>
        <p:nvSpPr>
          <p:cNvPr id="3" name="Content Placeholder 2">
            <a:extLst>
              <a:ext uri="{FF2B5EF4-FFF2-40B4-BE49-F238E27FC236}">
                <a16:creationId xmlns:a16="http://schemas.microsoft.com/office/drawing/2014/main" id="{5B25DBCD-312F-9418-46EA-552AF275358B}"/>
              </a:ext>
            </a:extLst>
          </p:cNvPr>
          <p:cNvSpPr>
            <a:spLocks noGrp="1"/>
          </p:cNvSpPr>
          <p:nvPr>
            <p:ph idx="1"/>
          </p:nvPr>
        </p:nvSpPr>
        <p:spPr/>
        <p:txBody>
          <a:bodyPr>
            <a:normAutofit/>
          </a:bodyPr>
          <a:lstStyle/>
          <a:p>
            <a:r>
              <a:rPr lang="en-US" dirty="0" err="1"/>
              <a:t>my_foods</a:t>
            </a:r>
            <a:r>
              <a:rPr lang="en-US" dirty="0"/>
              <a:t> = [‘roti', ‘</a:t>
            </a:r>
            <a:r>
              <a:rPr lang="en-US" dirty="0" err="1"/>
              <a:t>subzi</a:t>
            </a:r>
            <a:r>
              <a:rPr lang="en-US" dirty="0"/>
              <a:t>', ‘curd']</a:t>
            </a:r>
          </a:p>
          <a:p>
            <a:r>
              <a:rPr lang="en-US" dirty="0" err="1"/>
              <a:t>friend_foods</a:t>
            </a:r>
            <a:r>
              <a:rPr lang="en-US" dirty="0"/>
              <a:t> = </a:t>
            </a:r>
            <a:r>
              <a:rPr lang="en-US" dirty="0" err="1"/>
              <a:t>my_foods</a:t>
            </a:r>
            <a:r>
              <a:rPr lang="en-US" dirty="0"/>
              <a:t>[:]</a:t>
            </a:r>
          </a:p>
          <a:p>
            <a:r>
              <a:rPr lang="en-US" dirty="0"/>
              <a:t>print("My favorite foods are:")</a:t>
            </a:r>
          </a:p>
          <a:p>
            <a:r>
              <a:rPr lang="en-US" dirty="0"/>
              <a:t>print(</a:t>
            </a:r>
            <a:r>
              <a:rPr lang="en-US" dirty="0" err="1"/>
              <a:t>my_foods</a:t>
            </a:r>
            <a:r>
              <a:rPr lang="en-US" dirty="0"/>
              <a:t>)</a:t>
            </a:r>
          </a:p>
          <a:p>
            <a:r>
              <a:rPr lang="en-US" dirty="0"/>
              <a:t>print("\</a:t>
            </a:r>
            <a:r>
              <a:rPr lang="en-US" dirty="0" err="1"/>
              <a:t>nMy</a:t>
            </a:r>
            <a:r>
              <a:rPr lang="en-US" dirty="0"/>
              <a:t> friend's favorite foods are:")</a:t>
            </a:r>
          </a:p>
          <a:p>
            <a:r>
              <a:rPr lang="en-US" dirty="0"/>
              <a:t>print(</a:t>
            </a:r>
            <a:r>
              <a:rPr lang="en-US" dirty="0" err="1"/>
              <a:t>friend_foods</a:t>
            </a:r>
            <a:r>
              <a:rPr lang="en-US" dirty="0"/>
              <a:t>)</a:t>
            </a:r>
          </a:p>
        </p:txBody>
      </p:sp>
    </p:spTree>
    <p:extLst>
      <p:ext uri="{BB962C8B-B14F-4D97-AF65-F5344CB8AC3E}">
        <p14:creationId xmlns:p14="http://schemas.microsoft.com/office/powerpoint/2010/main" val="667307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D31A-F604-8546-8D3F-3E27FAD25B11}"/>
              </a:ext>
            </a:extLst>
          </p:cNvPr>
          <p:cNvSpPr>
            <a:spLocks noGrp="1"/>
          </p:cNvSpPr>
          <p:nvPr>
            <p:ph type="title"/>
          </p:nvPr>
        </p:nvSpPr>
        <p:spPr/>
        <p:txBody>
          <a:bodyPr/>
          <a:lstStyle/>
          <a:p>
            <a:r>
              <a:rPr lang="en-IN" dirty="0"/>
              <a:t>Copied List is a Different List</a:t>
            </a:r>
          </a:p>
        </p:txBody>
      </p:sp>
      <p:sp>
        <p:nvSpPr>
          <p:cNvPr id="3" name="Content Placeholder 2">
            <a:extLst>
              <a:ext uri="{FF2B5EF4-FFF2-40B4-BE49-F238E27FC236}">
                <a16:creationId xmlns:a16="http://schemas.microsoft.com/office/drawing/2014/main" id="{5B25DBCD-312F-9418-46EA-552AF275358B}"/>
              </a:ext>
            </a:extLst>
          </p:cNvPr>
          <p:cNvSpPr>
            <a:spLocks noGrp="1"/>
          </p:cNvSpPr>
          <p:nvPr>
            <p:ph idx="1"/>
          </p:nvPr>
        </p:nvSpPr>
        <p:spPr/>
        <p:txBody>
          <a:bodyPr>
            <a:normAutofit fontScale="92500" lnSpcReduction="20000"/>
          </a:bodyPr>
          <a:lstStyle/>
          <a:p>
            <a:r>
              <a:rPr lang="en-US" dirty="0" err="1"/>
              <a:t>my_foods</a:t>
            </a:r>
            <a:r>
              <a:rPr lang="en-US" dirty="0"/>
              <a:t> = [‘roti', ‘</a:t>
            </a:r>
            <a:r>
              <a:rPr lang="en-US" dirty="0" err="1"/>
              <a:t>subzi</a:t>
            </a:r>
            <a:r>
              <a:rPr lang="en-US" dirty="0"/>
              <a:t>', ‘curd']</a:t>
            </a:r>
          </a:p>
          <a:p>
            <a:r>
              <a:rPr lang="en-US" dirty="0" err="1"/>
              <a:t>friend_foods</a:t>
            </a:r>
            <a:r>
              <a:rPr lang="en-US" dirty="0"/>
              <a:t> = </a:t>
            </a:r>
            <a:r>
              <a:rPr lang="en-US" dirty="0" err="1"/>
              <a:t>my_foods</a:t>
            </a:r>
            <a:r>
              <a:rPr lang="en-US" dirty="0"/>
              <a:t>[:]</a:t>
            </a:r>
          </a:p>
          <a:p>
            <a:r>
              <a:rPr lang="en-US" dirty="0" err="1"/>
              <a:t>my_foods.append</a:t>
            </a:r>
            <a:r>
              <a:rPr lang="en-US" dirty="0"/>
              <a:t>('cannoli’)</a:t>
            </a:r>
          </a:p>
          <a:p>
            <a:r>
              <a:rPr lang="en-US" dirty="0" err="1"/>
              <a:t>friend_foods.append</a:t>
            </a:r>
            <a:r>
              <a:rPr lang="en-US" dirty="0"/>
              <a:t>('ice cream’)</a:t>
            </a:r>
          </a:p>
          <a:p>
            <a:r>
              <a:rPr lang="en-US" dirty="0"/>
              <a:t>print("My favorite foods are:")</a:t>
            </a:r>
          </a:p>
          <a:p>
            <a:r>
              <a:rPr lang="en-US" dirty="0"/>
              <a:t>print(</a:t>
            </a:r>
            <a:r>
              <a:rPr lang="en-US" dirty="0" err="1"/>
              <a:t>my_foods</a:t>
            </a:r>
            <a:r>
              <a:rPr lang="en-US" dirty="0"/>
              <a:t>)</a:t>
            </a:r>
          </a:p>
          <a:p>
            <a:r>
              <a:rPr lang="en-US" dirty="0"/>
              <a:t>print("\</a:t>
            </a:r>
            <a:r>
              <a:rPr lang="en-US" dirty="0" err="1"/>
              <a:t>nMy</a:t>
            </a:r>
            <a:r>
              <a:rPr lang="en-US" dirty="0"/>
              <a:t> friend's favorite foods are:")</a:t>
            </a:r>
          </a:p>
          <a:p>
            <a:r>
              <a:rPr lang="en-US" dirty="0"/>
              <a:t>print(</a:t>
            </a:r>
            <a:r>
              <a:rPr lang="en-US" dirty="0" err="1"/>
              <a:t>friend_foods</a:t>
            </a:r>
            <a:r>
              <a:rPr lang="en-US" dirty="0"/>
              <a:t>)</a:t>
            </a:r>
          </a:p>
          <a:p>
            <a:endParaRPr lang="en-US" dirty="0"/>
          </a:p>
          <a:p>
            <a:r>
              <a:rPr lang="en-US" dirty="0"/>
              <a:t>But if we do </a:t>
            </a:r>
            <a:r>
              <a:rPr lang="en-US" i="1" dirty="0" err="1"/>
              <a:t>friend_foods</a:t>
            </a:r>
            <a:r>
              <a:rPr lang="en-US" i="1" dirty="0"/>
              <a:t> = </a:t>
            </a:r>
            <a:r>
              <a:rPr lang="en-US" i="1" dirty="0" err="1"/>
              <a:t>my_foods</a:t>
            </a:r>
            <a:r>
              <a:rPr lang="en-US" dirty="0"/>
              <a:t>, there is only one list to which both of these variables point</a:t>
            </a:r>
          </a:p>
          <a:p>
            <a:endParaRPr lang="en-US" dirty="0"/>
          </a:p>
        </p:txBody>
      </p:sp>
    </p:spTree>
    <p:extLst>
      <p:ext uri="{BB962C8B-B14F-4D97-AF65-F5344CB8AC3E}">
        <p14:creationId xmlns:p14="http://schemas.microsoft.com/office/powerpoint/2010/main" val="2721421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2247A-51A1-6CDC-762E-DDAE16395CC2}"/>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8D5D8FD3-08ED-285D-C23E-8B427C8004EC}"/>
              </a:ext>
            </a:extLst>
          </p:cNvPr>
          <p:cNvSpPr>
            <a:spLocks noGrp="1"/>
          </p:cNvSpPr>
          <p:nvPr>
            <p:ph idx="1"/>
          </p:nvPr>
        </p:nvSpPr>
        <p:spPr/>
        <p:txBody>
          <a:bodyPr>
            <a:normAutofit fontScale="85000" lnSpcReduction="20000"/>
          </a:bodyPr>
          <a:lstStyle/>
          <a:p>
            <a:r>
              <a:rPr lang="en-US" dirty="0"/>
              <a:t>Slices: Using one of the programs you wrote in this chapter, add several lines to the end of the program that do the following: Print the message The first three items in the list are: Then use a slice to print the first three items from that program’s list. Print the message Three items from the middle of the list are:. Use a slice to print three items from the middle of the list. Print the message The last three items in the list are:. Use a slice to print the last three items in the list. </a:t>
            </a:r>
          </a:p>
          <a:p>
            <a:r>
              <a:rPr lang="en-US" dirty="0"/>
              <a:t>My Pizzas, Your Pizzas: Use the previous pizza code. Make a copy of the list of pizzas, and call it </a:t>
            </a:r>
            <a:r>
              <a:rPr lang="en-US" dirty="0" err="1"/>
              <a:t>friend_pizzas</a:t>
            </a:r>
            <a:r>
              <a:rPr lang="en-US" dirty="0"/>
              <a:t>. Then, do the following: Add a new pizza to the original list. Add a different pizza to the list </a:t>
            </a:r>
            <a:r>
              <a:rPr lang="en-US" dirty="0" err="1"/>
              <a:t>friend_pizzas</a:t>
            </a:r>
            <a:r>
              <a:rPr lang="en-US" dirty="0"/>
              <a:t>. Prove that you have two separate lists. Print the message My favorite pizzas are:, and then use a for loop to print the first list. Print the message My friend’s favorite pizzas are:, and then use a for loop to print the second list. Make sure each new pizza is stored in the appropriate list. </a:t>
            </a:r>
          </a:p>
          <a:p>
            <a:r>
              <a:rPr lang="en-US" dirty="0"/>
              <a:t>More Loops: All versions of foods.py have avoided using for loops when printing. Choose a version of foods.py, and write two for loops to print each list of foods.</a:t>
            </a:r>
          </a:p>
          <a:p>
            <a:endParaRPr lang="en-IN" dirty="0"/>
          </a:p>
        </p:txBody>
      </p:sp>
    </p:spTree>
    <p:extLst>
      <p:ext uri="{BB962C8B-B14F-4D97-AF65-F5344CB8AC3E}">
        <p14:creationId xmlns:p14="http://schemas.microsoft.com/office/powerpoint/2010/main" val="245667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CD22-5A1C-23C2-AF83-E0EA194FFE5C}"/>
              </a:ext>
            </a:extLst>
          </p:cNvPr>
          <p:cNvSpPr>
            <a:spLocks noGrp="1"/>
          </p:cNvSpPr>
          <p:nvPr>
            <p:ph type="title"/>
          </p:nvPr>
        </p:nvSpPr>
        <p:spPr/>
        <p:txBody>
          <a:bodyPr/>
          <a:lstStyle/>
          <a:p>
            <a:r>
              <a:rPr lang="en-IN" dirty="0"/>
              <a:t>Sorting a List Temporarily</a:t>
            </a:r>
          </a:p>
        </p:txBody>
      </p:sp>
      <p:sp>
        <p:nvSpPr>
          <p:cNvPr id="3" name="Content Placeholder 2">
            <a:extLst>
              <a:ext uri="{FF2B5EF4-FFF2-40B4-BE49-F238E27FC236}">
                <a16:creationId xmlns:a16="http://schemas.microsoft.com/office/drawing/2014/main" id="{E945996A-6F95-EE0A-070B-19E9DAF5F77B}"/>
              </a:ext>
            </a:extLst>
          </p:cNvPr>
          <p:cNvSpPr>
            <a:spLocks noGrp="1"/>
          </p:cNvSpPr>
          <p:nvPr>
            <p:ph idx="1"/>
          </p:nvPr>
        </p:nvSpPr>
        <p:spPr/>
        <p:txBody>
          <a:bodyPr>
            <a:normAutofit/>
          </a:bodyPr>
          <a:lstStyle/>
          <a:p>
            <a:r>
              <a:rPr lang="en-IN" dirty="0"/>
              <a:t>The sorted() method can be used</a:t>
            </a:r>
          </a:p>
          <a:p>
            <a:r>
              <a:rPr lang="en-US" dirty="0"/>
              <a:t>cars = ['</a:t>
            </a:r>
            <a:r>
              <a:rPr lang="en-US" dirty="0" err="1"/>
              <a:t>bmw</a:t>
            </a:r>
            <a:r>
              <a:rPr lang="en-US" dirty="0"/>
              <a:t>', '</a:t>
            </a:r>
            <a:r>
              <a:rPr lang="en-US" dirty="0" err="1"/>
              <a:t>audi</a:t>
            </a:r>
            <a:r>
              <a:rPr lang="en-US" dirty="0"/>
              <a:t>', '</a:t>
            </a:r>
            <a:r>
              <a:rPr lang="en-US" dirty="0" err="1"/>
              <a:t>toyota</a:t>
            </a:r>
            <a:r>
              <a:rPr lang="en-US" dirty="0"/>
              <a:t>', '</a:t>
            </a:r>
            <a:r>
              <a:rPr lang="en-US" dirty="0" err="1"/>
              <a:t>subaru</a:t>
            </a:r>
            <a:r>
              <a:rPr lang="en-US" dirty="0"/>
              <a:t>']</a:t>
            </a:r>
          </a:p>
          <a:p>
            <a:r>
              <a:rPr lang="en-US" dirty="0"/>
              <a:t>print("Here is the original list:")</a:t>
            </a:r>
          </a:p>
          <a:p>
            <a:r>
              <a:rPr lang="en-US" dirty="0"/>
              <a:t>print(cars)</a:t>
            </a:r>
          </a:p>
          <a:p>
            <a:r>
              <a:rPr lang="en-US" dirty="0"/>
              <a:t>print("\</a:t>
            </a:r>
            <a:r>
              <a:rPr lang="en-US" dirty="0" err="1"/>
              <a:t>nHere</a:t>
            </a:r>
            <a:r>
              <a:rPr lang="en-US" dirty="0"/>
              <a:t> is the sorted list:")</a:t>
            </a:r>
          </a:p>
          <a:p>
            <a:r>
              <a:rPr lang="en-US" dirty="0"/>
              <a:t>print(sorted(cars))</a:t>
            </a:r>
          </a:p>
          <a:p>
            <a:r>
              <a:rPr lang="en-US" dirty="0"/>
              <a:t>print("\</a:t>
            </a:r>
            <a:r>
              <a:rPr lang="en-US" dirty="0" err="1"/>
              <a:t>nHere</a:t>
            </a:r>
            <a:r>
              <a:rPr lang="en-US" dirty="0"/>
              <a:t> is the original list again:")</a:t>
            </a:r>
          </a:p>
          <a:p>
            <a:r>
              <a:rPr lang="en-US" dirty="0"/>
              <a:t>print(cars)</a:t>
            </a:r>
          </a:p>
        </p:txBody>
      </p:sp>
    </p:spTree>
    <p:extLst>
      <p:ext uri="{BB962C8B-B14F-4D97-AF65-F5344CB8AC3E}">
        <p14:creationId xmlns:p14="http://schemas.microsoft.com/office/powerpoint/2010/main" val="1926900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CD22-5A1C-23C2-AF83-E0EA194FFE5C}"/>
              </a:ext>
            </a:extLst>
          </p:cNvPr>
          <p:cNvSpPr>
            <a:spLocks noGrp="1"/>
          </p:cNvSpPr>
          <p:nvPr>
            <p:ph type="title"/>
          </p:nvPr>
        </p:nvSpPr>
        <p:spPr/>
        <p:txBody>
          <a:bodyPr/>
          <a:lstStyle/>
          <a:p>
            <a:r>
              <a:rPr lang="en-IN" dirty="0"/>
              <a:t>Reversing the Items in a List Permanently</a:t>
            </a:r>
          </a:p>
        </p:txBody>
      </p:sp>
      <p:sp>
        <p:nvSpPr>
          <p:cNvPr id="3" name="Content Placeholder 2">
            <a:extLst>
              <a:ext uri="{FF2B5EF4-FFF2-40B4-BE49-F238E27FC236}">
                <a16:creationId xmlns:a16="http://schemas.microsoft.com/office/drawing/2014/main" id="{E945996A-6F95-EE0A-070B-19E9DAF5F77B}"/>
              </a:ext>
            </a:extLst>
          </p:cNvPr>
          <p:cNvSpPr>
            <a:spLocks noGrp="1"/>
          </p:cNvSpPr>
          <p:nvPr>
            <p:ph idx="1"/>
          </p:nvPr>
        </p:nvSpPr>
        <p:spPr/>
        <p:txBody>
          <a:bodyPr>
            <a:normAutofit/>
          </a:bodyPr>
          <a:lstStyle/>
          <a:p>
            <a:r>
              <a:rPr lang="en-US" dirty="0"/>
              <a:t>cars = ['</a:t>
            </a:r>
            <a:r>
              <a:rPr lang="en-US" dirty="0" err="1"/>
              <a:t>bmw</a:t>
            </a:r>
            <a:r>
              <a:rPr lang="en-US" dirty="0"/>
              <a:t>', '</a:t>
            </a:r>
            <a:r>
              <a:rPr lang="en-US" dirty="0" err="1"/>
              <a:t>audi</a:t>
            </a:r>
            <a:r>
              <a:rPr lang="en-US" dirty="0"/>
              <a:t>', '</a:t>
            </a:r>
            <a:r>
              <a:rPr lang="en-US" dirty="0" err="1"/>
              <a:t>toyota</a:t>
            </a:r>
            <a:r>
              <a:rPr lang="en-US" dirty="0"/>
              <a:t>', '</a:t>
            </a:r>
            <a:r>
              <a:rPr lang="en-US" dirty="0" err="1"/>
              <a:t>subaru</a:t>
            </a:r>
            <a:r>
              <a:rPr lang="en-US" dirty="0"/>
              <a:t>']</a:t>
            </a:r>
          </a:p>
          <a:p>
            <a:r>
              <a:rPr lang="en-US" dirty="0"/>
              <a:t>print(cars)</a:t>
            </a:r>
          </a:p>
          <a:p>
            <a:r>
              <a:rPr lang="en-US" dirty="0" err="1"/>
              <a:t>cars.reverse</a:t>
            </a:r>
            <a:r>
              <a:rPr lang="en-US" dirty="0"/>
              <a:t>()</a:t>
            </a:r>
          </a:p>
          <a:p>
            <a:r>
              <a:rPr lang="en-US" dirty="0"/>
              <a:t>print(cars)</a:t>
            </a:r>
          </a:p>
          <a:p>
            <a:endParaRPr lang="en-US" dirty="0"/>
          </a:p>
        </p:txBody>
      </p:sp>
    </p:spTree>
    <p:extLst>
      <p:ext uri="{BB962C8B-B14F-4D97-AF65-F5344CB8AC3E}">
        <p14:creationId xmlns:p14="http://schemas.microsoft.com/office/powerpoint/2010/main" val="2015850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CD22-5A1C-23C2-AF83-E0EA194FFE5C}"/>
              </a:ext>
            </a:extLst>
          </p:cNvPr>
          <p:cNvSpPr>
            <a:spLocks noGrp="1"/>
          </p:cNvSpPr>
          <p:nvPr>
            <p:ph type="title"/>
          </p:nvPr>
        </p:nvSpPr>
        <p:spPr/>
        <p:txBody>
          <a:bodyPr/>
          <a:lstStyle/>
          <a:p>
            <a:r>
              <a:rPr lang="en-IN" dirty="0"/>
              <a:t>Finding the Length of a List</a:t>
            </a:r>
          </a:p>
        </p:txBody>
      </p:sp>
      <p:sp>
        <p:nvSpPr>
          <p:cNvPr id="3" name="Content Placeholder 2">
            <a:extLst>
              <a:ext uri="{FF2B5EF4-FFF2-40B4-BE49-F238E27FC236}">
                <a16:creationId xmlns:a16="http://schemas.microsoft.com/office/drawing/2014/main" id="{E945996A-6F95-EE0A-070B-19E9DAF5F77B}"/>
              </a:ext>
            </a:extLst>
          </p:cNvPr>
          <p:cNvSpPr>
            <a:spLocks noGrp="1"/>
          </p:cNvSpPr>
          <p:nvPr>
            <p:ph idx="1"/>
          </p:nvPr>
        </p:nvSpPr>
        <p:spPr/>
        <p:txBody>
          <a:bodyPr>
            <a:normAutofit/>
          </a:bodyPr>
          <a:lstStyle/>
          <a:p>
            <a:r>
              <a:rPr lang="en-US" dirty="0"/>
              <a:t>cars = ['</a:t>
            </a:r>
            <a:r>
              <a:rPr lang="en-US" dirty="0" err="1"/>
              <a:t>bmw</a:t>
            </a:r>
            <a:r>
              <a:rPr lang="en-US" dirty="0"/>
              <a:t>', '</a:t>
            </a:r>
            <a:r>
              <a:rPr lang="en-US" dirty="0" err="1"/>
              <a:t>audi</a:t>
            </a:r>
            <a:r>
              <a:rPr lang="en-US" dirty="0"/>
              <a:t>', '</a:t>
            </a:r>
            <a:r>
              <a:rPr lang="en-US" dirty="0" err="1"/>
              <a:t>toyota</a:t>
            </a:r>
            <a:r>
              <a:rPr lang="en-US" dirty="0"/>
              <a:t>', '</a:t>
            </a:r>
            <a:r>
              <a:rPr lang="en-US" dirty="0" err="1"/>
              <a:t>subaru</a:t>
            </a:r>
            <a:r>
              <a:rPr lang="en-US" dirty="0"/>
              <a:t>’]</a:t>
            </a:r>
          </a:p>
          <a:p>
            <a:r>
              <a:rPr lang="en-US" dirty="0"/>
              <a:t>print(</a:t>
            </a:r>
            <a:r>
              <a:rPr lang="en-US" dirty="0" err="1"/>
              <a:t>len</a:t>
            </a:r>
            <a:r>
              <a:rPr lang="en-US" dirty="0"/>
              <a:t>(cars))</a:t>
            </a:r>
          </a:p>
        </p:txBody>
      </p:sp>
    </p:spTree>
    <p:extLst>
      <p:ext uri="{BB962C8B-B14F-4D97-AF65-F5344CB8AC3E}">
        <p14:creationId xmlns:p14="http://schemas.microsoft.com/office/powerpoint/2010/main" val="617577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6250-13B7-7C3F-3F16-99B3D4177A4C}"/>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B81ADF46-F13D-1331-72B0-9DFA5A808B22}"/>
              </a:ext>
            </a:extLst>
          </p:cNvPr>
          <p:cNvSpPr>
            <a:spLocks noGrp="1"/>
          </p:cNvSpPr>
          <p:nvPr>
            <p:ph idx="1"/>
          </p:nvPr>
        </p:nvSpPr>
        <p:spPr/>
        <p:txBody>
          <a:bodyPr>
            <a:normAutofit fontScale="85000" lnSpcReduction="20000"/>
          </a:bodyPr>
          <a:lstStyle/>
          <a:p>
            <a:r>
              <a:rPr lang="en-US" dirty="0"/>
              <a:t>Seeing the World: Think of at least five places in the world you’d like to visit. Store the locations in a list. Make sure the list is not in alphabetical order. Print your list in its original order. Don’t worry about printing the list neatly, just print it as a raw Python list. Use sorted() to print your list in alphabetical order without modifying the actual list. Show that your list is still in its original order by printing it. Use sorted() to print your list in reverse alphabetical order without changing the order of the original list. Show that your list is still in its original order by printing it again. Use reverse() to change the order of your list. Print the list to show that its order has changed. Use reverse() to change the order of your list again. Print the list to show it’s back to its original order. Use sort() to change your list so it’s stored in alphabetical order. Print the list to show that its order has been changed. Use sort() to change your list so it’s stored in reverse alphabetical order. Print the list to show that its order has changed. </a:t>
            </a:r>
          </a:p>
          <a:p>
            <a:r>
              <a:rPr lang="en-US" dirty="0"/>
              <a:t>Lunch Guests: Working with one of the earlier programs, use </a:t>
            </a:r>
            <a:r>
              <a:rPr lang="en-US" dirty="0" err="1"/>
              <a:t>len</a:t>
            </a:r>
            <a:r>
              <a:rPr lang="en-US" dirty="0"/>
              <a:t>() to print a message indicating the number of people you are inviting to lunch. </a:t>
            </a:r>
          </a:p>
        </p:txBody>
      </p:sp>
    </p:spTree>
    <p:extLst>
      <p:ext uri="{BB962C8B-B14F-4D97-AF65-F5344CB8AC3E}">
        <p14:creationId xmlns:p14="http://schemas.microsoft.com/office/powerpoint/2010/main" val="469246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3CE4-8CCE-2F06-943C-DCFC417C30E5}"/>
              </a:ext>
            </a:extLst>
          </p:cNvPr>
          <p:cNvSpPr>
            <a:spLocks noGrp="1"/>
          </p:cNvSpPr>
          <p:nvPr>
            <p:ph type="title"/>
          </p:nvPr>
        </p:nvSpPr>
        <p:spPr/>
        <p:txBody>
          <a:bodyPr/>
          <a:lstStyle/>
          <a:p>
            <a:r>
              <a:rPr lang="en-IN" dirty="0"/>
              <a:t>Looping Through the Items in a List</a:t>
            </a:r>
          </a:p>
        </p:txBody>
      </p:sp>
      <p:sp>
        <p:nvSpPr>
          <p:cNvPr id="3" name="Content Placeholder 2">
            <a:extLst>
              <a:ext uri="{FF2B5EF4-FFF2-40B4-BE49-F238E27FC236}">
                <a16:creationId xmlns:a16="http://schemas.microsoft.com/office/drawing/2014/main" id="{39DECE3B-51F4-A928-4AD4-BD5D23A1E439}"/>
              </a:ext>
            </a:extLst>
          </p:cNvPr>
          <p:cNvSpPr>
            <a:spLocks noGrp="1"/>
          </p:cNvSpPr>
          <p:nvPr>
            <p:ph idx="1"/>
          </p:nvPr>
        </p:nvSpPr>
        <p:spPr/>
        <p:txBody>
          <a:bodyPr>
            <a:normAutofit fontScale="55000" lnSpcReduction="20000"/>
          </a:bodyPr>
          <a:lstStyle/>
          <a:p>
            <a:r>
              <a:rPr lang="en-US" dirty="0" err="1"/>
              <a:t>shopping_list</a:t>
            </a:r>
            <a:r>
              <a:rPr lang="en-US" dirty="0"/>
              <a:t> = ["apples", "bananas", "bread", "milk"]</a:t>
            </a:r>
          </a:p>
          <a:p>
            <a:r>
              <a:rPr lang="en-US" dirty="0"/>
              <a:t>print("My shopping list:")</a:t>
            </a:r>
          </a:p>
          <a:p>
            <a:r>
              <a:rPr lang="en-US" dirty="0"/>
              <a:t>for item in </a:t>
            </a:r>
            <a:r>
              <a:rPr lang="en-US" dirty="0" err="1"/>
              <a:t>shopping_list</a:t>
            </a:r>
            <a:r>
              <a:rPr lang="en-US" dirty="0"/>
              <a:t>:</a:t>
            </a:r>
          </a:p>
          <a:p>
            <a:r>
              <a:rPr lang="en-US" dirty="0"/>
              <a:t>    print("- " + item)</a:t>
            </a:r>
          </a:p>
          <a:p>
            <a:endParaRPr lang="en-US" dirty="0"/>
          </a:p>
          <a:p>
            <a:r>
              <a:rPr lang="en-US" dirty="0"/>
              <a:t># Add an item to the list</a:t>
            </a:r>
          </a:p>
          <a:p>
            <a:r>
              <a:rPr lang="en-US" dirty="0" err="1"/>
              <a:t>shopping_list.append</a:t>
            </a:r>
            <a:r>
              <a:rPr lang="en-US" dirty="0"/>
              <a:t>("eggs")</a:t>
            </a:r>
          </a:p>
          <a:p>
            <a:endParaRPr lang="en-US" dirty="0"/>
          </a:p>
          <a:p>
            <a:r>
              <a:rPr lang="en-US" dirty="0"/>
              <a:t># Remove an item from the list</a:t>
            </a:r>
          </a:p>
          <a:p>
            <a:r>
              <a:rPr lang="en-US" dirty="0" err="1"/>
              <a:t>shopping_list.remove</a:t>
            </a:r>
            <a:r>
              <a:rPr lang="en-US" dirty="0"/>
              <a:t>("bananas")</a:t>
            </a:r>
          </a:p>
          <a:p>
            <a:endParaRPr lang="en-US" dirty="0"/>
          </a:p>
          <a:p>
            <a:r>
              <a:rPr lang="en-US" dirty="0"/>
              <a:t>print("Updated shopping list:")</a:t>
            </a:r>
          </a:p>
          <a:p>
            <a:r>
              <a:rPr lang="en-US" dirty="0"/>
              <a:t>for item in </a:t>
            </a:r>
            <a:r>
              <a:rPr lang="en-US" dirty="0" err="1"/>
              <a:t>shopping_list</a:t>
            </a:r>
            <a:r>
              <a:rPr lang="en-US" dirty="0"/>
              <a:t>:</a:t>
            </a:r>
          </a:p>
          <a:p>
            <a:r>
              <a:rPr lang="en-US" dirty="0"/>
              <a:t>    print("- " + item)</a:t>
            </a:r>
          </a:p>
        </p:txBody>
      </p:sp>
    </p:spTree>
    <p:extLst>
      <p:ext uri="{BB962C8B-B14F-4D97-AF65-F5344CB8AC3E}">
        <p14:creationId xmlns:p14="http://schemas.microsoft.com/office/powerpoint/2010/main" val="71312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E39E-5B05-122D-0430-3DD34D96F55B}"/>
              </a:ext>
            </a:extLst>
          </p:cNvPr>
          <p:cNvSpPr>
            <a:spLocks noGrp="1"/>
          </p:cNvSpPr>
          <p:nvPr>
            <p:ph type="title"/>
          </p:nvPr>
        </p:nvSpPr>
        <p:spPr/>
        <p:txBody>
          <a:bodyPr/>
          <a:lstStyle/>
          <a:p>
            <a:r>
              <a:rPr lang="en-IN" dirty="0"/>
              <a:t>Doing Something After a for Loop</a:t>
            </a:r>
          </a:p>
        </p:txBody>
      </p:sp>
      <p:sp>
        <p:nvSpPr>
          <p:cNvPr id="3" name="Content Placeholder 2">
            <a:extLst>
              <a:ext uri="{FF2B5EF4-FFF2-40B4-BE49-F238E27FC236}">
                <a16:creationId xmlns:a16="http://schemas.microsoft.com/office/drawing/2014/main" id="{7155FBEB-0A44-B109-A39D-4D143D2A64F6}"/>
              </a:ext>
            </a:extLst>
          </p:cNvPr>
          <p:cNvSpPr>
            <a:spLocks noGrp="1"/>
          </p:cNvSpPr>
          <p:nvPr>
            <p:ph idx="1"/>
          </p:nvPr>
        </p:nvSpPr>
        <p:spPr/>
        <p:txBody>
          <a:bodyPr/>
          <a:lstStyle/>
          <a:p>
            <a:r>
              <a:rPr lang="en-US" dirty="0" err="1"/>
              <a:t>shopping_list</a:t>
            </a:r>
            <a:r>
              <a:rPr lang="en-US" dirty="0"/>
              <a:t> = ["apples", "bananas", "bread", "milk"]</a:t>
            </a:r>
          </a:p>
          <a:p>
            <a:r>
              <a:rPr lang="en-US" dirty="0"/>
              <a:t>print("My shopping list:")</a:t>
            </a:r>
          </a:p>
          <a:p>
            <a:r>
              <a:rPr lang="en-US" dirty="0"/>
              <a:t>for item in </a:t>
            </a:r>
            <a:r>
              <a:rPr lang="en-US" dirty="0" err="1"/>
              <a:t>shopping_list</a:t>
            </a:r>
            <a:r>
              <a:rPr lang="en-US" dirty="0"/>
              <a:t>:</a:t>
            </a:r>
          </a:p>
          <a:p>
            <a:r>
              <a:rPr lang="en-US" dirty="0"/>
              <a:t>    print("- " + item)</a:t>
            </a:r>
          </a:p>
          <a:p>
            <a:endParaRPr lang="en-IN" dirty="0"/>
          </a:p>
          <a:p>
            <a:r>
              <a:rPr lang="en-IN" dirty="0"/>
              <a:t>print(“Thank you for your shopping”)</a:t>
            </a:r>
          </a:p>
          <a:p>
            <a:endParaRPr lang="en-IN" dirty="0"/>
          </a:p>
          <a:p>
            <a:r>
              <a:rPr lang="en-IN" dirty="0"/>
              <a:t>Beware of indentation errors!</a:t>
            </a:r>
          </a:p>
        </p:txBody>
      </p:sp>
    </p:spTree>
    <p:extLst>
      <p:ext uri="{BB962C8B-B14F-4D97-AF65-F5344CB8AC3E}">
        <p14:creationId xmlns:p14="http://schemas.microsoft.com/office/powerpoint/2010/main" val="1801925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1F47-1360-7444-7818-C910B63CF728}"/>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FE409494-2230-5F57-B2D5-373BE5BACB52}"/>
              </a:ext>
            </a:extLst>
          </p:cNvPr>
          <p:cNvSpPr>
            <a:spLocks noGrp="1"/>
          </p:cNvSpPr>
          <p:nvPr>
            <p:ph idx="1"/>
          </p:nvPr>
        </p:nvSpPr>
        <p:spPr/>
        <p:txBody>
          <a:bodyPr>
            <a:normAutofit fontScale="85000" lnSpcReduction="10000"/>
          </a:bodyPr>
          <a:lstStyle/>
          <a:p>
            <a:r>
              <a:rPr lang="en-US" dirty="0"/>
              <a:t>Pizzas: Think of at least three kinds of your favorite pizza. Store these pizza names in a list, and then use a for loop to print the name of each pizza. Then modify your for loop to print a sentence using the name of the pizza instead of printing just the name of the pizza. For each pizza you should have one line of output containing a simple statement like I like pepperoni pizza. Later, add a line at the end of your program, outside the for loop, that states how much you like pizza. The output should consist of three or more lines about the kinds of pizza you like and then an additional sentence, such as I really love pizza!</a:t>
            </a:r>
          </a:p>
          <a:p>
            <a:r>
              <a:rPr lang="en-US" dirty="0"/>
              <a:t>Animals: Think of at least three different animals that have a common characteristic. Store the names of these animals in a list, and then use a for loop to print out the name of each animal. Modify your program to print a statement about each animal, such as A dog would make a great pet. Add a line at the end of your program stating what these animals have in common. You could print a sentence such as Any of these animals would make a great pet!</a:t>
            </a:r>
            <a:endParaRPr lang="en-IN" dirty="0"/>
          </a:p>
        </p:txBody>
      </p:sp>
    </p:spTree>
    <p:extLst>
      <p:ext uri="{BB962C8B-B14F-4D97-AF65-F5344CB8AC3E}">
        <p14:creationId xmlns:p14="http://schemas.microsoft.com/office/powerpoint/2010/main" val="140330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F014-256B-F369-CE33-D77C1882862B}"/>
              </a:ext>
            </a:extLst>
          </p:cNvPr>
          <p:cNvSpPr>
            <a:spLocks noGrp="1"/>
          </p:cNvSpPr>
          <p:nvPr>
            <p:ph type="title"/>
          </p:nvPr>
        </p:nvSpPr>
        <p:spPr/>
        <p:txBody>
          <a:bodyPr/>
          <a:lstStyle/>
          <a:p>
            <a:r>
              <a:rPr lang="en-IN" dirty="0"/>
              <a:t>List of Numbers</a:t>
            </a:r>
          </a:p>
        </p:txBody>
      </p:sp>
      <p:sp>
        <p:nvSpPr>
          <p:cNvPr id="3" name="Content Placeholder 2">
            <a:extLst>
              <a:ext uri="{FF2B5EF4-FFF2-40B4-BE49-F238E27FC236}">
                <a16:creationId xmlns:a16="http://schemas.microsoft.com/office/drawing/2014/main" id="{12191195-F5ED-09B6-9DC7-26A2F69DDA36}"/>
              </a:ext>
            </a:extLst>
          </p:cNvPr>
          <p:cNvSpPr>
            <a:spLocks noGrp="1"/>
          </p:cNvSpPr>
          <p:nvPr>
            <p:ph idx="1"/>
          </p:nvPr>
        </p:nvSpPr>
        <p:spPr/>
        <p:txBody>
          <a:bodyPr>
            <a:normAutofit fontScale="25000" lnSpcReduction="20000"/>
          </a:bodyPr>
          <a:lstStyle/>
          <a:p>
            <a:r>
              <a:rPr lang="en-US" dirty="0"/>
              <a:t>numbers = [2, 5, 8, 3, 9, 1]</a:t>
            </a:r>
          </a:p>
          <a:p>
            <a:endParaRPr lang="en-US" dirty="0"/>
          </a:p>
          <a:p>
            <a:r>
              <a:rPr lang="en-US" dirty="0"/>
              <a:t># Find the maximum value in the list</a:t>
            </a:r>
          </a:p>
          <a:p>
            <a:r>
              <a:rPr lang="en-US" dirty="0" err="1"/>
              <a:t>max_number</a:t>
            </a:r>
            <a:r>
              <a:rPr lang="en-US" dirty="0"/>
              <a:t> = max(numbers)</a:t>
            </a:r>
          </a:p>
          <a:p>
            <a:r>
              <a:rPr lang="en-US" dirty="0"/>
              <a:t>print("The maximum number is:", </a:t>
            </a:r>
            <a:r>
              <a:rPr lang="en-US" dirty="0" err="1"/>
              <a:t>max_number</a:t>
            </a:r>
            <a:r>
              <a:rPr lang="en-US" dirty="0"/>
              <a:t>)</a:t>
            </a:r>
          </a:p>
          <a:p>
            <a:endParaRPr lang="en-US" dirty="0"/>
          </a:p>
          <a:p>
            <a:r>
              <a:rPr lang="en-US" dirty="0"/>
              <a:t># Find the minimum value in the list</a:t>
            </a:r>
          </a:p>
          <a:p>
            <a:r>
              <a:rPr lang="en-US" dirty="0" err="1"/>
              <a:t>min_number</a:t>
            </a:r>
            <a:r>
              <a:rPr lang="en-US" dirty="0"/>
              <a:t> = min(numbers)</a:t>
            </a:r>
          </a:p>
          <a:p>
            <a:r>
              <a:rPr lang="en-US" dirty="0"/>
              <a:t>print("The minimum number is:", </a:t>
            </a:r>
            <a:r>
              <a:rPr lang="en-US" dirty="0" err="1"/>
              <a:t>min_number</a:t>
            </a:r>
            <a:r>
              <a:rPr lang="en-US" dirty="0"/>
              <a:t>)</a:t>
            </a:r>
          </a:p>
          <a:p>
            <a:endParaRPr lang="en-US" dirty="0"/>
          </a:p>
          <a:p>
            <a:r>
              <a:rPr lang="en-US" dirty="0"/>
              <a:t># Find the sum of all the numbers in the list</a:t>
            </a:r>
          </a:p>
          <a:p>
            <a:r>
              <a:rPr lang="en-US" dirty="0" err="1"/>
              <a:t>sum_of_numbers</a:t>
            </a:r>
            <a:r>
              <a:rPr lang="en-US" dirty="0"/>
              <a:t> = sum(numbers)</a:t>
            </a:r>
          </a:p>
          <a:p>
            <a:r>
              <a:rPr lang="en-US" dirty="0"/>
              <a:t>print("The sum of all numbers is:", </a:t>
            </a:r>
            <a:r>
              <a:rPr lang="en-US" dirty="0" err="1"/>
              <a:t>sum_of_numbers</a:t>
            </a:r>
            <a:r>
              <a:rPr lang="en-US" dirty="0"/>
              <a:t>)</a:t>
            </a:r>
          </a:p>
          <a:p>
            <a:endParaRPr lang="en-US" dirty="0"/>
          </a:p>
          <a:p>
            <a:r>
              <a:rPr lang="en-US" dirty="0"/>
              <a:t># Calculate the average of the numbers in the list</a:t>
            </a:r>
          </a:p>
          <a:p>
            <a:r>
              <a:rPr lang="en-US" dirty="0"/>
              <a:t>average = </a:t>
            </a:r>
            <a:r>
              <a:rPr lang="en-US" dirty="0" err="1"/>
              <a:t>sum_of_numbers</a:t>
            </a:r>
            <a:r>
              <a:rPr lang="en-US" dirty="0"/>
              <a:t> / </a:t>
            </a:r>
            <a:r>
              <a:rPr lang="en-US" dirty="0" err="1"/>
              <a:t>len</a:t>
            </a:r>
            <a:r>
              <a:rPr lang="en-US" dirty="0"/>
              <a:t>(numbers)</a:t>
            </a:r>
          </a:p>
          <a:p>
            <a:r>
              <a:rPr lang="en-US" dirty="0"/>
              <a:t>print("The average of the numbers is:", average)</a:t>
            </a:r>
          </a:p>
          <a:p>
            <a:endParaRPr lang="en-US" dirty="0"/>
          </a:p>
          <a:p>
            <a:r>
              <a:rPr lang="en-US" dirty="0"/>
              <a:t># Sort the numbers in ascending order</a:t>
            </a:r>
          </a:p>
          <a:p>
            <a:r>
              <a:rPr lang="en-US" dirty="0" err="1"/>
              <a:t>numbers.sort</a:t>
            </a:r>
            <a:r>
              <a:rPr lang="en-US" dirty="0"/>
              <a:t>()</a:t>
            </a:r>
          </a:p>
          <a:p>
            <a:r>
              <a:rPr lang="en-US" dirty="0"/>
              <a:t>print("The numbers in ascending order:", numbers)</a:t>
            </a:r>
          </a:p>
          <a:p>
            <a:endParaRPr lang="en-US" dirty="0"/>
          </a:p>
          <a:p>
            <a:r>
              <a:rPr lang="en-US" dirty="0"/>
              <a:t># Check if a number is in the list</a:t>
            </a:r>
          </a:p>
          <a:p>
            <a:r>
              <a:rPr lang="en-US" dirty="0"/>
              <a:t>if 3 in numbers:</a:t>
            </a:r>
          </a:p>
          <a:p>
            <a:r>
              <a:rPr lang="en-US" dirty="0"/>
              <a:t>    print("3 is in the list")</a:t>
            </a:r>
          </a:p>
          <a:p>
            <a:r>
              <a:rPr lang="en-US" dirty="0"/>
              <a:t>else:</a:t>
            </a:r>
          </a:p>
          <a:p>
            <a:r>
              <a:rPr lang="en-US" dirty="0"/>
              <a:t>    print("3 is not in the list")</a:t>
            </a:r>
          </a:p>
        </p:txBody>
      </p:sp>
    </p:spTree>
    <p:extLst>
      <p:ext uri="{BB962C8B-B14F-4D97-AF65-F5344CB8AC3E}">
        <p14:creationId xmlns:p14="http://schemas.microsoft.com/office/powerpoint/2010/main" val="3375002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2788</Words>
  <Application>Microsoft Office PowerPoint</Application>
  <PresentationFormat>Widescreen</PresentationFormat>
  <Paragraphs>253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Sorting a List Permanently</vt:lpstr>
      <vt:lpstr>Sorting a List Temporarily</vt:lpstr>
      <vt:lpstr>Reversing the Items in a List Permanently</vt:lpstr>
      <vt:lpstr>Finding the Length of a List</vt:lpstr>
      <vt:lpstr>Exercise</vt:lpstr>
      <vt:lpstr>Looping Through the Items in a List</vt:lpstr>
      <vt:lpstr>Doing Something After a for Loop</vt:lpstr>
      <vt:lpstr>Exercise</vt:lpstr>
      <vt:lpstr>List of Numbers</vt:lpstr>
      <vt:lpstr>List inside List</vt:lpstr>
      <vt:lpstr>List inside List inside List</vt:lpstr>
      <vt:lpstr>Using the range() Function</vt:lpstr>
      <vt:lpstr>List Comprehension</vt:lpstr>
      <vt:lpstr>Exercise</vt:lpstr>
      <vt:lpstr>List Slicing</vt:lpstr>
      <vt:lpstr>Looping through a Slice</vt:lpstr>
      <vt:lpstr>Copying a List</vt:lpstr>
      <vt:lpstr>Copied List is a Different List</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 List Permanently</dc:title>
  <dc:creator>Atul Kahate</dc:creator>
  <cp:lastModifiedBy>Atul Kahate</cp:lastModifiedBy>
  <cp:revision>1</cp:revision>
  <dcterms:created xsi:type="dcterms:W3CDTF">2023-10-25T10:29:18Z</dcterms:created>
  <dcterms:modified xsi:type="dcterms:W3CDTF">2023-10-25T10:31:05Z</dcterms:modified>
</cp:coreProperties>
</file>