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WdU2mBLJZCsWT+MgPJo1n5sxW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Sorting a List Permanently</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sort() method sorts the items in the list and makes changes permanent</a:t>
            </a:r>
            <a:endParaRPr/>
          </a:p>
          <a:p>
            <a:pPr indent="-228600" lvl="0" marL="228600" rtl="0" algn="l">
              <a:lnSpc>
                <a:spcPct val="90000"/>
              </a:lnSpc>
              <a:spcBef>
                <a:spcPts val="1000"/>
              </a:spcBef>
              <a:spcAft>
                <a:spcPts val="0"/>
              </a:spcAft>
              <a:buClr>
                <a:schemeClr val="dk1"/>
              </a:buClr>
              <a:buSzPts val="2800"/>
              <a:buChar char="•"/>
            </a:pPr>
            <a:r>
              <a:rPr lang="en-US"/>
              <a:t>cars = ['bmw', 'audi', 'toyota', 'subaru']</a:t>
            </a:r>
            <a:endParaRPr/>
          </a:p>
          <a:p>
            <a:pPr indent="-228600" lvl="0" marL="228600" rtl="0" algn="l">
              <a:lnSpc>
                <a:spcPct val="90000"/>
              </a:lnSpc>
              <a:spcBef>
                <a:spcPts val="1000"/>
              </a:spcBef>
              <a:spcAft>
                <a:spcPts val="0"/>
              </a:spcAft>
              <a:buClr>
                <a:schemeClr val="dk1"/>
              </a:buClr>
              <a:buSzPts val="2800"/>
              <a:buChar char="•"/>
            </a:pPr>
            <a:r>
              <a:rPr lang="en-US"/>
              <a:t>cars.sort()</a:t>
            </a:r>
            <a:endParaRPr/>
          </a:p>
          <a:p>
            <a:pPr indent="-228600" lvl="0" marL="228600" rtl="0" algn="l">
              <a:lnSpc>
                <a:spcPct val="90000"/>
              </a:lnSpc>
              <a:spcBef>
                <a:spcPts val="1000"/>
              </a:spcBef>
              <a:spcAft>
                <a:spcPts val="0"/>
              </a:spcAft>
              <a:buClr>
                <a:schemeClr val="dk1"/>
              </a:buClr>
              <a:buSzPts val="2800"/>
              <a:buChar char="•"/>
            </a:pPr>
            <a:r>
              <a:rPr lang="en-US"/>
              <a:t>print(cars)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cars = ['bmw', 'audi', 'toyota', 'subaru']</a:t>
            </a:r>
            <a:endParaRPr/>
          </a:p>
          <a:p>
            <a:pPr indent="-228600" lvl="0" marL="228600" rtl="0" algn="l">
              <a:lnSpc>
                <a:spcPct val="90000"/>
              </a:lnSpc>
              <a:spcBef>
                <a:spcPts val="1000"/>
              </a:spcBef>
              <a:spcAft>
                <a:spcPts val="0"/>
              </a:spcAft>
              <a:buClr>
                <a:schemeClr val="dk1"/>
              </a:buClr>
              <a:buSzPts val="2800"/>
              <a:buChar char="•"/>
            </a:pPr>
            <a:r>
              <a:rPr lang="en-US"/>
              <a:t>cars.sort(reverse=True) # Descending order</a:t>
            </a:r>
            <a:endParaRPr/>
          </a:p>
          <a:p>
            <a:pPr indent="-228600" lvl="0" marL="228600" rtl="0" algn="l">
              <a:lnSpc>
                <a:spcPct val="90000"/>
              </a:lnSpc>
              <a:spcBef>
                <a:spcPts val="1000"/>
              </a:spcBef>
              <a:spcAft>
                <a:spcPts val="0"/>
              </a:spcAft>
              <a:buClr>
                <a:schemeClr val="dk1"/>
              </a:buClr>
              <a:buSzPts val="2800"/>
              <a:buChar char="•"/>
            </a:pPr>
            <a:r>
              <a:rPr lang="en-US"/>
              <a:t>print(cars)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inside list</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a:t># Creating a list of pizzas with two levels of sub-lists</a:t>
            </a:r>
            <a:endParaRPr/>
          </a:p>
          <a:p>
            <a:pPr indent="-228600" lvl="0" marL="228600" rtl="0" algn="l">
              <a:lnSpc>
                <a:spcPct val="90000"/>
              </a:lnSpc>
              <a:spcBef>
                <a:spcPts val="1000"/>
              </a:spcBef>
              <a:spcAft>
                <a:spcPts val="0"/>
              </a:spcAft>
              <a:buClr>
                <a:schemeClr val="dk1"/>
              </a:buClr>
              <a:buSzPct val="100000"/>
              <a:buChar char="•"/>
            </a:pPr>
            <a:r>
              <a:rPr lang="en-US"/>
              <a:t>pizzas = [</a:t>
            </a:r>
            <a:endParaRPr/>
          </a:p>
          <a:p>
            <a:pPr indent="-228600" lvl="0" marL="228600" rtl="0" algn="l">
              <a:lnSpc>
                <a:spcPct val="90000"/>
              </a:lnSpc>
              <a:spcBef>
                <a:spcPts val="1000"/>
              </a:spcBef>
              <a:spcAft>
                <a:spcPts val="0"/>
              </a:spcAft>
              <a:buClr>
                <a:schemeClr val="dk1"/>
              </a:buClr>
              <a:buSzPct val="100000"/>
              <a:buChar char="•"/>
            </a:pPr>
            <a:r>
              <a:rPr lang="en-US"/>
              <a:t>    # Vegetarian Pizzas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"Margherita",</a:t>
            </a:r>
            <a:endParaRPr/>
          </a:p>
          <a:p>
            <a:pPr indent="-228600" lvl="0" marL="228600" rtl="0" algn="l">
              <a:lnSpc>
                <a:spcPct val="90000"/>
              </a:lnSpc>
              <a:spcBef>
                <a:spcPts val="1000"/>
              </a:spcBef>
              <a:spcAft>
                <a:spcPts val="0"/>
              </a:spcAft>
              <a:buClr>
                <a:schemeClr val="dk1"/>
              </a:buClr>
              <a:buSzPct val="100000"/>
              <a:buChar char="•"/>
            </a:pPr>
            <a:r>
              <a:rPr lang="en-US"/>
              <a:t>        "Vegetable Deluxe"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 Non-Vegetarian Pizzas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"Pepperoni",</a:t>
            </a:r>
            <a:endParaRPr/>
          </a:p>
          <a:p>
            <a:pPr indent="-228600" lvl="0" marL="228600" rtl="0" algn="l">
              <a:lnSpc>
                <a:spcPct val="90000"/>
              </a:lnSpc>
              <a:spcBef>
                <a:spcPts val="1000"/>
              </a:spcBef>
              <a:spcAft>
                <a:spcPts val="0"/>
              </a:spcAft>
              <a:buClr>
                <a:schemeClr val="dk1"/>
              </a:buClr>
              <a:buSzPct val="100000"/>
              <a:buChar char="•"/>
            </a:pPr>
            <a:r>
              <a:rPr lang="en-US"/>
              <a:t>        "Meat Lover's"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Accessing the lowest-level list elements (pizza names) using indexing and iteration:</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Method 1: Direct Indexing</a:t>
            </a:r>
            <a:endParaRPr/>
          </a:p>
          <a:p>
            <a:pPr indent="-228600" lvl="0" marL="228600" rtl="0" algn="l">
              <a:lnSpc>
                <a:spcPct val="90000"/>
              </a:lnSpc>
              <a:spcBef>
                <a:spcPts val="1000"/>
              </a:spcBef>
              <a:spcAft>
                <a:spcPts val="0"/>
              </a:spcAft>
              <a:buClr>
                <a:schemeClr val="dk1"/>
              </a:buClr>
              <a:buSzPct val="100000"/>
              <a:buChar char="•"/>
            </a:pPr>
            <a:r>
              <a:rPr lang="en-US"/>
              <a:t>print("Method 1: Direct Indexing")</a:t>
            </a:r>
            <a:endParaRPr/>
          </a:p>
          <a:p>
            <a:pPr indent="-228600" lvl="0" marL="228600" rtl="0" algn="l">
              <a:lnSpc>
                <a:spcPct val="90000"/>
              </a:lnSpc>
              <a:spcBef>
                <a:spcPts val="1000"/>
              </a:spcBef>
              <a:spcAft>
                <a:spcPts val="0"/>
              </a:spcAft>
              <a:buClr>
                <a:schemeClr val="dk1"/>
              </a:buClr>
              <a:buSzPct val="100000"/>
              <a:buChar char="•"/>
            </a:pPr>
            <a:r>
              <a:rPr lang="en-US"/>
              <a:t>print("Vegetarian Pizza 1: " + pizzas[0][0])</a:t>
            </a:r>
            <a:endParaRPr/>
          </a:p>
          <a:p>
            <a:pPr indent="-228600" lvl="0" marL="228600" rtl="0" algn="l">
              <a:lnSpc>
                <a:spcPct val="90000"/>
              </a:lnSpc>
              <a:spcBef>
                <a:spcPts val="1000"/>
              </a:spcBef>
              <a:spcAft>
                <a:spcPts val="0"/>
              </a:spcAft>
              <a:buClr>
                <a:schemeClr val="dk1"/>
              </a:buClr>
              <a:buSzPct val="100000"/>
              <a:buChar char="•"/>
            </a:pPr>
            <a:r>
              <a:rPr lang="en-US"/>
              <a:t>print("Non-Vegetarian Pizza 2: " + pizzas[1][1])</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If we want to print entire list as contatenation to a message, we need to convert the list to a string first by using the join function</a:t>
            </a:r>
            <a:endParaRPr/>
          </a:p>
          <a:p>
            <a:pPr indent="-228600" lvl="0" marL="228600" rtl="0" algn="l">
              <a:lnSpc>
                <a:spcPct val="90000"/>
              </a:lnSpc>
              <a:spcBef>
                <a:spcPts val="1000"/>
              </a:spcBef>
              <a:spcAft>
                <a:spcPts val="0"/>
              </a:spcAft>
              <a:buClr>
                <a:schemeClr val="dk1"/>
              </a:buClr>
              <a:buSzPct val="100000"/>
              <a:buChar char="•"/>
            </a:pPr>
            <a:r>
              <a:rPr lang="en-US"/>
              <a:t>list_of_veg = ' '.join(pizzas[0])</a:t>
            </a:r>
            <a:endParaRPr/>
          </a:p>
          <a:p>
            <a:pPr indent="-228600" lvl="0" marL="228600" rtl="0" algn="l">
              <a:lnSpc>
                <a:spcPct val="90000"/>
              </a:lnSpc>
              <a:spcBef>
                <a:spcPts val="1000"/>
              </a:spcBef>
              <a:spcAft>
                <a:spcPts val="0"/>
              </a:spcAft>
              <a:buClr>
                <a:schemeClr val="dk1"/>
              </a:buClr>
              <a:buSzPct val="100000"/>
              <a:buChar char="•"/>
            </a:pPr>
            <a:r>
              <a:rPr lang="en-US"/>
              <a:t>list_of_non_veg = ' '.join(pizzas[1])</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print("Veg pizzas: " + list_of_veg)</a:t>
            </a:r>
            <a:endParaRPr/>
          </a:p>
          <a:p>
            <a:pPr indent="-228600" lvl="0" marL="228600" rtl="0" algn="l">
              <a:lnSpc>
                <a:spcPct val="90000"/>
              </a:lnSpc>
              <a:spcBef>
                <a:spcPts val="1000"/>
              </a:spcBef>
              <a:spcAft>
                <a:spcPts val="0"/>
              </a:spcAft>
              <a:buClr>
                <a:schemeClr val="dk1"/>
              </a:buClr>
              <a:buSzPct val="100000"/>
              <a:buChar char="•"/>
            </a:pPr>
            <a:r>
              <a:rPr lang="en-US"/>
              <a:t>print("Non-Veg pizzas: " + list_of_non_veg)</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Method 2: Iteration</a:t>
            </a:r>
            <a:endParaRPr/>
          </a:p>
          <a:p>
            <a:pPr indent="-228600" lvl="0" marL="228600" rtl="0" algn="l">
              <a:lnSpc>
                <a:spcPct val="90000"/>
              </a:lnSpc>
              <a:spcBef>
                <a:spcPts val="1000"/>
              </a:spcBef>
              <a:spcAft>
                <a:spcPts val="0"/>
              </a:spcAft>
              <a:buClr>
                <a:schemeClr val="dk1"/>
              </a:buClr>
              <a:buSzPct val="100000"/>
              <a:buChar char="•"/>
            </a:pPr>
            <a:r>
              <a:rPr lang="en-US"/>
              <a:t>print("\nMethod 2: Iteration")</a:t>
            </a:r>
            <a:endParaRPr/>
          </a:p>
          <a:p>
            <a:pPr indent="-228600" lvl="0" marL="228600" rtl="0" algn="l">
              <a:lnSpc>
                <a:spcPct val="90000"/>
              </a:lnSpc>
              <a:spcBef>
                <a:spcPts val="1000"/>
              </a:spcBef>
              <a:spcAft>
                <a:spcPts val="0"/>
              </a:spcAft>
              <a:buClr>
                <a:schemeClr val="dk1"/>
              </a:buClr>
              <a:buSzPct val="100000"/>
              <a:buChar char="•"/>
            </a:pPr>
            <a:r>
              <a:rPr lang="en-US"/>
              <a:t>print("Vegetarian Pizzas:")</a:t>
            </a:r>
            <a:endParaRPr/>
          </a:p>
          <a:p>
            <a:pPr indent="-228600" lvl="0" marL="228600" rtl="0" algn="l">
              <a:lnSpc>
                <a:spcPct val="90000"/>
              </a:lnSpc>
              <a:spcBef>
                <a:spcPts val="1000"/>
              </a:spcBef>
              <a:spcAft>
                <a:spcPts val="0"/>
              </a:spcAft>
              <a:buClr>
                <a:schemeClr val="dk1"/>
              </a:buClr>
              <a:buSzPct val="100000"/>
              <a:buChar char="•"/>
            </a:pPr>
            <a:r>
              <a:rPr lang="en-US"/>
              <a:t>for pizza in pizzas[0]:</a:t>
            </a:r>
            <a:endParaRPr/>
          </a:p>
          <a:p>
            <a:pPr indent="-228600" lvl="0" marL="228600" rtl="0" algn="l">
              <a:lnSpc>
                <a:spcPct val="90000"/>
              </a:lnSpc>
              <a:spcBef>
                <a:spcPts val="1000"/>
              </a:spcBef>
              <a:spcAft>
                <a:spcPts val="0"/>
              </a:spcAft>
              <a:buClr>
                <a:schemeClr val="dk1"/>
              </a:buClr>
              <a:buSzPct val="100000"/>
              <a:buChar char="•"/>
            </a:pPr>
            <a:r>
              <a:rPr lang="en-US"/>
              <a:t>    print(pizza)</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print("\nNon-Vegetarian Pizzas:")</a:t>
            </a:r>
            <a:endParaRPr/>
          </a:p>
          <a:p>
            <a:pPr indent="-228600" lvl="0" marL="228600" rtl="0" algn="l">
              <a:lnSpc>
                <a:spcPct val="90000"/>
              </a:lnSpc>
              <a:spcBef>
                <a:spcPts val="1000"/>
              </a:spcBef>
              <a:spcAft>
                <a:spcPts val="0"/>
              </a:spcAft>
              <a:buClr>
                <a:schemeClr val="dk1"/>
              </a:buClr>
              <a:buSzPct val="100000"/>
              <a:buChar char="•"/>
            </a:pPr>
            <a:r>
              <a:rPr lang="en-US"/>
              <a:t>for pizza in pizzas[1]:</a:t>
            </a:r>
            <a:endParaRPr/>
          </a:p>
          <a:p>
            <a:pPr indent="-228600" lvl="0" marL="228600" rtl="0" algn="l">
              <a:lnSpc>
                <a:spcPct val="90000"/>
              </a:lnSpc>
              <a:spcBef>
                <a:spcPts val="1000"/>
              </a:spcBef>
              <a:spcAft>
                <a:spcPts val="0"/>
              </a:spcAft>
              <a:buClr>
                <a:schemeClr val="dk1"/>
              </a:buClr>
              <a:buSzPct val="100000"/>
              <a:buChar char="•"/>
            </a:pPr>
            <a:r>
              <a:rPr lang="en-US"/>
              <a:t>    print(pizza)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inside List inside List</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a:t># Creating a list of pizzas</a:t>
            </a:r>
            <a:endParaRPr/>
          </a:p>
          <a:p>
            <a:pPr indent="-228600" lvl="0" marL="228600" rtl="0" algn="l">
              <a:lnSpc>
                <a:spcPct val="90000"/>
              </a:lnSpc>
              <a:spcBef>
                <a:spcPts val="1000"/>
              </a:spcBef>
              <a:spcAft>
                <a:spcPts val="0"/>
              </a:spcAft>
              <a:buClr>
                <a:schemeClr val="dk1"/>
              </a:buClr>
              <a:buSzPct val="100000"/>
              <a:buChar char="•"/>
            </a:pPr>
            <a:r>
              <a:rPr lang="en-US"/>
              <a:t>pizzas = [</a:t>
            </a:r>
            <a:endParaRPr/>
          </a:p>
          <a:p>
            <a:pPr indent="-228600" lvl="0" marL="228600" rtl="0" algn="l">
              <a:lnSpc>
                <a:spcPct val="90000"/>
              </a:lnSpc>
              <a:spcBef>
                <a:spcPts val="1000"/>
              </a:spcBef>
              <a:spcAft>
                <a:spcPts val="0"/>
              </a:spcAft>
              <a:buClr>
                <a:schemeClr val="dk1"/>
              </a:buClr>
              <a:buSzPct val="100000"/>
              <a:buChar char="•"/>
            </a:pPr>
            <a:r>
              <a:rPr lang="en-US"/>
              <a:t>    # Vegetarian Pizzas </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 First Vegetarian Pizza</a:t>
            </a:r>
            <a:endParaRPr/>
          </a:p>
          <a:p>
            <a:pPr indent="-228600" lvl="0" marL="228600" rtl="0" algn="l">
              <a:lnSpc>
                <a:spcPct val="90000"/>
              </a:lnSpc>
              <a:spcBef>
                <a:spcPts val="1000"/>
              </a:spcBef>
              <a:spcAft>
                <a:spcPts val="0"/>
              </a:spcAft>
              <a:buClr>
                <a:schemeClr val="dk1"/>
              </a:buClr>
              <a:buSzPct val="100000"/>
              <a:buChar char="•"/>
            </a:pPr>
            <a:r>
              <a:rPr lang="en-US"/>
              <a:t>        # Indexes will be {0,0,0] = Margherita and [0,0,1] = "Tomato Sauce", "Mozzarella Cheese", "Basil"</a:t>
            </a:r>
            <a:endParaRPr/>
          </a:p>
          <a:p>
            <a:pPr indent="-228600" lvl="0" marL="228600" rtl="0" algn="l">
              <a:lnSpc>
                <a:spcPct val="90000"/>
              </a:lnSpc>
              <a:spcBef>
                <a:spcPts val="1000"/>
              </a:spcBef>
              <a:spcAft>
                <a:spcPts val="0"/>
              </a:spcAft>
              <a:buClr>
                <a:schemeClr val="dk1"/>
              </a:buClr>
              <a:buSzPct val="100000"/>
              <a:buChar char="•"/>
            </a:pPr>
            <a:r>
              <a:rPr lang="en-US"/>
              <a:t>        [["Margherita"], ["Tomato Sauce", "Mozzarella Cheese", "Basil"]],</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 Second Vegetarian Pizza</a:t>
            </a:r>
            <a:endParaRPr/>
          </a:p>
          <a:p>
            <a:pPr indent="-228600" lvl="0" marL="228600" rtl="0" algn="l">
              <a:lnSpc>
                <a:spcPct val="90000"/>
              </a:lnSpc>
              <a:spcBef>
                <a:spcPts val="1000"/>
              </a:spcBef>
              <a:spcAft>
                <a:spcPts val="0"/>
              </a:spcAft>
              <a:buClr>
                <a:schemeClr val="dk1"/>
              </a:buClr>
              <a:buSzPct val="100000"/>
              <a:buChar char="•"/>
            </a:pPr>
            <a:r>
              <a:rPr lang="en-US"/>
              <a:t>        # Indexes will be {0,1,0] = Vegetable Deluxe and [0,1,1] = "Tomato Sauce", "Mozzarella Cheese", "Mixed Vegetables"</a:t>
            </a:r>
            <a:endParaRPr/>
          </a:p>
          <a:p>
            <a:pPr indent="-228600" lvl="0" marL="228600" rtl="0" algn="l">
              <a:lnSpc>
                <a:spcPct val="90000"/>
              </a:lnSpc>
              <a:spcBef>
                <a:spcPts val="1000"/>
              </a:spcBef>
              <a:spcAft>
                <a:spcPts val="0"/>
              </a:spcAft>
              <a:buClr>
                <a:schemeClr val="dk1"/>
              </a:buClr>
              <a:buSzPct val="100000"/>
              <a:buChar char="•"/>
            </a:pPr>
            <a:r>
              <a:rPr lang="en-US"/>
              <a:t>        [["Vegetable Deluxe"], ["Tomato Sauce", "Mozzarella Cheese", "Mixed Vegetables"]]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 Non-Vegetarian Pizzas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 First Non-Vegetarian Pizza</a:t>
            </a:r>
            <a:endParaRPr/>
          </a:p>
          <a:p>
            <a:pPr indent="-228600" lvl="0" marL="228600" rtl="0" algn="l">
              <a:lnSpc>
                <a:spcPct val="90000"/>
              </a:lnSpc>
              <a:spcBef>
                <a:spcPts val="1000"/>
              </a:spcBef>
              <a:spcAft>
                <a:spcPts val="0"/>
              </a:spcAft>
              <a:buClr>
                <a:schemeClr val="dk1"/>
              </a:buClr>
              <a:buSzPct val="100000"/>
              <a:buChar char="•"/>
            </a:pPr>
            <a:r>
              <a:rPr lang="en-US"/>
              <a:t>        # Indexes will be {1,0,0] = Pepperoni and [1,0,1] = "Tomato Sauce", "Mozzarella Cheese", "Pepperoni Slices"</a:t>
            </a:r>
            <a:endParaRPr/>
          </a:p>
          <a:p>
            <a:pPr indent="-228600" lvl="0" marL="228600" rtl="0" algn="l">
              <a:lnSpc>
                <a:spcPct val="90000"/>
              </a:lnSpc>
              <a:spcBef>
                <a:spcPts val="1000"/>
              </a:spcBef>
              <a:spcAft>
                <a:spcPts val="0"/>
              </a:spcAft>
              <a:buClr>
                <a:schemeClr val="dk1"/>
              </a:buClr>
              <a:buSzPct val="100000"/>
              <a:buChar char="•"/>
            </a:pPr>
            <a:r>
              <a:rPr lang="en-US"/>
              <a:t>        [["Pepperoni"], ["Tomato Sauce", "Mozzarella Cheese", "Pepperoni Slices"]],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 Second Non-Vegetarian Pizza</a:t>
            </a:r>
            <a:endParaRPr/>
          </a:p>
          <a:p>
            <a:pPr indent="-228600" lvl="0" marL="228600" rtl="0" algn="l">
              <a:lnSpc>
                <a:spcPct val="90000"/>
              </a:lnSpc>
              <a:spcBef>
                <a:spcPts val="1000"/>
              </a:spcBef>
              <a:spcAft>
                <a:spcPts val="0"/>
              </a:spcAft>
              <a:buClr>
                <a:schemeClr val="dk1"/>
              </a:buClr>
              <a:buSzPct val="100000"/>
              <a:buChar char="•"/>
            </a:pPr>
            <a:r>
              <a:rPr lang="en-US"/>
              <a:t>        # Indexes will be {1,1,0] = Meat Lover's and [1,1,1] = "Tomato Sauce", "Mozzarella Cheese", "Pepperoni, Sausage, Bacon"</a:t>
            </a:r>
            <a:endParaRPr/>
          </a:p>
          <a:p>
            <a:pPr indent="-228600" lvl="0" marL="228600" rtl="0" algn="l">
              <a:lnSpc>
                <a:spcPct val="90000"/>
              </a:lnSpc>
              <a:spcBef>
                <a:spcPts val="1000"/>
              </a:spcBef>
              <a:spcAft>
                <a:spcPts val="0"/>
              </a:spcAft>
              <a:buClr>
                <a:schemeClr val="dk1"/>
              </a:buClr>
              <a:buSzPct val="100000"/>
              <a:buChar char="•"/>
            </a:pPr>
            <a:r>
              <a:rPr lang="en-US"/>
              <a:t>        [["Meat Lover's"], ["Tomato Sauce", "Mozzarella Cheese", "Pepperoni, Sausage, Bacon"]]</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Accessing the lowest list element in different ways</a:t>
            </a:r>
            <a:endParaRPr/>
          </a:p>
          <a:p>
            <a:pPr indent="-228600" lvl="0" marL="228600" rtl="0" algn="l">
              <a:lnSpc>
                <a:spcPct val="90000"/>
              </a:lnSpc>
              <a:spcBef>
                <a:spcPts val="1000"/>
              </a:spcBef>
              <a:spcAft>
                <a:spcPts val="0"/>
              </a:spcAft>
              <a:buClr>
                <a:schemeClr val="dk1"/>
              </a:buClr>
              <a:buSzPct val="100000"/>
              <a:buChar char="•"/>
            </a:pPr>
            <a:r>
              <a:rPr lang="en-US"/>
              <a:t># Method 1: By indices</a:t>
            </a:r>
            <a:endParaRPr/>
          </a:p>
          <a:p>
            <a:pPr indent="-228600" lvl="0" marL="228600" rtl="0" algn="l">
              <a:lnSpc>
                <a:spcPct val="90000"/>
              </a:lnSpc>
              <a:spcBef>
                <a:spcPts val="1000"/>
              </a:spcBef>
              <a:spcAft>
                <a:spcPts val="0"/>
              </a:spcAft>
              <a:buClr>
                <a:schemeClr val="dk1"/>
              </a:buClr>
              <a:buSzPct val="100000"/>
              <a:buChar char="•"/>
            </a:pPr>
            <a:r>
              <a:rPr lang="en-US"/>
              <a:t>print("Method 1: Using indices")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       # Full list</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print(pizzas[0])     # All Veg pizza names and ingredients</a:t>
            </a:r>
            <a:endParaRPr/>
          </a:p>
          <a:p>
            <a:pPr indent="-228600" lvl="0" marL="228600" rtl="0" algn="l">
              <a:lnSpc>
                <a:spcPct val="90000"/>
              </a:lnSpc>
              <a:spcBef>
                <a:spcPts val="1000"/>
              </a:spcBef>
              <a:spcAft>
                <a:spcPts val="0"/>
              </a:spcAft>
              <a:buClr>
                <a:schemeClr val="dk1"/>
              </a:buClr>
              <a:buSzPct val="100000"/>
              <a:buChar char="•"/>
            </a:pPr>
            <a:r>
              <a:rPr lang="en-US"/>
              <a:t>print(pizzas[0][0])  # First veg pizza name and ingredients</a:t>
            </a:r>
            <a:endParaRPr/>
          </a:p>
          <a:p>
            <a:pPr indent="-228600" lvl="0" marL="228600" rtl="0" algn="l">
              <a:lnSpc>
                <a:spcPct val="90000"/>
              </a:lnSpc>
              <a:spcBef>
                <a:spcPts val="1000"/>
              </a:spcBef>
              <a:spcAft>
                <a:spcPts val="0"/>
              </a:spcAft>
              <a:buClr>
                <a:schemeClr val="dk1"/>
              </a:buClr>
              <a:buSzPct val="100000"/>
              <a:buChar char="•"/>
            </a:pPr>
            <a:r>
              <a:rPr lang="en-US"/>
              <a:t>print(pizzas[0][1])  # Second veg pizza name and ingredients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print(pizzas[1])     # All Non-veg pizza names and ingredients</a:t>
            </a:r>
            <a:endParaRPr/>
          </a:p>
          <a:p>
            <a:pPr indent="-228600" lvl="0" marL="228600" rtl="0" algn="l">
              <a:lnSpc>
                <a:spcPct val="90000"/>
              </a:lnSpc>
              <a:spcBef>
                <a:spcPts val="1000"/>
              </a:spcBef>
              <a:spcAft>
                <a:spcPts val="0"/>
              </a:spcAft>
              <a:buClr>
                <a:schemeClr val="dk1"/>
              </a:buClr>
              <a:buSzPct val="100000"/>
              <a:buChar char="•"/>
            </a:pPr>
            <a:r>
              <a:rPr lang="en-US"/>
              <a:t>print(pizzas[1][0])  # First Non-veg pizza name and ingredients</a:t>
            </a:r>
            <a:endParaRPr/>
          </a:p>
          <a:p>
            <a:pPr indent="-228600" lvl="0" marL="228600" rtl="0" algn="l">
              <a:lnSpc>
                <a:spcPct val="90000"/>
              </a:lnSpc>
              <a:spcBef>
                <a:spcPts val="1000"/>
              </a:spcBef>
              <a:spcAft>
                <a:spcPts val="0"/>
              </a:spcAft>
              <a:buClr>
                <a:schemeClr val="dk1"/>
              </a:buClr>
              <a:buSzPct val="100000"/>
              <a:buChar char="•"/>
            </a:pPr>
            <a:r>
              <a:rPr lang="en-US"/>
              <a:t>print(pizzas[1][1])  # Second Non-veg pizza name and ingredients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print(pizzas[0][0][0])  # Only Name of first vegeterian pizza</a:t>
            </a:r>
            <a:endParaRPr/>
          </a:p>
          <a:p>
            <a:pPr indent="-228600" lvl="0" marL="228600" rtl="0" algn="l">
              <a:lnSpc>
                <a:spcPct val="90000"/>
              </a:lnSpc>
              <a:spcBef>
                <a:spcPts val="1000"/>
              </a:spcBef>
              <a:spcAft>
                <a:spcPts val="0"/>
              </a:spcAft>
              <a:buClr>
                <a:schemeClr val="dk1"/>
              </a:buClr>
              <a:buSzPct val="100000"/>
              <a:buChar char="•"/>
            </a:pPr>
            <a:r>
              <a:rPr lang="en-US"/>
              <a:t>print(pizzas[0][0][1])  # Only Ingredients of the first vegetarian pizza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print(pizzas[0][1][0])  # Only Name of second veg pizza</a:t>
            </a:r>
            <a:endParaRPr/>
          </a:p>
          <a:p>
            <a:pPr indent="-228600" lvl="0" marL="228600" rtl="0" algn="l">
              <a:lnSpc>
                <a:spcPct val="90000"/>
              </a:lnSpc>
              <a:spcBef>
                <a:spcPts val="1000"/>
              </a:spcBef>
              <a:spcAft>
                <a:spcPts val="0"/>
              </a:spcAft>
              <a:buClr>
                <a:schemeClr val="dk1"/>
              </a:buClr>
              <a:buSzPct val="100000"/>
              <a:buChar char="•"/>
            </a:pPr>
            <a:r>
              <a:rPr lang="en-US"/>
              <a:t>print(pizzas[0][1][1])  # Only Ingredients of the second vegetarian pizza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print(pizzas[1][0][0])  # Only Name of first non-veg pizza</a:t>
            </a:r>
            <a:endParaRPr/>
          </a:p>
          <a:p>
            <a:pPr indent="-228600" lvl="0" marL="228600" rtl="0" algn="l">
              <a:lnSpc>
                <a:spcPct val="90000"/>
              </a:lnSpc>
              <a:spcBef>
                <a:spcPts val="1000"/>
              </a:spcBef>
              <a:spcAft>
                <a:spcPts val="0"/>
              </a:spcAft>
              <a:buClr>
                <a:schemeClr val="dk1"/>
              </a:buClr>
              <a:buSzPct val="100000"/>
              <a:buChar char="•"/>
            </a:pPr>
            <a:r>
              <a:rPr lang="en-US"/>
              <a:t>print(pizzas[1][0][1])  # Only Ingredients of the first non-veg pizza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print(pizzas[1][1][0])  # Only Name of second non-veg pizza</a:t>
            </a:r>
            <a:endParaRPr/>
          </a:p>
          <a:p>
            <a:pPr indent="-228600" lvl="0" marL="228600" rtl="0" algn="l">
              <a:lnSpc>
                <a:spcPct val="90000"/>
              </a:lnSpc>
              <a:spcBef>
                <a:spcPts val="1000"/>
              </a:spcBef>
              <a:spcAft>
                <a:spcPts val="0"/>
              </a:spcAft>
              <a:buClr>
                <a:schemeClr val="dk1"/>
              </a:buClr>
              <a:buSzPct val="100000"/>
              <a:buChar char="•"/>
            </a:pPr>
            <a:r>
              <a:rPr lang="en-US"/>
              <a:t>print(pizzas[1][1][1])  # Only Ingredients of the second non-veg pizza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Method 2: Using variable assignments for clarity</a:t>
            </a:r>
            <a:endParaRPr/>
          </a:p>
          <a:p>
            <a:pPr indent="-228600" lvl="0" marL="228600" rtl="0" algn="l">
              <a:lnSpc>
                <a:spcPct val="90000"/>
              </a:lnSpc>
              <a:spcBef>
                <a:spcPts val="1000"/>
              </a:spcBef>
              <a:spcAft>
                <a:spcPts val="0"/>
              </a:spcAft>
              <a:buClr>
                <a:schemeClr val="dk1"/>
              </a:buClr>
              <a:buSzPct val="100000"/>
              <a:buChar char="•"/>
            </a:pPr>
            <a:r>
              <a:rPr lang="en-US"/>
              <a:t>print("\nMethod 2: Using variable assignments")</a:t>
            </a:r>
            <a:endParaRPr/>
          </a:p>
          <a:p>
            <a:pPr indent="-228600" lvl="0" marL="228600" rtl="0" algn="l">
              <a:lnSpc>
                <a:spcPct val="90000"/>
              </a:lnSpc>
              <a:spcBef>
                <a:spcPts val="1000"/>
              </a:spcBef>
              <a:spcAft>
                <a:spcPts val="0"/>
              </a:spcAft>
              <a:buClr>
                <a:schemeClr val="dk1"/>
              </a:buClr>
              <a:buSzPct val="100000"/>
              <a:buChar char="•"/>
            </a:pPr>
            <a:r>
              <a:rPr lang="en-US"/>
              <a:t>vegetarian_pizza = pizzas[0][0]</a:t>
            </a:r>
            <a:endParaRPr/>
          </a:p>
          <a:p>
            <a:pPr indent="-228600" lvl="0" marL="228600" rtl="0" algn="l">
              <a:lnSpc>
                <a:spcPct val="90000"/>
              </a:lnSpc>
              <a:spcBef>
                <a:spcPts val="1000"/>
              </a:spcBef>
              <a:spcAft>
                <a:spcPts val="0"/>
              </a:spcAft>
              <a:buClr>
                <a:schemeClr val="dk1"/>
              </a:buClr>
              <a:buSzPct val="100000"/>
              <a:buChar char="•"/>
            </a:pPr>
            <a:r>
              <a:rPr lang="en-US"/>
              <a:t>non_vegetarian_pizza = pizzas[1][0]</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print(vegetarian_pizza[1])  # Ingredients of the first vegetarian pizza</a:t>
            </a:r>
            <a:endParaRPr/>
          </a:p>
          <a:p>
            <a:pPr indent="-228600" lvl="0" marL="228600" rtl="0" algn="l">
              <a:lnSpc>
                <a:spcPct val="90000"/>
              </a:lnSpc>
              <a:spcBef>
                <a:spcPts val="1000"/>
              </a:spcBef>
              <a:spcAft>
                <a:spcPts val="0"/>
              </a:spcAft>
              <a:buClr>
                <a:schemeClr val="dk1"/>
              </a:buClr>
              <a:buSzPct val="100000"/>
              <a:buChar char="•"/>
            </a:pPr>
            <a:r>
              <a:rPr lang="en-US"/>
              <a:t>print(non_vegetarian_pizza[0][0])  # Name of the first non-vegetarian pizza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Displaying the ingredients of the first vegetarian pizza</a:t>
            </a:r>
            <a:endParaRPr/>
          </a:p>
          <a:p>
            <a:pPr indent="-228600" lvl="0" marL="228600" rtl="0" algn="l">
              <a:lnSpc>
                <a:spcPct val="90000"/>
              </a:lnSpc>
              <a:spcBef>
                <a:spcPts val="1000"/>
              </a:spcBef>
              <a:spcAft>
                <a:spcPts val="0"/>
              </a:spcAft>
              <a:buClr>
                <a:schemeClr val="dk1"/>
              </a:buClr>
              <a:buSzPct val="100000"/>
              <a:buChar char="•"/>
            </a:pPr>
            <a:r>
              <a:rPr lang="en-US"/>
              <a:t>print("\nIngredients of the first vegetarian pizza:")</a:t>
            </a:r>
            <a:endParaRPr/>
          </a:p>
          <a:p>
            <a:pPr indent="-228600" lvl="0" marL="228600" rtl="0" algn="l">
              <a:lnSpc>
                <a:spcPct val="90000"/>
              </a:lnSpc>
              <a:spcBef>
                <a:spcPts val="1000"/>
              </a:spcBef>
              <a:spcAft>
                <a:spcPts val="0"/>
              </a:spcAft>
              <a:buClr>
                <a:schemeClr val="dk1"/>
              </a:buClr>
              <a:buSzPct val="100000"/>
              <a:buChar char="•"/>
            </a:pPr>
            <a:r>
              <a:rPr lang="en-US"/>
              <a:t>for ingredient in pizzas[0][0][1]:</a:t>
            </a:r>
            <a:endParaRPr/>
          </a:p>
          <a:p>
            <a:pPr indent="-228600" lvl="0" marL="228600" rtl="0" algn="l">
              <a:lnSpc>
                <a:spcPct val="90000"/>
              </a:lnSpc>
              <a:spcBef>
                <a:spcPts val="1000"/>
              </a:spcBef>
              <a:spcAft>
                <a:spcPts val="0"/>
              </a:spcAft>
              <a:buClr>
                <a:schemeClr val="dk1"/>
              </a:buClr>
              <a:buSzPct val="100000"/>
              <a:buChar char="•"/>
            </a:pPr>
            <a:r>
              <a:rPr lang="en-US"/>
              <a:t>    print(ingredient)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the range() Function</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for value in range(1, 5):</a:t>
            </a:r>
            <a:endParaRPr/>
          </a:p>
          <a:p>
            <a:pPr indent="-228600" lvl="0" marL="228600" rtl="0" algn="l">
              <a:lnSpc>
                <a:spcPct val="90000"/>
              </a:lnSpc>
              <a:spcBef>
                <a:spcPts val="1000"/>
              </a:spcBef>
              <a:spcAft>
                <a:spcPts val="0"/>
              </a:spcAft>
              <a:buClr>
                <a:schemeClr val="dk1"/>
              </a:buClr>
              <a:buSzPct val="100000"/>
              <a:buChar char="•"/>
            </a:pPr>
            <a:r>
              <a:rPr lang="en-US"/>
              <a:t>    print(value)</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numbers = list(range(1, 6))</a:t>
            </a:r>
            <a:endParaRPr/>
          </a:p>
          <a:p>
            <a:pPr indent="-228600" lvl="0" marL="228600" rtl="0" algn="l">
              <a:lnSpc>
                <a:spcPct val="90000"/>
              </a:lnSpc>
              <a:spcBef>
                <a:spcPts val="1000"/>
              </a:spcBef>
              <a:spcAft>
                <a:spcPts val="0"/>
              </a:spcAft>
              <a:buClr>
                <a:schemeClr val="dk1"/>
              </a:buClr>
              <a:buSzPct val="100000"/>
              <a:buChar char="•"/>
            </a:pPr>
            <a:r>
              <a:rPr lang="en-US"/>
              <a:t>print(numbers)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even_numbers = list(range(2, 11, 2))</a:t>
            </a:r>
            <a:endParaRPr/>
          </a:p>
          <a:p>
            <a:pPr indent="-228600" lvl="0" marL="228600" rtl="0" algn="l">
              <a:lnSpc>
                <a:spcPct val="90000"/>
              </a:lnSpc>
              <a:spcBef>
                <a:spcPts val="1000"/>
              </a:spcBef>
              <a:spcAft>
                <a:spcPts val="0"/>
              </a:spcAft>
              <a:buClr>
                <a:schemeClr val="dk1"/>
              </a:buClr>
              <a:buSzPct val="100000"/>
              <a:buChar char="•"/>
            </a:pPr>
            <a:r>
              <a:rPr lang="en-US"/>
              <a:t>print(even_numbers)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squares = []</a:t>
            </a:r>
            <a:endParaRPr/>
          </a:p>
          <a:p>
            <a:pPr indent="-228600" lvl="0" marL="228600" rtl="0" algn="l">
              <a:lnSpc>
                <a:spcPct val="90000"/>
              </a:lnSpc>
              <a:spcBef>
                <a:spcPts val="1000"/>
              </a:spcBef>
              <a:spcAft>
                <a:spcPts val="0"/>
              </a:spcAft>
              <a:buClr>
                <a:schemeClr val="dk1"/>
              </a:buClr>
              <a:buSzPct val="100000"/>
              <a:buChar char="•"/>
            </a:pPr>
            <a:r>
              <a:rPr lang="en-US"/>
              <a:t>for value in range(1, 11):</a:t>
            </a:r>
            <a:endParaRPr/>
          </a:p>
          <a:p>
            <a:pPr indent="-228600" lvl="0" marL="228600" rtl="0" algn="l">
              <a:lnSpc>
                <a:spcPct val="90000"/>
              </a:lnSpc>
              <a:spcBef>
                <a:spcPts val="1000"/>
              </a:spcBef>
              <a:spcAft>
                <a:spcPts val="0"/>
              </a:spcAft>
              <a:buClr>
                <a:schemeClr val="dk1"/>
              </a:buClr>
              <a:buSzPct val="100000"/>
              <a:buChar char="•"/>
            </a:pPr>
            <a:r>
              <a:rPr lang="en-US"/>
              <a:t>    square = value ** 2</a:t>
            </a:r>
            <a:endParaRPr/>
          </a:p>
          <a:p>
            <a:pPr indent="-228600" lvl="0" marL="228600" rtl="0" algn="l">
              <a:lnSpc>
                <a:spcPct val="90000"/>
              </a:lnSpc>
              <a:spcBef>
                <a:spcPts val="1000"/>
              </a:spcBef>
              <a:spcAft>
                <a:spcPts val="0"/>
              </a:spcAft>
              <a:buClr>
                <a:schemeClr val="dk1"/>
              </a:buClr>
              <a:buSzPct val="100000"/>
              <a:buChar char="•"/>
            </a:pPr>
            <a:r>
              <a:rPr lang="en-US"/>
              <a:t>    squares.append(square)</a:t>
            </a:r>
            <a:endParaRPr/>
          </a:p>
          <a:p>
            <a:pPr indent="-228600" lvl="0" marL="228600" rtl="0" algn="l">
              <a:lnSpc>
                <a:spcPct val="90000"/>
              </a:lnSpc>
              <a:spcBef>
                <a:spcPts val="1000"/>
              </a:spcBef>
              <a:spcAft>
                <a:spcPts val="0"/>
              </a:spcAft>
              <a:buClr>
                <a:schemeClr val="dk1"/>
              </a:buClr>
              <a:buSzPct val="100000"/>
              <a:buChar char="•"/>
            </a:pPr>
            <a:r>
              <a:rPr lang="en-US"/>
              <a:t>print(squares)</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Comprehension</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approach described earlier for generating the list squares consisted of using three or four lines of code</a:t>
            </a:r>
            <a:endParaRPr/>
          </a:p>
          <a:p>
            <a:pPr indent="-228600" lvl="0" marL="228600" rtl="0" algn="l">
              <a:lnSpc>
                <a:spcPct val="90000"/>
              </a:lnSpc>
              <a:spcBef>
                <a:spcPts val="1000"/>
              </a:spcBef>
              <a:spcAft>
                <a:spcPts val="0"/>
              </a:spcAft>
              <a:buClr>
                <a:schemeClr val="dk1"/>
              </a:buClr>
              <a:buSzPts val="2800"/>
              <a:buChar char="•"/>
            </a:pPr>
            <a:r>
              <a:rPr lang="en-US"/>
              <a:t>A </a:t>
            </a:r>
            <a:r>
              <a:rPr b="1" lang="en-US"/>
              <a:t>list comprehension </a:t>
            </a:r>
            <a:r>
              <a:rPr lang="en-US"/>
              <a:t>allows you to generate this same list in just one line of code</a:t>
            </a:r>
            <a:endParaRPr/>
          </a:p>
          <a:p>
            <a:pPr indent="-228600" lvl="0" marL="228600" rtl="0" algn="l">
              <a:lnSpc>
                <a:spcPct val="90000"/>
              </a:lnSpc>
              <a:spcBef>
                <a:spcPts val="1000"/>
              </a:spcBef>
              <a:spcAft>
                <a:spcPts val="0"/>
              </a:spcAft>
              <a:buClr>
                <a:schemeClr val="dk1"/>
              </a:buClr>
              <a:buSzPts val="2800"/>
              <a:buChar char="•"/>
            </a:pPr>
            <a:r>
              <a:rPr lang="en-US"/>
              <a:t>A list comprehension combines the for loop and the creation of new elements into one line, and automatically appends each new element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squares = [value**2 for value in range(1, 11)]</a:t>
            </a:r>
            <a:endParaRPr/>
          </a:p>
          <a:p>
            <a:pPr indent="-228600" lvl="0" marL="228600" rtl="0" algn="l">
              <a:lnSpc>
                <a:spcPct val="90000"/>
              </a:lnSpc>
              <a:spcBef>
                <a:spcPts val="1000"/>
              </a:spcBef>
              <a:spcAft>
                <a:spcPts val="0"/>
              </a:spcAft>
              <a:buClr>
                <a:schemeClr val="dk1"/>
              </a:buClr>
              <a:buSzPts val="2800"/>
              <a:buChar char="•"/>
            </a:pPr>
            <a:r>
              <a:rPr lang="en-US"/>
              <a:t>print(squares)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Counting to Twenty: Use a for loop to print the numbers from 1 to 20, inclusive. </a:t>
            </a:r>
            <a:endParaRPr/>
          </a:p>
          <a:p>
            <a:pPr indent="-228600" lvl="0" marL="228600" rtl="0" algn="l">
              <a:lnSpc>
                <a:spcPct val="90000"/>
              </a:lnSpc>
              <a:spcBef>
                <a:spcPts val="1000"/>
              </a:spcBef>
              <a:spcAft>
                <a:spcPts val="0"/>
              </a:spcAft>
              <a:buClr>
                <a:schemeClr val="dk1"/>
              </a:buClr>
              <a:buSzPct val="100000"/>
              <a:buChar char="•"/>
            </a:pPr>
            <a:r>
              <a:rPr lang="en-US"/>
              <a:t>One Million: Make a list of the numbers from one to one million, and then use a for loop to print the numbers. (If the output is taking too long, stop it by pressing CTRL-C or by closing the output window.) </a:t>
            </a:r>
            <a:endParaRPr/>
          </a:p>
          <a:p>
            <a:pPr indent="-228600" lvl="0" marL="228600" rtl="0" algn="l">
              <a:lnSpc>
                <a:spcPct val="90000"/>
              </a:lnSpc>
              <a:spcBef>
                <a:spcPts val="1000"/>
              </a:spcBef>
              <a:spcAft>
                <a:spcPts val="0"/>
              </a:spcAft>
              <a:buClr>
                <a:schemeClr val="dk1"/>
              </a:buClr>
              <a:buSzPct val="100000"/>
              <a:buChar char="•"/>
            </a:pPr>
            <a:r>
              <a:rPr lang="en-US"/>
              <a:t>Summing a Million: Make a list of the numbers from one to one million, and then use min() and max() to make sure your list actually starts at one and ends at one million. Also, use the sum() function to see how quickly Python can add a million numbers.</a:t>
            </a:r>
            <a:endParaRPr/>
          </a:p>
          <a:p>
            <a:pPr indent="-228600" lvl="0" marL="228600" rtl="0" algn="l">
              <a:lnSpc>
                <a:spcPct val="90000"/>
              </a:lnSpc>
              <a:spcBef>
                <a:spcPts val="1000"/>
              </a:spcBef>
              <a:spcAft>
                <a:spcPts val="0"/>
              </a:spcAft>
              <a:buClr>
                <a:schemeClr val="dk1"/>
              </a:buClr>
              <a:buSzPct val="100000"/>
              <a:buChar char="•"/>
            </a:pPr>
            <a:r>
              <a:rPr lang="en-US"/>
              <a:t>Odd Numbers: Use the third argument of the range() function to make a list of the odd numbers from 1 to 20. Use a for loop to print each number. </a:t>
            </a:r>
            <a:endParaRPr/>
          </a:p>
          <a:p>
            <a:pPr indent="-228600" lvl="0" marL="228600" rtl="0" algn="l">
              <a:lnSpc>
                <a:spcPct val="90000"/>
              </a:lnSpc>
              <a:spcBef>
                <a:spcPts val="1000"/>
              </a:spcBef>
              <a:spcAft>
                <a:spcPts val="0"/>
              </a:spcAft>
              <a:buClr>
                <a:schemeClr val="dk1"/>
              </a:buClr>
              <a:buSzPct val="100000"/>
              <a:buChar char="•"/>
            </a:pPr>
            <a:r>
              <a:rPr lang="en-US"/>
              <a:t>Threes: Make a list of the multiples of 3 from 3 to 30. Use a for loop to print the numbers in your list. </a:t>
            </a:r>
            <a:endParaRPr/>
          </a:p>
          <a:p>
            <a:pPr indent="-228600" lvl="0" marL="228600" rtl="0" algn="l">
              <a:lnSpc>
                <a:spcPct val="90000"/>
              </a:lnSpc>
              <a:spcBef>
                <a:spcPts val="1000"/>
              </a:spcBef>
              <a:spcAft>
                <a:spcPts val="0"/>
              </a:spcAft>
              <a:buClr>
                <a:schemeClr val="dk1"/>
              </a:buClr>
              <a:buSzPct val="100000"/>
              <a:buChar char="•"/>
            </a:pPr>
            <a:r>
              <a:rPr lang="en-US"/>
              <a:t>Cubes: A number raised to the third power is called a cube. For example, the cube of 2 is written as 2**3 in Python. Make a list of the first 10 cubes (that is, the cube of each integer from 1 through 10), and use a for loop to print out the value of each cube. </a:t>
            </a:r>
            <a:endParaRPr/>
          </a:p>
          <a:p>
            <a:pPr indent="-228600" lvl="0" marL="228600" rtl="0" algn="l">
              <a:lnSpc>
                <a:spcPct val="90000"/>
              </a:lnSpc>
              <a:spcBef>
                <a:spcPts val="1000"/>
              </a:spcBef>
              <a:spcAft>
                <a:spcPts val="0"/>
              </a:spcAft>
              <a:buClr>
                <a:schemeClr val="dk1"/>
              </a:buClr>
              <a:buSzPct val="100000"/>
              <a:buChar char="•"/>
            </a:pPr>
            <a:r>
              <a:rPr lang="en-US"/>
              <a:t>Cube Comprehension: Use a list comprehension to generate a list of the first 10 cubes.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Slicing</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Slicing </a:t>
            </a:r>
            <a:r>
              <a:rPr lang="en-US"/>
              <a:t>allows us to get only a few selected elements of a list</a:t>
            </a:r>
            <a:endParaRPr/>
          </a:p>
          <a:p>
            <a:pPr indent="-228600" lvl="0" marL="228600" rtl="0" algn="l">
              <a:lnSpc>
                <a:spcPct val="90000"/>
              </a:lnSpc>
              <a:spcBef>
                <a:spcPts val="1000"/>
              </a:spcBef>
              <a:spcAft>
                <a:spcPts val="0"/>
              </a:spcAft>
              <a:buClr>
                <a:schemeClr val="dk1"/>
              </a:buClr>
              <a:buSzPts val="2800"/>
              <a:buChar char="•"/>
            </a:pPr>
            <a:r>
              <a:rPr lang="en-US"/>
              <a:t>players = [‘virat’, rohit', ‘jaspreet', ‘shami’, ‘ravindra']</a:t>
            </a:r>
            <a:endParaRPr/>
          </a:p>
          <a:p>
            <a:pPr indent="-228600" lvl="0" marL="228600" rtl="0" algn="l">
              <a:lnSpc>
                <a:spcPct val="90000"/>
              </a:lnSpc>
              <a:spcBef>
                <a:spcPts val="1000"/>
              </a:spcBef>
              <a:spcAft>
                <a:spcPts val="0"/>
              </a:spcAft>
              <a:buClr>
                <a:schemeClr val="dk1"/>
              </a:buClr>
              <a:buSzPts val="2800"/>
              <a:buChar char="•"/>
            </a:pPr>
            <a:r>
              <a:rPr lang="en-US"/>
              <a:t>print(players[0:3])</a:t>
            </a:r>
            <a:endParaRPr/>
          </a:p>
          <a:p>
            <a:pPr indent="-228600" lvl="0" marL="228600" rtl="0" algn="l">
              <a:lnSpc>
                <a:spcPct val="90000"/>
              </a:lnSpc>
              <a:spcBef>
                <a:spcPts val="1000"/>
              </a:spcBef>
              <a:spcAft>
                <a:spcPts val="0"/>
              </a:spcAft>
              <a:buClr>
                <a:schemeClr val="dk1"/>
              </a:buClr>
              <a:buSzPts val="2800"/>
              <a:buChar char="•"/>
            </a:pPr>
            <a:r>
              <a:rPr lang="en-US"/>
              <a:t>print(players[1:4])</a:t>
            </a:r>
            <a:endParaRPr/>
          </a:p>
          <a:p>
            <a:pPr indent="-228600" lvl="0" marL="228600" rtl="0" algn="l">
              <a:lnSpc>
                <a:spcPct val="90000"/>
              </a:lnSpc>
              <a:spcBef>
                <a:spcPts val="1000"/>
              </a:spcBef>
              <a:spcAft>
                <a:spcPts val="0"/>
              </a:spcAft>
              <a:buClr>
                <a:schemeClr val="dk1"/>
              </a:buClr>
              <a:buSzPts val="2800"/>
              <a:buChar char="•"/>
            </a:pPr>
            <a:r>
              <a:rPr lang="en-US"/>
              <a:t>print(players[:4])</a:t>
            </a:r>
            <a:endParaRPr/>
          </a:p>
          <a:p>
            <a:pPr indent="-228600" lvl="0" marL="228600" rtl="0" algn="l">
              <a:lnSpc>
                <a:spcPct val="90000"/>
              </a:lnSpc>
              <a:spcBef>
                <a:spcPts val="1000"/>
              </a:spcBef>
              <a:spcAft>
                <a:spcPts val="0"/>
              </a:spcAft>
              <a:buClr>
                <a:schemeClr val="dk1"/>
              </a:buClr>
              <a:buSzPts val="2800"/>
              <a:buChar char="•"/>
            </a:pPr>
            <a:r>
              <a:rPr lang="en-US"/>
              <a:t>print(players[2:])</a:t>
            </a:r>
            <a:endParaRPr/>
          </a:p>
          <a:p>
            <a:pPr indent="-228600" lvl="0" marL="228600" rtl="0" algn="l">
              <a:lnSpc>
                <a:spcPct val="90000"/>
              </a:lnSpc>
              <a:spcBef>
                <a:spcPts val="1000"/>
              </a:spcBef>
              <a:spcAft>
                <a:spcPts val="0"/>
              </a:spcAft>
              <a:buClr>
                <a:schemeClr val="dk1"/>
              </a:buClr>
              <a:buSzPts val="2800"/>
              <a:buChar char="•"/>
            </a:pPr>
            <a:r>
              <a:rPr lang="en-US"/>
              <a:t>print(players[-3:]) # Last three players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Looping through a Slice</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players = [‘virat’, rohit', ‘jaspreet', ‘shami’, ‘ravindra']</a:t>
            </a:r>
            <a:endParaRPr/>
          </a:p>
          <a:p>
            <a:pPr indent="-228600" lvl="0" marL="228600" rtl="0" algn="l">
              <a:lnSpc>
                <a:spcPct val="90000"/>
              </a:lnSpc>
              <a:spcBef>
                <a:spcPts val="1000"/>
              </a:spcBef>
              <a:spcAft>
                <a:spcPts val="0"/>
              </a:spcAft>
              <a:buClr>
                <a:schemeClr val="dk1"/>
              </a:buClr>
              <a:buSzPts val="2800"/>
              <a:buChar char="•"/>
            </a:pPr>
            <a:r>
              <a:rPr lang="en-US"/>
              <a:t>print("Here are the first three players on my team:")</a:t>
            </a:r>
            <a:endParaRPr/>
          </a:p>
          <a:p>
            <a:pPr indent="-228600" lvl="0" marL="228600" rtl="0" algn="l">
              <a:lnSpc>
                <a:spcPct val="90000"/>
              </a:lnSpc>
              <a:spcBef>
                <a:spcPts val="1000"/>
              </a:spcBef>
              <a:spcAft>
                <a:spcPts val="0"/>
              </a:spcAft>
              <a:buClr>
                <a:schemeClr val="dk1"/>
              </a:buClr>
              <a:buSzPts val="2800"/>
              <a:buChar char="•"/>
            </a:pPr>
            <a:r>
              <a:rPr lang="en-US"/>
              <a:t>for player in players[:3]:</a:t>
            </a:r>
            <a:endParaRPr/>
          </a:p>
          <a:p>
            <a:pPr indent="-228600" lvl="0" marL="228600" rtl="0" algn="l">
              <a:lnSpc>
                <a:spcPct val="90000"/>
              </a:lnSpc>
              <a:spcBef>
                <a:spcPts val="1000"/>
              </a:spcBef>
              <a:spcAft>
                <a:spcPts val="0"/>
              </a:spcAft>
              <a:buClr>
                <a:schemeClr val="dk1"/>
              </a:buClr>
              <a:buSzPts val="2800"/>
              <a:buChar char="•"/>
            </a:pPr>
            <a:r>
              <a:rPr lang="en-US"/>
              <a:t>     print(player.title())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Copying a List</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my_foods = [‘roti', ‘subzi', ‘curd']</a:t>
            </a:r>
            <a:endParaRPr/>
          </a:p>
          <a:p>
            <a:pPr indent="-228600" lvl="0" marL="228600" rtl="0" algn="l">
              <a:lnSpc>
                <a:spcPct val="90000"/>
              </a:lnSpc>
              <a:spcBef>
                <a:spcPts val="1000"/>
              </a:spcBef>
              <a:spcAft>
                <a:spcPts val="0"/>
              </a:spcAft>
              <a:buClr>
                <a:schemeClr val="dk1"/>
              </a:buClr>
              <a:buSzPts val="2800"/>
              <a:buChar char="•"/>
            </a:pPr>
            <a:r>
              <a:rPr lang="en-US"/>
              <a:t>friend_foods = my_foods[:]</a:t>
            </a:r>
            <a:endParaRPr/>
          </a:p>
          <a:p>
            <a:pPr indent="-228600" lvl="0" marL="228600" rtl="0" algn="l">
              <a:lnSpc>
                <a:spcPct val="90000"/>
              </a:lnSpc>
              <a:spcBef>
                <a:spcPts val="1000"/>
              </a:spcBef>
              <a:spcAft>
                <a:spcPts val="0"/>
              </a:spcAft>
              <a:buClr>
                <a:schemeClr val="dk1"/>
              </a:buClr>
              <a:buSzPts val="2800"/>
              <a:buChar char="•"/>
            </a:pPr>
            <a:r>
              <a:rPr lang="en-US"/>
              <a:t>print("My favorite foods are:")</a:t>
            </a:r>
            <a:endParaRPr/>
          </a:p>
          <a:p>
            <a:pPr indent="-228600" lvl="0" marL="228600" rtl="0" algn="l">
              <a:lnSpc>
                <a:spcPct val="90000"/>
              </a:lnSpc>
              <a:spcBef>
                <a:spcPts val="1000"/>
              </a:spcBef>
              <a:spcAft>
                <a:spcPts val="0"/>
              </a:spcAft>
              <a:buClr>
                <a:schemeClr val="dk1"/>
              </a:buClr>
              <a:buSzPts val="2800"/>
              <a:buChar char="•"/>
            </a:pPr>
            <a:r>
              <a:rPr lang="en-US"/>
              <a:t>print(my_foods)</a:t>
            </a:r>
            <a:endParaRPr/>
          </a:p>
          <a:p>
            <a:pPr indent="-228600" lvl="0" marL="228600" rtl="0" algn="l">
              <a:lnSpc>
                <a:spcPct val="90000"/>
              </a:lnSpc>
              <a:spcBef>
                <a:spcPts val="1000"/>
              </a:spcBef>
              <a:spcAft>
                <a:spcPts val="0"/>
              </a:spcAft>
              <a:buClr>
                <a:schemeClr val="dk1"/>
              </a:buClr>
              <a:buSzPts val="2800"/>
              <a:buChar char="•"/>
            </a:pPr>
            <a:r>
              <a:rPr lang="en-US"/>
              <a:t>print("\nMy friend's favorite foods are:")</a:t>
            </a:r>
            <a:endParaRPr/>
          </a:p>
          <a:p>
            <a:pPr indent="-228600" lvl="0" marL="228600" rtl="0" algn="l">
              <a:lnSpc>
                <a:spcPct val="90000"/>
              </a:lnSpc>
              <a:spcBef>
                <a:spcPts val="1000"/>
              </a:spcBef>
              <a:spcAft>
                <a:spcPts val="0"/>
              </a:spcAft>
              <a:buClr>
                <a:schemeClr val="dk1"/>
              </a:buClr>
              <a:buSzPts val="2800"/>
              <a:buChar char="•"/>
            </a:pPr>
            <a:r>
              <a:rPr lang="en-US"/>
              <a:t>print(friend_foods)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Copied List is a Different List</a:t>
            </a:r>
            <a:endParaRPr/>
          </a:p>
        </p:txBody>
      </p:sp>
      <p:sp>
        <p:nvSpPr>
          <p:cNvPr id="187" name="Google Shape;18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my_foods = [‘roti', ‘subzi', ‘curd']</a:t>
            </a:r>
            <a:endParaRPr/>
          </a:p>
          <a:p>
            <a:pPr indent="-228600" lvl="0" marL="228600" rtl="0" algn="l">
              <a:lnSpc>
                <a:spcPct val="90000"/>
              </a:lnSpc>
              <a:spcBef>
                <a:spcPts val="1000"/>
              </a:spcBef>
              <a:spcAft>
                <a:spcPts val="0"/>
              </a:spcAft>
              <a:buClr>
                <a:schemeClr val="dk1"/>
              </a:buClr>
              <a:buSzPct val="100000"/>
              <a:buChar char="•"/>
            </a:pPr>
            <a:r>
              <a:rPr lang="en-US"/>
              <a:t>friend_foods = my_foods[:]</a:t>
            </a:r>
            <a:endParaRPr/>
          </a:p>
          <a:p>
            <a:pPr indent="-228600" lvl="0" marL="228600" rtl="0" algn="l">
              <a:lnSpc>
                <a:spcPct val="90000"/>
              </a:lnSpc>
              <a:spcBef>
                <a:spcPts val="1000"/>
              </a:spcBef>
              <a:spcAft>
                <a:spcPts val="0"/>
              </a:spcAft>
              <a:buClr>
                <a:schemeClr val="dk1"/>
              </a:buClr>
              <a:buSzPct val="100000"/>
              <a:buChar char="•"/>
            </a:pPr>
            <a:r>
              <a:rPr lang="en-US"/>
              <a:t>my_foods.append('cannoli’)</a:t>
            </a:r>
            <a:endParaRPr/>
          </a:p>
          <a:p>
            <a:pPr indent="-228600" lvl="0" marL="228600" rtl="0" algn="l">
              <a:lnSpc>
                <a:spcPct val="90000"/>
              </a:lnSpc>
              <a:spcBef>
                <a:spcPts val="1000"/>
              </a:spcBef>
              <a:spcAft>
                <a:spcPts val="0"/>
              </a:spcAft>
              <a:buClr>
                <a:schemeClr val="dk1"/>
              </a:buClr>
              <a:buSzPct val="100000"/>
              <a:buChar char="•"/>
            </a:pPr>
            <a:r>
              <a:rPr lang="en-US"/>
              <a:t>friend_foods.append('ice cream’)</a:t>
            </a:r>
            <a:endParaRPr/>
          </a:p>
          <a:p>
            <a:pPr indent="-228600" lvl="0" marL="228600" rtl="0" algn="l">
              <a:lnSpc>
                <a:spcPct val="90000"/>
              </a:lnSpc>
              <a:spcBef>
                <a:spcPts val="1000"/>
              </a:spcBef>
              <a:spcAft>
                <a:spcPts val="0"/>
              </a:spcAft>
              <a:buClr>
                <a:schemeClr val="dk1"/>
              </a:buClr>
              <a:buSzPct val="100000"/>
              <a:buChar char="•"/>
            </a:pPr>
            <a:r>
              <a:rPr lang="en-US"/>
              <a:t>print("My favorite foods are:")</a:t>
            </a:r>
            <a:endParaRPr/>
          </a:p>
          <a:p>
            <a:pPr indent="-228600" lvl="0" marL="228600" rtl="0" algn="l">
              <a:lnSpc>
                <a:spcPct val="90000"/>
              </a:lnSpc>
              <a:spcBef>
                <a:spcPts val="1000"/>
              </a:spcBef>
              <a:spcAft>
                <a:spcPts val="0"/>
              </a:spcAft>
              <a:buClr>
                <a:schemeClr val="dk1"/>
              </a:buClr>
              <a:buSzPct val="100000"/>
              <a:buChar char="•"/>
            </a:pPr>
            <a:r>
              <a:rPr lang="en-US"/>
              <a:t>print(my_foods)</a:t>
            </a:r>
            <a:endParaRPr/>
          </a:p>
          <a:p>
            <a:pPr indent="-228600" lvl="0" marL="228600" rtl="0" algn="l">
              <a:lnSpc>
                <a:spcPct val="90000"/>
              </a:lnSpc>
              <a:spcBef>
                <a:spcPts val="1000"/>
              </a:spcBef>
              <a:spcAft>
                <a:spcPts val="0"/>
              </a:spcAft>
              <a:buClr>
                <a:schemeClr val="dk1"/>
              </a:buClr>
              <a:buSzPct val="100000"/>
              <a:buChar char="•"/>
            </a:pPr>
            <a:r>
              <a:rPr lang="en-US"/>
              <a:t>print("\nMy friend's favorite foods are:")</a:t>
            </a:r>
            <a:endParaRPr/>
          </a:p>
          <a:p>
            <a:pPr indent="-228600" lvl="0" marL="228600" rtl="0" algn="l">
              <a:lnSpc>
                <a:spcPct val="90000"/>
              </a:lnSpc>
              <a:spcBef>
                <a:spcPts val="1000"/>
              </a:spcBef>
              <a:spcAft>
                <a:spcPts val="0"/>
              </a:spcAft>
              <a:buClr>
                <a:schemeClr val="dk1"/>
              </a:buClr>
              <a:buSzPct val="100000"/>
              <a:buChar char="•"/>
            </a:pPr>
            <a:r>
              <a:rPr lang="en-US"/>
              <a:t>print(friend_foods)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But if we do </a:t>
            </a:r>
            <a:r>
              <a:rPr i="1" lang="en-US"/>
              <a:t>friend_foods = my_foods</a:t>
            </a:r>
            <a:r>
              <a:rPr lang="en-US"/>
              <a:t>, there is only one list to which both of these variables point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Slices: Using one of the programs you wrote in this chapter, add several lines to the end of the program that do the following: Print the message The first three items in the list are: Then use a slice to print the first three items from that program’s list. Print the message Three items from the middle of the list are:. Use a slice to print three items from the middle of the list. Print the message The last three items in the list are:. Use a slice to print the last three items in the list. </a:t>
            </a:r>
            <a:endParaRPr/>
          </a:p>
          <a:p>
            <a:pPr indent="-228600" lvl="0" marL="228600" rtl="0" algn="l">
              <a:lnSpc>
                <a:spcPct val="90000"/>
              </a:lnSpc>
              <a:spcBef>
                <a:spcPts val="1000"/>
              </a:spcBef>
              <a:spcAft>
                <a:spcPts val="0"/>
              </a:spcAft>
              <a:buClr>
                <a:schemeClr val="dk1"/>
              </a:buClr>
              <a:buSzPct val="100000"/>
              <a:buChar char="•"/>
            </a:pPr>
            <a:r>
              <a:rPr lang="en-US"/>
              <a:t>My Pizzas, Your Pizzas: Use the previous pizza code. Make a copy of the list of pizzas, and call it friend_pizzas. Then, do the following: Add a new pizza to the original list. Add a different pizza to the list friend_pizzas. Prove that you have two separate lists. Print the message My favorite pizzas are:, and then use a for loop to print the first list. Print the message My friend’s favorite pizzas are:, and then use a for loop to print the second list. Make sure each new pizza is stored in the appropriate list. </a:t>
            </a:r>
            <a:endParaRPr/>
          </a:p>
          <a:p>
            <a:pPr indent="-228600" lvl="0" marL="228600" rtl="0" algn="l">
              <a:lnSpc>
                <a:spcPct val="90000"/>
              </a:lnSpc>
              <a:spcBef>
                <a:spcPts val="1000"/>
              </a:spcBef>
              <a:spcAft>
                <a:spcPts val="0"/>
              </a:spcAft>
              <a:buClr>
                <a:schemeClr val="dk1"/>
              </a:buClr>
              <a:buSzPct val="100000"/>
              <a:buChar char="•"/>
            </a:pPr>
            <a:r>
              <a:rPr lang="en-US"/>
              <a:t>More Loops: All versions of foods.py have avoided using for loops when printing. Choose a version of foods.py, and write two for loops to print each list of foods.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Sorting a List Temporarily</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sorted() method can be used</a:t>
            </a:r>
            <a:endParaRPr/>
          </a:p>
          <a:p>
            <a:pPr indent="-228600" lvl="0" marL="228600" rtl="0" algn="l">
              <a:lnSpc>
                <a:spcPct val="90000"/>
              </a:lnSpc>
              <a:spcBef>
                <a:spcPts val="1000"/>
              </a:spcBef>
              <a:spcAft>
                <a:spcPts val="0"/>
              </a:spcAft>
              <a:buClr>
                <a:schemeClr val="dk1"/>
              </a:buClr>
              <a:buSzPts val="2800"/>
              <a:buChar char="•"/>
            </a:pPr>
            <a:r>
              <a:rPr lang="en-US"/>
              <a:t>cars = ['bmw', 'audi', 'toyota', 'subaru']</a:t>
            </a:r>
            <a:endParaRPr/>
          </a:p>
          <a:p>
            <a:pPr indent="-228600" lvl="0" marL="228600" rtl="0" algn="l">
              <a:lnSpc>
                <a:spcPct val="90000"/>
              </a:lnSpc>
              <a:spcBef>
                <a:spcPts val="1000"/>
              </a:spcBef>
              <a:spcAft>
                <a:spcPts val="0"/>
              </a:spcAft>
              <a:buClr>
                <a:schemeClr val="dk1"/>
              </a:buClr>
              <a:buSzPts val="2800"/>
              <a:buChar char="•"/>
            </a:pPr>
            <a:r>
              <a:rPr lang="en-US"/>
              <a:t>print("Here is the original list:")</a:t>
            </a:r>
            <a:endParaRPr/>
          </a:p>
          <a:p>
            <a:pPr indent="-228600" lvl="0" marL="228600" rtl="0" algn="l">
              <a:lnSpc>
                <a:spcPct val="90000"/>
              </a:lnSpc>
              <a:spcBef>
                <a:spcPts val="1000"/>
              </a:spcBef>
              <a:spcAft>
                <a:spcPts val="0"/>
              </a:spcAft>
              <a:buClr>
                <a:schemeClr val="dk1"/>
              </a:buClr>
              <a:buSzPts val="2800"/>
              <a:buChar char="•"/>
            </a:pPr>
            <a:r>
              <a:rPr lang="en-US"/>
              <a:t>print(cars)</a:t>
            </a:r>
            <a:endParaRPr/>
          </a:p>
          <a:p>
            <a:pPr indent="-228600" lvl="0" marL="228600" rtl="0" algn="l">
              <a:lnSpc>
                <a:spcPct val="90000"/>
              </a:lnSpc>
              <a:spcBef>
                <a:spcPts val="1000"/>
              </a:spcBef>
              <a:spcAft>
                <a:spcPts val="0"/>
              </a:spcAft>
              <a:buClr>
                <a:schemeClr val="dk1"/>
              </a:buClr>
              <a:buSzPts val="2800"/>
              <a:buChar char="•"/>
            </a:pPr>
            <a:r>
              <a:rPr lang="en-US"/>
              <a:t>print("\nHere is the sorted list:")</a:t>
            </a:r>
            <a:endParaRPr/>
          </a:p>
          <a:p>
            <a:pPr indent="-228600" lvl="0" marL="228600" rtl="0" algn="l">
              <a:lnSpc>
                <a:spcPct val="90000"/>
              </a:lnSpc>
              <a:spcBef>
                <a:spcPts val="1000"/>
              </a:spcBef>
              <a:spcAft>
                <a:spcPts val="0"/>
              </a:spcAft>
              <a:buClr>
                <a:schemeClr val="dk1"/>
              </a:buClr>
              <a:buSzPts val="2800"/>
              <a:buChar char="•"/>
            </a:pPr>
            <a:r>
              <a:rPr lang="en-US"/>
              <a:t>print(sorted(cars))</a:t>
            </a:r>
            <a:endParaRPr/>
          </a:p>
          <a:p>
            <a:pPr indent="-228600" lvl="0" marL="228600" rtl="0" algn="l">
              <a:lnSpc>
                <a:spcPct val="90000"/>
              </a:lnSpc>
              <a:spcBef>
                <a:spcPts val="1000"/>
              </a:spcBef>
              <a:spcAft>
                <a:spcPts val="0"/>
              </a:spcAft>
              <a:buClr>
                <a:schemeClr val="dk1"/>
              </a:buClr>
              <a:buSzPts val="2800"/>
              <a:buChar char="•"/>
            </a:pPr>
            <a:r>
              <a:rPr lang="en-US"/>
              <a:t>print("\nHere is the original list again:")</a:t>
            </a:r>
            <a:endParaRPr/>
          </a:p>
          <a:p>
            <a:pPr indent="-228600" lvl="0" marL="228600" rtl="0" algn="l">
              <a:lnSpc>
                <a:spcPct val="90000"/>
              </a:lnSpc>
              <a:spcBef>
                <a:spcPts val="1000"/>
              </a:spcBef>
              <a:spcAft>
                <a:spcPts val="0"/>
              </a:spcAft>
              <a:buClr>
                <a:schemeClr val="dk1"/>
              </a:buClr>
              <a:buSzPts val="2800"/>
              <a:buChar char="•"/>
            </a:pPr>
            <a:r>
              <a:rPr lang="en-US"/>
              <a:t>print(cars)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Reversing the Items in a List Permanently</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cars = ['bmw', 'audi', 'toyota', 'subaru']</a:t>
            </a:r>
            <a:endParaRPr/>
          </a:p>
          <a:p>
            <a:pPr indent="-228600" lvl="0" marL="228600" rtl="0" algn="l">
              <a:lnSpc>
                <a:spcPct val="90000"/>
              </a:lnSpc>
              <a:spcBef>
                <a:spcPts val="1000"/>
              </a:spcBef>
              <a:spcAft>
                <a:spcPts val="0"/>
              </a:spcAft>
              <a:buClr>
                <a:schemeClr val="dk1"/>
              </a:buClr>
              <a:buSzPts val="2800"/>
              <a:buChar char="•"/>
            </a:pPr>
            <a:r>
              <a:rPr lang="en-US"/>
              <a:t>print(cars)</a:t>
            </a:r>
            <a:endParaRPr/>
          </a:p>
          <a:p>
            <a:pPr indent="-228600" lvl="0" marL="228600" rtl="0" algn="l">
              <a:lnSpc>
                <a:spcPct val="90000"/>
              </a:lnSpc>
              <a:spcBef>
                <a:spcPts val="1000"/>
              </a:spcBef>
              <a:spcAft>
                <a:spcPts val="0"/>
              </a:spcAft>
              <a:buClr>
                <a:schemeClr val="dk1"/>
              </a:buClr>
              <a:buSzPts val="2800"/>
              <a:buChar char="•"/>
            </a:pPr>
            <a:r>
              <a:rPr lang="en-US"/>
              <a:t>cars.reverse()</a:t>
            </a:r>
            <a:endParaRPr/>
          </a:p>
          <a:p>
            <a:pPr indent="-228600" lvl="0" marL="228600" rtl="0" algn="l">
              <a:lnSpc>
                <a:spcPct val="90000"/>
              </a:lnSpc>
              <a:spcBef>
                <a:spcPts val="1000"/>
              </a:spcBef>
              <a:spcAft>
                <a:spcPts val="0"/>
              </a:spcAft>
              <a:buClr>
                <a:schemeClr val="dk1"/>
              </a:buClr>
              <a:buSzPts val="2800"/>
              <a:buChar char="•"/>
            </a:pPr>
            <a:r>
              <a:rPr lang="en-US"/>
              <a:t>print(cars)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Finding the Length of a List</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cars = ['bmw', 'audi', 'toyota', 'subaru’]</a:t>
            </a:r>
            <a:endParaRPr/>
          </a:p>
          <a:p>
            <a:pPr indent="-228600" lvl="0" marL="228600" rtl="0" algn="l">
              <a:lnSpc>
                <a:spcPct val="90000"/>
              </a:lnSpc>
              <a:spcBef>
                <a:spcPts val="1000"/>
              </a:spcBef>
              <a:spcAft>
                <a:spcPts val="0"/>
              </a:spcAft>
              <a:buClr>
                <a:schemeClr val="dk1"/>
              </a:buClr>
              <a:buSzPts val="2800"/>
              <a:buChar char="•"/>
            </a:pPr>
            <a:r>
              <a:rPr lang="en-US"/>
              <a:t>print(len(cars))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Seeing the World: Think of at least five places in the world you’d like to visit. Store the locations in a list. Make sure the list is not in alphabetical order. Print your list in its original order. Don’t worry about printing the list neatly, just print it as a raw Python list. Use sorted() to print your list in alphabetical order without modifying the actual list. Show that your list is still in its original order by printing it. Use sorted() to print your list in reverse alphabetical order without changing the order of the original list. Show that your list is still in its original order by printing it again. </a:t>
            </a:r>
            <a:r>
              <a:rPr lang="en-US"/>
              <a:t>Use sorted() to print your list in alphabetical order</a:t>
            </a:r>
            <a:r>
              <a:rPr lang="en-US"/>
              <a:t> Print the list to show that its order has changed. Use reverse() to change the order of your list again. Print the list to show it’s back to its original order. Use sort() to change your list so it’s stored in alphabetical order. Print the list to show that its order has been changed. Use sort() to change your list so it’s stored in reverse alphabetical order. Print the list to show that its order has changed. </a:t>
            </a:r>
            <a:endParaRPr/>
          </a:p>
          <a:p>
            <a:pPr indent="-228600" lvl="0" marL="228600" rtl="0" algn="l">
              <a:lnSpc>
                <a:spcPct val="90000"/>
              </a:lnSpc>
              <a:spcBef>
                <a:spcPts val="1000"/>
              </a:spcBef>
              <a:spcAft>
                <a:spcPts val="0"/>
              </a:spcAft>
              <a:buClr>
                <a:schemeClr val="dk1"/>
              </a:buClr>
              <a:buSzPct val="100000"/>
              <a:buChar char="•"/>
            </a:pPr>
            <a:r>
              <a:rPr lang="en-US"/>
              <a:t>Lunch Guests: Working with one of the earlier programs, use len() to print a message indicating the number of people you are inviting to lunch.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Looping Through the Items in a List</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shopping_list = ["apples", "bananas", "bread", "milk"]</a:t>
            </a:r>
            <a:endParaRPr/>
          </a:p>
          <a:p>
            <a:pPr indent="-228600" lvl="0" marL="228600" rtl="0" algn="l">
              <a:lnSpc>
                <a:spcPct val="90000"/>
              </a:lnSpc>
              <a:spcBef>
                <a:spcPts val="1000"/>
              </a:spcBef>
              <a:spcAft>
                <a:spcPts val="0"/>
              </a:spcAft>
              <a:buClr>
                <a:schemeClr val="dk1"/>
              </a:buClr>
              <a:buSzPct val="100000"/>
              <a:buChar char="•"/>
            </a:pPr>
            <a:r>
              <a:rPr lang="en-US"/>
              <a:t>print("My shopping list:")</a:t>
            </a:r>
            <a:endParaRPr/>
          </a:p>
          <a:p>
            <a:pPr indent="-228600" lvl="0" marL="228600" rtl="0" algn="l">
              <a:lnSpc>
                <a:spcPct val="90000"/>
              </a:lnSpc>
              <a:spcBef>
                <a:spcPts val="1000"/>
              </a:spcBef>
              <a:spcAft>
                <a:spcPts val="0"/>
              </a:spcAft>
              <a:buClr>
                <a:schemeClr val="dk1"/>
              </a:buClr>
              <a:buSzPct val="100000"/>
              <a:buChar char="•"/>
            </a:pPr>
            <a:r>
              <a:rPr lang="en-US"/>
              <a:t>for item in shopping_list:</a:t>
            </a:r>
            <a:endParaRPr/>
          </a:p>
          <a:p>
            <a:pPr indent="-228600" lvl="0" marL="228600" rtl="0" algn="l">
              <a:lnSpc>
                <a:spcPct val="90000"/>
              </a:lnSpc>
              <a:spcBef>
                <a:spcPts val="1000"/>
              </a:spcBef>
              <a:spcAft>
                <a:spcPts val="0"/>
              </a:spcAft>
              <a:buClr>
                <a:schemeClr val="dk1"/>
              </a:buClr>
              <a:buSzPct val="100000"/>
              <a:buChar char="•"/>
            </a:pPr>
            <a:r>
              <a:rPr lang="en-US"/>
              <a:t>    print("- " + item)</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Add an item to the list</a:t>
            </a:r>
            <a:endParaRPr/>
          </a:p>
          <a:p>
            <a:pPr indent="-228600" lvl="0" marL="228600" rtl="0" algn="l">
              <a:lnSpc>
                <a:spcPct val="90000"/>
              </a:lnSpc>
              <a:spcBef>
                <a:spcPts val="1000"/>
              </a:spcBef>
              <a:spcAft>
                <a:spcPts val="0"/>
              </a:spcAft>
              <a:buClr>
                <a:schemeClr val="dk1"/>
              </a:buClr>
              <a:buSzPct val="100000"/>
              <a:buChar char="•"/>
            </a:pPr>
            <a:r>
              <a:rPr lang="en-US"/>
              <a:t>shopping_list.append("eggs")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Remove an item from the list</a:t>
            </a:r>
            <a:endParaRPr/>
          </a:p>
          <a:p>
            <a:pPr indent="-228600" lvl="0" marL="228600" rtl="0" algn="l">
              <a:lnSpc>
                <a:spcPct val="90000"/>
              </a:lnSpc>
              <a:spcBef>
                <a:spcPts val="1000"/>
              </a:spcBef>
              <a:spcAft>
                <a:spcPts val="0"/>
              </a:spcAft>
              <a:buClr>
                <a:schemeClr val="dk1"/>
              </a:buClr>
              <a:buSzPct val="100000"/>
              <a:buChar char="•"/>
            </a:pPr>
            <a:r>
              <a:rPr lang="en-US"/>
              <a:t>shopping_list.remove("bananas")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print("Updated shopping list:")</a:t>
            </a:r>
            <a:endParaRPr/>
          </a:p>
          <a:p>
            <a:pPr indent="-228600" lvl="0" marL="228600" rtl="0" algn="l">
              <a:lnSpc>
                <a:spcPct val="90000"/>
              </a:lnSpc>
              <a:spcBef>
                <a:spcPts val="1000"/>
              </a:spcBef>
              <a:spcAft>
                <a:spcPts val="0"/>
              </a:spcAft>
              <a:buClr>
                <a:schemeClr val="dk1"/>
              </a:buClr>
              <a:buSzPct val="100000"/>
              <a:buChar char="•"/>
            </a:pPr>
            <a:r>
              <a:rPr lang="en-US"/>
              <a:t>for item in shopping_list:</a:t>
            </a:r>
            <a:endParaRPr/>
          </a:p>
          <a:p>
            <a:pPr indent="-228600" lvl="0" marL="228600" rtl="0" algn="l">
              <a:lnSpc>
                <a:spcPct val="90000"/>
              </a:lnSpc>
              <a:spcBef>
                <a:spcPts val="1000"/>
              </a:spcBef>
              <a:spcAft>
                <a:spcPts val="0"/>
              </a:spcAft>
              <a:buClr>
                <a:schemeClr val="dk1"/>
              </a:buClr>
              <a:buSzPct val="100000"/>
              <a:buChar char="•"/>
            </a:pPr>
            <a:r>
              <a:rPr lang="en-US"/>
              <a:t>    print("- " + item)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Doing Something After a for Loop</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shopping_list = ["apples", "bananas", "bread", "milk"]</a:t>
            </a:r>
            <a:endParaRPr/>
          </a:p>
          <a:p>
            <a:pPr indent="-228600" lvl="0" marL="228600" rtl="0" algn="l">
              <a:lnSpc>
                <a:spcPct val="90000"/>
              </a:lnSpc>
              <a:spcBef>
                <a:spcPts val="1000"/>
              </a:spcBef>
              <a:spcAft>
                <a:spcPts val="0"/>
              </a:spcAft>
              <a:buClr>
                <a:schemeClr val="dk1"/>
              </a:buClr>
              <a:buSzPts val="2800"/>
              <a:buChar char="•"/>
            </a:pPr>
            <a:r>
              <a:rPr lang="en-US"/>
              <a:t>print("My shopping list:")</a:t>
            </a:r>
            <a:endParaRPr/>
          </a:p>
          <a:p>
            <a:pPr indent="-228600" lvl="0" marL="228600" rtl="0" algn="l">
              <a:lnSpc>
                <a:spcPct val="90000"/>
              </a:lnSpc>
              <a:spcBef>
                <a:spcPts val="1000"/>
              </a:spcBef>
              <a:spcAft>
                <a:spcPts val="0"/>
              </a:spcAft>
              <a:buClr>
                <a:schemeClr val="dk1"/>
              </a:buClr>
              <a:buSzPts val="2800"/>
              <a:buChar char="•"/>
            </a:pPr>
            <a:r>
              <a:rPr lang="en-US"/>
              <a:t>for item in shopping_list:</a:t>
            </a:r>
            <a:endParaRPr/>
          </a:p>
          <a:p>
            <a:pPr indent="-228600" lvl="0" marL="228600" rtl="0" algn="l">
              <a:lnSpc>
                <a:spcPct val="90000"/>
              </a:lnSpc>
              <a:spcBef>
                <a:spcPts val="1000"/>
              </a:spcBef>
              <a:spcAft>
                <a:spcPts val="0"/>
              </a:spcAft>
              <a:buClr>
                <a:schemeClr val="dk1"/>
              </a:buClr>
              <a:buSzPts val="2800"/>
              <a:buChar char="•"/>
            </a:pPr>
            <a:r>
              <a:rPr lang="en-US"/>
              <a:t>    print("- " + item)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print(“Thank you for your shopping”)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Beware of indentation errors!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42675" y="55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Think of at least three kinds of your favorite pizza. Store these pizza names in a list, and then use a for loop to print the name of each pizza. Then modify your for loop to print a sentence using the name of the pizza instead of printing just the name of the pizza. For each pizza you should have one line of output containing a simple statement like I like pepperoni pizza. Later, add a line at the end of your program, outside the for loop, that states how much you like pizza. The output should consist of three or more lines about the kinds of pizza you like and then an additional sentence, such as I really love pizza!</a:t>
            </a:r>
            <a:endParaRPr/>
          </a:p>
          <a:p>
            <a:pPr indent="0" lvl="0" marL="0" rtl="0" algn="l">
              <a:spcBef>
                <a:spcPts val="0"/>
              </a:spcBef>
              <a:spcAft>
                <a:spcPts val="0"/>
              </a:spcAft>
              <a:buNone/>
            </a:pPr>
            <a:r>
              <a:t/>
            </a:r>
            <a:endParaRPr/>
          </a:p>
          <a:p>
            <a:pPr indent="-265430" lvl="0" marL="228600" rtl="0" algn="l">
              <a:spcBef>
                <a:spcPts val="1000"/>
              </a:spcBef>
              <a:spcAft>
                <a:spcPts val="0"/>
              </a:spcAft>
              <a:buSzPct val="100000"/>
              <a:buChar char="•"/>
            </a:pPr>
            <a:r>
              <a:rPr lang="en-US"/>
              <a:t>Animals: Think of at least three different animals that have a common characteristic. Store the names of these animals in a list, and then use a for loop to print out the name of each animal. Modify your program to print a statement about each animal, such as A dog would make a great pet. Add a line at the end of your program stating what these animals have in common. You could print a sentence such as Any of these animals would make a great pet!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of Numbers</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a:t>numbers = [2, 5, 8, 3, 9, 1]</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Find the maximum value in the list</a:t>
            </a:r>
            <a:endParaRPr/>
          </a:p>
          <a:p>
            <a:pPr indent="-228600" lvl="0" marL="228600" rtl="0" algn="l">
              <a:lnSpc>
                <a:spcPct val="90000"/>
              </a:lnSpc>
              <a:spcBef>
                <a:spcPts val="1000"/>
              </a:spcBef>
              <a:spcAft>
                <a:spcPts val="0"/>
              </a:spcAft>
              <a:buClr>
                <a:schemeClr val="dk1"/>
              </a:buClr>
              <a:buSzPct val="100000"/>
              <a:buChar char="•"/>
            </a:pPr>
            <a:r>
              <a:rPr lang="en-US"/>
              <a:t>max_number = max(numbers)</a:t>
            </a:r>
            <a:endParaRPr/>
          </a:p>
          <a:p>
            <a:pPr indent="-228600" lvl="0" marL="228600" rtl="0" algn="l">
              <a:lnSpc>
                <a:spcPct val="90000"/>
              </a:lnSpc>
              <a:spcBef>
                <a:spcPts val="1000"/>
              </a:spcBef>
              <a:spcAft>
                <a:spcPts val="0"/>
              </a:spcAft>
              <a:buClr>
                <a:schemeClr val="dk1"/>
              </a:buClr>
              <a:buSzPct val="100000"/>
              <a:buChar char="•"/>
            </a:pPr>
            <a:r>
              <a:rPr lang="en-US"/>
              <a:t>print("The maximum number is:", max_number)</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Find the minimum value in the list</a:t>
            </a:r>
            <a:endParaRPr/>
          </a:p>
          <a:p>
            <a:pPr indent="-228600" lvl="0" marL="228600" rtl="0" algn="l">
              <a:lnSpc>
                <a:spcPct val="90000"/>
              </a:lnSpc>
              <a:spcBef>
                <a:spcPts val="1000"/>
              </a:spcBef>
              <a:spcAft>
                <a:spcPts val="0"/>
              </a:spcAft>
              <a:buClr>
                <a:schemeClr val="dk1"/>
              </a:buClr>
              <a:buSzPct val="100000"/>
              <a:buChar char="•"/>
            </a:pPr>
            <a:r>
              <a:rPr lang="en-US"/>
              <a:t>min_number = min(numbers)</a:t>
            </a:r>
            <a:endParaRPr/>
          </a:p>
          <a:p>
            <a:pPr indent="-228600" lvl="0" marL="228600" rtl="0" algn="l">
              <a:lnSpc>
                <a:spcPct val="90000"/>
              </a:lnSpc>
              <a:spcBef>
                <a:spcPts val="1000"/>
              </a:spcBef>
              <a:spcAft>
                <a:spcPts val="0"/>
              </a:spcAft>
              <a:buClr>
                <a:schemeClr val="dk1"/>
              </a:buClr>
              <a:buSzPct val="100000"/>
              <a:buChar char="•"/>
            </a:pPr>
            <a:r>
              <a:rPr lang="en-US"/>
              <a:t>print("The minimum number is:", min_number)</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Find the sum of all the numbers in the list</a:t>
            </a:r>
            <a:endParaRPr/>
          </a:p>
          <a:p>
            <a:pPr indent="-228600" lvl="0" marL="228600" rtl="0" algn="l">
              <a:lnSpc>
                <a:spcPct val="90000"/>
              </a:lnSpc>
              <a:spcBef>
                <a:spcPts val="1000"/>
              </a:spcBef>
              <a:spcAft>
                <a:spcPts val="0"/>
              </a:spcAft>
              <a:buClr>
                <a:schemeClr val="dk1"/>
              </a:buClr>
              <a:buSzPct val="100000"/>
              <a:buChar char="•"/>
            </a:pPr>
            <a:r>
              <a:rPr lang="en-US"/>
              <a:t>sum_of_numbers = sum(numbers)</a:t>
            </a:r>
            <a:endParaRPr/>
          </a:p>
          <a:p>
            <a:pPr indent="-228600" lvl="0" marL="228600" rtl="0" algn="l">
              <a:lnSpc>
                <a:spcPct val="90000"/>
              </a:lnSpc>
              <a:spcBef>
                <a:spcPts val="1000"/>
              </a:spcBef>
              <a:spcAft>
                <a:spcPts val="0"/>
              </a:spcAft>
              <a:buClr>
                <a:schemeClr val="dk1"/>
              </a:buClr>
              <a:buSzPct val="100000"/>
              <a:buChar char="•"/>
            </a:pPr>
            <a:r>
              <a:rPr lang="en-US"/>
              <a:t>print("The sum of all numbers is:", sum_of_numbers)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Calculate the average of the numbers in the list</a:t>
            </a:r>
            <a:endParaRPr/>
          </a:p>
          <a:p>
            <a:pPr indent="-228600" lvl="0" marL="228600" rtl="0" algn="l">
              <a:lnSpc>
                <a:spcPct val="90000"/>
              </a:lnSpc>
              <a:spcBef>
                <a:spcPts val="1000"/>
              </a:spcBef>
              <a:spcAft>
                <a:spcPts val="0"/>
              </a:spcAft>
              <a:buClr>
                <a:schemeClr val="dk1"/>
              </a:buClr>
              <a:buSzPct val="100000"/>
              <a:buChar char="•"/>
            </a:pPr>
            <a:r>
              <a:rPr lang="en-US"/>
              <a:t>average = sum_of_numbers / len(numbers)</a:t>
            </a:r>
            <a:endParaRPr/>
          </a:p>
          <a:p>
            <a:pPr indent="-228600" lvl="0" marL="228600" rtl="0" algn="l">
              <a:lnSpc>
                <a:spcPct val="90000"/>
              </a:lnSpc>
              <a:spcBef>
                <a:spcPts val="1000"/>
              </a:spcBef>
              <a:spcAft>
                <a:spcPts val="0"/>
              </a:spcAft>
              <a:buClr>
                <a:schemeClr val="dk1"/>
              </a:buClr>
              <a:buSzPct val="100000"/>
              <a:buChar char="•"/>
            </a:pPr>
            <a:r>
              <a:rPr lang="en-US"/>
              <a:t>print("The average of the numbers is:", average)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Sort the numbers in ascending order</a:t>
            </a:r>
            <a:endParaRPr/>
          </a:p>
          <a:p>
            <a:pPr indent="-228600" lvl="0" marL="228600" rtl="0" algn="l">
              <a:lnSpc>
                <a:spcPct val="90000"/>
              </a:lnSpc>
              <a:spcBef>
                <a:spcPts val="1000"/>
              </a:spcBef>
              <a:spcAft>
                <a:spcPts val="0"/>
              </a:spcAft>
              <a:buClr>
                <a:schemeClr val="dk1"/>
              </a:buClr>
              <a:buSzPct val="100000"/>
              <a:buChar char="•"/>
            </a:pPr>
            <a:r>
              <a:rPr lang="en-US"/>
              <a:t>numbers.sort()</a:t>
            </a:r>
            <a:endParaRPr/>
          </a:p>
          <a:p>
            <a:pPr indent="-228600" lvl="0" marL="228600" rtl="0" algn="l">
              <a:lnSpc>
                <a:spcPct val="90000"/>
              </a:lnSpc>
              <a:spcBef>
                <a:spcPts val="1000"/>
              </a:spcBef>
              <a:spcAft>
                <a:spcPts val="0"/>
              </a:spcAft>
              <a:buClr>
                <a:schemeClr val="dk1"/>
              </a:buClr>
              <a:buSzPct val="100000"/>
              <a:buChar char="•"/>
            </a:pPr>
            <a:r>
              <a:rPr lang="en-US"/>
              <a:t>print("The numbers in ascending order:", numbers)</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Check if a number is in the list</a:t>
            </a:r>
            <a:endParaRPr/>
          </a:p>
          <a:p>
            <a:pPr indent="-228600" lvl="0" marL="228600" rtl="0" algn="l">
              <a:lnSpc>
                <a:spcPct val="90000"/>
              </a:lnSpc>
              <a:spcBef>
                <a:spcPts val="1000"/>
              </a:spcBef>
              <a:spcAft>
                <a:spcPts val="0"/>
              </a:spcAft>
              <a:buClr>
                <a:schemeClr val="dk1"/>
              </a:buClr>
              <a:buSzPct val="100000"/>
              <a:buChar char="•"/>
            </a:pPr>
            <a:r>
              <a:rPr lang="en-US"/>
              <a:t>if 3 in numbers:</a:t>
            </a:r>
            <a:endParaRPr/>
          </a:p>
          <a:p>
            <a:pPr indent="-228600" lvl="0" marL="228600" rtl="0" algn="l">
              <a:lnSpc>
                <a:spcPct val="90000"/>
              </a:lnSpc>
              <a:spcBef>
                <a:spcPts val="1000"/>
              </a:spcBef>
              <a:spcAft>
                <a:spcPts val="0"/>
              </a:spcAft>
              <a:buClr>
                <a:schemeClr val="dk1"/>
              </a:buClr>
              <a:buSzPct val="100000"/>
              <a:buChar char="•"/>
            </a:pPr>
            <a:r>
              <a:rPr lang="en-US"/>
              <a:t>    print("3 is in the list")</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print("3 is not in the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2023-10-25T10:29:18Z</dcterms:created>
  <dc:creator>Atul Kahate</dc:creator>
</cp:coreProperties>
</file>