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645" y="645795"/>
            <a:ext cx="8849995" cy="1921510"/>
          </a:xfrm>
        </p:spPr>
        <p:txBody>
          <a:bodyPr/>
          <a:lstStyle/>
          <a:p>
            <a:r>
              <a:rPr lang="en-US" dirty="0"/>
              <a:t>Shipment Price Prediction</a:t>
            </a:r>
            <a:br>
              <a:rPr lang="en-US" dirty="0"/>
            </a:br>
            <a:r>
              <a:rPr lang="en-US" sz="4800" dirty="0"/>
              <a:t>(Detailed Project Report)</a:t>
            </a:r>
          </a:p>
        </p:txBody>
      </p:sp>
      <p:sp>
        <p:nvSpPr>
          <p:cNvPr id="3" name="Text Box 2"/>
          <p:cNvSpPr txBox="1"/>
          <p:nvPr/>
        </p:nvSpPr>
        <p:spPr>
          <a:xfrm>
            <a:off x="709930" y="5680075"/>
            <a:ext cx="3915410" cy="368300"/>
          </a:xfrm>
          <a:prstGeom prst="rect">
            <a:avLst/>
          </a:prstGeom>
          <a:noFill/>
        </p:spPr>
        <p:txBody>
          <a:bodyPr wrap="square" rtlCol="0">
            <a:spAutoFit/>
          </a:bodyPr>
          <a:lstStyle/>
          <a:p>
            <a:r>
              <a:rPr lang="en-US" dirty="0"/>
              <a:t>Project By: </a:t>
            </a:r>
            <a:r>
              <a:rPr lang="en-IN" dirty="0" err="1" smtClean="0"/>
              <a:t>Ritesh</a:t>
            </a:r>
            <a:r>
              <a:rPr lang="en-IN" dirty="0" smtClean="0"/>
              <a:t> Pandey</a:t>
            </a:r>
            <a:endParaRPr lang="en-IN" altLang="en-US" dirty="0"/>
          </a:p>
        </p:txBody>
      </p:sp>
      <p:pic>
        <p:nvPicPr>
          <p:cNvPr id="88" name="Picture 5" descr="IMG_256"/>
          <p:cNvPicPr>
            <a:picLocks noChangeAspect="1"/>
          </p:cNvPicPr>
          <p:nvPr/>
        </p:nvPicPr>
        <p:blipFill>
          <a:blip r:embed="rId2"/>
          <a:stretch>
            <a:fillRect/>
          </a:stretch>
        </p:blipFill>
        <p:spPr>
          <a:xfrm>
            <a:off x="3053715" y="2802255"/>
            <a:ext cx="5804535" cy="157924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930"/>
            <a:ext cx="10515600" cy="5467350"/>
          </a:xfrm>
        </p:spPr>
        <p:txBody>
          <a:bodyPr/>
          <a:lstStyle/>
          <a:p>
            <a:pPr marL="0" lvl="0" indent="0" algn="l" rtl="0">
              <a:lnSpc>
                <a:spcPct val="100000"/>
              </a:lnSpc>
              <a:spcBef>
                <a:spcPts val="960"/>
              </a:spcBef>
              <a:spcAft>
                <a:spcPts val="0"/>
              </a:spcAft>
              <a:buSzPts val="1440"/>
              <a:buNone/>
            </a:pPr>
            <a:r>
              <a:rPr lang="en-US" sz="2000">
                <a:latin typeface="Arial" panose="020B0604020202020204"/>
                <a:ea typeface="Arial" panose="020B0604020202020204"/>
                <a:cs typeface="Arial" panose="020B0604020202020204"/>
                <a:sym typeface="Arial" panose="020B0604020202020204"/>
              </a:rPr>
              <a:t>Q 4) What techniques were you using for data pre-processing?</a:t>
            </a:r>
            <a:endParaRPr sz="20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Removing unwanted attributes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Visualizing  relation of independent variables with each other and output variables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Checking and changing Distribution of continuous values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Outliers Treatment</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Cleaning data and imputing if null values are present. </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Converting categorical data into numeric values.</a:t>
            </a:r>
            <a:endParaRPr sz="2000">
              <a:latin typeface="Arial" panose="020B0604020202020204"/>
              <a:ea typeface="Arial" panose="020B0604020202020204"/>
              <a:cs typeface="Arial" panose="020B0604020202020204"/>
              <a:sym typeface="Arial" panose="020B0604020202020204"/>
            </a:endParaRPr>
          </a:p>
          <a:p>
            <a:pPr marL="742950" lvl="1" indent="-327660" algn="l" rtl="0">
              <a:lnSpc>
                <a:spcPct val="100000"/>
              </a:lnSpc>
              <a:spcBef>
                <a:spcPts val="960"/>
              </a:spcBef>
              <a:spcAft>
                <a:spcPts val="0"/>
              </a:spcAft>
              <a:buSzPts val="210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Scaling the data</a:t>
            </a:r>
            <a:endParaRPr sz="2000">
              <a:latin typeface="Arial" panose="020B0604020202020204"/>
              <a:ea typeface="Arial" panose="020B0604020202020204"/>
              <a:cs typeface="Arial" panose="020B0604020202020204"/>
              <a:sym typeface="Arial" panose="020B0604020202020204"/>
            </a:endParaRPr>
          </a:p>
          <a:p>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527685"/>
            <a:ext cx="10515600" cy="5629275"/>
          </a:xfrm>
        </p:spPr>
        <p:txBody>
          <a:bodyPr/>
          <a:lstStyle/>
          <a:p>
            <a:pPr marL="0" lvl="0" indent="0" algn="l" rtl="0">
              <a:lnSpc>
                <a:spcPct val="100000"/>
              </a:lnSpc>
              <a:spcBef>
                <a:spcPts val="0"/>
              </a:spcBef>
              <a:spcAft>
                <a:spcPts val="0"/>
              </a:spcAft>
              <a:buSzPts val="1440"/>
              <a:buNone/>
            </a:pPr>
            <a:r>
              <a:rPr lang="en-US" sz="1800">
                <a:latin typeface="Arial" panose="020B0604020202020204"/>
                <a:ea typeface="Arial" panose="020B0604020202020204"/>
                <a:cs typeface="Arial" panose="020B0604020202020204"/>
                <a:sym typeface="Arial" panose="020B0604020202020204"/>
              </a:rPr>
              <a:t>Q 5) How training was done or what models were used?</a:t>
            </a:r>
            <a:endParaRPr sz="1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40"/>
              <a:buNone/>
            </a:pPr>
            <a:endParaRPr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First, we started with data cleaning,  EDA and feature engineering</a:t>
            </a:r>
            <a:endParaRPr sz="1800">
              <a:latin typeface="Arial" panose="020B0604020202020204"/>
              <a:ea typeface="Arial" panose="020B0604020202020204"/>
              <a:cs typeface="Arial" panose="020B0604020202020204"/>
              <a:sym typeface="Arial" panose="020B0604020202020204"/>
            </a:endParaRP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Then, outliers and ambiguities were removed from the data and categorical features data transformation was applied for categorical columns like one hot encoding, label encoding, etc.</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Before training the model the dataset is divided into the training set and testing set.</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scaling was performed on the training and testing set.</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categorical columns were converted into numeric values.</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We train the different models using a training set by using multiple regression algorithms like Linear Regression, CART,Random Forest,ANN,XGBoost,Light-GBM and Grid Search CV for best parameters.</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Then we test each model with a test set, we will find the accuracy of train and test predictions using evaluation metrics like RMSE (Root mean squared error) and r2_score (R-squared).</a:t>
            </a:r>
          </a:p>
          <a:p>
            <a:pPr marL="285750" lvl="0" indent="-327660" algn="l" rtl="0">
              <a:lnSpc>
                <a:spcPct val="100000"/>
              </a:lnSpc>
              <a:spcBef>
                <a:spcPts val="960"/>
              </a:spcBef>
              <a:spcAft>
                <a:spcPts val="0"/>
              </a:spcAft>
              <a:buSzPts val="2100"/>
              <a:buFont typeface="Arial" panose="020B0604020202020204"/>
              <a:buChar char="▶"/>
            </a:pPr>
            <a:r>
              <a:rPr lang="en-US" sz="1800">
                <a:latin typeface="Arial" panose="020B0604020202020204"/>
                <a:ea typeface="Arial" panose="020B0604020202020204"/>
                <a:cs typeface="Arial" panose="020B0604020202020204"/>
                <a:sym typeface="Arial" panose="020B0604020202020204"/>
              </a:rPr>
              <a:t>The model which gives close train and test accuracy with the least RMSE train test difference is chosen.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710" y="253365"/>
            <a:ext cx="11245215" cy="6450965"/>
          </a:xfrm>
        </p:spPr>
        <p:txBody>
          <a:bodyPr>
            <a:normAutofit fontScale="25000" lnSpcReduction="10000"/>
          </a:bodyPr>
          <a:lstStyle/>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Q 6) How Prediction was done?</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Some questions were asked to the client like Shipment Mode,Manufacturing Site,Unit Price etc and</a:t>
            </a:r>
          </a:p>
          <a:p>
            <a:pPr marL="0" lvl="0" indent="0" algn="l" rtl="0">
              <a:lnSpc>
                <a:spcPct val="15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the responses are taken as inputs which are then feeded to the model as a single test case and the 	predictions are then returned on the clients screen after a interval of two seconds in which the model 	processes the input data to get the output.</a:t>
            </a:r>
          </a:p>
          <a:p>
            <a:pPr marL="0" lvl="0" indent="0" algn="l" rtl="0">
              <a:lnSpc>
                <a:spcPct val="100000"/>
              </a:lnSpc>
              <a:spcBef>
                <a:spcPts val="960"/>
              </a:spcBef>
              <a:spcAft>
                <a:spcPts val="0"/>
              </a:spcAft>
              <a:buSzPts val="1440"/>
              <a:buNone/>
            </a:pPr>
            <a:endParaRPr lang="en-US"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Q 7) What are the different stages of deployment?</a:t>
            </a:r>
          </a:p>
          <a:p>
            <a:pPr marL="0" lvl="0" indent="0" algn="l" rtl="0">
              <a:lnSpc>
                <a:spcPct val="100000"/>
              </a:lnSpc>
              <a:spcBef>
                <a:spcPts val="960"/>
              </a:spcBef>
              <a:spcAft>
                <a:spcPts val="0"/>
              </a:spcAft>
              <a:buSzPts val="1440"/>
              <a:buNone/>
            </a:pPr>
            <a:r>
              <a:rPr sz="6800">
                <a:latin typeface="Arial" panose="020B0604020202020204"/>
                <a:ea typeface="Arial" panose="020B0604020202020204"/>
                <a:cs typeface="Arial" panose="020B0604020202020204"/>
                <a:sym typeface="Arial" panose="020B0604020202020204"/>
              </a:rPr>
              <a:t>To deploy a model, we used the following steps:</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1.</a:t>
            </a:r>
            <a:r>
              <a:rPr sz="6800">
                <a:latin typeface="Arial" panose="020B0604020202020204"/>
                <a:ea typeface="Arial" panose="020B0604020202020204"/>
                <a:cs typeface="Arial" panose="020B0604020202020204"/>
                <a:sym typeface="Arial" panose="020B0604020202020204"/>
              </a:rPr>
              <a:t>Save the trained model as a pickle file using Python's pickle library.</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2.</a:t>
            </a:r>
            <a:r>
              <a:rPr sz="6800">
                <a:latin typeface="Arial" panose="020B0604020202020204"/>
                <a:ea typeface="Arial" panose="020B0604020202020204"/>
                <a:cs typeface="Arial" panose="020B0604020202020204"/>
                <a:sym typeface="Arial" panose="020B0604020202020204"/>
              </a:rPr>
              <a:t>Create a Flask app in Python, which will act as the server for your model.</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3.</a:t>
            </a:r>
            <a:r>
              <a:rPr sz="6800">
                <a:latin typeface="Arial" panose="020B0604020202020204"/>
                <a:ea typeface="Arial" panose="020B0604020202020204"/>
                <a:cs typeface="Arial" panose="020B0604020202020204"/>
                <a:sym typeface="Arial" panose="020B0604020202020204"/>
              </a:rPr>
              <a:t>Define the routes for the Flask app, which will determine the behavior of the server when it receives </a:t>
            </a:r>
            <a:r>
              <a:rPr lang="en-US" sz="6800">
                <a:latin typeface="Arial" panose="020B0604020202020204"/>
                <a:ea typeface="Arial" panose="020B0604020202020204"/>
                <a:cs typeface="Arial" panose="020B0604020202020204"/>
                <a:sym typeface="Arial" panose="020B0604020202020204"/>
              </a:rPr>
              <a:t>	</a:t>
            </a:r>
            <a:r>
              <a:rPr sz="6800">
                <a:latin typeface="Arial" panose="020B0604020202020204"/>
                <a:ea typeface="Arial" panose="020B0604020202020204"/>
                <a:cs typeface="Arial" panose="020B0604020202020204"/>
                <a:sym typeface="Arial" panose="020B0604020202020204"/>
              </a:rPr>
              <a:t>different HTTP requests.</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4.</a:t>
            </a:r>
            <a:r>
              <a:rPr sz="6800">
                <a:latin typeface="Arial" panose="020B0604020202020204"/>
                <a:ea typeface="Arial" panose="020B0604020202020204"/>
                <a:cs typeface="Arial" panose="020B0604020202020204"/>
                <a:sym typeface="Arial" panose="020B0604020202020204"/>
              </a:rPr>
              <a:t>In the routes, </a:t>
            </a:r>
            <a:r>
              <a:rPr lang="en-US" sz="6800">
                <a:latin typeface="Arial" panose="020B0604020202020204"/>
                <a:ea typeface="Arial" panose="020B0604020202020204"/>
                <a:cs typeface="Arial" panose="020B0604020202020204"/>
                <a:sym typeface="Arial" panose="020B0604020202020204"/>
              </a:rPr>
              <a:t>we</a:t>
            </a:r>
            <a:r>
              <a:rPr sz="6800">
                <a:latin typeface="Arial" panose="020B0604020202020204"/>
                <a:ea typeface="Arial" panose="020B0604020202020204"/>
                <a:cs typeface="Arial" panose="020B0604020202020204"/>
                <a:sym typeface="Arial" panose="020B0604020202020204"/>
              </a:rPr>
              <a:t> load</a:t>
            </a:r>
            <a:r>
              <a:rPr lang="en-US" sz="6800">
                <a:latin typeface="Arial" panose="020B0604020202020204"/>
                <a:ea typeface="Arial" panose="020B0604020202020204"/>
                <a:cs typeface="Arial" panose="020B0604020202020204"/>
                <a:sym typeface="Arial" panose="020B0604020202020204"/>
              </a:rPr>
              <a:t>ed</a:t>
            </a:r>
            <a:r>
              <a:rPr sz="6800">
                <a:latin typeface="Arial" panose="020B0604020202020204"/>
                <a:ea typeface="Arial" panose="020B0604020202020204"/>
                <a:cs typeface="Arial" panose="020B0604020202020204"/>
                <a:sym typeface="Arial" panose="020B0604020202020204"/>
              </a:rPr>
              <a:t> the pickle file and use it to make predictions based on the input received in the </a:t>
            </a:r>
            <a:r>
              <a:rPr lang="en-US" sz="6800">
                <a:latin typeface="Arial" panose="020B0604020202020204"/>
                <a:ea typeface="Arial" panose="020B0604020202020204"/>
                <a:cs typeface="Arial" panose="020B0604020202020204"/>
                <a:sym typeface="Arial" panose="020B0604020202020204"/>
              </a:rPr>
              <a:t>	</a:t>
            </a:r>
            <a:r>
              <a:rPr sz="6800">
                <a:latin typeface="Arial" panose="020B0604020202020204"/>
                <a:ea typeface="Arial" panose="020B0604020202020204"/>
                <a:cs typeface="Arial" panose="020B0604020202020204"/>
                <a:sym typeface="Arial" panose="020B0604020202020204"/>
              </a:rPr>
              <a:t>request.</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5.We</a:t>
            </a:r>
            <a:r>
              <a:rPr sz="6800">
                <a:latin typeface="Arial" panose="020B0604020202020204"/>
                <a:ea typeface="Arial" panose="020B0604020202020204"/>
                <a:cs typeface="Arial" panose="020B0604020202020204"/>
                <a:sym typeface="Arial" panose="020B0604020202020204"/>
              </a:rPr>
              <a:t> create</a:t>
            </a:r>
            <a:r>
              <a:rPr lang="en-US" sz="6800">
                <a:latin typeface="Arial" panose="020B0604020202020204"/>
                <a:ea typeface="Arial" panose="020B0604020202020204"/>
                <a:cs typeface="Arial" panose="020B0604020202020204"/>
                <a:sym typeface="Arial" panose="020B0604020202020204"/>
              </a:rPr>
              <a:t>d</a:t>
            </a:r>
            <a:r>
              <a:rPr sz="6800">
                <a:latin typeface="Arial" panose="020B0604020202020204"/>
                <a:ea typeface="Arial" panose="020B0604020202020204"/>
                <a:cs typeface="Arial" panose="020B0604020202020204"/>
                <a:sym typeface="Arial" panose="020B0604020202020204"/>
              </a:rPr>
              <a:t> HTML templates to display the results of the predictions on a website.</a:t>
            </a:r>
          </a:p>
          <a:p>
            <a:pPr marL="0" lvl="0" indent="0" algn="l" rtl="0">
              <a:lnSpc>
                <a:spcPct val="100000"/>
              </a:lnSpc>
              <a:spcBef>
                <a:spcPts val="960"/>
              </a:spcBef>
              <a:spcAft>
                <a:spcPts val="0"/>
              </a:spcAft>
              <a:buSzPts val="1440"/>
              <a:buNone/>
            </a:pPr>
            <a:r>
              <a:rPr lang="en-US" sz="6800">
                <a:latin typeface="Arial" panose="020B0604020202020204"/>
                <a:ea typeface="Arial" panose="020B0604020202020204"/>
                <a:cs typeface="Arial" panose="020B0604020202020204"/>
                <a:sym typeface="Arial" panose="020B0604020202020204"/>
              </a:rPr>
              <a:t>	6.Test the Flask app using Postman or a similar API testing tool to ensure it is working correctly.</a:t>
            </a:r>
            <a:endParaRPr sz="6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7200">
                <a:latin typeface="Arial" panose="020B0604020202020204"/>
                <a:ea typeface="Arial" panose="020B0604020202020204"/>
                <a:cs typeface="Arial" panose="020B0604020202020204"/>
                <a:sym typeface="Arial" panose="020B0604020202020204"/>
              </a:rPr>
              <a:t> </a:t>
            </a:r>
            <a:endParaRPr sz="7200">
              <a:latin typeface="Arial" panose="020B0604020202020204"/>
              <a:ea typeface="Arial" panose="020B0604020202020204"/>
              <a:cs typeface="Arial" panose="020B0604020202020204"/>
              <a:sym typeface="Arial" panose="020B0604020202020204"/>
            </a:endParaRPr>
          </a:p>
          <a:p>
            <a:endParaRPr lang="en-US"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540" y="2046605"/>
            <a:ext cx="10786110" cy="3597910"/>
          </a:xfrm>
        </p:spPr>
        <p:txBody>
          <a:bodyPr>
            <a:normAutofit/>
          </a:bodyPr>
          <a:lstStyle/>
          <a:p>
            <a:pPr marL="0" lvl="0" indent="0" algn="l" rtl="0">
              <a:lnSpc>
                <a:spcPct val="100000"/>
              </a:lnSpc>
              <a:spcBef>
                <a:spcPts val="1040"/>
              </a:spcBef>
              <a:spcAft>
                <a:spcPts val="0"/>
              </a:spcAft>
              <a:buSzPts val="1760"/>
              <a:buNone/>
            </a:pPr>
            <a:endParaRPr sz="2800">
              <a:latin typeface="Arial" panose="020B0604020202020204"/>
              <a:ea typeface="Arial" panose="020B0604020202020204"/>
              <a:cs typeface="Arial" panose="020B0604020202020204"/>
              <a:sym typeface="Arial" panose="020B0604020202020204"/>
            </a:endParaRPr>
          </a:p>
          <a:p>
            <a:pPr lvl="1" algn="l" rtl="0">
              <a:lnSpc>
                <a:spcPct val="150000"/>
              </a:lnSpc>
              <a:spcBef>
                <a:spcPts val="960"/>
              </a:spcBef>
              <a:spcAft>
                <a:spcPts val="0"/>
              </a:spcAft>
              <a:buSzPts val="1440"/>
              <a:buFont typeface="Wingdings" panose="05000000000000000000" charset="0"/>
              <a:buChar char="ü"/>
            </a:pPr>
            <a:r>
              <a:rPr lang="en-US" sz="2000">
                <a:latin typeface="Arial" panose="020B0604020202020204"/>
                <a:ea typeface="Arial" panose="020B0604020202020204"/>
                <a:cs typeface="Arial" panose="020B0604020202020204"/>
                <a:sym typeface="Arial" panose="020B0604020202020204"/>
              </a:rPr>
              <a:t>Development of a predictive a model that can accurately predict supply chain shipment pricing based on a variety of factors.</a:t>
            </a:r>
          </a:p>
          <a:p>
            <a:pPr lvl="1" algn="l" rtl="0">
              <a:lnSpc>
                <a:spcPct val="150000"/>
              </a:lnSpc>
              <a:spcBef>
                <a:spcPts val="960"/>
              </a:spcBef>
              <a:spcAft>
                <a:spcPts val="0"/>
              </a:spcAft>
              <a:buSzPts val="1440"/>
              <a:buFont typeface="Wingdings" panose="05000000000000000000" charset="0"/>
              <a:buChar char="ü"/>
            </a:pPr>
            <a:r>
              <a:rPr lang="en-US" sz="2000">
                <a:latin typeface="Arial" panose="020B0604020202020204"/>
                <a:ea typeface="Arial" panose="020B0604020202020204"/>
                <a:cs typeface="Arial" panose="020B0604020202020204"/>
                <a:sym typeface="Arial" panose="020B0604020202020204"/>
              </a:rPr>
              <a:t>By accurately predicting supply chain pricing, supply chain leaders can address challenges, reduce costs, and improve service levels.</a:t>
            </a:r>
          </a:p>
          <a:p>
            <a:pPr lvl="1" algn="l" rtl="0">
              <a:lnSpc>
                <a:spcPct val="100000"/>
              </a:lnSpc>
              <a:spcBef>
                <a:spcPts val="960"/>
              </a:spcBef>
              <a:spcAft>
                <a:spcPts val="0"/>
              </a:spcAft>
              <a:buSzPts val="1440"/>
              <a:buNone/>
            </a:pPr>
            <a:endParaRPr lang="en-US" sz="2800">
              <a:latin typeface="Arial" panose="020B0604020202020204"/>
              <a:ea typeface="Arial" panose="020B0604020202020204"/>
              <a:cs typeface="Arial" panose="020B0604020202020204"/>
              <a:sym typeface="Arial" panose="020B0604020202020204"/>
            </a:endParaRPr>
          </a:p>
          <a:p>
            <a:pPr marL="457200" lvl="1" indent="0" algn="l" rtl="0">
              <a:lnSpc>
                <a:spcPct val="100000"/>
              </a:lnSpc>
              <a:spcBef>
                <a:spcPts val="960"/>
              </a:spcBef>
              <a:spcAft>
                <a:spcPts val="0"/>
              </a:spcAft>
              <a:buSzPts val="1440"/>
              <a:buNone/>
            </a:pPr>
            <a:endParaRPr lang="en-US" sz="2800">
              <a:latin typeface="Arial" panose="020B0604020202020204"/>
              <a:ea typeface="Arial" panose="020B0604020202020204"/>
              <a:cs typeface="Arial" panose="020B0604020202020204"/>
              <a:sym typeface="Arial" panose="020B0604020202020204"/>
            </a:endParaRPr>
          </a:p>
        </p:txBody>
      </p:sp>
      <p:sp>
        <p:nvSpPr>
          <p:cNvPr id="4" name="Title 3"/>
          <p:cNvSpPr>
            <a:spLocks noGrp="1"/>
          </p:cNvSpPr>
          <p:nvPr>
            <p:ph type="title"/>
          </p:nvPr>
        </p:nvSpPr>
        <p:spPr/>
        <p:txBody>
          <a:bodyPr/>
          <a:lstStyle/>
          <a:p>
            <a:r>
              <a:rPr lang="en-US">
                <a:latin typeface="Arial" panose="020B0604020202020204"/>
                <a:ea typeface="Arial" panose="020B0604020202020204"/>
                <a:cs typeface="Arial" panose="020B0604020202020204"/>
                <a:sym typeface="Arial" panose="020B0604020202020204"/>
              </a:rPr>
              <a:t>Objective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Benefits</a:t>
            </a:r>
          </a:p>
        </p:txBody>
      </p:sp>
      <p:sp>
        <p:nvSpPr>
          <p:cNvPr id="3" name="Content Placeholder 2"/>
          <p:cNvSpPr>
            <a:spLocks noGrp="1"/>
          </p:cNvSpPr>
          <p:nvPr>
            <p:ph idx="1"/>
          </p:nvPr>
        </p:nvSpPr>
        <p:spPr>
          <a:xfrm>
            <a:off x="738505" y="1459230"/>
            <a:ext cx="10515600" cy="5165090"/>
          </a:xfrm>
        </p:spPr>
        <p:txBody>
          <a:bodyPr>
            <a:noAutofit/>
          </a:bodyPr>
          <a:lstStyle/>
          <a:p>
            <a:pPr marL="457200" lvl="1" indent="0" algn="l" rtl="0">
              <a:lnSpc>
                <a:spcPct val="100000"/>
              </a:lnSpc>
              <a:spcBef>
                <a:spcPts val="960"/>
              </a:spcBef>
              <a:spcAft>
                <a:spcPts val="0"/>
              </a:spcAft>
              <a:buSzPts val="1440"/>
              <a:buNone/>
            </a:pPr>
            <a:endParaRPr sz="1300">
              <a:latin typeface="Arial" panose="020B0604020202020204"/>
              <a:ea typeface="Arial" panose="020B0604020202020204"/>
              <a:cs typeface="Arial" panose="020B0604020202020204"/>
              <a:sym typeface="Arial" panose="020B0604020202020204"/>
            </a:endParaRP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Improved cost management</a:t>
            </a:r>
            <a:r>
              <a:rPr lang="en-US" sz="1800">
                <a:latin typeface="Arial" panose="020B0604020202020204"/>
                <a:ea typeface="Arial" panose="020B0604020202020204"/>
                <a:cs typeface="Arial" panose="020B0604020202020204"/>
                <a:sym typeface="Arial" panose="020B0604020202020204"/>
              </a:rPr>
              <a:t>: By accurately predicting supply chain pricing, supply chain leaders can better manage costs and identify opportunities for cost savings. This can help to improve the overall financial performance of the organization.</a:t>
            </a: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Enhanced decision-making</a:t>
            </a:r>
            <a:r>
              <a:rPr lang="en-US" sz="1800">
                <a:latin typeface="Arial" panose="020B0604020202020204"/>
                <a:ea typeface="Arial" panose="020B0604020202020204"/>
                <a:cs typeface="Arial" panose="020B0604020202020204"/>
                <a:sym typeface="Arial" panose="020B0604020202020204"/>
              </a:rPr>
              <a:t>: With accurate pricing predictions, supply chain leaders can make more informed decisions about which suppliers to use, which transportation modes to employ, and which inventory management strategies to adopt.</a:t>
            </a: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Increased efficiency</a:t>
            </a:r>
            <a:r>
              <a:rPr lang="en-US" sz="1800">
                <a:latin typeface="Arial" panose="020B0604020202020204"/>
                <a:ea typeface="Arial" panose="020B0604020202020204"/>
                <a:cs typeface="Arial" panose="020B0604020202020204"/>
                <a:sym typeface="Arial" panose="020B0604020202020204"/>
              </a:rPr>
              <a:t>: By better predicting demand and identifying bottlenecks in the supply chain, organizations can improve their overall efficiency and reduce waste.</a:t>
            </a:r>
          </a:p>
          <a:p>
            <a:pPr marL="742950" lvl="1" indent="-298450" algn="l" rtl="0">
              <a:lnSpc>
                <a:spcPct val="150000"/>
              </a:lnSpc>
              <a:spcBef>
                <a:spcPts val="960"/>
              </a:spcBef>
              <a:spcAft>
                <a:spcPts val="0"/>
              </a:spcAft>
              <a:buSzPts val="1640"/>
              <a:buFont typeface="Wingdings" panose="05000000000000000000" charset="0"/>
              <a:buChar char="Ø"/>
            </a:pPr>
            <a:r>
              <a:rPr lang="en-US" sz="1800" b="1">
                <a:latin typeface="Arial" panose="020B0604020202020204"/>
                <a:ea typeface="Arial" panose="020B0604020202020204"/>
                <a:cs typeface="Arial" panose="020B0604020202020204"/>
                <a:sym typeface="Arial" panose="020B0604020202020204"/>
              </a:rPr>
              <a:t>Improved customer satisfaction</a:t>
            </a:r>
            <a:r>
              <a:rPr lang="en-US" sz="1800">
                <a:latin typeface="Arial" panose="020B0604020202020204"/>
                <a:ea typeface="Arial" panose="020B0604020202020204"/>
                <a:cs typeface="Arial" panose="020B0604020202020204"/>
                <a:sym typeface="Arial" panose="020B0604020202020204"/>
              </a:rPr>
              <a:t>: Accurate pricing predictions can help organizations to offer more competitive prices to their customers, leading to improved customer satisfaction.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0300" y="81280"/>
            <a:ext cx="2311400" cy="750570"/>
          </a:xfrm>
        </p:spPr>
        <p:txBody>
          <a:bodyPr>
            <a:noAutofit/>
          </a:bodyPr>
          <a:lstStyle/>
          <a:p>
            <a:r>
              <a:rPr lang="en-US" sz="3200" b="1"/>
              <a:t>Architecture</a:t>
            </a:r>
          </a:p>
        </p:txBody>
      </p:sp>
      <p:pic>
        <p:nvPicPr>
          <p:cNvPr id="4" name="Picture 2"/>
          <p:cNvPicPr>
            <a:picLocks noGrp="1" noChangeAspect="1"/>
          </p:cNvPicPr>
          <p:nvPr>
            <p:ph idx="1"/>
          </p:nvPr>
        </p:nvPicPr>
        <p:blipFill>
          <a:blip r:embed="rId2"/>
          <a:srcRect l="29310" t="15559" r="33796" b="8185"/>
          <a:stretch>
            <a:fillRect/>
          </a:stretch>
        </p:blipFill>
        <p:spPr>
          <a:xfrm>
            <a:off x="2590165" y="705485"/>
            <a:ext cx="7425690" cy="60299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Process Flow</a:t>
            </a:r>
          </a:p>
        </p:txBody>
      </p:sp>
      <p:pic>
        <p:nvPicPr>
          <p:cNvPr id="4" name="Content Placeholder 3"/>
          <p:cNvPicPr>
            <a:picLocks noGrp="1" noChangeAspect="1"/>
          </p:cNvPicPr>
          <p:nvPr>
            <p:ph idx="1"/>
          </p:nvPr>
        </p:nvPicPr>
        <p:blipFill>
          <a:blip r:embed="rId2"/>
          <a:srcRect l="19709" t="42186" r="38590" b="19816"/>
          <a:stretch>
            <a:fillRect/>
          </a:stretch>
        </p:blipFill>
        <p:spPr>
          <a:xfrm>
            <a:off x="1720215" y="1410335"/>
            <a:ext cx="8989060" cy="4608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a:ea typeface="Arial" panose="020B0604020202020204"/>
                <a:cs typeface="Arial" panose="020B0604020202020204"/>
                <a:sym typeface="Arial" panose="020B0604020202020204"/>
              </a:rPr>
              <a:t>Data Validation and Data Transformation</a:t>
            </a:r>
            <a:endParaRPr lang="en-US"/>
          </a:p>
        </p:txBody>
      </p:sp>
      <p:sp>
        <p:nvSpPr>
          <p:cNvPr id="3" name="Content Placeholder 2"/>
          <p:cNvSpPr>
            <a:spLocks noGrp="1"/>
          </p:cNvSpPr>
          <p:nvPr>
            <p:ph idx="1"/>
          </p:nvPr>
        </p:nvSpPr>
        <p:spPr/>
        <p:txBody>
          <a:bodyPr/>
          <a:lstStyle/>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Missing Values – All the missing values were replaced with the value being repeated the most number of times.</a:t>
            </a:r>
            <a:endParaRPr sz="2000">
              <a:latin typeface="Arial" panose="020B0604020202020204"/>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Numerical Columns - All the numerical features were standardized, preventing any data leakage by using data pipelines.</a:t>
            </a:r>
            <a:endParaRPr sz="2000">
              <a:latin typeface="Arial" panose="020B0604020202020204"/>
              <a:ea typeface="Arial" panose="020B0604020202020204"/>
              <a:cs typeface="Arial" panose="020B0604020202020204"/>
              <a:sym typeface="Arial" panose="020B0604020202020204"/>
            </a:endParaRPr>
          </a:p>
          <a:p>
            <a:pPr marL="742950" lvl="1" indent="-304800" algn="l" rtl="0">
              <a:lnSpc>
                <a:spcPct val="100000"/>
              </a:lnSpc>
              <a:spcBef>
                <a:spcPts val="960"/>
              </a:spcBef>
              <a:spcAft>
                <a:spcPts val="0"/>
              </a:spcAft>
              <a:buSzPts val="174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Categorical Columns - Either label encoding or one hot encoding was done to treat the categorical features</a:t>
            </a:r>
            <a:endParaRPr sz="2000">
              <a:latin typeface="Arial" panose="020B0604020202020204"/>
              <a:ea typeface="Arial" panose="020B0604020202020204"/>
              <a:cs typeface="Arial" panose="020B0604020202020204"/>
              <a:sym typeface="Arial" panose="020B0604020202020204"/>
            </a:endParaRPr>
          </a:p>
          <a:p>
            <a:endParaRPr lang="en-US" sz="20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panose="020B0604020202020204"/>
                <a:ea typeface="Arial" panose="020B0604020202020204"/>
                <a:cs typeface="Arial" panose="020B0604020202020204"/>
                <a:sym typeface="Arial" panose="020B0604020202020204"/>
              </a:rPr>
              <a:t>Model Training</a:t>
            </a:r>
            <a:endParaRPr lang="en-US"/>
          </a:p>
        </p:txBody>
      </p:sp>
      <p:sp>
        <p:nvSpPr>
          <p:cNvPr id="3" name="Content Placeholder 2"/>
          <p:cNvSpPr>
            <a:spLocks noGrp="1"/>
          </p:cNvSpPr>
          <p:nvPr>
            <p:ph idx="1"/>
          </p:nvPr>
        </p:nvSpPr>
        <p:spPr>
          <a:xfrm>
            <a:off x="838200" y="1612900"/>
            <a:ext cx="11022965" cy="4777740"/>
          </a:xfrm>
        </p:spPr>
        <p:txBody>
          <a:bodyPr>
            <a:normAutofit lnSpcReduction="10000"/>
          </a:bodyPr>
          <a:lstStyle/>
          <a:p>
            <a:pPr marL="0" lvl="0" indent="0" algn="l" rtl="0">
              <a:lnSpc>
                <a:spcPct val="100000"/>
              </a:lnSpc>
              <a:spcBef>
                <a:spcPts val="0"/>
              </a:spcBef>
              <a:spcAft>
                <a:spcPts val="0"/>
              </a:spcAft>
              <a:buSzPts val="1760"/>
              <a:buNone/>
            </a:pPr>
            <a:endParaRPr lang="en-US" sz="20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50000"/>
              </a:lnSpc>
              <a:spcBef>
                <a:spcPts val="0"/>
              </a:spcBef>
              <a:spcAft>
                <a:spcPts val="0"/>
              </a:spcAft>
              <a:buSzPts val="1760"/>
              <a:buNone/>
            </a:pPr>
            <a:r>
              <a:rPr lang="en-US" sz="2400" b="1">
                <a:latin typeface="Arial" panose="020B0604020202020204" pitchFamily="34" charset="0"/>
                <a:ea typeface="Arial" panose="020B0604020202020204"/>
                <a:cs typeface="Arial" panose="020B0604020202020204" pitchFamily="34" charset="0"/>
                <a:sym typeface="Arial" panose="020B0604020202020204"/>
              </a:rPr>
              <a:t>Export Data</a:t>
            </a:r>
            <a:r>
              <a:rPr lang="en-US" sz="2400">
                <a:latin typeface="Arial" panose="020B0604020202020204" pitchFamily="34" charset="0"/>
                <a:ea typeface="Arial" panose="020B0604020202020204"/>
                <a:cs typeface="Arial" panose="020B0604020202020204" pitchFamily="34" charset="0"/>
                <a:sym typeface="Arial" panose="020B0604020202020204"/>
              </a:rPr>
              <a:t> :</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The accumulated data is exported to python and read using pandas.</a:t>
            </a:r>
          </a:p>
          <a:p>
            <a:pPr lvl="0" algn="l" rtl="0">
              <a:lnSpc>
                <a:spcPct val="150000"/>
              </a:lnSpc>
              <a:spcBef>
                <a:spcPts val="0"/>
              </a:spcBef>
              <a:spcAft>
                <a:spcPts val="0"/>
              </a:spcAft>
              <a:buSzPts val="1760"/>
              <a:buFont typeface="Wingdings" panose="05000000000000000000" charset="0"/>
              <a:buChar char="Ø"/>
            </a:pPr>
            <a:endParaRPr lang="en-US" sz="2400">
              <a:latin typeface="Arial" panose="020B0604020202020204" pitchFamily="34" charset="0"/>
              <a:ea typeface="Arial" panose="020B0604020202020204"/>
              <a:cs typeface="Arial" panose="020B0604020202020204" pitchFamily="34" charset="0"/>
              <a:sym typeface="Arial" panose="020B0604020202020204"/>
            </a:endParaRPr>
          </a:p>
          <a:p>
            <a:pPr marL="0" lvl="0" indent="0" algn="l" rtl="0">
              <a:lnSpc>
                <a:spcPct val="150000"/>
              </a:lnSpc>
              <a:spcBef>
                <a:spcPts val="0"/>
              </a:spcBef>
              <a:spcAft>
                <a:spcPts val="0"/>
              </a:spcAft>
              <a:buSzPts val="1760"/>
              <a:buFont typeface="Wingdings" panose="05000000000000000000" charset="0"/>
              <a:buNone/>
            </a:pPr>
            <a:r>
              <a:rPr lang="en-US" sz="2400" b="1">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Data Preprocessing</a:t>
            </a:r>
            <a:r>
              <a:rPr lang="en-US" sz="2400">
                <a:solidFill>
                  <a:schemeClr val="tx1"/>
                </a:solidFill>
                <a:latin typeface="Arial" panose="020B0604020202020204" pitchFamily="34" charset="0"/>
                <a:ea typeface="Times New Roman" panose="02020603050405020304"/>
                <a:cs typeface="Arial" panose="020B0604020202020204" pitchFamily="34" charset="0"/>
                <a:sym typeface="Times New Roman" panose="02020603050405020304"/>
              </a:rPr>
              <a:t>:</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Performing EDA to get insight of data like  identifying distribution ,outliers treatment,trend among data etc.</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Check for null values in the columns. If present impute the null values.</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Encode the categorical values with numeric values.</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Perform Standard Scalar to scale down the values.</a:t>
            </a:r>
          </a:p>
          <a:p>
            <a:pPr lvl="0" algn="l" rtl="0">
              <a:lnSpc>
                <a:spcPct val="150000"/>
              </a:lnSpc>
              <a:spcBef>
                <a:spcPts val="0"/>
              </a:spcBef>
              <a:spcAft>
                <a:spcPts val="0"/>
              </a:spcAft>
              <a:buSzPts val="1760"/>
              <a:buFont typeface="Wingdings" panose="05000000000000000000" charset="0"/>
              <a:buChar char="Ø"/>
            </a:pPr>
            <a:r>
              <a:rPr lang="en-US" sz="1800">
                <a:latin typeface="Arial" panose="020B0604020202020204" pitchFamily="34" charset="0"/>
                <a:ea typeface="Arial" panose="020B0604020202020204"/>
                <a:cs typeface="Arial" panose="020B0604020202020204" pitchFamily="34" charset="0"/>
                <a:sym typeface="Arial" panose="020B0604020202020204"/>
              </a:rPr>
              <a:t>Create New features in accordance with business domain helpful for model building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560" y="1034415"/>
            <a:ext cx="10515600" cy="5497830"/>
          </a:xfrm>
        </p:spPr>
        <p:txBody>
          <a:bodyPr>
            <a:normAutofit/>
          </a:bodyPr>
          <a:lstStyle/>
          <a:p>
            <a:pPr marL="82550" lvl="0" indent="0" algn="l" rtl="0">
              <a:lnSpc>
                <a:spcPct val="150000"/>
              </a:lnSpc>
              <a:spcBef>
                <a:spcPts val="960"/>
              </a:spcBef>
              <a:spcAft>
                <a:spcPts val="0"/>
              </a:spcAft>
              <a:buSzPts val="23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Model Selection</a:t>
            </a:r>
          </a:p>
          <a:p>
            <a:pPr marL="1339850" lvl="2" indent="-342900" algn="l" rtl="0">
              <a:lnSpc>
                <a:spcPct val="150000"/>
              </a:lnSpc>
              <a:spcBef>
                <a:spcPts val="960"/>
              </a:spcBef>
              <a:spcAft>
                <a:spcPts val="0"/>
              </a:spcAft>
              <a:buSzPts val="2300"/>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Different Regression models were compared and hyperparamater tuning was done via gridsearchcv on the best performing one that is Light-gbm Regressor.</a:t>
            </a:r>
          </a:p>
          <a:p>
            <a:pPr marL="996950" lvl="2" indent="0" algn="l" rtl="0">
              <a:lnSpc>
                <a:spcPct val="150000"/>
              </a:lnSpc>
              <a:spcBef>
                <a:spcPts val="960"/>
              </a:spcBef>
              <a:spcAft>
                <a:spcPts val="0"/>
              </a:spcAft>
              <a:buSzPts val="2300"/>
              <a:buFont typeface="Wingdings" panose="05000000000000000000" charset="0"/>
              <a:buNone/>
            </a:pPr>
            <a:endParaRPr sz="1425">
              <a:latin typeface="Arial" panose="020B0604020202020204"/>
              <a:ea typeface="Arial" panose="020B0604020202020204"/>
              <a:cs typeface="Arial" panose="020B0604020202020204"/>
              <a:sym typeface="Arial" panose="020B0604020202020204"/>
            </a:endParaRPr>
          </a:p>
          <a:p>
            <a:pPr marL="539750" lvl="0" indent="-457200" algn="l" rtl="0">
              <a:lnSpc>
                <a:spcPct val="150000"/>
              </a:lnSpc>
              <a:spcBef>
                <a:spcPts val="960"/>
              </a:spcBef>
              <a:spcAft>
                <a:spcPts val="0"/>
              </a:spcAft>
              <a:buSzPts val="2300"/>
              <a:buFont typeface="Arial" panose="020B0604020202020204"/>
              <a:buNone/>
            </a:pPr>
            <a:r>
              <a:rPr lang="en-US" sz="2800">
                <a:latin typeface="Arial" panose="020B0604020202020204"/>
                <a:ea typeface="Arial" panose="020B0604020202020204"/>
                <a:cs typeface="Arial" panose="020B0604020202020204"/>
                <a:sym typeface="Arial" panose="020B0604020202020204"/>
              </a:rPr>
              <a:t>Prediction</a:t>
            </a:r>
            <a:endParaRPr sz="2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The model is made in such a way to maximise the results and also other performance metrics so that the predictions are as accurate as possible</a:t>
            </a:r>
            <a:endParaRPr sz="1800">
              <a:latin typeface="Arial" panose="020B0604020202020204"/>
              <a:ea typeface="Arial" panose="020B0604020202020204"/>
              <a:cs typeface="Arial" panose="020B0604020202020204"/>
              <a:sym typeface="Arial" panose="020B0604020202020204"/>
            </a:endParaRP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The training R-square for our model is 0.998273 and test R-square is 0.991598.</a:t>
            </a:r>
          </a:p>
          <a:p>
            <a:pPr marL="1257300" lvl="0" indent="-342900" algn="l" rtl="0">
              <a:lnSpc>
                <a:spcPct val="150000"/>
              </a:lnSpc>
              <a:spcBef>
                <a:spcPts val="960"/>
              </a:spcBef>
              <a:spcAft>
                <a:spcPts val="0"/>
              </a:spcAft>
              <a:buFont typeface="Wingdings" panose="05000000000000000000" charset="0"/>
              <a:buChar char="Ø"/>
            </a:pPr>
            <a:r>
              <a:rPr lang="en-US" sz="1800">
                <a:latin typeface="Arial" panose="020B0604020202020204"/>
                <a:ea typeface="Arial" panose="020B0604020202020204"/>
                <a:cs typeface="Arial" panose="020B0604020202020204"/>
                <a:sym typeface="Arial" panose="020B0604020202020204"/>
              </a:rPr>
              <a:t>Features such are ‘Days to Process’,’Line Item Insurance’,’Shipment Mode’, ‘Freight Cost’ are of importance.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50570"/>
            <a:ext cx="10850245" cy="5233035"/>
          </a:xfrm>
        </p:spPr>
        <p:txBody>
          <a:bodyPr>
            <a:normAutofit fontScale="97500" lnSpcReduction="10000"/>
          </a:bodyPr>
          <a:lstStyle/>
          <a:p>
            <a:pPr marL="0" lvl="0" indent="0" algn="l" rtl="0">
              <a:lnSpc>
                <a:spcPct val="100000"/>
              </a:lnSpc>
              <a:spcBef>
                <a:spcPts val="0"/>
              </a:spcBef>
              <a:spcAft>
                <a:spcPts val="0"/>
              </a:spcAft>
              <a:buSzPts val="1600"/>
              <a:buNone/>
            </a:pPr>
            <a:r>
              <a:rPr lang="en-US" sz="2800">
                <a:latin typeface="Arial" panose="020B0604020202020204"/>
                <a:ea typeface="Arial" panose="020B0604020202020204"/>
                <a:cs typeface="Arial" panose="020B0604020202020204"/>
                <a:sym typeface="Arial" panose="020B0604020202020204"/>
              </a:rPr>
              <a:t>									Q &amp; A:</a:t>
            </a:r>
            <a:endParaRPr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600"/>
              <a:buNone/>
            </a:pPr>
            <a:endParaRPr sz="28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Q1) What’s the source of data?</a:t>
            </a:r>
          </a:p>
          <a:p>
            <a:pPr marL="0" lvl="0"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The main source is kaggle and for the prediction the data for 	training is provided by the client in the form answers to certain 	questions asked which the user has to input.</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 2) What was the type of data?</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The data was the combination of numerical and Categorical values.</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Q 3) What’s the complete flow you followed in this Project?</a:t>
            </a:r>
            <a:endParaRPr sz="2800">
              <a:latin typeface="Arial" panose="020B0604020202020204"/>
              <a:ea typeface="Arial" panose="020B0604020202020204"/>
              <a:cs typeface="Arial" panose="020B0604020202020204"/>
              <a:sym typeface="Arial" panose="020B0604020202020204"/>
            </a:endParaRPr>
          </a:p>
          <a:p>
            <a:pPr marL="0" lvl="1" indent="0" algn="l" rtl="0">
              <a:lnSpc>
                <a:spcPct val="100000"/>
              </a:lnSpc>
              <a:spcBef>
                <a:spcPts val="960"/>
              </a:spcBef>
              <a:spcAft>
                <a:spcPts val="0"/>
              </a:spcAft>
              <a:buSzPts val="1440"/>
              <a:buNone/>
            </a:pPr>
            <a:r>
              <a:rPr lang="en-US" sz="2800">
                <a:latin typeface="Arial" panose="020B0604020202020204"/>
                <a:ea typeface="Arial" panose="020B0604020202020204"/>
                <a:cs typeface="Arial" panose="020B0604020202020204"/>
                <a:sym typeface="Arial" panose="020B0604020202020204"/>
              </a:rPr>
              <a:t>	Refer slide number 4 and 5 for better understanding </a:t>
            </a:r>
            <a:endParaRPr sz="2800">
              <a:latin typeface="Arial" panose="020B0604020202020204"/>
              <a:ea typeface="Arial" panose="020B0604020202020204"/>
              <a:cs typeface="Arial" panose="020B0604020202020204"/>
              <a:sym typeface="Arial" panose="020B0604020202020204"/>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971</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Shipment Price Prediction (Detailed Project Report)</vt:lpstr>
      <vt:lpstr>Objective</vt:lpstr>
      <vt:lpstr>Benefits</vt:lpstr>
      <vt:lpstr>Architecture</vt:lpstr>
      <vt:lpstr>Process Flow</vt:lpstr>
      <vt:lpstr>Data Validation and Data Transformation</vt:lpstr>
      <vt:lpstr>Model Training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Shipment Price Prediction</dc:title>
  <dc:creator/>
  <cp:lastModifiedBy>HP</cp:lastModifiedBy>
  <cp:revision>6</cp:revision>
  <dcterms:created xsi:type="dcterms:W3CDTF">2023-01-06T07:09:00Z</dcterms:created>
  <dcterms:modified xsi:type="dcterms:W3CDTF">2023-06-23T02:25:33Z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C19011D6BDB24C73B99C74AB06374342</vt:lpwstr>
  </property>
  <property fmtid="{D5CDD505-2E9C-101B-9397-08002B2CF9AE}" pid="3" name="KSOProductBuildVer">
    <vt:lpwstr>1033-11.2.0.11486</vt:lpwstr>
  </property>
</Properties>
</file>