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9" r:id="rId3"/>
    <p:sldId id="258" r:id="rId4"/>
    <p:sldId id="260" r:id="rId5"/>
    <p:sldId id="261" r:id="rId6"/>
    <p:sldId id="265" r:id="rId7"/>
    <p:sldId id="267" r:id="rId8"/>
    <p:sldId id="278" r:id="rId9"/>
    <p:sldId id="266" r:id="rId10"/>
    <p:sldId id="279" r:id="rId11"/>
    <p:sldId id="269" r:id="rId12"/>
    <p:sldId id="270" r:id="rId13"/>
    <p:sldId id="272" r:id="rId14"/>
    <p:sldId id="271" r:id="rId15"/>
    <p:sldId id="274" r:id="rId16"/>
    <p:sldId id="275" r:id="rId17"/>
    <p:sldId id="276" r:id="rId18"/>
    <p:sldId id="273"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C99ED8-1E44-279E-2B53-81D8B5271F1D}" v="1392" dt="2023-05-12T20:35:33.181"/>
    <p1510:client id="{3D6218D8-FB5C-8236-6BE6-3B59781C778B}" v="12" dt="2023-05-07T17:56:16.051"/>
    <p1510:client id="{42BF2FBB-D45F-B243-B1F1-67F3DBEE4297}" v="1235" dt="2023-05-12T20:39:45.494"/>
    <p1510:client id="{4CF50A92-4AC3-A2E0-6C3A-23B8F0776FC4}" v="1" dt="2023-05-12T20:59:00.809"/>
    <p1510:client id="{516195CA-3A09-739A-C964-45AE9FBE2C55}" v="68" dt="2023-05-12T19:51:05.260"/>
    <p1510:client id="{6E5AE039-56F1-7548-DAB4-02F194411099}" v="681" dt="2023-05-07T17:41:38.033"/>
    <p1510:client id="{7476FAAE-98F8-4111-B78E-648901AC57F7}" v="3" dt="2023-05-09T03:35:33.108"/>
    <p1510:client id="{76B64638-7B09-6BBE-04E2-80D5DF729EF9}" v="135" dt="2023-05-12T21:07:06.536"/>
    <p1510:client id="{8ADBAE72-E652-4C90-B1E2-CEA3BE2B6A00}" v="39" dt="2023-05-10T03:08:15.148"/>
    <p1510:client id="{98481FF5-1F17-1A00-EDB6-83AD09A624C4}" v="609" dt="2023-05-12T21:36:49.092"/>
    <p1510:client id="{A34983AE-D5ED-8964-E6A7-D7C60DBB16EE}" v="8" dt="2023-05-10T03:36:43.994"/>
    <p1510:client id="{B36CFF1F-B3BC-4640-8488-9DCFC8B965D9}" v="3" dt="2023-05-05T19:39:16.690"/>
    <p1510:client id="{C3923139-A686-4EEA-833D-013CD5992CDB}" v="499" dt="2023-05-05T19:09:00.353"/>
    <p1510:client id="{E082BCF5-4E39-FF59-74B0-4B4EBC6C0F9F}" v="4" dt="2023-05-13T00:28:06.295"/>
    <p1510:client id="{EB9A0408-F24B-F49D-E884-A7F38ECF1E12}" v="1464" dt="2023-05-12T21:28:04.5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5F08D4-F8F6-4D17-9EC3-81950D59FE6D}" type="datetimeFigureOut">
              <a:t>5/12/2023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D9A4C6-397A-4C52-829A-B572BE5D86F3}" type="slidenum">
              <a:t>‹#›</a:t>
            </a:fld>
            <a:endParaRPr lang="en-US"/>
          </a:p>
        </p:txBody>
      </p:sp>
    </p:spTree>
    <p:extLst>
      <p:ext uri="{BB962C8B-B14F-4D97-AF65-F5344CB8AC3E}">
        <p14:creationId xmlns:p14="http://schemas.microsoft.com/office/powerpoint/2010/main" val="3730149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 name="Google Shape;5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1862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 name="Google Shape;5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 name="Google Shape;5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 name="Google Shape;5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4803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 name="Google Shape;5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2472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 name="Google Shape;5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5898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 name="Google Shape;5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80264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hield">
  <p:cSld name="Shield">
    <p:spTree>
      <p:nvGrpSpPr>
        <p:cNvPr id="1" name="Shape 19"/>
        <p:cNvGrpSpPr/>
        <p:nvPr/>
      </p:nvGrpSpPr>
      <p:grpSpPr>
        <a:xfrm>
          <a:off x="0" y="0"/>
          <a:ext cx="0" cy="0"/>
          <a:chOff x="0" y="0"/>
          <a:chExt cx="0" cy="0"/>
        </a:xfrm>
      </p:grpSpPr>
      <p:pic>
        <p:nvPicPr>
          <p:cNvPr id="20" name="Google Shape;20;p12" descr="shield.png"/>
          <p:cNvPicPr preferRelativeResize="0"/>
          <p:nvPr/>
        </p:nvPicPr>
        <p:blipFill rotWithShape="1">
          <a:blip r:embed="rId2"/>
          <a:srcRect/>
          <a:stretch>
            <a:fillRect/>
          </a:stretch>
        </p:blipFill>
        <p:spPr>
          <a:xfrm>
            <a:off x="6989534" y="1196775"/>
            <a:ext cx="5201242" cy="5669280"/>
          </a:xfrm>
          <a:prstGeom prst="rect">
            <a:avLst/>
          </a:prstGeom>
          <a:noFill/>
          <a:ln>
            <a:noFill/>
          </a:ln>
        </p:spPr>
      </p:pic>
      <p:sp>
        <p:nvSpPr>
          <p:cNvPr id="21" name="Google Shape;21;p12"/>
          <p:cNvSpPr txBox="1">
            <a:spLocks noGrp="1"/>
          </p:cNvSpPr>
          <p:nvPr>
            <p:ph type="body" idx="1"/>
          </p:nvPr>
        </p:nvSpPr>
        <p:spPr>
          <a:xfrm>
            <a:off x="216110" y="4829300"/>
            <a:ext cx="6774858" cy="12561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440"/>
              </a:spcBef>
              <a:spcAft>
                <a:spcPts val="0"/>
              </a:spcAft>
              <a:buClr>
                <a:schemeClr val="dk1"/>
              </a:buClr>
              <a:buSzPts val="2200"/>
              <a:buFont typeface="Arial" panose="020B0604020202020204"/>
              <a:buNone/>
              <a:defRPr sz="2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spcBef>
                <a:spcPts val="360"/>
              </a:spcBef>
              <a:spcAft>
                <a:spcPts val="0"/>
              </a:spcAft>
              <a:buClr>
                <a:schemeClr val="dk1"/>
              </a:buClr>
              <a:buSzPts val="18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spcBef>
                <a:spcPts val="320"/>
              </a:spcBef>
              <a:spcAft>
                <a:spcPts val="0"/>
              </a:spcAft>
              <a:buClr>
                <a:schemeClr val="dk1"/>
              </a:buClr>
              <a:buSzPts val="1600"/>
              <a:buFont typeface="Arial" panose="020B0604020202020204"/>
              <a:buNone/>
              <a:defRPr sz="16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22" name="Google Shape;22;p12"/>
          <p:cNvSpPr txBox="1">
            <a:spLocks noGrp="1"/>
          </p:cNvSpPr>
          <p:nvPr>
            <p:ph type="body" idx="2"/>
          </p:nvPr>
        </p:nvSpPr>
        <p:spPr>
          <a:xfrm>
            <a:off x="226694" y="3496385"/>
            <a:ext cx="6755392" cy="12046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panose="020B0604020202020204"/>
              <a:buNone/>
              <a:defRPr sz="2000" b="0" i="1"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440"/>
              </a:spcBef>
              <a:spcAft>
                <a:spcPts val="0"/>
              </a:spcAft>
              <a:buClr>
                <a:schemeClr val="dk1"/>
              </a:buClr>
              <a:buSzPts val="2200"/>
              <a:buFont typeface="Arial" panose="020B0604020202020204"/>
              <a:buNone/>
              <a:defRPr sz="2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spcBef>
                <a:spcPts val="360"/>
              </a:spcBef>
              <a:spcAft>
                <a:spcPts val="0"/>
              </a:spcAft>
              <a:buClr>
                <a:schemeClr val="dk1"/>
              </a:buClr>
              <a:buSzPts val="18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spcBef>
                <a:spcPts val="320"/>
              </a:spcBef>
              <a:spcAft>
                <a:spcPts val="0"/>
              </a:spcAft>
              <a:buClr>
                <a:schemeClr val="dk1"/>
              </a:buClr>
              <a:buSzPts val="1600"/>
              <a:buFont typeface="Arial" panose="020B0604020202020204"/>
              <a:buNone/>
              <a:defRPr sz="16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23" name="Google Shape;23;p12"/>
          <p:cNvSpPr txBox="1">
            <a:spLocks noGrp="1"/>
          </p:cNvSpPr>
          <p:nvPr>
            <p:ph type="body" idx="3"/>
          </p:nvPr>
        </p:nvSpPr>
        <p:spPr>
          <a:xfrm>
            <a:off x="226691" y="2155152"/>
            <a:ext cx="8532005" cy="121941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panose="020B0604020202020204"/>
              <a:buNone/>
              <a:defRPr sz="30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68300" algn="l" rtl="0">
              <a:spcBef>
                <a:spcPts val="440"/>
              </a:spcBef>
              <a:spcAft>
                <a:spcPts val="0"/>
              </a:spcAft>
              <a:buClr>
                <a:schemeClr val="dk1"/>
              </a:buClr>
              <a:buSzPts val="2200"/>
              <a:buFont typeface="Arial" panose="020B0604020202020204"/>
              <a:buChar char="–"/>
              <a:defRPr sz="2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grpSp>
        <p:nvGrpSpPr>
          <p:cNvPr id="24" name="Google Shape;24;p12"/>
          <p:cNvGrpSpPr/>
          <p:nvPr/>
        </p:nvGrpSpPr>
        <p:grpSpPr>
          <a:xfrm>
            <a:off x="-1" y="17762"/>
            <a:ext cx="12192000" cy="742"/>
            <a:chOff x="-1" y="1761975"/>
            <a:chExt cx="12188825" cy="742"/>
          </a:xfrm>
        </p:grpSpPr>
        <p:cxnSp>
          <p:nvCxnSpPr>
            <p:cNvPr id="25" name="Google Shape;25;p12"/>
            <p:cNvCxnSpPr/>
            <p:nvPr/>
          </p:nvCxnSpPr>
          <p:spPr>
            <a:xfrm rot="10800000">
              <a:off x="-1" y="1761975"/>
              <a:ext cx="4058879" cy="0"/>
            </a:xfrm>
            <a:prstGeom prst="straightConnector1">
              <a:avLst/>
            </a:prstGeom>
            <a:noFill/>
            <a:ln w="50800" cap="flat" cmpd="sng">
              <a:solidFill>
                <a:srgbClr val="A5A5A5"/>
              </a:solidFill>
              <a:prstDash val="solid"/>
              <a:round/>
              <a:headEnd type="none" w="sm" len="sm"/>
              <a:tailEnd type="none" w="sm" len="sm"/>
            </a:ln>
          </p:spPr>
        </p:cxnSp>
        <p:cxnSp>
          <p:nvCxnSpPr>
            <p:cNvPr id="26" name="Google Shape;26;p12"/>
            <p:cNvCxnSpPr/>
            <p:nvPr/>
          </p:nvCxnSpPr>
          <p:spPr>
            <a:xfrm rot="10800000">
              <a:off x="4058878" y="1762717"/>
              <a:ext cx="8129946" cy="0"/>
            </a:xfrm>
            <a:prstGeom prst="straightConnector1">
              <a:avLst/>
            </a:prstGeom>
            <a:noFill/>
            <a:ln w="50800" cap="flat" cmpd="sng">
              <a:solidFill>
                <a:srgbClr val="90152A"/>
              </a:solidFill>
              <a:prstDash val="solid"/>
              <a:round/>
              <a:headEnd type="none" w="sm" len="sm"/>
              <a:tailEnd type="none" w="sm" len="sm"/>
            </a:ln>
          </p:spPr>
        </p:cxnSp>
      </p:grpSp>
      <p:pic>
        <p:nvPicPr>
          <p:cNvPr id="27" name="Google Shape;27;p12"/>
          <p:cNvPicPr preferRelativeResize="0"/>
          <p:nvPr/>
        </p:nvPicPr>
        <p:blipFill rotWithShape="1">
          <a:blip r:embed="rId3"/>
          <a:srcRect/>
          <a:stretch>
            <a:fillRect/>
          </a:stretch>
        </p:blipFill>
        <p:spPr>
          <a:xfrm>
            <a:off x="314749" y="-14942"/>
            <a:ext cx="2673411" cy="1518920"/>
          </a:xfrm>
          <a:prstGeom prst="rect">
            <a:avLst/>
          </a:prstGeom>
          <a:noFill/>
          <a:ln>
            <a:noFill/>
          </a:ln>
        </p:spPr>
      </p:pic>
      <p:grpSp>
        <p:nvGrpSpPr>
          <p:cNvPr id="28" name="Google Shape;28;p12"/>
          <p:cNvGrpSpPr/>
          <p:nvPr/>
        </p:nvGrpSpPr>
        <p:grpSpPr>
          <a:xfrm>
            <a:off x="-1" y="6406188"/>
            <a:ext cx="12192000" cy="451813"/>
            <a:chOff x="-1" y="6406187"/>
            <a:chExt cx="12188825" cy="451813"/>
          </a:xfrm>
        </p:grpSpPr>
        <p:sp>
          <p:nvSpPr>
            <p:cNvPr id="29" name="Google Shape;29;p12"/>
            <p:cNvSpPr/>
            <p:nvPr/>
          </p:nvSpPr>
          <p:spPr>
            <a:xfrm>
              <a:off x="-1" y="6406187"/>
              <a:ext cx="12188825" cy="4518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30" name="Google Shape;30;p12"/>
            <p:cNvCxnSpPr/>
            <p:nvPr/>
          </p:nvCxnSpPr>
          <p:spPr>
            <a:xfrm rot="10800000">
              <a:off x="-1" y="6412992"/>
              <a:ext cx="4058879" cy="0"/>
            </a:xfrm>
            <a:prstGeom prst="straightConnector1">
              <a:avLst/>
            </a:prstGeom>
            <a:noFill/>
            <a:ln w="50800" cap="flat" cmpd="sng">
              <a:solidFill>
                <a:srgbClr val="DF7023"/>
              </a:solidFill>
              <a:prstDash val="solid"/>
              <a:round/>
              <a:headEnd type="none" w="sm" len="sm"/>
              <a:tailEnd type="none" w="sm" len="sm"/>
            </a:ln>
          </p:spPr>
        </p:cxnSp>
        <p:cxnSp>
          <p:nvCxnSpPr>
            <p:cNvPr id="31" name="Google Shape;31;p12"/>
            <p:cNvCxnSpPr/>
            <p:nvPr/>
          </p:nvCxnSpPr>
          <p:spPr>
            <a:xfrm rot="10800000">
              <a:off x="4058878" y="6413734"/>
              <a:ext cx="8129946" cy="0"/>
            </a:xfrm>
            <a:prstGeom prst="straightConnector1">
              <a:avLst/>
            </a:prstGeom>
            <a:noFill/>
            <a:ln w="50800" cap="flat" cmpd="sng">
              <a:solidFill>
                <a:srgbClr val="0F787D"/>
              </a:solidFill>
              <a:prstDash val="solid"/>
              <a:round/>
              <a:headEnd type="none" w="sm" len="sm"/>
              <a:tailEnd type="none" w="sm" len="sm"/>
            </a:ln>
          </p:spPr>
        </p:cxnSp>
      </p:gr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head w/ Bullets">
  <p:cSld name="Subhead w/ Bullets">
    <p:spTree>
      <p:nvGrpSpPr>
        <p:cNvPr id="1" name="Shape 32"/>
        <p:cNvGrpSpPr/>
        <p:nvPr/>
      </p:nvGrpSpPr>
      <p:grpSpPr>
        <a:xfrm>
          <a:off x="0" y="0"/>
          <a:ext cx="0" cy="0"/>
          <a:chOff x="0" y="0"/>
          <a:chExt cx="0" cy="0"/>
        </a:xfrm>
      </p:grpSpPr>
      <p:sp>
        <p:nvSpPr>
          <p:cNvPr id="33" name="Google Shape;33;p13"/>
          <p:cNvSpPr txBox="1">
            <a:spLocks noGrp="1"/>
          </p:cNvSpPr>
          <p:nvPr>
            <p:ph type="body" idx="1"/>
          </p:nvPr>
        </p:nvSpPr>
        <p:spPr>
          <a:xfrm>
            <a:off x="302684" y="1708727"/>
            <a:ext cx="11588749" cy="4385167"/>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17500" algn="l" rtl="0">
              <a:spcBef>
                <a:spcPts val="12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04800" algn="l" rtl="0">
              <a:spcBef>
                <a:spcPts val="1200"/>
              </a:spcBef>
              <a:spcAft>
                <a:spcPts val="0"/>
              </a:spcAft>
              <a:buClr>
                <a:schemeClr val="dk1"/>
              </a:buClr>
              <a:buSzPts val="1200"/>
              <a:buFont typeface="Arial" panose="020B0604020202020204"/>
              <a:buChar char="•"/>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92100" algn="l" rtl="0">
              <a:spcBef>
                <a:spcPts val="1200"/>
              </a:spcBef>
              <a:spcAft>
                <a:spcPts val="0"/>
              </a:spcAft>
              <a:buClr>
                <a:schemeClr val="dk1"/>
              </a:buClr>
              <a:buSzPts val="1000"/>
              <a:buFont typeface="Arial" panose="020B0604020202020204"/>
              <a:buChar char="•"/>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92100" algn="l" rtl="0">
              <a:spcBef>
                <a:spcPts val="1200"/>
              </a:spcBef>
              <a:spcAft>
                <a:spcPts val="0"/>
              </a:spcAft>
              <a:buClr>
                <a:schemeClr val="dk1"/>
              </a:buClr>
              <a:buSzPts val="1000"/>
              <a:buFont typeface="Arial" panose="020B0604020202020204"/>
              <a:buChar char="•"/>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12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34" name="Google Shape;34;p13"/>
          <p:cNvSpPr txBox="1">
            <a:spLocks noGrp="1"/>
          </p:cNvSpPr>
          <p:nvPr>
            <p:ph type="sldNum" idx="12"/>
          </p:nvPr>
        </p:nvSpPr>
        <p:spPr>
          <a:xfrm>
            <a:off x="11356641" y="6449010"/>
            <a:ext cx="63549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lang="en-US"/>
          </a:p>
        </p:txBody>
      </p:sp>
      <p:sp>
        <p:nvSpPr>
          <p:cNvPr id="35" name="Google Shape;35;p13"/>
          <p:cNvSpPr txBox="1">
            <a:spLocks noGrp="1"/>
          </p:cNvSpPr>
          <p:nvPr>
            <p:ph type="title"/>
          </p:nvPr>
        </p:nvSpPr>
        <p:spPr>
          <a:xfrm>
            <a:off x="302684" y="418355"/>
            <a:ext cx="9737787" cy="5358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panose="020B0604020202020204"/>
              <a:buNone/>
              <a:defRPr sz="30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Google Shape;36;p13"/>
          <p:cNvSpPr txBox="1">
            <a:spLocks noGrp="1"/>
          </p:cNvSpPr>
          <p:nvPr>
            <p:ph type="body" idx="2"/>
          </p:nvPr>
        </p:nvSpPr>
        <p:spPr>
          <a:xfrm>
            <a:off x="302685" y="1006103"/>
            <a:ext cx="9767336" cy="4080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68300" algn="l" rtl="0">
              <a:spcBef>
                <a:spcPts val="440"/>
              </a:spcBef>
              <a:spcAft>
                <a:spcPts val="0"/>
              </a:spcAft>
              <a:buClr>
                <a:schemeClr val="dk1"/>
              </a:buClr>
              <a:buSzPts val="2200"/>
              <a:buFont typeface="Arial" panose="020B0604020202020204"/>
              <a:buChar char="–"/>
              <a:defRPr sz="2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spcBef>
                <a:spcPts val="540"/>
              </a:spcBef>
              <a:spcAft>
                <a:spcPts val="0"/>
              </a:spcAft>
              <a:buClr>
                <a:schemeClr val="dk1"/>
              </a:buClr>
              <a:buSzPts val="2700"/>
              <a:buFont typeface="Arial" panose="020B0604020202020204"/>
              <a:buNone/>
              <a:defRPr sz="27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spcBef>
                <a:spcPts val="540"/>
              </a:spcBef>
              <a:spcAft>
                <a:spcPts val="0"/>
              </a:spcAft>
              <a:buClr>
                <a:schemeClr val="dk1"/>
              </a:buClr>
              <a:buSzPts val="2700"/>
              <a:buFont typeface="Arial" panose="020B0604020202020204"/>
              <a:buNone/>
              <a:defRPr sz="27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spcBef>
                <a:spcPts val="540"/>
              </a:spcBef>
              <a:spcAft>
                <a:spcPts val="0"/>
              </a:spcAft>
              <a:buClr>
                <a:schemeClr val="dk1"/>
              </a:buClr>
              <a:buSzPts val="2700"/>
              <a:buFont typeface="Arial" panose="020B0604020202020204"/>
              <a:buNone/>
              <a:defRPr sz="27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7"/>
        <p:cNvGrpSpPr/>
        <p:nvPr/>
      </p:nvGrpSpPr>
      <p:grpSpPr>
        <a:xfrm>
          <a:off x="0" y="0"/>
          <a:ext cx="0" cy="0"/>
          <a:chOff x="0" y="0"/>
          <a:chExt cx="0" cy="0"/>
        </a:xfrm>
      </p:grpSpPr>
      <p:sp>
        <p:nvSpPr>
          <p:cNvPr id="38" name="Google Shape;38;p14"/>
          <p:cNvSpPr txBox="1">
            <a:spLocks noGrp="1"/>
          </p:cNvSpPr>
          <p:nvPr>
            <p:ph type="title"/>
          </p:nvPr>
        </p:nvSpPr>
        <p:spPr>
          <a:xfrm>
            <a:off x="0" y="0"/>
            <a:ext cx="3000781"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2200"/>
              <a:buFont typeface="Century Gothic" panose="020B0502020202020204"/>
              <a:buNone/>
              <a:defRPr sz="2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9" name="Google Shape;39;p14"/>
          <p:cNvSpPr txBox="1">
            <a:spLocks noGrp="1"/>
          </p:cNvSpPr>
          <p:nvPr>
            <p:ph type="body" idx="1"/>
          </p:nvPr>
        </p:nvSpPr>
        <p:spPr>
          <a:xfrm>
            <a:off x="0" y="0"/>
            <a:ext cx="3000781" cy="30000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68300" algn="l" rtl="0">
              <a:spcBef>
                <a:spcPts val="440"/>
              </a:spcBef>
              <a:spcAft>
                <a:spcPts val="0"/>
              </a:spcAft>
              <a:buClr>
                <a:schemeClr val="dk1"/>
              </a:buClr>
              <a:buSzPts val="2200"/>
              <a:buFont typeface="Arial" panose="020B0604020202020204"/>
              <a:buChar char="–"/>
              <a:defRPr sz="2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0" name="Google Shape;40;p14"/>
          <p:cNvSpPr txBox="1">
            <a:spLocks noGrp="1"/>
          </p:cNvSpPr>
          <p:nvPr>
            <p:ph type="dt" idx="10"/>
          </p:nvPr>
        </p:nvSpPr>
        <p:spPr>
          <a:xfrm>
            <a:off x="0" y="0"/>
            <a:ext cx="3000781"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1" name="Google Shape;41;p14"/>
          <p:cNvSpPr txBox="1">
            <a:spLocks noGrp="1"/>
          </p:cNvSpPr>
          <p:nvPr>
            <p:ph type="ftr" idx="11"/>
          </p:nvPr>
        </p:nvSpPr>
        <p:spPr>
          <a:xfrm>
            <a:off x="0" y="0"/>
            <a:ext cx="3000781"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2" name="Google Shape;42;p14"/>
          <p:cNvSpPr txBox="1">
            <a:spLocks noGrp="1"/>
          </p:cNvSpPr>
          <p:nvPr>
            <p:ph type="sldNum" idx="12"/>
          </p:nvPr>
        </p:nvSpPr>
        <p:spPr>
          <a:xfrm>
            <a:off x="11594196" y="6460941"/>
            <a:ext cx="47674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lang="en-US"/>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3"/>
        <p:cNvGrpSpPr/>
        <p:nvPr/>
      </p:nvGrpSpPr>
      <p:grpSpPr>
        <a:xfrm>
          <a:off x="0" y="0"/>
          <a:ext cx="0" cy="0"/>
          <a:chOff x="0" y="0"/>
          <a:chExt cx="0" cy="0"/>
        </a:xfrm>
      </p:grpSpPr>
      <p:sp>
        <p:nvSpPr>
          <p:cNvPr id="44" name="Google Shape;44;p15"/>
          <p:cNvSpPr txBox="1">
            <a:spLocks noGrp="1"/>
          </p:cNvSpPr>
          <p:nvPr>
            <p:ph type="body" idx="1"/>
          </p:nvPr>
        </p:nvSpPr>
        <p:spPr>
          <a:xfrm>
            <a:off x="991810" y="1570619"/>
            <a:ext cx="10230264" cy="349025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chemeClr val="dk1"/>
              </a:buClr>
              <a:buSzPts val="3600"/>
              <a:buFont typeface="Arial" panose="020B0604020202020204"/>
              <a:buNone/>
              <a:defRPr sz="3600" b="0"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914400" marR="0" lvl="1" indent="-228600" algn="l" rtl="0">
              <a:spcBef>
                <a:spcPts val="360"/>
              </a:spcBef>
              <a:spcAft>
                <a:spcPts val="0"/>
              </a:spcAft>
              <a:buClr>
                <a:schemeClr val="dk1"/>
              </a:buClr>
              <a:buSzPts val="18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spcBef>
                <a:spcPts val="360"/>
              </a:spcBef>
              <a:spcAft>
                <a:spcPts val="0"/>
              </a:spcAft>
              <a:buClr>
                <a:schemeClr val="dk1"/>
              </a:buClr>
              <a:buSzPts val="18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spcBef>
                <a:spcPts val="360"/>
              </a:spcBef>
              <a:spcAft>
                <a:spcPts val="0"/>
              </a:spcAft>
              <a:buClr>
                <a:schemeClr val="dk1"/>
              </a:buClr>
              <a:buSzPts val="18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spcBef>
                <a:spcPts val="360"/>
              </a:spcBef>
              <a:spcAft>
                <a:spcPts val="0"/>
              </a:spcAft>
              <a:buClr>
                <a:schemeClr val="dk1"/>
              </a:buClr>
              <a:buSzPts val="18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5" name="Google Shape;45;p15"/>
          <p:cNvSpPr txBox="1">
            <a:spLocks noGrp="1"/>
          </p:cNvSpPr>
          <p:nvPr>
            <p:ph type="body" idx="2"/>
          </p:nvPr>
        </p:nvSpPr>
        <p:spPr>
          <a:xfrm>
            <a:off x="4413252" y="5206139"/>
            <a:ext cx="7421034" cy="897659"/>
          </a:xfrm>
          <a:prstGeom prst="rect">
            <a:avLst/>
          </a:prstGeom>
          <a:noFill/>
          <a:ln>
            <a:noFill/>
          </a:ln>
        </p:spPr>
        <p:txBody>
          <a:bodyPr spcFirstLastPara="1" wrap="square" lIns="91425" tIns="45700" rIns="91425" bIns="45700" anchor="t" anchorCtr="0">
            <a:noAutofit/>
          </a:bodyPr>
          <a:lstStyle>
            <a:lvl1pPr marL="457200" marR="0" lvl="0" indent="-228600" algn="r" rtl="0">
              <a:spcBef>
                <a:spcPts val="320"/>
              </a:spcBef>
              <a:spcAft>
                <a:spcPts val="0"/>
              </a:spcAft>
              <a:buClr>
                <a:schemeClr val="dk1"/>
              </a:buClr>
              <a:buSzPts val="16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68300" algn="l" rtl="0">
              <a:spcBef>
                <a:spcPts val="440"/>
              </a:spcBef>
              <a:spcAft>
                <a:spcPts val="0"/>
              </a:spcAft>
              <a:buClr>
                <a:schemeClr val="dk1"/>
              </a:buClr>
              <a:buSzPts val="2200"/>
              <a:buFont typeface="Arial" panose="020B0604020202020204"/>
              <a:buChar char="–"/>
              <a:defRPr sz="2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pic>
        <p:nvPicPr>
          <p:cNvPr id="46" name="Google Shape;46;p15" descr="OpenQuote.png"/>
          <p:cNvPicPr preferRelativeResize="0"/>
          <p:nvPr/>
        </p:nvPicPr>
        <p:blipFill rotWithShape="1">
          <a:blip r:embed="rId2"/>
          <a:srcRect/>
          <a:stretch>
            <a:fillRect/>
          </a:stretch>
        </p:blipFill>
        <p:spPr>
          <a:xfrm>
            <a:off x="304800" y="1561545"/>
            <a:ext cx="743858" cy="371928"/>
          </a:xfrm>
          <a:prstGeom prst="rect">
            <a:avLst/>
          </a:prstGeom>
          <a:noFill/>
          <a:ln>
            <a:noFill/>
          </a:ln>
        </p:spPr>
      </p:pic>
      <p:pic>
        <p:nvPicPr>
          <p:cNvPr id="47" name="Google Shape;47;p15" descr="OpenQuote.png"/>
          <p:cNvPicPr preferRelativeResize="0"/>
          <p:nvPr/>
        </p:nvPicPr>
        <p:blipFill rotWithShape="1">
          <a:blip r:embed="rId2"/>
          <a:srcRect/>
          <a:stretch>
            <a:fillRect/>
          </a:stretch>
        </p:blipFill>
        <p:spPr>
          <a:xfrm rot="10800000">
            <a:off x="11093754" y="4701328"/>
            <a:ext cx="743858" cy="371928"/>
          </a:xfrm>
          <a:prstGeom prst="rect">
            <a:avLst/>
          </a:prstGeom>
          <a:noFill/>
          <a:ln>
            <a:noFill/>
          </a:ln>
        </p:spPr>
      </p:pic>
      <p:sp>
        <p:nvSpPr>
          <p:cNvPr id="48" name="Google Shape;48;p15"/>
          <p:cNvSpPr txBox="1">
            <a:spLocks noGrp="1"/>
          </p:cNvSpPr>
          <p:nvPr>
            <p:ph type="title"/>
          </p:nvPr>
        </p:nvSpPr>
        <p:spPr>
          <a:xfrm>
            <a:off x="302684" y="418353"/>
            <a:ext cx="9737787" cy="6574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panose="020B0604020202020204"/>
              <a:buNone/>
              <a:defRPr sz="30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9" name="Google Shape;49;p15"/>
          <p:cNvSpPr txBox="1">
            <a:spLocks noGrp="1"/>
          </p:cNvSpPr>
          <p:nvPr>
            <p:ph type="sldNum" idx="12"/>
          </p:nvPr>
        </p:nvSpPr>
        <p:spPr>
          <a:xfrm>
            <a:off x="11594196" y="6460941"/>
            <a:ext cx="47674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lang="en-US"/>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1"/>
          <p:cNvGrpSpPr/>
          <p:nvPr/>
        </p:nvGrpSpPr>
        <p:grpSpPr>
          <a:xfrm>
            <a:off x="-1" y="-8881"/>
            <a:ext cx="12192000" cy="1238113"/>
            <a:chOff x="0" y="0"/>
            <a:chExt cx="9144000" cy="928827"/>
          </a:xfrm>
        </p:grpSpPr>
        <p:cxnSp>
          <p:nvCxnSpPr>
            <p:cNvPr id="11" name="Google Shape;11;p11"/>
            <p:cNvCxnSpPr/>
            <p:nvPr/>
          </p:nvCxnSpPr>
          <p:spPr>
            <a:xfrm>
              <a:off x="6099048" y="26122"/>
              <a:ext cx="3044952" cy="0"/>
            </a:xfrm>
            <a:prstGeom prst="straightConnector1">
              <a:avLst/>
            </a:prstGeom>
            <a:noFill/>
            <a:ln w="50800" cap="flat" cmpd="sng">
              <a:solidFill>
                <a:srgbClr val="A5A5A5"/>
              </a:solidFill>
              <a:prstDash val="solid"/>
              <a:round/>
              <a:headEnd type="none" w="sm" len="sm"/>
              <a:tailEnd type="none" w="sm" len="sm"/>
            </a:ln>
          </p:spPr>
        </p:cxnSp>
        <p:cxnSp>
          <p:nvCxnSpPr>
            <p:cNvPr id="12" name="Google Shape;12;p11"/>
            <p:cNvCxnSpPr/>
            <p:nvPr/>
          </p:nvCxnSpPr>
          <p:spPr>
            <a:xfrm>
              <a:off x="0" y="26679"/>
              <a:ext cx="6099048" cy="0"/>
            </a:xfrm>
            <a:prstGeom prst="straightConnector1">
              <a:avLst/>
            </a:prstGeom>
            <a:noFill/>
            <a:ln w="50800" cap="flat" cmpd="sng">
              <a:solidFill>
                <a:srgbClr val="90152A"/>
              </a:solidFill>
              <a:prstDash val="solid"/>
              <a:round/>
              <a:headEnd type="none" w="sm" len="sm"/>
              <a:tailEnd type="none" w="sm" len="sm"/>
            </a:ln>
          </p:spPr>
        </p:cxnSp>
        <p:pic>
          <p:nvPicPr>
            <p:cNvPr id="13" name="Google Shape;13;p11"/>
            <p:cNvPicPr preferRelativeResize="0"/>
            <p:nvPr/>
          </p:nvPicPr>
          <p:blipFill rotWithShape="1">
            <a:blip r:embed="rId6"/>
            <a:srcRect t="13018" r="68665"/>
            <a:stretch>
              <a:fillRect/>
            </a:stretch>
          </p:blipFill>
          <p:spPr>
            <a:xfrm>
              <a:off x="8323018" y="0"/>
              <a:ext cx="588774" cy="928827"/>
            </a:xfrm>
            <a:prstGeom prst="rect">
              <a:avLst/>
            </a:prstGeom>
            <a:noFill/>
            <a:ln>
              <a:noFill/>
            </a:ln>
          </p:spPr>
        </p:pic>
      </p:grpSp>
      <p:sp>
        <p:nvSpPr>
          <p:cNvPr id="14" name="Google Shape;14;p11"/>
          <p:cNvSpPr/>
          <p:nvPr/>
        </p:nvSpPr>
        <p:spPr>
          <a:xfrm>
            <a:off x="1" y="6446520"/>
            <a:ext cx="12192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5" name="Google Shape;15;p11"/>
          <p:cNvCxnSpPr/>
          <p:nvPr/>
        </p:nvCxnSpPr>
        <p:spPr>
          <a:xfrm>
            <a:off x="8132063" y="6419317"/>
            <a:ext cx="4059936" cy="0"/>
          </a:xfrm>
          <a:prstGeom prst="straightConnector1">
            <a:avLst/>
          </a:prstGeom>
          <a:noFill/>
          <a:ln w="50800" cap="flat" cmpd="sng">
            <a:solidFill>
              <a:srgbClr val="DF7023"/>
            </a:solidFill>
            <a:prstDash val="solid"/>
            <a:round/>
            <a:headEnd type="none" w="sm" len="sm"/>
            <a:tailEnd type="none" w="sm" len="sm"/>
          </a:ln>
        </p:spPr>
      </p:cxnSp>
      <p:cxnSp>
        <p:nvCxnSpPr>
          <p:cNvPr id="16" name="Google Shape;16;p11"/>
          <p:cNvCxnSpPr/>
          <p:nvPr/>
        </p:nvCxnSpPr>
        <p:spPr>
          <a:xfrm>
            <a:off x="-1" y="6420059"/>
            <a:ext cx="8132064" cy="0"/>
          </a:xfrm>
          <a:prstGeom prst="straightConnector1">
            <a:avLst/>
          </a:prstGeom>
          <a:noFill/>
          <a:ln w="50800" cap="flat" cmpd="sng">
            <a:solidFill>
              <a:srgbClr val="0F787D"/>
            </a:solidFill>
            <a:prstDash val="solid"/>
            <a:round/>
            <a:headEnd type="none" w="sm" len="sm"/>
            <a:tailEnd type="none" w="sm" len="sm"/>
          </a:ln>
        </p:spPr>
      </p:cxnSp>
      <p:pic>
        <p:nvPicPr>
          <p:cNvPr id="17" name="Google Shape;17;p11"/>
          <p:cNvPicPr preferRelativeResize="0"/>
          <p:nvPr/>
        </p:nvPicPr>
        <p:blipFill rotWithShape="1">
          <a:blip r:embed="rId7"/>
          <a:srcRect/>
          <a:stretch>
            <a:fillRect/>
          </a:stretch>
        </p:blipFill>
        <p:spPr>
          <a:xfrm>
            <a:off x="8438173" y="6584950"/>
            <a:ext cx="2934464" cy="127000"/>
          </a:xfrm>
          <a:prstGeom prst="rect">
            <a:avLst/>
          </a:prstGeom>
          <a:noFill/>
          <a:ln>
            <a:noFill/>
          </a:ln>
        </p:spPr>
      </p:pic>
      <p:sp>
        <p:nvSpPr>
          <p:cNvPr id="18" name="Google Shape;18;p11"/>
          <p:cNvSpPr txBox="1">
            <a:spLocks noGrp="1"/>
          </p:cNvSpPr>
          <p:nvPr>
            <p:ph type="sldNum" idx="12"/>
          </p:nvPr>
        </p:nvSpPr>
        <p:spPr>
          <a:xfrm>
            <a:off x="11594196" y="6460941"/>
            <a:ext cx="476747"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1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11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11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11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11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11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11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11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11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p14:reveal/>
      </p:transition>
    </mc:Choice>
    <mc:Fallback xmlns="">
      <p:transition>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kaggle.com/datasets/hemanthsai7/loandefault?select=train.csv" TargetMode="External"/><Relationship Id="rId2" Type="http://schemas.openxmlformats.org/officeDocument/2006/relationships/hyperlink" Target="https://medium.datadriveninvestor.com/k-nearest-neighbors-in-python-hyperparameters-tuning-716734bc557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body" idx="1"/>
          </p:nvPr>
        </p:nvSpPr>
        <p:spPr>
          <a:xfrm>
            <a:off x="228219" y="4366517"/>
            <a:ext cx="11560017" cy="1715784"/>
          </a:xfrm>
          <a:prstGeom prst="rect">
            <a:avLst/>
          </a:prstGeom>
          <a:noFill/>
          <a:ln>
            <a:noFill/>
          </a:ln>
        </p:spPr>
        <p:txBody>
          <a:bodyPr spcFirstLastPara="1" wrap="square" lIns="91425" tIns="45700" rIns="91425" bIns="45700" anchor="t" anchorCtr="0">
            <a:noAutofit/>
          </a:bodyPr>
          <a:lstStyle/>
          <a:p>
            <a:pPr marL="0" indent="0">
              <a:buSzPts val="2400"/>
            </a:pPr>
            <a:r>
              <a:rPr lang="en-US" sz="2400" b="1"/>
              <a:t>Presented by</a:t>
            </a:r>
            <a:r>
              <a:rPr lang="en-US" sz="2400"/>
              <a:t> :  Ritesh Patil, </a:t>
            </a:r>
            <a:r>
              <a:rPr lang="en-US" sz="2400" err="1"/>
              <a:t>Shenglin</a:t>
            </a:r>
            <a:r>
              <a:rPr lang="en-US" sz="2400"/>
              <a:t> Wang, Rachel Rouse, </a:t>
            </a:r>
            <a:r>
              <a:rPr lang="en-US" sz="2400" err="1"/>
              <a:t>Ruimin</a:t>
            </a:r>
            <a:r>
              <a:rPr lang="en-US" sz="2400"/>
              <a:t> Zeng</a:t>
            </a:r>
          </a:p>
          <a:p>
            <a:pPr marL="0" indent="0">
              <a:buSzPts val="2400"/>
            </a:pPr>
            <a:endParaRPr lang="en-US">
              <a:solidFill>
                <a:srgbClr val="2D3B45"/>
              </a:solidFill>
            </a:endParaRPr>
          </a:p>
          <a:p>
            <a:pPr marL="0" indent="0">
              <a:buSzPts val="2400"/>
            </a:pPr>
            <a:endParaRPr lang="en-US" sz="2400"/>
          </a:p>
          <a:p>
            <a:pPr marL="0" indent="0">
              <a:buSzPts val="2400"/>
            </a:pPr>
            <a:endParaRPr lang="en-US" sz="2400"/>
          </a:p>
          <a:p>
            <a:pPr marL="0" indent="0">
              <a:buSzPts val="2400"/>
            </a:pPr>
            <a:r>
              <a:rPr lang="en-US" sz="2400"/>
              <a:t>                          </a:t>
            </a:r>
            <a:endParaRPr lang="en-US"/>
          </a:p>
        </p:txBody>
      </p:sp>
      <p:sp>
        <p:nvSpPr>
          <p:cNvPr id="55" name="Google Shape;55;p1"/>
          <p:cNvSpPr txBox="1">
            <a:spLocks noGrp="1"/>
          </p:cNvSpPr>
          <p:nvPr>
            <p:ph type="body" idx="3"/>
          </p:nvPr>
        </p:nvSpPr>
        <p:spPr>
          <a:xfrm>
            <a:off x="228220" y="1727201"/>
            <a:ext cx="11783939" cy="2105060"/>
          </a:xfrm>
          <a:prstGeom prst="rect">
            <a:avLst/>
          </a:prstGeom>
          <a:noFill/>
          <a:ln>
            <a:noFill/>
          </a:ln>
        </p:spPr>
        <p:txBody>
          <a:bodyPr spcFirstLastPara="1" wrap="square" lIns="91425" tIns="45700" rIns="91425" bIns="45700" anchor="t" anchorCtr="0">
            <a:noAutofit/>
          </a:bodyPr>
          <a:lstStyle/>
          <a:p>
            <a:pPr marL="0" indent="0"/>
            <a:r>
              <a:rPr lang="en-US"/>
              <a:t>MIS- 637 A</a:t>
            </a:r>
          </a:p>
          <a:p>
            <a:pPr marL="0" indent="0"/>
            <a:endParaRPr lang="en-US"/>
          </a:p>
          <a:p>
            <a:pPr marL="0" indent="0"/>
            <a:r>
              <a:rPr lang="en-US" sz="3600"/>
              <a:t>ML Algorithms to Predict Loan Default </a:t>
            </a:r>
          </a:p>
          <a:p>
            <a:pPr marL="0" indent="0">
              <a:buSzPts val="2800"/>
            </a:pPr>
            <a:r>
              <a:rPr lang="en-US" sz="2800"/>
              <a:t>    </a:t>
            </a:r>
            <a:endParaRPr sz="2800"/>
          </a:p>
        </p:txBody>
      </p:sp>
    </p:spTree>
    <p:extLst>
      <p:ext uri="{BB962C8B-B14F-4D97-AF65-F5344CB8AC3E}">
        <p14:creationId xmlns:p14="http://schemas.microsoft.com/office/powerpoint/2010/main" val="336297457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7CCA86-A25A-75D9-BB71-8EE1600FCC16}"/>
              </a:ext>
            </a:extLst>
          </p:cNvPr>
          <p:cNvSpPr>
            <a:spLocks noGrp="1"/>
          </p:cNvSpPr>
          <p:nvPr>
            <p:ph type="body" idx="1"/>
          </p:nvPr>
        </p:nvSpPr>
        <p:spPr/>
        <p:txBody>
          <a:bodyPr/>
          <a:lstStyle/>
          <a:p>
            <a:pPr>
              <a:buFont typeface="Wingdings" panose="020B0604020202020204"/>
              <a:buChar char="ü"/>
            </a:pPr>
            <a:r>
              <a:rPr lang="en-US"/>
              <a:t>Since our data set is very unbalanced, it might cause bias in training. Thus, it is important to create a smaller sample but more balanced from the data set.</a:t>
            </a:r>
          </a:p>
          <a:p>
            <a:pPr>
              <a:buFont typeface="Wingdings" panose="020B0604020202020204"/>
              <a:buChar char="ü"/>
            </a:pPr>
            <a:endParaRPr lang="en-US"/>
          </a:p>
          <a:p>
            <a:pPr>
              <a:buFont typeface="Wingdings" panose="020B0604020202020204"/>
              <a:buChar char="ü"/>
            </a:pPr>
            <a:r>
              <a:rPr lang="en-US"/>
              <a:t>We select 6241 defaulter rows and 6241 non-defaulter rows and combine them together. The non-defaulter rows are chosen by random selection.</a:t>
            </a:r>
          </a:p>
          <a:p>
            <a:pPr>
              <a:buFont typeface="Wingdings" panose="020B0604020202020204"/>
              <a:buChar char="ü"/>
            </a:pPr>
            <a:endParaRPr lang="en-US"/>
          </a:p>
          <a:p>
            <a:pPr>
              <a:buFont typeface="Wingdings" panose="020B0604020202020204"/>
              <a:buChar char="ü"/>
            </a:pPr>
            <a:r>
              <a:rPr lang="en-US"/>
              <a:t>We split the data set into 70% of training data and 30% of testing data. Training set will fit the model and testing set will test the model performance.</a:t>
            </a:r>
          </a:p>
          <a:p>
            <a:pPr>
              <a:buFont typeface="Courier New" panose="020B0604020202020204"/>
              <a:buChar char="o"/>
            </a:pPr>
            <a:endParaRPr lang="en-US"/>
          </a:p>
          <a:p>
            <a:pPr>
              <a:buFont typeface="Courier New" panose="020B0604020202020204"/>
              <a:buChar char="o"/>
            </a:pPr>
            <a:endParaRPr lang="en-US"/>
          </a:p>
        </p:txBody>
      </p:sp>
      <p:sp>
        <p:nvSpPr>
          <p:cNvPr id="3" name="Slide Number Placeholder 2">
            <a:extLst>
              <a:ext uri="{FF2B5EF4-FFF2-40B4-BE49-F238E27FC236}">
                <a16:creationId xmlns:a16="http://schemas.microsoft.com/office/drawing/2014/main" id="{C39883F6-CCA1-E6B3-0D19-FA4B6971D61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10</a:t>
            </a:fld>
            <a:endParaRPr lang="en-US"/>
          </a:p>
        </p:txBody>
      </p:sp>
      <p:sp>
        <p:nvSpPr>
          <p:cNvPr id="4" name="Title 3">
            <a:extLst>
              <a:ext uri="{FF2B5EF4-FFF2-40B4-BE49-F238E27FC236}">
                <a16:creationId xmlns:a16="http://schemas.microsoft.com/office/drawing/2014/main" id="{30FBD5FC-A894-8894-91C0-77AAF3CE861C}"/>
              </a:ext>
            </a:extLst>
          </p:cNvPr>
          <p:cNvSpPr>
            <a:spLocks noGrp="1"/>
          </p:cNvSpPr>
          <p:nvPr>
            <p:ph type="title"/>
          </p:nvPr>
        </p:nvSpPr>
        <p:spPr/>
        <p:txBody>
          <a:bodyPr/>
          <a:lstStyle/>
          <a:p>
            <a:r>
              <a:rPr lang="en-US"/>
              <a:t>Data Preparation</a:t>
            </a:r>
          </a:p>
        </p:txBody>
      </p:sp>
      <p:sp>
        <p:nvSpPr>
          <p:cNvPr id="5" name="Text Placeholder 4">
            <a:extLst>
              <a:ext uri="{FF2B5EF4-FFF2-40B4-BE49-F238E27FC236}">
                <a16:creationId xmlns:a16="http://schemas.microsoft.com/office/drawing/2014/main" id="{59798E3F-B9A7-DE12-C406-62E1235B3397}"/>
              </a:ext>
            </a:extLst>
          </p:cNvPr>
          <p:cNvSpPr>
            <a:spLocks noGrp="1"/>
          </p:cNvSpPr>
          <p:nvPr>
            <p:ph type="body" idx="2"/>
          </p:nvPr>
        </p:nvSpPr>
        <p:spPr/>
        <p:txBody>
          <a:bodyPr/>
          <a:lstStyle/>
          <a:p>
            <a:r>
              <a:rPr lang="en-US"/>
              <a:t>Creating More Balanced Data Set and Data Set Split</a:t>
            </a:r>
          </a:p>
        </p:txBody>
      </p:sp>
    </p:spTree>
    <p:extLst>
      <p:ext uri="{BB962C8B-B14F-4D97-AF65-F5344CB8AC3E}">
        <p14:creationId xmlns:p14="http://schemas.microsoft.com/office/powerpoint/2010/main" val="171048994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5429BB-89B2-A84E-1E26-9DB806871108}"/>
              </a:ext>
            </a:extLst>
          </p:cNvPr>
          <p:cNvSpPr>
            <a:spLocks noGrp="1"/>
          </p:cNvSpPr>
          <p:nvPr>
            <p:ph type="body" idx="1"/>
          </p:nvPr>
        </p:nvSpPr>
        <p:spPr>
          <a:xfrm>
            <a:off x="302684" y="1813110"/>
            <a:ext cx="5346613" cy="4280784"/>
          </a:xfrm>
        </p:spPr>
        <p:txBody>
          <a:bodyPr/>
          <a:lstStyle/>
          <a:p>
            <a:r>
              <a:rPr lang="en-US" dirty="0">
                <a:solidFill>
                  <a:schemeClr val="tx1"/>
                </a:solidFill>
              </a:rPr>
              <a:t>Choosing the appropriate number of clusters is important for the K-means algorithm. In this case, we used SSE (sum of squared errors) vs. the number of clusters to determine the optimal number of clusters.</a:t>
            </a:r>
          </a:p>
          <a:p>
            <a:endParaRPr lang="en-US">
              <a:solidFill>
                <a:schemeClr val="tx1"/>
              </a:solidFill>
            </a:endParaRPr>
          </a:p>
          <a:p>
            <a:r>
              <a:rPr lang="en-US" dirty="0">
                <a:solidFill>
                  <a:schemeClr val="tx1"/>
                </a:solidFill>
              </a:rPr>
              <a:t>The optimal number of clusters for this dataset was determined to be two, which aligns with the nature of the problem - predicting loan defaults, which has two outcomes: default or non-default.</a:t>
            </a:r>
          </a:p>
          <a:p>
            <a:endParaRPr lang="en-US">
              <a:solidFill>
                <a:schemeClr val="tx1"/>
              </a:solidFill>
            </a:endParaRPr>
          </a:p>
          <a:p>
            <a:r>
              <a:rPr lang="en-US" dirty="0">
                <a:solidFill>
                  <a:schemeClr val="tx1"/>
                </a:solidFill>
              </a:rPr>
              <a:t>We decide to use K = 2 for our K-means model because it has a low SSE.</a:t>
            </a:r>
          </a:p>
        </p:txBody>
      </p:sp>
      <p:sp>
        <p:nvSpPr>
          <p:cNvPr id="3" name="Slide Number Placeholder 2">
            <a:extLst>
              <a:ext uri="{FF2B5EF4-FFF2-40B4-BE49-F238E27FC236}">
                <a16:creationId xmlns:a16="http://schemas.microsoft.com/office/drawing/2014/main" id="{BC82AB6F-AD1A-2900-C31C-B74065C6BAE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11</a:t>
            </a:fld>
            <a:endParaRPr lang="en-US"/>
          </a:p>
        </p:txBody>
      </p:sp>
      <p:sp>
        <p:nvSpPr>
          <p:cNvPr id="4" name="Title 3">
            <a:extLst>
              <a:ext uri="{FF2B5EF4-FFF2-40B4-BE49-F238E27FC236}">
                <a16:creationId xmlns:a16="http://schemas.microsoft.com/office/drawing/2014/main" id="{170C69D8-4BB5-439B-DCCA-DE4F94949835}"/>
              </a:ext>
            </a:extLst>
          </p:cNvPr>
          <p:cNvSpPr>
            <a:spLocks noGrp="1"/>
          </p:cNvSpPr>
          <p:nvPr>
            <p:ph type="title"/>
          </p:nvPr>
        </p:nvSpPr>
        <p:spPr/>
        <p:txBody>
          <a:bodyPr/>
          <a:lstStyle/>
          <a:p>
            <a:r>
              <a:rPr lang="en-US"/>
              <a:t>K-means</a:t>
            </a:r>
          </a:p>
        </p:txBody>
      </p:sp>
      <p:sp>
        <p:nvSpPr>
          <p:cNvPr id="5" name="Text Placeholder 4">
            <a:extLst>
              <a:ext uri="{FF2B5EF4-FFF2-40B4-BE49-F238E27FC236}">
                <a16:creationId xmlns:a16="http://schemas.microsoft.com/office/drawing/2014/main" id="{071892F1-56ED-9E05-844C-05C35559507E}"/>
              </a:ext>
            </a:extLst>
          </p:cNvPr>
          <p:cNvSpPr>
            <a:spLocks noGrp="1"/>
          </p:cNvSpPr>
          <p:nvPr>
            <p:ph type="body" idx="2"/>
          </p:nvPr>
        </p:nvSpPr>
        <p:spPr/>
        <p:txBody>
          <a:bodyPr/>
          <a:lstStyle/>
          <a:p>
            <a:r>
              <a:rPr lang="en-US"/>
              <a:t>SSE vs Number of Clusters</a:t>
            </a:r>
          </a:p>
        </p:txBody>
      </p:sp>
      <p:pic>
        <p:nvPicPr>
          <p:cNvPr id="6" name="Picture 6" descr="Chart, line chart&#10;&#10;Description automatically generated">
            <a:extLst>
              <a:ext uri="{FF2B5EF4-FFF2-40B4-BE49-F238E27FC236}">
                <a16:creationId xmlns:a16="http://schemas.microsoft.com/office/drawing/2014/main" id="{1BB00634-C14A-A3B5-6D63-7C6C6EFBB55F}"/>
              </a:ext>
            </a:extLst>
          </p:cNvPr>
          <p:cNvPicPr>
            <a:picLocks noChangeAspect="1"/>
          </p:cNvPicPr>
          <p:nvPr/>
        </p:nvPicPr>
        <p:blipFill>
          <a:blip r:embed="rId2"/>
          <a:stretch>
            <a:fillRect/>
          </a:stretch>
        </p:blipFill>
        <p:spPr>
          <a:xfrm>
            <a:off x="6352784" y="1817412"/>
            <a:ext cx="5290158" cy="4089560"/>
          </a:xfrm>
          <a:prstGeom prst="rect">
            <a:avLst/>
          </a:prstGeom>
        </p:spPr>
      </p:pic>
    </p:spTree>
    <p:extLst>
      <p:ext uri="{BB962C8B-B14F-4D97-AF65-F5344CB8AC3E}">
        <p14:creationId xmlns:p14="http://schemas.microsoft.com/office/powerpoint/2010/main" val="268080763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DEF1778-84E1-B525-D633-1DB43959D31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12</a:t>
            </a:fld>
            <a:endParaRPr lang="en-US"/>
          </a:p>
        </p:txBody>
      </p:sp>
      <p:sp>
        <p:nvSpPr>
          <p:cNvPr id="4" name="Title 3">
            <a:extLst>
              <a:ext uri="{FF2B5EF4-FFF2-40B4-BE49-F238E27FC236}">
                <a16:creationId xmlns:a16="http://schemas.microsoft.com/office/drawing/2014/main" id="{84B2E619-1676-AAA0-DBF9-FB7253628BD9}"/>
              </a:ext>
            </a:extLst>
          </p:cNvPr>
          <p:cNvSpPr>
            <a:spLocks noGrp="1"/>
          </p:cNvSpPr>
          <p:nvPr>
            <p:ph type="title"/>
          </p:nvPr>
        </p:nvSpPr>
        <p:spPr/>
        <p:txBody>
          <a:bodyPr/>
          <a:lstStyle/>
          <a:p>
            <a:r>
              <a:rPr lang="en-US"/>
              <a:t>K-means</a:t>
            </a:r>
          </a:p>
        </p:txBody>
      </p:sp>
      <p:sp>
        <p:nvSpPr>
          <p:cNvPr id="5" name="Text Placeholder 4">
            <a:extLst>
              <a:ext uri="{FF2B5EF4-FFF2-40B4-BE49-F238E27FC236}">
                <a16:creationId xmlns:a16="http://schemas.microsoft.com/office/drawing/2014/main" id="{7967F4CE-503B-A297-D91A-B4945977F393}"/>
              </a:ext>
            </a:extLst>
          </p:cNvPr>
          <p:cNvSpPr>
            <a:spLocks noGrp="1"/>
          </p:cNvSpPr>
          <p:nvPr>
            <p:ph type="body" idx="2"/>
          </p:nvPr>
        </p:nvSpPr>
        <p:spPr/>
        <p:txBody>
          <a:bodyPr/>
          <a:lstStyle/>
          <a:p>
            <a:r>
              <a:rPr lang="en-US"/>
              <a:t>Model Performance</a:t>
            </a:r>
          </a:p>
        </p:txBody>
      </p:sp>
      <p:pic>
        <p:nvPicPr>
          <p:cNvPr id="6" name="Picture 6" descr="Chart, waterfall chart, treemap chart&#10;&#10;Description automatically generated">
            <a:extLst>
              <a:ext uri="{FF2B5EF4-FFF2-40B4-BE49-F238E27FC236}">
                <a16:creationId xmlns:a16="http://schemas.microsoft.com/office/drawing/2014/main" id="{82149DAB-F86F-CA9C-C88B-E4C52433D3E8}"/>
              </a:ext>
            </a:extLst>
          </p:cNvPr>
          <p:cNvPicPr>
            <a:picLocks noChangeAspect="1"/>
          </p:cNvPicPr>
          <p:nvPr/>
        </p:nvPicPr>
        <p:blipFill>
          <a:blip r:embed="rId2"/>
          <a:stretch>
            <a:fillRect/>
          </a:stretch>
        </p:blipFill>
        <p:spPr>
          <a:xfrm>
            <a:off x="1029222" y="1860957"/>
            <a:ext cx="4402898" cy="3584937"/>
          </a:xfrm>
          <a:prstGeom prst="rect">
            <a:avLst/>
          </a:prstGeom>
        </p:spPr>
      </p:pic>
      <p:pic>
        <p:nvPicPr>
          <p:cNvPr id="7" name="Picture 7">
            <a:extLst>
              <a:ext uri="{FF2B5EF4-FFF2-40B4-BE49-F238E27FC236}">
                <a16:creationId xmlns:a16="http://schemas.microsoft.com/office/drawing/2014/main" id="{150B0B20-EF4D-2125-9CBE-463682840FAF}"/>
              </a:ext>
            </a:extLst>
          </p:cNvPr>
          <p:cNvPicPr>
            <a:picLocks noChangeAspect="1"/>
          </p:cNvPicPr>
          <p:nvPr/>
        </p:nvPicPr>
        <p:blipFill>
          <a:blip r:embed="rId3"/>
          <a:stretch>
            <a:fillRect/>
          </a:stretch>
        </p:blipFill>
        <p:spPr>
          <a:xfrm>
            <a:off x="6916455" y="1857814"/>
            <a:ext cx="4215008" cy="1044261"/>
          </a:xfrm>
          <a:prstGeom prst="rect">
            <a:avLst/>
          </a:prstGeom>
        </p:spPr>
      </p:pic>
      <p:sp>
        <p:nvSpPr>
          <p:cNvPr id="10" name="TextBox 9">
            <a:extLst>
              <a:ext uri="{FF2B5EF4-FFF2-40B4-BE49-F238E27FC236}">
                <a16:creationId xmlns:a16="http://schemas.microsoft.com/office/drawing/2014/main" id="{17E63968-478E-9E31-6B42-C848E9D5DA07}"/>
              </a:ext>
            </a:extLst>
          </p:cNvPr>
          <p:cNvSpPr txBox="1"/>
          <p:nvPr/>
        </p:nvSpPr>
        <p:spPr>
          <a:xfrm>
            <a:off x="6916456" y="3085579"/>
            <a:ext cx="4319391" cy="32146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Precision measures the accuracy of positive predictions. This precision score of just over 48.5% is much lower than would be ideal.​</a:t>
            </a:r>
          </a:p>
          <a:p>
            <a:r>
              <a:rPr lang="en-US"/>
              <a:t>Recall measures the sensitivity of the model. This indicates that only 44.1% of defaulters were detected.​</a:t>
            </a:r>
            <a:endParaRPr lang="en-US">
              <a:cs typeface="Arial"/>
            </a:endParaRPr>
          </a:p>
          <a:p>
            <a:r>
              <a:rPr lang="en-US"/>
              <a:t>The F1-score computes a value for the relationship between precision and recall. The F1-score is 0.46，also lower than would be ideal.​</a:t>
            </a:r>
          </a:p>
        </p:txBody>
      </p:sp>
    </p:spTree>
    <p:extLst>
      <p:ext uri="{BB962C8B-B14F-4D97-AF65-F5344CB8AC3E}">
        <p14:creationId xmlns:p14="http://schemas.microsoft.com/office/powerpoint/2010/main" val="151435411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C2E9D6-C332-12E2-8DF8-ED0425719EDD}"/>
              </a:ext>
            </a:extLst>
          </p:cNvPr>
          <p:cNvSpPr>
            <a:spLocks noGrp="1"/>
          </p:cNvSpPr>
          <p:nvPr>
            <p:ph type="body" idx="1"/>
          </p:nvPr>
        </p:nvSpPr>
        <p:spPr>
          <a:xfrm>
            <a:off x="6225063" y="1708727"/>
            <a:ext cx="5666370" cy="4385167"/>
          </a:xfrm>
        </p:spPr>
        <p:txBody>
          <a:bodyPr/>
          <a:lstStyle/>
          <a:p>
            <a:r>
              <a:rPr lang="en-US"/>
              <a:t>A silhouette plot is a graphical tool used to evaluate the quality of the clusters. The silhouette values show the degree of cohesion and separation of the clusters. The mean of the silhouette values allows identifying number of clusters appear in the dataset.</a:t>
            </a:r>
          </a:p>
          <a:p>
            <a:endParaRPr lang="en-US"/>
          </a:p>
          <a:p>
            <a:r>
              <a:rPr lang="en-US"/>
              <a:t>Silhouette plot have k=2. The x-axis shows the silhouette values, and the height of each silhouette indicates the number of points in the corresponding cluster.</a:t>
            </a:r>
          </a:p>
          <a:p>
            <a:endParaRPr lang="en-US"/>
          </a:p>
          <a:p>
            <a:r>
              <a:rPr lang="en-US"/>
              <a:t>The red line shows the average silhouette value for all the clusters. In this case, the average value is 0.055</a:t>
            </a:r>
          </a:p>
        </p:txBody>
      </p:sp>
      <p:sp>
        <p:nvSpPr>
          <p:cNvPr id="3" name="Slide Number Placeholder 2">
            <a:extLst>
              <a:ext uri="{FF2B5EF4-FFF2-40B4-BE49-F238E27FC236}">
                <a16:creationId xmlns:a16="http://schemas.microsoft.com/office/drawing/2014/main" id="{08EABF47-BC1F-BB2D-E090-12C5CA4A331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13</a:t>
            </a:fld>
            <a:endParaRPr lang="en-US"/>
          </a:p>
        </p:txBody>
      </p:sp>
      <p:sp>
        <p:nvSpPr>
          <p:cNvPr id="4" name="Title 3">
            <a:extLst>
              <a:ext uri="{FF2B5EF4-FFF2-40B4-BE49-F238E27FC236}">
                <a16:creationId xmlns:a16="http://schemas.microsoft.com/office/drawing/2014/main" id="{8DE83A96-94FC-6EC1-D444-094BE941CBA4}"/>
              </a:ext>
            </a:extLst>
          </p:cNvPr>
          <p:cNvSpPr>
            <a:spLocks noGrp="1"/>
          </p:cNvSpPr>
          <p:nvPr>
            <p:ph type="title"/>
          </p:nvPr>
        </p:nvSpPr>
        <p:spPr/>
        <p:txBody>
          <a:bodyPr/>
          <a:lstStyle/>
          <a:p>
            <a:r>
              <a:rPr lang="en-US"/>
              <a:t>K-means</a:t>
            </a:r>
          </a:p>
        </p:txBody>
      </p:sp>
      <p:sp>
        <p:nvSpPr>
          <p:cNvPr id="5" name="Text Placeholder 4">
            <a:extLst>
              <a:ext uri="{FF2B5EF4-FFF2-40B4-BE49-F238E27FC236}">
                <a16:creationId xmlns:a16="http://schemas.microsoft.com/office/drawing/2014/main" id="{B30B72D0-4E3A-9B23-2054-E8F2549CDCE7}"/>
              </a:ext>
            </a:extLst>
          </p:cNvPr>
          <p:cNvSpPr>
            <a:spLocks noGrp="1"/>
          </p:cNvSpPr>
          <p:nvPr>
            <p:ph type="body" idx="2"/>
          </p:nvPr>
        </p:nvSpPr>
        <p:spPr>
          <a:xfrm>
            <a:off x="3672" y="1035040"/>
            <a:ext cx="9767336" cy="408060"/>
          </a:xfrm>
        </p:spPr>
        <p:txBody>
          <a:bodyPr/>
          <a:lstStyle/>
          <a:p>
            <a:r>
              <a:rPr lang="en-US" b="1"/>
              <a:t>Silhouette Analysis</a:t>
            </a:r>
          </a:p>
          <a:p>
            <a:endParaRPr lang="en-US"/>
          </a:p>
        </p:txBody>
      </p:sp>
      <p:pic>
        <p:nvPicPr>
          <p:cNvPr id="6" name="Picture 6" descr="Chart, funnel chart&#10;&#10;Description automatically generated">
            <a:extLst>
              <a:ext uri="{FF2B5EF4-FFF2-40B4-BE49-F238E27FC236}">
                <a16:creationId xmlns:a16="http://schemas.microsoft.com/office/drawing/2014/main" id="{995C043E-0E04-8CDF-7124-838715D4C2EA}"/>
              </a:ext>
            </a:extLst>
          </p:cNvPr>
          <p:cNvPicPr>
            <a:picLocks noChangeAspect="1"/>
          </p:cNvPicPr>
          <p:nvPr/>
        </p:nvPicPr>
        <p:blipFill>
          <a:blip r:embed="rId2"/>
          <a:stretch>
            <a:fillRect/>
          </a:stretch>
        </p:blipFill>
        <p:spPr>
          <a:xfrm>
            <a:off x="239211" y="1780339"/>
            <a:ext cx="5993756" cy="3827827"/>
          </a:xfrm>
          <a:prstGeom prst="rect">
            <a:avLst/>
          </a:prstGeom>
        </p:spPr>
      </p:pic>
    </p:spTree>
    <p:extLst>
      <p:ext uri="{BB962C8B-B14F-4D97-AF65-F5344CB8AC3E}">
        <p14:creationId xmlns:p14="http://schemas.microsoft.com/office/powerpoint/2010/main" val="227369873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DEF1778-84E1-B525-D633-1DB43959D31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14</a:t>
            </a:fld>
            <a:endParaRPr lang="en-US"/>
          </a:p>
        </p:txBody>
      </p:sp>
      <p:sp>
        <p:nvSpPr>
          <p:cNvPr id="4" name="Title 3">
            <a:extLst>
              <a:ext uri="{FF2B5EF4-FFF2-40B4-BE49-F238E27FC236}">
                <a16:creationId xmlns:a16="http://schemas.microsoft.com/office/drawing/2014/main" id="{84B2E619-1676-AAA0-DBF9-FB7253628BD9}"/>
              </a:ext>
            </a:extLst>
          </p:cNvPr>
          <p:cNvSpPr>
            <a:spLocks noGrp="1"/>
          </p:cNvSpPr>
          <p:nvPr>
            <p:ph type="title"/>
          </p:nvPr>
        </p:nvSpPr>
        <p:spPr/>
        <p:txBody>
          <a:bodyPr/>
          <a:lstStyle/>
          <a:p>
            <a:r>
              <a:rPr lang="en-US"/>
              <a:t>K-Nearest Neighbor (KNN)</a:t>
            </a:r>
          </a:p>
        </p:txBody>
      </p:sp>
      <p:sp>
        <p:nvSpPr>
          <p:cNvPr id="5" name="Text Placeholder 4">
            <a:extLst>
              <a:ext uri="{FF2B5EF4-FFF2-40B4-BE49-F238E27FC236}">
                <a16:creationId xmlns:a16="http://schemas.microsoft.com/office/drawing/2014/main" id="{7967F4CE-503B-A297-D91A-B4945977F393}"/>
              </a:ext>
            </a:extLst>
          </p:cNvPr>
          <p:cNvSpPr>
            <a:spLocks noGrp="1"/>
          </p:cNvSpPr>
          <p:nvPr>
            <p:ph type="body" idx="2"/>
          </p:nvPr>
        </p:nvSpPr>
        <p:spPr/>
        <p:txBody>
          <a:bodyPr/>
          <a:lstStyle/>
          <a:p>
            <a:r>
              <a:rPr lang="en-US"/>
              <a:t>Utilize KNN algorithm for classification</a:t>
            </a:r>
          </a:p>
        </p:txBody>
      </p:sp>
      <p:sp>
        <p:nvSpPr>
          <p:cNvPr id="2" name="TextBox 1">
            <a:extLst>
              <a:ext uri="{FF2B5EF4-FFF2-40B4-BE49-F238E27FC236}">
                <a16:creationId xmlns:a16="http://schemas.microsoft.com/office/drawing/2014/main" id="{85C1EF4E-BCFA-03A2-48AA-CB0A2C0C5163}"/>
              </a:ext>
            </a:extLst>
          </p:cNvPr>
          <p:cNvSpPr txBox="1"/>
          <p:nvPr/>
        </p:nvSpPr>
        <p:spPr>
          <a:xfrm>
            <a:off x="766948" y="2041071"/>
            <a:ext cx="49480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Step 1: Identify best k value using </a:t>
            </a:r>
            <a:r>
              <a:rPr lang="en-US" err="1">
                <a:cs typeface="Arial"/>
              </a:rPr>
              <a:t>GridSearch</a:t>
            </a:r>
            <a:endParaRPr lang="en-US" err="1"/>
          </a:p>
        </p:txBody>
      </p:sp>
      <p:pic>
        <p:nvPicPr>
          <p:cNvPr id="7" name="Picture 7" descr="Graphical user interface, text, application, email&#10;&#10;Description automatically generated">
            <a:extLst>
              <a:ext uri="{FF2B5EF4-FFF2-40B4-BE49-F238E27FC236}">
                <a16:creationId xmlns:a16="http://schemas.microsoft.com/office/drawing/2014/main" id="{21F73979-66FE-1E32-CAB5-AA25856DD0A8}"/>
              </a:ext>
            </a:extLst>
          </p:cNvPr>
          <p:cNvPicPr>
            <a:picLocks noChangeAspect="1"/>
          </p:cNvPicPr>
          <p:nvPr/>
        </p:nvPicPr>
        <p:blipFill>
          <a:blip r:embed="rId2"/>
          <a:stretch>
            <a:fillRect/>
          </a:stretch>
        </p:blipFill>
        <p:spPr>
          <a:xfrm>
            <a:off x="765959" y="2845119"/>
            <a:ext cx="5870369" cy="2622489"/>
          </a:xfrm>
          <a:prstGeom prst="rect">
            <a:avLst/>
          </a:prstGeom>
        </p:spPr>
      </p:pic>
      <p:sp>
        <p:nvSpPr>
          <p:cNvPr id="8" name="TextBox 7">
            <a:extLst>
              <a:ext uri="{FF2B5EF4-FFF2-40B4-BE49-F238E27FC236}">
                <a16:creationId xmlns:a16="http://schemas.microsoft.com/office/drawing/2014/main" id="{E2BB1056-9076-36E4-EBA1-106D5B2A486C}"/>
              </a:ext>
            </a:extLst>
          </p:cNvPr>
          <p:cNvSpPr txBox="1"/>
          <p:nvPr/>
        </p:nvSpPr>
        <p:spPr>
          <a:xfrm>
            <a:off x="6724402" y="2041071"/>
            <a:ext cx="49480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Step 2: Set model k=5</a:t>
            </a:r>
          </a:p>
        </p:txBody>
      </p:sp>
      <p:pic>
        <p:nvPicPr>
          <p:cNvPr id="9" name="Picture 9" descr="Graphical user interface, text, application&#10;&#10;Description automatically generated">
            <a:extLst>
              <a:ext uri="{FF2B5EF4-FFF2-40B4-BE49-F238E27FC236}">
                <a16:creationId xmlns:a16="http://schemas.microsoft.com/office/drawing/2014/main" id="{AA160481-3B82-A1A1-4C80-F1502FDA1C03}"/>
              </a:ext>
            </a:extLst>
          </p:cNvPr>
          <p:cNvPicPr>
            <a:picLocks noChangeAspect="1"/>
          </p:cNvPicPr>
          <p:nvPr/>
        </p:nvPicPr>
        <p:blipFill>
          <a:blip r:embed="rId3"/>
          <a:stretch>
            <a:fillRect/>
          </a:stretch>
        </p:blipFill>
        <p:spPr>
          <a:xfrm>
            <a:off x="6762998" y="2840522"/>
            <a:ext cx="4623459" cy="1246229"/>
          </a:xfrm>
          <a:prstGeom prst="rect">
            <a:avLst/>
          </a:prstGeom>
        </p:spPr>
      </p:pic>
    </p:spTree>
    <p:extLst>
      <p:ext uri="{BB962C8B-B14F-4D97-AF65-F5344CB8AC3E}">
        <p14:creationId xmlns:p14="http://schemas.microsoft.com/office/powerpoint/2010/main" val="161282998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DEF1778-84E1-B525-D633-1DB43959D31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15</a:t>
            </a:fld>
            <a:endParaRPr lang="en-US"/>
          </a:p>
        </p:txBody>
      </p:sp>
      <p:sp>
        <p:nvSpPr>
          <p:cNvPr id="4" name="Title 3">
            <a:extLst>
              <a:ext uri="{FF2B5EF4-FFF2-40B4-BE49-F238E27FC236}">
                <a16:creationId xmlns:a16="http://schemas.microsoft.com/office/drawing/2014/main" id="{84B2E619-1676-AAA0-DBF9-FB7253628BD9}"/>
              </a:ext>
            </a:extLst>
          </p:cNvPr>
          <p:cNvSpPr>
            <a:spLocks noGrp="1"/>
          </p:cNvSpPr>
          <p:nvPr>
            <p:ph type="title"/>
          </p:nvPr>
        </p:nvSpPr>
        <p:spPr/>
        <p:txBody>
          <a:bodyPr/>
          <a:lstStyle/>
          <a:p>
            <a:r>
              <a:rPr lang="en-US"/>
              <a:t>K-Nearest Neighbor (KNN)</a:t>
            </a:r>
          </a:p>
        </p:txBody>
      </p:sp>
      <p:sp>
        <p:nvSpPr>
          <p:cNvPr id="5" name="Text Placeholder 4">
            <a:extLst>
              <a:ext uri="{FF2B5EF4-FFF2-40B4-BE49-F238E27FC236}">
                <a16:creationId xmlns:a16="http://schemas.microsoft.com/office/drawing/2014/main" id="{7967F4CE-503B-A297-D91A-B4945977F393}"/>
              </a:ext>
            </a:extLst>
          </p:cNvPr>
          <p:cNvSpPr>
            <a:spLocks noGrp="1"/>
          </p:cNvSpPr>
          <p:nvPr>
            <p:ph type="body" idx="2"/>
          </p:nvPr>
        </p:nvSpPr>
        <p:spPr/>
        <p:txBody>
          <a:bodyPr/>
          <a:lstStyle/>
          <a:p>
            <a:r>
              <a:rPr lang="en-US"/>
              <a:t>Model Evaluation</a:t>
            </a:r>
          </a:p>
        </p:txBody>
      </p:sp>
      <p:sp>
        <p:nvSpPr>
          <p:cNvPr id="2" name="TextBox 1">
            <a:extLst>
              <a:ext uri="{FF2B5EF4-FFF2-40B4-BE49-F238E27FC236}">
                <a16:creationId xmlns:a16="http://schemas.microsoft.com/office/drawing/2014/main" id="{85C1EF4E-BCFA-03A2-48AA-CB0A2C0C5163}"/>
              </a:ext>
            </a:extLst>
          </p:cNvPr>
          <p:cNvSpPr txBox="1"/>
          <p:nvPr/>
        </p:nvSpPr>
        <p:spPr>
          <a:xfrm>
            <a:off x="578922" y="1625435"/>
            <a:ext cx="49480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Step 3: Confusion Matrix</a:t>
            </a:r>
          </a:p>
        </p:txBody>
      </p:sp>
      <p:sp>
        <p:nvSpPr>
          <p:cNvPr id="8" name="TextBox 7">
            <a:extLst>
              <a:ext uri="{FF2B5EF4-FFF2-40B4-BE49-F238E27FC236}">
                <a16:creationId xmlns:a16="http://schemas.microsoft.com/office/drawing/2014/main" id="{E2BB1056-9076-36E4-EBA1-106D5B2A486C}"/>
              </a:ext>
            </a:extLst>
          </p:cNvPr>
          <p:cNvSpPr txBox="1"/>
          <p:nvPr/>
        </p:nvSpPr>
        <p:spPr>
          <a:xfrm>
            <a:off x="6674921" y="1625435"/>
            <a:ext cx="49480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Step 4: Precision, recall, and F1-score</a:t>
            </a:r>
          </a:p>
        </p:txBody>
      </p:sp>
      <p:pic>
        <p:nvPicPr>
          <p:cNvPr id="6" name="Picture 9" descr="Chart&#10;&#10;Description automatically generated">
            <a:extLst>
              <a:ext uri="{FF2B5EF4-FFF2-40B4-BE49-F238E27FC236}">
                <a16:creationId xmlns:a16="http://schemas.microsoft.com/office/drawing/2014/main" id="{F64E563D-F199-4494-7390-D68FAE8E3BC4}"/>
              </a:ext>
            </a:extLst>
          </p:cNvPr>
          <p:cNvPicPr>
            <a:picLocks noChangeAspect="1"/>
          </p:cNvPicPr>
          <p:nvPr/>
        </p:nvPicPr>
        <p:blipFill>
          <a:blip r:embed="rId2"/>
          <a:stretch>
            <a:fillRect/>
          </a:stretch>
        </p:blipFill>
        <p:spPr>
          <a:xfrm>
            <a:off x="300843" y="2345490"/>
            <a:ext cx="4168238" cy="3295174"/>
          </a:xfrm>
          <a:prstGeom prst="rect">
            <a:avLst/>
          </a:prstGeom>
        </p:spPr>
      </p:pic>
      <p:pic>
        <p:nvPicPr>
          <p:cNvPr id="10" name="Picture 10" descr="Text&#10;&#10;Description automatically generated">
            <a:extLst>
              <a:ext uri="{FF2B5EF4-FFF2-40B4-BE49-F238E27FC236}">
                <a16:creationId xmlns:a16="http://schemas.microsoft.com/office/drawing/2014/main" id="{5D76E6A1-8A38-45AD-7854-88758290DCFA}"/>
              </a:ext>
            </a:extLst>
          </p:cNvPr>
          <p:cNvPicPr>
            <a:picLocks noChangeAspect="1"/>
          </p:cNvPicPr>
          <p:nvPr/>
        </p:nvPicPr>
        <p:blipFill>
          <a:blip r:embed="rId3"/>
          <a:stretch>
            <a:fillRect/>
          </a:stretch>
        </p:blipFill>
        <p:spPr>
          <a:xfrm>
            <a:off x="6713514" y="2129260"/>
            <a:ext cx="4059383" cy="1025997"/>
          </a:xfrm>
          <a:prstGeom prst="rect">
            <a:avLst/>
          </a:prstGeom>
        </p:spPr>
      </p:pic>
      <p:sp>
        <p:nvSpPr>
          <p:cNvPr id="11" name="TextBox 10">
            <a:extLst>
              <a:ext uri="{FF2B5EF4-FFF2-40B4-BE49-F238E27FC236}">
                <a16:creationId xmlns:a16="http://schemas.microsoft.com/office/drawing/2014/main" id="{13AC035F-11B0-7A66-898E-C59462B94626}"/>
              </a:ext>
            </a:extLst>
          </p:cNvPr>
          <p:cNvSpPr txBox="1"/>
          <p:nvPr/>
        </p:nvSpPr>
        <p:spPr>
          <a:xfrm>
            <a:off x="6714506" y="3154382"/>
            <a:ext cx="4638798"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Precision measures the accuracy of positive predictions. This precision score of just over 0.5 is much lower than would be ideal.</a:t>
            </a:r>
          </a:p>
          <a:p>
            <a:r>
              <a:rPr lang="en-US">
                <a:cs typeface="Arial"/>
              </a:rPr>
              <a:t>Recall measures the sensitivity of the model. This indicates that only 49.8% of defaulters were detected.</a:t>
            </a:r>
          </a:p>
          <a:p>
            <a:r>
              <a:rPr lang="en-US">
                <a:cs typeface="Arial"/>
              </a:rPr>
              <a:t>The F1-score computes a value for the relationship between precision and recall. The F1-score is also lower than would be ideal.</a:t>
            </a:r>
          </a:p>
        </p:txBody>
      </p:sp>
    </p:spTree>
    <p:extLst>
      <p:ext uri="{BB962C8B-B14F-4D97-AF65-F5344CB8AC3E}">
        <p14:creationId xmlns:p14="http://schemas.microsoft.com/office/powerpoint/2010/main" val="307111227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DEF1778-84E1-B525-D633-1DB43959D31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16</a:t>
            </a:fld>
            <a:endParaRPr lang="en-US"/>
          </a:p>
        </p:txBody>
      </p:sp>
      <p:sp>
        <p:nvSpPr>
          <p:cNvPr id="4" name="Title 3">
            <a:extLst>
              <a:ext uri="{FF2B5EF4-FFF2-40B4-BE49-F238E27FC236}">
                <a16:creationId xmlns:a16="http://schemas.microsoft.com/office/drawing/2014/main" id="{84B2E619-1676-AAA0-DBF9-FB7253628BD9}"/>
              </a:ext>
            </a:extLst>
          </p:cNvPr>
          <p:cNvSpPr>
            <a:spLocks noGrp="1"/>
          </p:cNvSpPr>
          <p:nvPr>
            <p:ph type="title"/>
          </p:nvPr>
        </p:nvSpPr>
        <p:spPr/>
        <p:txBody>
          <a:bodyPr/>
          <a:lstStyle/>
          <a:p>
            <a:r>
              <a:rPr lang="en-US"/>
              <a:t>K-Nearest Neighbor (KNN)</a:t>
            </a:r>
          </a:p>
        </p:txBody>
      </p:sp>
      <p:sp>
        <p:nvSpPr>
          <p:cNvPr id="5" name="Text Placeholder 4">
            <a:extLst>
              <a:ext uri="{FF2B5EF4-FFF2-40B4-BE49-F238E27FC236}">
                <a16:creationId xmlns:a16="http://schemas.microsoft.com/office/drawing/2014/main" id="{7967F4CE-503B-A297-D91A-B4945977F393}"/>
              </a:ext>
            </a:extLst>
          </p:cNvPr>
          <p:cNvSpPr>
            <a:spLocks noGrp="1"/>
          </p:cNvSpPr>
          <p:nvPr>
            <p:ph type="body" idx="2"/>
          </p:nvPr>
        </p:nvSpPr>
        <p:spPr/>
        <p:txBody>
          <a:bodyPr/>
          <a:lstStyle/>
          <a:p>
            <a:r>
              <a:rPr lang="en-US"/>
              <a:t>ROC Curve</a:t>
            </a:r>
          </a:p>
        </p:txBody>
      </p:sp>
      <p:pic>
        <p:nvPicPr>
          <p:cNvPr id="7" name="Picture 8" descr="Chart, scatter chart&#10;&#10;Description automatically generated">
            <a:extLst>
              <a:ext uri="{FF2B5EF4-FFF2-40B4-BE49-F238E27FC236}">
                <a16:creationId xmlns:a16="http://schemas.microsoft.com/office/drawing/2014/main" id="{649106AE-54C0-1054-E843-28C937C46CC7}"/>
              </a:ext>
            </a:extLst>
          </p:cNvPr>
          <p:cNvPicPr>
            <a:picLocks noChangeAspect="1"/>
          </p:cNvPicPr>
          <p:nvPr/>
        </p:nvPicPr>
        <p:blipFill>
          <a:blip r:embed="rId2"/>
          <a:stretch>
            <a:fillRect/>
          </a:stretch>
        </p:blipFill>
        <p:spPr>
          <a:xfrm>
            <a:off x="300842" y="1800015"/>
            <a:ext cx="5553693" cy="4138720"/>
          </a:xfrm>
          <a:prstGeom prst="rect">
            <a:avLst/>
          </a:prstGeom>
        </p:spPr>
      </p:pic>
      <p:sp>
        <p:nvSpPr>
          <p:cNvPr id="9" name="TextBox 8">
            <a:extLst>
              <a:ext uri="{FF2B5EF4-FFF2-40B4-BE49-F238E27FC236}">
                <a16:creationId xmlns:a16="http://schemas.microsoft.com/office/drawing/2014/main" id="{CF0E10F4-7816-1CE6-2F51-EE7E96B6A593}"/>
              </a:ext>
            </a:extLst>
          </p:cNvPr>
          <p:cNvSpPr txBox="1"/>
          <p:nvPr/>
        </p:nvSpPr>
        <p:spPr>
          <a:xfrm>
            <a:off x="6177642" y="2822863"/>
            <a:ext cx="509649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The ROC Curve creates a visualization of model performance. The area under the curve of 0.52 indicates that the model performs slightly better than a random classifier.</a:t>
            </a:r>
            <a:endParaRPr lang="en-US"/>
          </a:p>
        </p:txBody>
      </p:sp>
    </p:spTree>
    <p:extLst>
      <p:ext uri="{BB962C8B-B14F-4D97-AF65-F5344CB8AC3E}">
        <p14:creationId xmlns:p14="http://schemas.microsoft.com/office/powerpoint/2010/main" val="4798349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D13136-07EE-BF83-2FEA-B5F84EF46D72}"/>
              </a:ext>
            </a:extLst>
          </p:cNvPr>
          <p:cNvSpPr>
            <a:spLocks noGrp="1"/>
          </p:cNvSpPr>
          <p:nvPr>
            <p:ph type="body" idx="1"/>
          </p:nvPr>
        </p:nvSpPr>
        <p:spPr/>
        <p:txBody>
          <a:bodyPr/>
          <a:lstStyle/>
          <a:p>
            <a:pPr>
              <a:buFont typeface="Wingdings" panose="020B0604020202020204"/>
              <a:buChar char="v"/>
            </a:pPr>
            <a:r>
              <a:rPr lang="en-US"/>
              <a:t>By using the same training set, KNN has higher precision, recall and f1 score than K-means.</a:t>
            </a:r>
          </a:p>
          <a:p>
            <a:pPr>
              <a:buFont typeface="Wingdings" panose="020B0604020202020204"/>
              <a:buChar char="v"/>
            </a:pPr>
            <a:endParaRPr lang="en-US"/>
          </a:p>
          <a:p>
            <a:pPr>
              <a:buFont typeface="Wingdings" panose="020B0604020202020204"/>
              <a:buChar char="v"/>
            </a:pPr>
            <a:r>
              <a:rPr lang="en-US"/>
              <a:t>KNN perhaps has better accuracy than K-means. However, K-means can train the model without the target label. Thus, K-means is more flexible when using.</a:t>
            </a:r>
          </a:p>
          <a:p>
            <a:pPr>
              <a:buFont typeface="Wingdings" panose="020B0604020202020204"/>
              <a:buChar char="v"/>
            </a:pPr>
            <a:endParaRPr lang="en-US"/>
          </a:p>
          <a:p>
            <a:pPr>
              <a:buFont typeface="Wingdings" panose="020B0604020202020204"/>
              <a:buChar char="v"/>
            </a:pPr>
            <a:r>
              <a:rPr lang="en-US"/>
              <a:t>Both of algorithms do not perform good enough on this data set. There can be several potential reasons. </a:t>
            </a:r>
          </a:p>
        </p:txBody>
      </p:sp>
      <p:sp>
        <p:nvSpPr>
          <p:cNvPr id="3" name="Slide Number Placeholder 2">
            <a:extLst>
              <a:ext uri="{FF2B5EF4-FFF2-40B4-BE49-F238E27FC236}">
                <a16:creationId xmlns:a16="http://schemas.microsoft.com/office/drawing/2014/main" id="{FD19A8BD-452B-EDED-3599-39770E203BF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17</a:t>
            </a:fld>
            <a:endParaRPr lang="en-US"/>
          </a:p>
        </p:txBody>
      </p:sp>
      <p:sp>
        <p:nvSpPr>
          <p:cNvPr id="4" name="Title 3">
            <a:extLst>
              <a:ext uri="{FF2B5EF4-FFF2-40B4-BE49-F238E27FC236}">
                <a16:creationId xmlns:a16="http://schemas.microsoft.com/office/drawing/2014/main" id="{8FCE52BB-5CD6-3DC0-5DD9-934741DFB998}"/>
              </a:ext>
            </a:extLst>
          </p:cNvPr>
          <p:cNvSpPr>
            <a:spLocks noGrp="1"/>
          </p:cNvSpPr>
          <p:nvPr>
            <p:ph type="title"/>
          </p:nvPr>
        </p:nvSpPr>
        <p:spPr/>
        <p:txBody>
          <a:bodyPr/>
          <a:lstStyle/>
          <a:p>
            <a:r>
              <a:rPr lang="en-US"/>
              <a:t>Conclusion</a:t>
            </a:r>
          </a:p>
        </p:txBody>
      </p:sp>
      <p:sp>
        <p:nvSpPr>
          <p:cNvPr id="5" name="Text Placeholder 4">
            <a:extLst>
              <a:ext uri="{FF2B5EF4-FFF2-40B4-BE49-F238E27FC236}">
                <a16:creationId xmlns:a16="http://schemas.microsoft.com/office/drawing/2014/main" id="{11ABCA3A-B948-3E8C-C19B-657472140FF3}"/>
              </a:ext>
            </a:extLst>
          </p:cNvPr>
          <p:cNvSpPr>
            <a:spLocks noGrp="1"/>
          </p:cNvSpPr>
          <p:nvPr>
            <p:ph type="body" idx="2"/>
          </p:nvPr>
        </p:nvSpPr>
        <p:spPr/>
        <p:txBody>
          <a:bodyPr/>
          <a:lstStyle/>
          <a:p>
            <a:r>
              <a:rPr lang="en-US"/>
              <a:t>Compare Two Algorithms</a:t>
            </a:r>
          </a:p>
        </p:txBody>
      </p:sp>
    </p:spTree>
    <p:extLst>
      <p:ext uri="{BB962C8B-B14F-4D97-AF65-F5344CB8AC3E}">
        <p14:creationId xmlns:p14="http://schemas.microsoft.com/office/powerpoint/2010/main" val="173841991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DA0C62-05C8-A78D-9FF3-A3A37BFA3678}"/>
              </a:ext>
            </a:extLst>
          </p:cNvPr>
          <p:cNvSpPr>
            <a:spLocks noGrp="1"/>
          </p:cNvSpPr>
          <p:nvPr>
            <p:ph type="body" idx="1"/>
          </p:nvPr>
        </p:nvSpPr>
        <p:spPr>
          <a:xfrm>
            <a:off x="302684" y="1411843"/>
            <a:ext cx="11588749" cy="4385167"/>
          </a:xfrm>
        </p:spPr>
        <p:txBody>
          <a:bodyPr/>
          <a:lstStyle/>
          <a:p>
            <a:pPr marL="469900" indent="-342900">
              <a:buAutoNum type="arabicParenR"/>
            </a:pPr>
            <a:r>
              <a:rPr lang="en-US"/>
              <a:t>Our data set has large dimensions. It is hard to balance between underfitting and overfitting. Large dimension increases the risk of overfitting.</a:t>
            </a:r>
          </a:p>
          <a:p>
            <a:pPr marL="469900" indent="-342900">
              <a:buAutoNum type="arabicParenR"/>
            </a:pPr>
            <a:endParaRPr lang="en-US"/>
          </a:p>
          <a:p>
            <a:pPr marL="469900" indent="-342900">
              <a:buAutoNum type="arabicParenR"/>
            </a:pPr>
            <a:r>
              <a:rPr lang="en-US"/>
              <a:t>Probably KNN and K-means are not the best choices to handle large dimension data set when doing clustering or classification.</a:t>
            </a:r>
          </a:p>
          <a:p>
            <a:pPr marL="469900" indent="-342900">
              <a:buAutoNum type="arabicParenR"/>
            </a:pPr>
            <a:endParaRPr lang="en-US"/>
          </a:p>
          <a:p>
            <a:pPr marL="469900" indent="-342900">
              <a:buAutoNum type="arabicParenR"/>
            </a:pPr>
            <a:r>
              <a:rPr lang="en-US"/>
              <a:t>The data set is very unbalanced. Perhaps there are other problems of data set that we did not realize.</a:t>
            </a:r>
          </a:p>
          <a:p>
            <a:pPr marL="469900" indent="-342900">
              <a:buAutoNum type="arabicParenR"/>
            </a:pPr>
            <a:endParaRPr lang="en-US"/>
          </a:p>
          <a:p>
            <a:pPr marL="127000" indent="0">
              <a:buNone/>
            </a:pPr>
            <a:r>
              <a:rPr lang="en-US" b="1"/>
              <a:t>Potential approaches to improve the result:</a:t>
            </a:r>
          </a:p>
          <a:p>
            <a:pPr marL="127000" indent="0">
              <a:buNone/>
            </a:pPr>
            <a:endParaRPr lang="en-US" b="1"/>
          </a:p>
          <a:p>
            <a:pPr marL="469900" indent="-342900">
              <a:buAutoNum type="alphaLcParenR"/>
            </a:pPr>
            <a:r>
              <a:rPr lang="en-US"/>
              <a:t>Use another high-quality data set </a:t>
            </a:r>
          </a:p>
          <a:p>
            <a:pPr marL="469900" indent="-342900">
              <a:buAutoNum type="alphaLcParenR"/>
            </a:pPr>
            <a:endParaRPr lang="en-US"/>
          </a:p>
          <a:p>
            <a:pPr marL="469900" indent="-342900">
              <a:buAutoNum type="alphaLcParenR"/>
            </a:pPr>
            <a:r>
              <a:rPr lang="en-US"/>
              <a:t>If we have more knowledge of finance and loan, we can manually choose high-quality features by financial knowledge.</a:t>
            </a:r>
          </a:p>
          <a:p>
            <a:pPr marL="469900" indent="-342900">
              <a:buAutoNum type="alphaLcParenR"/>
            </a:pPr>
            <a:endParaRPr lang="en-US"/>
          </a:p>
          <a:p>
            <a:pPr marL="469900" indent="-342900">
              <a:buAutoNum type="alphaLcParenR"/>
            </a:pPr>
            <a:r>
              <a:rPr lang="en-US"/>
              <a:t>Try other clustering or classification algorithms to see if they perform better (Random Forest, etc.).</a:t>
            </a:r>
          </a:p>
          <a:p>
            <a:pPr marL="469900" indent="-342900">
              <a:buAutoNum type="alphaLcParenR"/>
            </a:pPr>
            <a:endParaRPr lang="en-US"/>
          </a:p>
          <a:p>
            <a:pPr marL="469900" indent="-342900">
              <a:buAutoNum type="alphaLcParenR"/>
            </a:pPr>
            <a:r>
              <a:rPr lang="en-US"/>
              <a:t>Try other dimension reduction technics to handle large dimension problem</a:t>
            </a:r>
          </a:p>
          <a:p>
            <a:pPr marL="469900" indent="-342900">
              <a:buAutoNum type="alphaLcParenR"/>
            </a:pPr>
            <a:endParaRPr lang="en-US"/>
          </a:p>
          <a:p>
            <a:pPr marL="469900" indent="-342900">
              <a:buAutoNum type="alphaLcParenR"/>
            </a:pPr>
            <a:r>
              <a:rPr lang="en-US"/>
              <a:t>We may need another attribute (or combination of attributes) not considered in this dataset to better predict whether a customer will default</a:t>
            </a:r>
          </a:p>
        </p:txBody>
      </p:sp>
      <p:sp>
        <p:nvSpPr>
          <p:cNvPr id="3" name="Slide Number Placeholder 2">
            <a:extLst>
              <a:ext uri="{FF2B5EF4-FFF2-40B4-BE49-F238E27FC236}">
                <a16:creationId xmlns:a16="http://schemas.microsoft.com/office/drawing/2014/main" id="{27ED4324-27CF-61F7-57B0-96A611E129C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18</a:t>
            </a:fld>
            <a:endParaRPr lang="en-US"/>
          </a:p>
        </p:txBody>
      </p:sp>
      <p:sp>
        <p:nvSpPr>
          <p:cNvPr id="4" name="Title 3">
            <a:extLst>
              <a:ext uri="{FF2B5EF4-FFF2-40B4-BE49-F238E27FC236}">
                <a16:creationId xmlns:a16="http://schemas.microsoft.com/office/drawing/2014/main" id="{5E2542BA-1D6F-31AE-1D8F-DF6AA59EC410}"/>
              </a:ext>
            </a:extLst>
          </p:cNvPr>
          <p:cNvSpPr>
            <a:spLocks noGrp="1"/>
          </p:cNvSpPr>
          <p:nvPr>
            <p:ph type="title"/>
          </p:nvPr>
        </p:nvSpPr>
        <p:spPr/>
        <p:txBody>
          <a:bodyPr/>
          <a:lstStyle/>
          <a:p>
            <a:r>
              <a:rPr lang="en-US"/>
              <a:t>Conclusion</a:t>
            </a:r>
          </a:p>
        </p:txBody>
      </p:sp>
      <p:sp>
        <p:nvSpPr>
          <p:cNvPr id="5" name="Text Placeholder 4">
            <a:extLst>
              <a:ext uri="{FF2B5EF4-FFF2-40B4-BE49-F238E27FC236}">
                <a16:creationId xmlns:a16="http://schemas.microsoft.com/office/drawing/2014/main" id="{2A46A5BB-90CE-B359-9583-89DE1F666A94}"/>
              </a:ext>
            </a:extLst>
          </p:cNvPr>
          <p:cNvSpPr>
            <a:spLocks noGrp="1"/>
          </p:cNvSpPr>
          <p:nvPr>
            <p:ph type="body" idx="2"/>
          </p:nvPr>
        </p:nvSpPr>
        <p:spPr/>
        <p:txBody>
          <a:bodyPr/>
          <a:lstStyle/>
          <a:p>
            <a:r>
              <a:rPr lang="en-US"/>
              <a:t>Potential Reasons Why Model Performance Is NOT Good Enough and Improvement</a:t>
            </a:r>
          </a:p>
        </p:txBody>
      </p:sp>
    </p:spTree>
    <p:extLst>
      <p:ext uri="{BB962C8B-B14F-4D97-AF65-F5344CB8AC3E}">
        <p14:creationId xmlns:p14="http://schemas.microsoft.com/office/powerpoint/2010/main" val="331076961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9AAEAB-C395-88F4-A839-55FFB9D92F55}"/>
              </a:ext>
            </a:extLst>
          </p:cNvPr>
          <p:cNvSpPr>
            <a:spLocks noGrp="1"/>
          </p:cNvSpPr>
          <p:nvPr>
            <p:ph type="body" idx="1"/>
          </p:nvPr>
        </p:nvSpPr>
        <p:spPr/>
        <p:txBody>
          <a:bodyPr/>
          <a:lstStyle/>
          <a:p>
            <a:r>
              <a:rPr lang="en-US"/>
              <a:t>"</a:t>
            </a:r>
            <a:r>
              <a:rPr lang="en-US">
                <a:solidFill>
                  <a:srgbClr val="292929"/>
                </a:solidFill>
              </a:rPr>
              <a:t>K-Nearest Neighbors in Python + Hyperparameters Tuning</a:t>
            </a:r>
            <a:r>
              <a:rPr lang="en-US"/>
              <a:t>" (</a:t>
            </a:r>
            <a:r>
              <a:rPr lang="en-US">
                <a:hlinkClick r:id="rId2"/>
              </a:rPr>
              <a:t>https://medium.datadriveninvestor.com/k-nearest-neighbors-in-python-hyperparameters-tuning-716734bc557f</a:t>
            </a:r>
            <a:r>
              <a:rPr lang="en-US"/>
              <a:t>)</a:t>
            </a:r>
          </a:p>
          <a:p>
            <a:endParaRPr lang="en-US"/>
          </a:p>
          <a:p>
            <a:r>
              <a:rPr lang="en-US"/>
              <a:t>Data source (</a:t>
            </a:r>
            <a:r>
              <a:rPr lang="en-US">
                <a:hlinkClick r:id="rId3"/>
              </a:rPr>
              <a:t>https://www.kaggle.com/datasets/hemanthsai7/loandefault?select=train.csv</a:t>
            </a:r>
            <a:r>
              <a:rPr lang="en-US"/>
              <a:t>)</a:t>
            </a:r>
          </a:p>
          <a:p>
            <a:pPr marL="127000" indent="0">
              <a:buNone/>
            </a:pPr>
            <a:endParaRPr lang="en-US"/>
          </a:p>
        </p:txBody>
      </p:sp>
      <p:sp>
        <p:nvSpPr>
          <p:cNvPr id="3" name="Slide Number Placeholder 2">
            <a:extLst>
              <a:ext uri="{FF2B5EF4-FFF2-40B4-BE49-F238E27FC236}">
                <a16:creationId xmlns:a16="http://schemas.microsoft.com/office/drawing/2014/main" id="{2F193EDE-CC45-9D46-7DAB-60BB983D20E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19</a:t>
            </a:fld>
            <a:endParaRPr lang="en-US"/>
          </a:p>
        </p:txBody>
      </p:sp>
      <p:sp>
        <p:nvSpPr>
          <p:cNvPr id="4" name="Title 3">
            <a:extLst>
              <a:ext uri="{FF2B5EF4-FFF2-40B4-BE49-F238E27FC236}">
                <a16:creationId xmlns:a16="http://schemas.microsoft.com/office/drawing/2014/main" id="{677ADC40-C46A-7877-172F-6DA05578333B}"/>
              </a:ext>
            </a:extLst>
          </p:cNvPr>
          <p:cNvSpPr>
            <a:spLocks noGrp="1"/>
          </p:cNvSpPr>
          <p:nvPr>
            <p:ph type="title"/>
          </p:nvPr>
        </p:nvSpPr>
        <p:spPr/>
        <p:txBody>
          <a:bodyPr/>
          <a:lstStyle/>
          <a:p>
            <a:r>
              <a:rPr lang="en-US"/>
              <a:t>References</a:t>
            </a:r>
          </a:p>
        </p:txBody>
      </p:sp>
    </p:spTree>
    <p:extLst>
      <p:ext uri="{BB962C8B-B14F-4D97-AF65-F5344CB8AC3E}">
        <p14:creationId xmlns:p14="http://schemas.microsoft.com/office/powerpoint/2010/main" val="229827016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679768" y="219076"/>
            <a:ext cx="10513060" cy="958215"/>
          </a:xfrm>
          <a:prstGeom prst="rect">
            <a:avLst/>
          </a:prstGeom>
          <a:noFill/>
          <a:ln>
            <a:noFill/>
          </a:ln>
        </p:spPr>
        <p:txBody>
          <a:bodyPr spcFirstLastPara="1" wrap="square" lIns="91425" tIns="45700" rIns="91425" bIns="45700" anchor="t" anchorCtr="0">
            <a:normAutofit/>
          </a:bodyPr>
          <a:lstStyle/>
          <a:p>
            <a:pPr>
              <a:lnSpc>
                <a:spcPct val="90000"/>
              </a:lnSpc>
              <a:buSzPts val="4900"/>
            </a:pPr>
            <a:r>
              <a:rPr lang="en-US" sz="4800" b="1">
                <a:latin typeface="Calibri" panose="020F0502020204030204"/>
                <a:ea typeface="Calibri" panose="020F0502020204030204"/>
                <a:cs typeface="Calibri" panose="020F0502020204030204"/>
              </a:rPr>
              <a:t>Contents</a:t>
            </a:r>
          </a:p>
        </p:txBody>
      </p:sp>
      <p:sp>
        <p:nvSpPr>
          <p:cNvPr id="61" name="Google Shape;61;p9"/>
          <p:cNvSpPr txBox="1">
            <a:spLocks noGrp="1"/>
          </p:cNvSpPr>
          <p:nvPr>
            <p:ph type="body" idx="1"/>
          </p:nvPr>
        </p:nvSpPr>
        <p:spPr>
          <a:xfrm>
            <a:off x="676056" y="1183445"/>
            <a:ext cx="11087100" cy="4810857"/>
          </a:xfrm>
          <a:prstGeom prst="rect">
            <a:avLst/>
          </a:prstGeom>
          <a:noFill/>
          <a:ln>
            <a:noFill/>
          </a:ln>
        </p:spPr>
        <p:txBody>
          <a:bodyPr spcFirstLastPara="1" wrap="square" lIns="91425" tIns="45700" rIns="91425" bIns="45700" anchor="t" anchorCtr="0">
            <a:normAutofit fontScale="95000"/>
          </a:bodyPr>
          <a:lstStyle/>
          <a:p>
            <a:pPr marL="571500" indent="-571500" algn="just">
              <a:spcBef>
                <a:spcPts val="0"/>
              </a:spcBef>
              <a:buSzPct val="107000"/>
            </a:pPr>
            <a:r>
              <a:rPr lang="en-US" sz="4000">
                <a:latin typeface="Times New Roman"/>
                <a:cs typeface="Times New Roman"/>
              </a:rPr>
              <a:t>Overview of CRISP-DM</a:t>
            </a:r>
          </a:p>
          <a:p>
            <a:pPr marL="571500" indent="-571500" algn="just">
              <a:spcBef>
                <a:spcPts val="0"/>
              </a:spcBef>
              <a:buSzPct val="107000"/>
            </a:pPr>
            <a:r>
              <a:rPr lang="en-US" sz="4000">
                <a:latin typeface="Times New Roman"/>
                <a:cs typeface="Times New Roman"/>
              </a:rPr>
              <a:t>Business understanding</a:t>
            </a:r>
          </a:p>
          <a:p>
            <a:pPr marL="571500" indent="-571500" algn="just">
              <a:spcBef>
                <a:spcPts val="0"/>
              </a:spcBef>
              <a:buSzPct val="107000"/>
            </a:pPr>
            <a:r>
              <a:rPr lang="en-US" sz="4000">
                <a:latin typeface="Times New Roman"/>
                <a:cs typeface="Times New Roman"/>
              </a:rPr>
              <a:t>Data understanding</a:t>
            </a:r>
          </a:p>
          <a:p>
            <a:pPr marL="571500" indent="-571500" algn="just">
              <a:spcBef>
                <a:spcPts val="0"/>
              </a:spcBef>
              <a:buSzPct val="107000"/>
            </a:pPr>
            <a:r>
              <a:rPr lang="en-US" sz="4000">
                <a:latin typeface="Times New Roman"/>
                <a:cs typeface="Times New Roman"/>
              </a:rPr>
              <a:t>Data preparation and analysis</a:t>
            </a:r>
          </a:p>
          <a:p>
            <a:pPr marL="571500" indent="-571500" algn="just">
              <a:spcBef>
                <a:spcPts val="0"/>
              </a:spcBef>
              <a:buSzPct val="107000"/>
            </a:pPr>
            <a:r>
              <a:rPr lang="en-US" sz="4000">
                <a:latin typeface="Times New Roman"/>
                <a:cs typeface="Times New Roman"/>
              </a:rPr>
              <a:t>Modeling and evaluation (KNN and K-means)</a:t>
            </a:r>
          </a:p>
          <a:p>
            <a:pPr marL="571500" indent="-571500" algn="just">
              <a:spcBef>
                <a:spcPts val="0"/>
              </a:spcBef>
              <a:buSzPct val="107000"/>
            </a:pPr>
            <a:r>
              <a:rPr lang="en-US" sz="4000">
                <a:latin typeface="Times New Roman"/>
                <a:cs typeface="Times New Roman"/>
              </a:rPr>
              <a:t>Deployment and conclusion</a:t>
            </a:r>
          </a:p>
          <a:p>
            <a:pPr marL="571500" indent="-571500" algn="just">
              <a:spcBef>
                <a:spcPts val="0"/>
              </a:spcBef>
              <a:buSzPct val="107000"/>
            </a:pPr>
            <a:r>
              <a:rPr lang="en-US" sz="4000">
                <a:latin typeface="Times New Roman"/>
                <a:cs typeface="Times New Roman"/>
              </a:rPr>
              <a:t>Reference</a:t>
            </a:r>
          </a:p>
          <a:p>
            <a:pPr marL="342900" indent="0">
              <a:spcBef>
                <a:spcPts val="0"/>
              </a:spcBef>
              <a:buNone/>
            </a:pPr>
            <a:endParaRPr lang="en-US" sz="4000">
              <a:cs typeface="Times New Roman"/>
            </a:endParaRPr>
          </a:p>
          <a:p>
            <a:pPr marL="0" indent="0">
              <a:buNone/>
            </a:pPr>
            <a:endParaRPr lang="en-US" sz="4000"/>
          </a:p>
          <a:p>
            <a:pPr marL="0" indent="0">
              <a:spcBef>
                <a:spcPts val="0"/>
              </a:spcBef>
              <a:buNone/>
            </a:pPr>
            <a:endParaRPr lang="en-US" sz="4000"/>
          </a:p>
          <a:p>
            <a:pPr marL="0" indent="0">
              <a:spcBef>
                <a:spcPts val="440"/>
              </a:spcBef>
              <a:buSzPct val="100000"/>
              <a:buNone/>
            </a:pPr>
            <a:endParaRPr lang="en-US" sz="4000"/>
          </a:p>
        </p:txBody>
      </p:sp>
      <p:sp>
        <p:nvSpPr>
          <p:cNvPr id="62" name="Google Shape;62;p9"/>
          <p:cNvSpPr txBox="1"/>
          <p:nvPr/>
        </p:nvSpPr>
        <p:spPr>
          <a:xfrm>
            <a:off x="9365164" y="2026137"/>
            <a:ext cx="652800" cy="307800"/>
          </a:xfrm>
          <a:prstGeom prst="rect">
            <a:avLst/>
          </a:prstGeom>
          <a:noFill/>
          <a:ln>
            <a:noFill/>
          </a:ln>
        </p:spPr>
        <p:txBody>
          <a:bodyPr spcFirstLastPara="1" wrap="square" lIns="91425" tIns="45700" rIns="91425" bIns="45700" anchor="t" anchorCtr="0">
            <a:spAutoFit/>
          </a:bodyPr>
          <a:lstStyle/>
          <a:p>
            <a:endParaRPr/>
          </a:p>
        </p:txBody>
      </p:sp>
    </p:spTree>
    <p:extLst>
      <p:ext uri="{BB962C8B-B14F-4D97-AF65-F5344CB8AC3E}">
        <p14:creationId xmlns:p14="http://schemas.microsoft.com/office/powerpoint/2010/main" val="91323826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679768" y="219076"/>
            <a:ext cx="10513060" cy="958215"/>
          </a:xfrm>
          <a:prstGeom prst="rect">
            <a:avLst/>
          </a:prstGeom>
          <a:noFill/>
          <a:ln>
            <a:noFill/>
          </a:ln>
        </p:spPr>
        <p:txBody>
          <a:bodyPr spcFirstLastPara="1" wrap="square" lIns="91425" tIns="45700" rIns="91425" bIns="45700" anchor="t" anchorCtr="0">
            <a:normAutofit/>
          </a:bodyPr>
          <a:lstStyle/>
          <a:p>
            <a:pPr algn="just"/>
            <a:r>
              <a:rPr lang="en-US" sz="4800" b="1">
                <a:latin typeface="Times New Roman"/>
                <a:ea typeface="Calibri" panose="020F0502020204030204"/>
                <a:cs typeface="Times New Roman"/>
                <a:sym typeface="Calibri" panose="020F0502020204030204"/>
              </a:rPr>
              <a:t>Overview of CRISP-DM</a:t>
            </a:r>
            <a:endParaRPr lang="en-US" sz="4800" b="1"/>
          </a:p>
          <a:p>
            <a:pPr>
              <a:lnSpc>
                <a:spcPct val="90000"/>
              </a:lnSpc>
              <a:buSzPts val="4900"/>
            </a:pPr>
            <a:endParaRPr lang="en-US" sz="4800" b="1">
              <a:latin typeface="Calibri" panose="020F0502020204030204"/>
              <a:ea typeface="Calibri" panose="020F0502020204030204"/>
              <a:cs typeface="Calibri" panose="020F0502020204030204"/>
            </a:endParaRPr>
          </a:p>
        </p:txBody>
      </p:sp>
      <p:sp>
        <p:nvSpPr>
          <p:cNvPr id="61" name="Google Shape;61;p9"/>
          <p:cNvSpPr txBox="1">
            <a:spLocks noGrp="1"/>
          </p:cNvSpPr>
          <p:nvPr>
            <p:ph type="body" idx="1"/>
          </p:nvPr>
        </p:nvSpPr>
        <p:spPr>
          <a:xfrm>
            <a:off x="392748" y="1320214"/>
            <a:ext cx="7286869" cy="854320"/>
          </a:xfrm>
          <a:prstGeom prst="rect">
            <a:avLst/>
          </a:prstGeom>
          <a:noFill/>
          <a:ln>
            <a:noFill/>
          </a:ln>
        </p:spPr>
        <p:txBody>
          <a:bodyPr spcFirstLastPara="1" wrap="square" lIns="91425" tIns="45700" rIns="91425" bIns="45700" anchor="t" anchorCtr="0">
            <a:noAutofit/>
          </a:bodyPr>
          <a:lstStyle/>
          <a:p>
            <a:pPr marL="0" indent="0" algn="just">
              <a:spcBef>
                <a:spcPts val="0"/>
              </a:spcBef>
              <a:buSzPct val="107000"/>
              <a:buNone/>
            </a:pPr>
            <a:r>
              <a:rPr lang="en-US">
                <a:latin typeface="Times New Roman"/>
                <a:cs typeface="Times New Roman"/>
              </a:rPr>
              <a:t>We will use CRISP-DM method to deal with this project. There are 6 phases in CRISP-DM process:</a:t>
            </a:r>
          </a:p>
          <a:p>
            <a:pPr marL="342900" indent="0">
              <a:spcBef>
                <a:spcPts val="0"/>
              </a:spcBef>
              <a:buNone/>
            </a:pPr>
            <a:endParaRPr lang="en-US" sz="4000">
              <a:cs typeface="Times New Roman"/>
            </a:endParaRPr>
          </a:p>
          <a:p>
            <a:pPr marL="0" indent="0">
              <a:buNone/>
            </a:pPr>
            <a:endParaRPr sz="4000"/>
          </a:p>
          <a:p>
            <a:pPr marL="0" indent="0">
              <a:spcBef>
                <a:spcPts val="0"/>
              </a:spcBef>
              <a:buNone/>
            </a:pPr>
            <a:endParaRPr sz="4000"/>
          </a:p>
          <a:p>
            <a:pPr marL="0" indent="0">
              <a:spcBef>
                <a:spcPts val="440"/>
              </a:spcBef>
              <a:buSzPct val="100000"/>
              <a:buNone/>
            </a:pPr>
            <a:endParaRPr sz="4000"/>
          </a:p>
        </p:txBody>
      </p:sp>
      <p:sp>
        <p:nvSpPr>
          <p:cNvPr id="62" name="Google Shape;62;p9"/>
          <p:cNvSpPr txBox="1"/>
          <p:nvPr/>
        </p:nvSpPr>
        <p:spPr>
          <a:xfrm>
            <a:off x="9365164" y="2026137"/>
            <a:ext cx="652800" cy="307800"/>
          </a:xfrm>
          <a:prstGeom prst="rect">
            <a:avLst/>
          </a:prstGeom>
          <a:noFill/>
          <a:ln>
            <a:noFill/>
          </a:ln>
        </p:spPr>
        <p:txBody>
          <a:bodyPr spcFirstLastPara="1" wrap="square" lIns="91425" tIns="45700" rIns="91425" bIns="45700" anchor="t" anchorCtr="0">
            <a:spAutoFit/>
          </a:bodyPr>
          <a:lstStyle/>
          <a:p>
            <a:endParaRPr/>
          </a:p>
        </p:txBody>
      </p:sp>
      <p:sp>
        <p:nvSpPr>
          <p:cNvPr id="2" name="TextBox 1">
            <a:extLst>
              <a:ext uri="{FF2B5EF4-FFF2-40B4-BE49-F238E27FC236}">
                <a16:creationId xmlns:a16="http://schemas.microsoft.com/office/drawing/2014/main" id="{1313E932-0EC6-C6ED-36C5-9F4CB27A47BD}"/>
              </a:ext>
            </a:extLst>
          </p:cNvPr>
          <p:cNvSpPr txBox="1"/>
          <p:nvPr/>
        </p:nvSpPr>
        <p:spPr>
          <a:xfrm>
            <a:off x="676519" y="2220057"/>
            <a:ext cx="6166826" cy="38904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AutoNum type="arabicPeriod"/>
            </a:pPr>
            <a:r>
              <a:rPr lang="en-US" sz="2800">
                <a:cs typeface="Arial"/>
              </a:rPr>
              <a:t>Business understanding phase</a:t>
            </a:r>
            <a:endParaRPr lang="en-US"/>
          </a:p>
          <a:p>
            <a:pPr marL="342900" indent="-342900">
              <a:lnSpc>
                <a:spcPct val="150000"/>
              </a:lnSpc>
              <a:buAutoNum type="arabicPeriod"/>
            </a:pPr>
            <a:r>
              <a:rPr lang="en-US" sz="2800">
                <a:cs typeface="Arial"/>
              </a:rPr>
              <a:t>Data understanding phase</a:t>
            </a:r>
          </a:p>
          <a:p>
            <a:pPr marL="342900" indent="-342900">
              <a:lnSpc>
                <a:spcPct val="150000"/>
              </a:lnSpc>
              <a:buAutoNum type="arabicPeriod"/>
            </a:pPr>
            <a:r>
              <a:rPr lang="en-US" sz="2800">
                <a:cs typeface="Arial"/>
              </a:rPr>
              <a:t>Data preparation phase</a:t>
            </a:r>
          </a:p>
          <a:p>
            <a:pPr marL="342900" indent="-342900">
              <a:lnSpc>
                <a:spcPct val="150000"/>
              </a:lnSpc>
              <a:buAutoNum type="arabicPeriod"/>
            </a:pPr>
            <a:r>
              <a:rPr lang="en-US" sz="2800">
                <a:cs typeface="Arial"/>
              </a:rPr>
              <a:t>Modeling phase</a:t>
            </a:r>
          </a:p>
          <a:p>
            <a:pPr marL="342900" indent="-342900">
              <a:lnSpc>
                <a:spcPct val="150000"/>
              </a:lnSpc>
              <a:buAutoNum type="arabicPeriod"/>
            </a:pPr>
            <a:r>
              <a:rPr lang="en-US" sz="2800">
                <a:cs typeface="Arial"/>
              </a:rPr>
              <a:t>Evaluation phase</a:t>
            </a:r>
          </a:p>
          <a:p>
            <a:pPr marL="342900" indent="-342900">
              <a:lnSpc>
                <a:spcPct val="150000"/>
              </a:lnSpc>
              <a:buAutoNum type="arabicPeriod"/>
            </a:pPr>
            <a:r>
              <a:rPr lang="en-US" sz="2800">
                <a:cs typeface="Arial"/>
              </a:rPr>
              <a:t>Deployment phase</a:t>
            </a:r>
          </a:p>
        </p:txBody>
      </p:sp>
      <p:pic>
        <p:nvPicPr>
          <p:cNvPr id="3" name="Picture 3" descr="Diagram&#10;&#10;Description automatically generated">
            <a:extLst>
              <a:ext uri="{FF2B5EF4-FFF2-40B4-BE49-F238E27FC236}">
                <a16:creationId xmlns:a16="http://schemas.microsoft.com/office/drawing/2014/main" id="{E97A7E4E-F87F-B3F4-8097-F0C3FBD4A974}"/>
              </a:ext>
            </a:extLst>
          </p:cNvPr>
          <p:cNvPicPr>
            <a:picLocks noChangeAspect="1"/>
          </p:cNvPicPr>
          <p:nvPr/>
        </p:nvPicPr>
        <p:blipFill rotWithShape="1">
          <a:blip r:embed="rId3"/>
          <a:srcRect l="2463" t="2709" r="2709" b="246"/>
          <a:stretch/>
        </p:blipFill>
        <p:spPr>
          <a:xfrm>
            <a:off x="6961555" y="1796859"/>
            <a:ext cx="4101229" cy="4192611"/>
          </a:xfrm>
          <a:prstGeom prst="rect">
            <a:avLst/>
          </a:prstGeom>
        </p:spPr>
      </p:pic>
    </p:spTree>
    <p:extLst>
      <p:ext uri="{BB962C8B-B14F-4D97-AF65-F5344CB8AC3E}">
        <p14:creationId xmlns:p14="http://schemas.microsoft.com/office/powerpoint/2010/main" val="307795003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679768" y="219076"/>
            <a:ext cx="10513060" cy="958215"/>
          </a:xfrm>
          <a:prstGeom prst="rect">
            <a:avLst/>
          </a:prstGeom>
          <a:noFill/>
          <a:ln>
            <a:noFill/>
          </a:ln>
        </p:spPr>
        <p:txBody>
          <a:bodyPr spcFirstLastPara="1" wrap="square" lIns="91425" tIns="45700" rIns="91425" bIns="45700" anchor="t" anchorCtr="0">
            <a:normAutofit/>
          </a:bodyPr>
          <a:lstStyle/>
          <a:p>
            <a:pPr>
              <a:lnSpc>
                <a:spcPct val="90000"/>
              </a:lnSpc>
            </a:pPr>
            <a:r>
              <a:rPr lang="en-US" sz="4400" b="1">
                <a:latin typeface="Times New Roman"/>
                <a:cs typeface="Times New Roman"/>
                <a:sym typeface="Calibri" panose="020F0502020204030204"/>
              </a:rPr>
              <a:t>Business understanding</a:t>
            </a:r>
            <a:endParaRPr lang="en-US" sz="4400"/>
          </a:p>
        </p:txBody>
      </p:sp>
      <p:sp>
        <p:nvSpPr>
          <p:cNvPr id="61" name="Google Shape;61;p9"/>
          <p:cNvSpPr txBox="1">
            <a:spLocks noGrp="1"/>
          </p:cNvSpPr>
          <p:nvPr>
            <p:ph type="body" idx="1"/>
          </p:nvPr>
        </p:nvSpPr>
        <p:spPr>
          <a:xfrm>
            <a:off x="392748" y="1242060"/>
            <a:ext cx="11028484" cy="2925397"/>
          </a:xfrm>
          <a:prstGeom prst="rect">
            <a:avLst/>
          </a:prstGeom>
          <a:noFill/>
          <a:ln>
            <a:noFill/>
          </a:ln>
        </p:spPr>
        <p:txBody>
          <a:bodyPr spcFirstLastPara="1" wrap="square" lIns="91425" tIns="45700" rIns="91425" bIns="45700" anchor="t" anchorCtr="0">
            <a:normAutofit fontScale="95000"/>
          </a:bodyPr>
          <a:lstStyle/>
          <a:p>
            <a:pPr marL="0" indent="0" algn="just">
              <a:spcBef>
                <a:spcPts val="0"/>
              </a:spcBef>
              <a:buNone/>
            </a:pPr>
            <a:r>
              <a:rPr lang="en-US" sz="2800">
                <a:solidFill>
                  <a:srgbClr val="3C4043"/>
                </a:solidFill>
                <a:latin typeface="Arial"/>
                <a:cs typeface="Times New Roman"/>
              </a:rPr>
              <a:t>Banks run into losses when customers don't pay their loans on time. Because of this, every year, banks have losses in crores, and this also impacts the country's economic growth to a large extent. </a:t>
            </a:r>
            <a:endParaRPr lang="en-US" sz="2800">
              <a:latin typeface="Arial"/>
              <a:cs typeface="Times New Roman"/>
            </a:endParaRPr>
          </a:p>
          <a:p>
            <a:pPr marL="0" indent="0" algn="just">
              <a:spcBef>
                <a:spcPts val="0"/>
              </a:spcBef>
              <a:buNone/>
            </a:pPr>
            <a:endParaRPr lang="en-US" sz="2800">
              <a:solidFill>
                <a:srgbClr val="3C4043"/>
              </a:solidFill>
              <a:latin typeface="Arial"/>
              <a:cs typeface="Times New Roman"/>
            </a:endParaRPr>
          </a:p>
          <a:p>
            <a:pPr marL="0" indent="0" algn="just">
              <a:spcBef>
                <a:spcPts val="0"/>
              </a:spcBef>
              <a:buNone/>
            </a:pPr>
            <a:r>
              <a:rPr lang="en-US" sz="2800">
                <a:solidFill>
                  <a:srgbClr val="3C4043"/>
                </a:solidFill>
                <a:latin typeface="Arial"/>
                <a:cs typeface="Times New Roman"/>
              </a:rPr>
              <a:t>The most important task is to predict whether a person will be a loan defaulter.</a:t>
            </a:r>
          </a:p>
          <a:p>
            <a:pPr marL="342900" indent="0">
              <a:spcBef>
                <a:spcPts val="0"/>
              </a:spcBef>
              <a:buNone/>
            </a:pPr>
            <a:endParaRPr sz="4000"/>
          </a:p>
          <a:p>
            <a:pPr marL="0" indent="0">
              <a:buNone/>
            </a:pPr>
            <a:endParaRPr sz="4000"/>
          </a:p>
          <a:p>
            <a:pPr marL="0" indent="0">
              <a:spcBef>
                <a:spcPts val="0"/>
              </a:spcBef>
              <a:buNone/>
            </a:pPr>
            <a:endParaRPr lang="en-US" sz="4000"/>
          </a:p>
          <a:p>
            <a:pPr marL="0" indent="0">
              <a:spcBef>
                <a:spcPts val="440"/>
              </a:spcBef>
              <a:buSzPct val="100000"/>
              <a:buNone/>
            </a:pPr>
            <a:endParaRPr lang="en-US" sz="4000"/>
          </a:p>
        </p:txBody>
      </p:sp>
      <p:pic>
        <p:nvPicPr>
          <p:cNvPr id="2" name="Picture 2" descr="A picture containing text, person, wooden&#10;&#10;Description automatically generated">
            <a:extLst>
              <a:ext uri="{FF2B5EF4-FFF2-40B4-BE49-F238E27FC236}">
                <a16:creationId xmlns:a16="http://schemas.microsoft.com/office/drawing/2014/main" id="{F8F1FF65-ED7D-5992-C4A2-DA61609DD395}"/>
              </a:ext>
            </a:extLst>
          </p:cNvPr>
          <p:cNvPicPr>
            <a:picLocks noChangeAspect="1"/>
          </p:cNvPicPr>
          <p:nvPr/>
        </p:nvPicPr>
        <p:blipFill>
          <a:blip r:embed="rId3"/>
          <a:stretch>
            <a:fillRect/>
          </a:stretch>
        </p:blipFill>
        <p:spPr>
          <a:xfrm>
            <a:off x="6531708" y="3793094"/>
            <a:ext cx="4667738" cy="2397965"/>
          </a:xfrm>
          <a:prstGeom prst="rect">
            <a:avLst/>
          </a:prstGeom>
        </p:spPr>
      </p:pic>
    </p:spTree>
    <p:extLst>
      <p:ext uri="{BB962C8B-B14F-4D97-AF65-F5344CB8AC3E}">
        <p14:creationId xmlns:p14="http://schemas.microsoft.com/office/powerpoint/2010/main" val="398477792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679768" y="316768"/>
            <a:ext cx="10513060" cy="958215"/>
          </a:xfrm>
          <a:prstGeom prst="rect">
            <a:avLst/>
          </a:prstGeom>
          <a:noFill/>
          <a:ln>
            <a:noFill/>
          </a:ln>
        </p:spPr>
        <p:txBody>
          <a:bodyPr spcFirstLastPara="1" wrap="square" lIns="91425" tIns="45700" rIns="91425" bIns="45700" anchor="t" anchorCtr="0">
            <a:normAutofit/>
          </a:bodyPr>
          <a:lstStyle/>
          <a:p>
            <a:pPr>
              <a:lnSpc>
                <a:spcPct val="90000"/>
              </a:lnSpc>
            </a:pPr>
            <a:r>
              <a:rPr lang="en-US" sz="4400" b="1">
                <a:latin typeface="Arial"/>
                <a:cs typeface="Arial"/>
              </a:rPr>
              <a:t>Data understanding</a:t>
            </a:r>
            <a:endParaRPr lang="en-US" sz="4400" b="1"/>
          </a:p>
        </p:txBody>
      </p:sp>
      <p:sp>
        <p:nvSpPr>
          <p:cNvPr id="61" name="Google Shape;61;p9"/>
          <p:cNvSpPr txBox="1">
            <a:spLocks noGrp="1"/>
          </p:cNvSpPr>
          <p:nvPr>
            <p:ph type="body" idx="1"/>
          </p:nvPr>
        </p:nvSpPr>
        <p:spPr>
          <a:xfrm>
            <a:off x="676056" y="1281137"/>
            <a:ext cx="10452100" cy="4156319"/>
          </a:xfrm>
          <a:prstGeom prst="rect">
            <a:avLst/>
          </a:prstGeom>
          <a:noFill/>
          <a:ln>
            <a:noFill/>
          </a:ln>
        </p:spPr>
        <p:txBody>
          <a:bodyPr spcFirstLastPara="1" wrap="square" lIns="91425" tIns="45700" rIns="91425" bIns="45700" anchor="t" anchorCtr="0">
            <a:normAutofit fontScale="95000"/>
          </a:bodyPr>
          <a:lstStyle/>
          <a:p>
            <a:pPr marL="0" indent="0" algn="just">
              <a:lnSpc>
                <a:spcPct val="150000"/>
              </a:lnSpc>
              <a:spcBef>
                <a:spcPts val="0"/>
              </a:spcBef>
              <a:buSzPct val="107000"/>
              <a:buNone/>
            </a:pPr>
            <a:r>
              <a:rPr lang="en-US" sz="4000">
                <a:latin typeface="Times New Roman"/>
                <a:cs typeface="Times New Roman"/>
              </a:rPr>
              <a:t>Dataset information:</a:t>
            </a:r>
            <a:endParaRPr lang="en-US"/>
          </a:p>
          <a:p>
            <a:pPr marL="0" indent="0" algn="just">
              <a:lnSpc>
                <a:spcPct val="150000"/>
              </a:lnSpc>
              <a:spcBef>
                <a:spcPts val="0"/>
              </a:spcBef>
              <a:buNone/>
            </a:pPr>
            <a:r>
              <a:rPr lang="en-US" sz="2800">
                <a:solidFill>
                  <a:srgbClr val="3C4043"/>
                </a:solidFill>
                <a:latin typeface="Arial"/>
                <a:cs typeface="Times New Roman"/>
              </a:rPr>
              <a:t>a training dataset of 67,463 rows and 35 columns </a:t>
            </a:r>
            <a:endParaRPr lang="en-US" sz="2800">
              <a:solidFill>
                <a:srgbClr val="000000"/>
              </a:solidFill>
              <a:latin typeface="Arial"/>
              <a:cs typeface="Times New Roman"/>
            </a:endParaRPr>
          </a:p>
          <a:p>
            <a:pPr marL="0" indent="0" algn="just">
              <a:lnSpc>
                <a:spcPct val="150000"/>
              </a:lnSpc>
              <a:spcBef>
                <a:spcPts val="0"/>
              </a:spcBef>
              <a:buNone/>
            </a:pPr>
            <a:endParaRPr lang="en-US" sz="2800">
              <a:solidFill>
                <a:srgbClr val="3C4043"/>
              </a:solidFill>
              <a:latin typeface="Arial"/>
              <a:cs typeface="Times New Roman"/>
            </a:endParaRPr>
          </a:p>
          <a:p>
            <a:pPr marL="0" indent="0" algn="just">
              <a:lnSpc>
                <a:spcPct val="150000"/>
              </a:lnSpc>
              <a:spcBef>
                <a:spcPts val="0"/>
              </a:spcBef>
              <a:buNone/>
            </a:pPr>
            <a:r>
              <a:rPr lang="en-US" sz="2800">
                <a:solidFill>
                  <a:srgbClr val="3C4043"/>
                </a:solidFill>
                <a:latin typeface="Arial"/>
                <a:cs typeface="Times New Roman"/>
              </a:rPr>
              <a:t>However, it is very unbalanced data set.</a:t>
            </a:r>
          </a:p>
          <a:p>
            <a:pPr marL="0" indent="0" algn="just">
              <a:lnSpc>
                <a:spcPct val="150000"/>
              </a:lnSpc>
              <a:spcBef>
                <a:spcPts val="0"/>
              </a:spcBef>
              <a:buNone/>
            </a:pPr>
            <a:r>
              <a:rPr lang="en-US" sz="2800">
                <a:solidFill>
                  <a:srgbClr val="3C4043"/>
                </a:solidFill>
                <a:latin typeface="Arial"/>
                <a:cs typeface="Times New Roman"/>
              </a:rPr>
              <a:t>61222 rows are non-defaulters. Only 6241 rows are defaulters.</a:t>
            </a:r>
          </a:p>
          <a:p>
            <a:pPr marL="0" indent="0">
              <a:buNone/>
            </a:pPr>
            <a:endParaRPr lang="en-US" sz="4000">
              <a:cs typeface="Times New Roman"/>
            </a:endParaRPr>
          </a:p>
          <a:p>
            <a:pPr marL="0" indent="0">
              <a:spcBef>
                <a:spcPts val="0"/>
              </a:spcBef>
              <a:buNone/>
            </a:pPr>
            <a:endParaRPr lang="en-US" sz="4000">
              <a:cs typeface="Times New Roman"/>
            </a:endParaRPr>
          </a:p>
          <a:p>
            <a:pPr marL="0" indent="0">
              <a:spcBef>
                <a:spcPts val="440"/>
              </a:spcBef>
              <a:buSzPct val="100000"/>
              <a:buNone/>
            </a:pPr>
            <a:endParaRPr lang="en-US" sz="4000"/>
          </a:p>
        </p:txBody>
      </p:sp>
    </p:spTree>
    <p:extLst>
      <p:ext uri="{BB962C8B-B14F-4D97-AF65-F5344CB8AC3E}">
        <p14:creationId xmlns:p14="http://schemas.microsoft.com/office/powerpoint/2010/main" val="230369636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679768" y="316768"/>
            <a:ext cx="10513060" cy="958215"/>
          </a:xfrm>
          <a:prstGeom prst="rect">
            <a:avLst/>
          </a:prstGeom>
          <a:noFill/>
          <a:ln>
            <a:noFill/>
          </a:ln>
        </p:spPr>
        <p:txBody>
          <a:bodyPr spcFirstLastPara="1" wrap="square" lIns="91425" tIns="45700" rIns="91425" bIns="45700" anchor="t" anchorCtr="0">
            <a:normAutofit/>
          </a:bodyPr>
          <a:lstStyle/>
          <a:p>
            <a:pPr>
              <a:lnSpc>
                <a:spcPct val="90000"/>
              </a:lnSpc>
            </a:pPr>
            <a:r>
              <a:rPr lang="en-US" sz="4400" b="1">
                <a:latin typeface="Arial"/>
                <a:cs typeface="Arial"/>
              </a:rPr>
              <a:t>Data preparation</a:t>
            </a:r>
            <a:endParaRPr lang="en-US" sz="4400" b="1"/>
          </a:p>
        </p:txBody>
      </p:sp>
      <p:sp>
        <p:nvSpPr>
          <p:cNvPr id="61" name="Google Shape;61;p9"/>
          <p:cNvSpPr txBox="1">
            <a:spLocks noGrp="1"/>
          </p:cNvSpPr>
          <p:nvPr>
            <p:ph type="body" idx="1"/>
          </p:nvPr>
        </p:nvSpPr>
        <p:spPr>
          <a:xfrm>
            <a:off x="676056" y="978290"/>
            <a:ext cx="10452100" cy="961781"/>
          </a:xfrm>
          <a:prstGeom prst="rect">
            <a:avLst/>
          </a:prstGeom>
          <a:noFill/>
          <a:ln>
            <a:noFill/>
          </a:ln>
        </p:spPr>
        <p:txBody>
          <a:bodyPr spcFirstLastPara="1" wrap="square" lIns="91425" tIns="45700" rIns="91425" bIns="45700" anchor="t" anchorCtr="0">
            <a:normAutofit fontScale="95000"/>
          </a:bodyPr>
          <a:lstStyle/>
          <a:p>
            <a:pPr marL="0" indent="0" algn="just">
              <a:lnSpc>
                <a:spcPct val="150000"/>
              </a:lnSpc>
              <a:spcBef>
                <a:spcPts val="0"/>
              </a:spcBef>
              <a:buNone/>
            </a:pPr>
            <a:r>
              <a:rPr lang="en-US" sz="4000">
                <a:latin typeface="Times New Roman"/>
                <a:cs typeface="Times New Roman"/>
              </a:rPr>
              <a:t>Check the missing value:</a:t>
            </a:r>
            <a:endParaRPr lang="en-US">
              <a:cs typeface="Times New Roman"/>
            </a:endParaRPr>
          </a:p>
          <a:p>
            <a:pPr marL="0" indent="0" algn="just">
              <a:lnSpc>
                <a:spcPct val="150000"/>
              </a:lnSpc>
              <a:spcBef>
                <a:spcPts val="0"/>
              </a:spcBef>
              <a:buNone/>
            </a:pPr>
            <a:endParaRPr lang="en-US" sz="4000">
              <a:latin typeface="Times New Roman"/>
              <a:cs typeface="Times New Roman"/>
            </a:endParaRPr>
          </a:p>
          <a:p>
            <a:pPr marL="342900" indent="0">
              <a:spcBef>
                <a:spcPts val="0"/>
              </a:spcBef>
              <a:buNone/>
            </a:pPr>
            <a:endParaRPr lang="en-US" sz="4000">
              <a:cs typeface="Times New Roman"/>
            </a:endParaRPr>
          </a:p>
          <a:p>
            <a:pPr marL="0" indent="0">
              <a:buNone/>
            </a:pPr>
            <a:endParaRPr lang="en-US" sz="4000"/>
          </a:p>
          <a:p>
            <a:pPr marL="0" indent="0">
              <a:spcBef>
                <a:spcPts val="0"/>
              </a:spcBef>
              <a:buNone/>
            </a:pPr>
            <a:endParaRPr lang="en-US" sz="4000"/>
          </a:p>
          <a:p>
            <a:pPr marL="0" indent="0">
              <a:spcBef>
                <a:spcPts val="440"/>
              </a:spcBef>
              <a:buSzPct val="100000"/>
              <a:buNone/>
            </a:pPr>
            <a:endParaRPr lang="en-US" sz="4000"/>
          </a:p>
        </p:txBody>
      </p:sp>
      <p:pic>
        <p:nvPicPr>
          <p:cNvPr id="4" name="Picture 4" descr="A picture containing table&#10;&#10;Description automatically generated">
            <a:extLst>
              <a:ext uri="{FF2B5EF4-FFF2-40B4-BE49-F238E27FC236}">
                <a16:creationId xmlns:a16="http://schemas.microsoft.com/office/drawing/2014/main" id="{92D5694F-8965-6710-B4A3-F29DB8A5BD4F}"/>
              </a:ext>
            </a:extLst>
          </p:cNvPr>
          <p:cNvPicPr>
            <a:picLocks noChangeAspect="1"/>
          </p:cNvPicPr>
          <p:nvPr/>
        </p:nvPicPr>
        <p:blipFill>
          <a:blip r:embed="rId3"/>
          <a:stretch>
            <a:fillRect/>
          </a:stretch>
        </p:blipFill>
        <p:spPr>
          <a:xfrm>
            <a:off x="1311059" y="2044907"/>
            <a:ext cx="8860076" cy="4260871"/>
          </a:xfrm>
          <a:prstGeom prst="rect">
            <a:avLst/>
          </a:prstGeom>
        </p:spPr>
      </p:pic>
    </p:spTree>
    <p:extLst>
      <p:ext uri="{BB962C8B-B14F-4D97-AF65-F5344CB8AC3E}">
        <p14:creationId xmlns:p14="http://schemas.microsoft.com/office/powerpoint/2010/main" val="156530395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679768" y="316768"/>
            <a:ext cx="10513060" cy="958215"/>
          </a:xfrm>
          <a:prstGeom prst="rect">
            <a:avLst/>
          </a:prstGeom>
          <a:noFill/>
          <a:ln>
            <a:noFill/>
          </a:ln>
        </p:spPr>
        <p:txBody>
          <a:bodyPr spcFirstLastPara="1" wrap="square" lIns="91425" tIns="45700" rIns="91425" bIns="45700" anchor="t" anchorCtr="0">
            <a:normAutofit/>
          </a:bodyPr>
          <a:lstStyle/>
          <a:p>
            <a:pPr>
              <a:lnSpc>
                <a:spcPct val="90000"/>
              </a:lnSpc>
            </a:pPr>
            <a:r>
              <a:rPr lang="en-US" sz="4400" b="1">
                <a:latin typeface="Arial"/>
                <a:cs typeface="Arial"/>
              </a:rPr>
              <a:t>Data preparation</a:t>
            </a:r>
            <a:endParaRPr lang="en-US" sz="4400" b="1"/>
          </a:p>
        </p:txBody>
      </p:sp>
      <p:sp>
        <p:nvSpPr>
          <p:cNvPr id="61" name="Google Shape;61;p9"/>
          <p:cNvSpPr txBox="1">
            <a:spLocks noGrp="1"/>
          </p:cNvSpPr>
          <p:nvPr>
            <p:ph type="body" idx="1"/>
          </p:nvPr>
        </p:nvSpPr>
        <p:spPr>
          <a:xfrm>
            <a:off x="676056" y="978290"/>
            <a:ext cx="10452100" cy="961781"/>
          </a:xfrm>
          <a:prstGeom prst="rect">
            <a:avLst/>
          </a:prstGeom>
          <a:noFill/>
          <a:ln>
            <a:noFill/>
          </a:ln>
        </p:spPr>
        <p:txBody>
          <a:bodyPr spcFirstLastPara="1" wrap="square" lIns="91425" tIns="45700" rIns="91425" bIns="45700" anchor="t" anchorCtr="0">
            <a:normAutofit fontScale="95000"/>
          </a:bodyPr>
          <a:lstStyle/>
          <a:p>
            <a:pPr marL="0" indent="0" algn="just">
              <a:lnSpc>
                <a:spcPct val="150000"/>
              </a:lnSpc>
              <a:spcBef>
                <a:spcPts val="0"/>
              </a:spcBef>
              <a:buNone/>
            </a:pPr>
            <a:r>
              <a:rPr lang="en-US" sz="4000">
                <a:latin typeface="Times New Roman"/>
                <a:cs typeface="Times New Roman"/>
              </a:rPr>
              <a:t>Check the missing value:</a:t>
            </a:r>
            <a:endParaRPr lang="en-US">
              <a:cs typeface="Times New Roman"/>
            </a:endParaRPr>
          </a:p>
          <a:p>
            <a:pPr marL="0" indent="0" algn="just">
              <a:lnSpc>
                <a:spcPct val="150000"/>
              </a:lnSpc>
              <a:spcBef>
                <a:spcPts val="0"/>
              </a:spcBef>
              <a:buNone/>
            </a:pPr>
            <a:endParaRPr lang="en-US" sz="4000">
              <a:latin typeface="Times New Roman"/>
              <a:cs typeface="Times New Roman"/>
            </a:endParaRPr>
          </a:p>
          <a:p>
            <a:pPr marL="342900" indent="0">
              <a:spcBef>
                <a:spcPts val="0"/>
              </a:spcBef>
              <a:buNone/>
            </a:pPr>
            <a:endParaRPr lang="en-US" sz="4000">
              <a:cs typeface="Times New Roman"/>
            </a:endParaRPr>
          </a:p>
          <a:p>
            <a:pPr marL="0" indent="0">
              <a:buNone/>
            </a:pPr>
            <a:endParaRPr lang="en-US" sz="4000"/>
          </a:p>
          <a:p>
            <a:pPr marL="0" indent="0">
              <a:spcBef>
                <a:spcPts val="0"/>
              </a:spcBef>
              <a:buNone/>
            </a:pPr>
            <a:endParaRPr lang="en-US" sz="4000"/>
          </a:p>
          <a:p>
            <a:pPr marL="0" indent="0">
              <a:spcBef>
                <a:spcPts val="440"/>
              </a:spcBef>
              <a:buSzPct val="100000"/>
              <a:buNone/>
            </a:pPr>
            <a:endParaRPr lang="en-US" sz="4000"/>
          </a:p>
        </p:txBody>
      </p:sp>
      <p:sp>
        <p:nvSpPr>
          <p:cNvPr id="2" name="TextBox 1">
            <a:extLst>
              <a:ext uri="{FF2B5EF4-FFF2-40B4-BE49-F238E27FC236}">
                <a16:creationId xmlns:a16="http://schemas.microsoft.com/office/drawing/2014/main" id="{0D45C2B1-E548-6D3E-F164-A26441C98E3B}"/>
              </a:ext>
            </a:extLst>
          </p:cNvPr>
          <p:cNvSpPr txBox="1"/>
          <p:nvPr/>
        </p:nvSpPr>
        <p:spPr>
          <a:xfrm>
            <a:off x="627673" y="2095499"/>
            <a:ext cx="10453076" cy="37286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a:cs typeface="Arial"/>
              </a:rPr>
              <a:t>Here we need to check if any of the attributes has null values(missed values).</a:t>
            </a:r>
          </a:p>
          <a:p>
            <a:pPr>
              <a:lnSpc>
                <a:spcPct val="150000"/>
              </a:lnSpc>
            </a:pPr>
            <a:endParaRPr lang="en-US" sz="2000">
              <a:cs typeface="Arial"/>
            </a:endParaRPr>
          </a:p>
          <a:p>
            <a:pPr>
              <a:lnSpc>
                <a:spcPct val="150000"/>
              </a:lnSpc>
            </a:pPr>
            <a:r>
              <a:rPr lang="en-US" sz="2000">
                <a:cs typeface="Arial"/>
              </a:rPr>
              <a:t>If we found the missing value, we need to handle them with these methods:</a:t>
            </a:r>
          </a:p>
          <a:p>
            <a:pPr marL="342900">
              <a:lnSpc>
                <a:spcPct val="150000"/>
              </a:lnSpc>
              <a:buAutoNum type="arabicPeriod"/>
            </a:pPr>
            <a:r>
              <a:rPr lang="en-US" sz="2000">
                <a:cs typeface="Arial"/>
              </a:rPr>
              <a:t>Delete the records.</a:t>
            </a:r>
          </a:p>
          <a:p>
            <a:pPr marL="342900">
              <a:lnSpc>
                <a:spcPct val="150000"/>
              </a:lnSpc>
              <a:buAutoNum type="arabicPeriod"/>
            </a:pPr>
            <a:r>
              <a:rPr lang="en-US" sz="2000">
                <a:cs typeface="Arial"/>
              </a:rPr>
              <a:t>Replace the missing values with the mean and mode of attribute's values</a:t>
            </a:r>
          </a:p>
          <a:p>
            <a:pPr marL="342900">
              <a:lnSpc>
                <a:spcPct val="150000"/>
              </a:lnSpc>
              <a:buAutoNum type="arabicPeriod"/>
            </a:pPr>
            <a:r>
              <a:rPr lang="en-US" sz="2000">
                <a:cs typeface="Arial"/>
              </a:rPr>
              <a:t>Replace the missing values with random value</a:t>
            </a:r>
          </a:p>
          <a:p>
            <a:pPr>
              <a:lnSpc>
                <a:spcPct val="150000"/>
              </a:lnSpc>
            </a:pPr>
            <a:endParaRPr lang="en-US" sz="2000">
              <a:cs typeface="Arial"/>
            </a:endParaRPr>
          </a:p>
          <a:p>
            <a:pPr>
              <a:lnSpc>
                <a:spcPct val="150000"/>
              </a:lnSpc>
            </a:pPr>
            <a:r>
              <a:rPr lang="en-US" sz="2000">
                <a:cs typeface="Arial"/>
              </a:rPr>
              <a:t>No missed values have been detected.</a:t>
            </a:r>
          </a:p>
        </p:txBody>
      </p:sp>
    </p:spTree>
    <p:extLst>
      <p:ext uri="{BB962C8B-B14F-4D97-AF65-F5344CB8AC3E}">
        <p14:creationId xmlns:p14="http://schemas.microsoft.com/office/powerpoint/2010/main" val="233742713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DF57C2-A7F8-49BA-3993-321E9FD67133}"/>
              </a:ext>
            </a:extLst>
          </p:cNvPr>
          <p:cNvSpPr>
            <a:spLocks noGrp="1"/>
          </p:cNvSpPr>
          <p:nvPr>
            <p:ph type="body" idx="1"/>
          </p:nvPr>
        </p:nvSpPr>
        <p:spPr/>
        <p:txBody>
          <a:bodyPr/>
          <a:lstStyle/>
          <a:p>
            <a:pPr>
              <a:buFont typeface="Wingdings" panose="020B0604020202020204"/>
              <a:buChar char="q"/>
            </a:pPr>
            <a:r>
              <a:rPr lang="en-US"/>
              <a:t>We separate numerical features and categorical features. </a:t>
            </a:r>
          </a:p>
          <a:p>
            <a:pPr>
              <a:buFont typeface="Wingdings" panose="020B0604020202020204"/>
              <a:buChar char="q"/>
            </a:pPr>
            <a:endParaRPr lang="en-US"/>
          </a:p>
          <a:p>
            <a:pPr>
              <a:buFont typeface="Wingdings" panose="020B0604020202020204"/>
              <a:buChar char="q"/>
            </a:pPr>
            <a:r>
              <a:rPr lang="en-US"/>
              <a:t>Remove 'ID' because it is the primary key and has no prediction power. Remove 'Accounts Delinquent' and 'Payment Plan' because they have zero variance and thus have no prediction power.</a:t>
            </a:r>
          </a:p>
          <a:p>
            <a:pPr>
              <a:buFont typeface="Wingdings" panose="020B0604020202020204"/>
              <a:buChar char="q"/>
            </a:pPr>
            <a:endParaRPr lang="en-US"/>
          </a:p>
          <a:p>
            <a:pPr marL="127000" indent="0">
              <a:buNone/>
            </a:pPr>
            <a:r>
              <a:rPr lang="en-US" sz="2000" b="1"/>
              <a:t>Because high dimensions are easy to cause overfitting, thus we need to drop some features for dimension reduction.</a:t>
            </a:r>
            <a:endParaRPr lang="en-US" sz="2000"/>
          </a:p>
          <a:p>
            <a:pPr marL="127000" indent="0">
              <a:buNone/>
            </a:pPr>
            <a:endParaRPr lang="en-US"/>
          </a:p>
          <a:p>
            <a:pPr>
              <a:buFont typeface="Wingdings" panose="020B0604020202020204"/>
              <a:buChar char="Ø"/>
            </a:pPr>
            <a:r>
              <a:rPr lang="en-US"/>
              <a:t>For numerical features, we drop features with low variance. Because features with high variance might contain more information and thus provide more prediction power. We also perform z-normalization because these numerical features have different scales.</a:t>
            </a:r>
          </a:p>
          <a:p>
            <a:pPr>
              <a:buFont typeface="Wingdings" panose="020B0604020202020204"/>
              <a:buChar char="Ø"/>
            </a:pPr>
            <a:endParaRPr lang="en-US"/>
          </a:p>
          <a:p>
            <a:pPr>
              <a:buFont typeface="Wingdings" panose="020B0604020202020204"/>
              <a:buChar char="Ø"/>
            </a:pPr>
            <a:r>
              <a:rPr lang="en-US"/>
              <a:t>For categorical features, we encode features with large number of unique values. Because when creating dummy variables, features with large number of unique values will generate large number of dimensions and we want to reduce dimensions. We encode these features by each category's frequency.</a:t>
            </a:r>
          </a:p>
          <a:p>
            <a:pPr marL="127000" indent="0">
              <a:buNone/>
            </a:pPr>
            <a:endParaRPr lang="en-US"/>
          </a:p>
          <a:p>
            <a:pPr marL="127000" indent="0">
              <a:buNone/>
            </a:pPr>
            <a:endParaRPr lang="en-US"/>
          </a:p>
          <a:p>
            <a:pPr>
              <a:buFont typeface="Wingdings" panose="020B0604020202020204"/>
              <a:buChar char="q"/>
            </a:pPr>
            <a:endParaRPr lang="en-US"/>
          </a:p>
          <a:p>
            <a:pPr>
              <a:buFont typeface="Wingdings" panose="020B0604020202020204"/>
              <a:buChar char="q"/>
            </a:pPr>
            <a:endParaRPr lang="en-US"/>
          </a:p>
          <a:p>
            <a:pPr>
              <a:buFont typeface="Wingdings" panose="020B0604020202020204"/>
              <a:buChar char="q"/>
            </a:pPr>
            <a:endParaRPr lang="en-US"/>
          </a:p>
          <a:p>
            <a:pPr>
              <a:buFont typeface="Wingdings" panose="020B0604020202020204"/>
              <a:buChar char="q"/>
            </a:pPr>
            <a:endParaRPr lang="en-US"/>
          </a:p>
        </p:txBody>
      </p:sp>
      <p:sp>
        <p:nvSpPr>
          <p:cNvPr id="3" name="Slide Number Placeholder 2">
            <a:extLst>
              <a:ext uri="{FF2B5EF4-FFF2-40B4-BE49-F238E27FC236}">
                <a16:creationId xmlns:a16="http://schemas.microsoft.com/office/drawing/2014/main" id="{60FA4F19-CF64-F444-0718-36897B724F1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8</a:t>
            </a:fld>
            <a:endParaRPr lang="en-US"/>
          </a:p>
        </p:txBody>
      </p:sp>
      <p:sp>
        <p:nvSpPr>
          <p:cNvPr id="4" name="Title 3">
            <a:extLst>
              <a:ext uri="{FF2B5EF4-FFF2-40B4-BE49-F238E27FC236}">
                <a16:creationId xmlns:a16="http://schemas.microsoft.com/office/drawing/2014/main" id="{4F94B3DD-304D-4D9C-D126-D4EFF209F02B}"/>
              </a:ext>
            </a:extLst>
          </p:cNvPr>
          <p:cNvSpPr>
            <a:spLocks noGrp="1"/>
          </p:cNvSpPr>
          <p:nvPr>
            <p:ph type="title"/>
          </p:nvPr>
        </p:nvSpPr>
        <p:spPr/>
        <p:txBody>
          <a:bodyPr/>
          <a:lstStyle/>
          <a:p>
            <a:r>
              <a:rPr lang="en-US"/>
              <a:t>Data Preparation</a:t>
            </a:r>
          </a:p>
        </p:txBody>
      </p:sp>
      <p:sp>
        <p:nvSpPr>
          <p:cNvPr id="5" name="Text Placeholder 4">
            <a:extLst>
              <a:ext uri="{FF2B5EF4-FFF2-40B4-BE49-F238E27FC236}">
                <a16:creationId xmlns:a16="http://schemas.microsoft.com/office/drawing/2014/main" id="{547412AF-FC6B-43FD-372D-5C6331F51B4B}"/>
              </a:ext>
            </a:extLst>
          </p:cNvPr>
          <p:cNvSpPr>
            <a:spLocks noGrp="1"/>
          </p:cNvSpPr>
          <p:nvPr>
            <p:ph type="body" idx="2"/>
          </p:nvPr>
        </p:nvSpPr>
        <p:spPr/>
        <p:txBody>
          <a:bodyPr/>
          <a:lstStyle/>
          <a:p>
            <a:r>
              <a:rPr lang="en-US"/>
              <a:t>Feature Selection</a:t>
            </a:r>
          </a:p>
        </p:txBody>
      </p:sp>
    </p:spTree>
    <p:extLst>
      <p:ext uri="{BB962C8B-B14F-4D97-AF65-F5344CB8AC3E}">
        <p14:creationId xmlns:p14="http://schemas.microsoft.com/office/powerpoint/2010/main" val="101885270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679768" y="316768"/>
            <a:ext cx="10513060" cy="958215"/>
          </a:xfrm>
          <a:prstGeom prst="rect">
            <a:avLst/>
          </a:prstGeom>
          <a:noFill/>
          <a:ln>
            <a:noFill/>
          </a:ln>
        </p:spPr>
        <p:txBody>
          <a:bodyPr spcFirstLastPara="1" wrap="square" lIns="91425" tIns="45700" rIns="91425" bIns="45700" anchor="t" anchorCtr="0">
            <a:normAutofit/>
          </a:bodyPr>
          <a:lstStyle/>
          <a:p>
            <a:pPr>
              <a:lnSpc>
                <a:spcPct val="90000"/>
              </a:lnSpc>
            </a:pPr>
            <a:r>
              <a:rPr lang="en-US" sz="4400" b="1">
                <a:latin typeface="Arial"/>
                <a:cs typeface="Arial"/>
              </a:rPr>
              <a:t>Data preparation</a:t>
            </a:r>
            <a:endParaRPr lang="en-US" sz="4400" b="1"/>
          </a:p>
        </p:txBody>
      </p:sp>
      <p:sp>
        <p:nvSpPr>
          <p:cNvPr id="61" name="Google Shape;61;p9"/>
          <p:cNvSpPr txBox="1">
            <a:spLocks noGrp="1"/>
          </p:cNvSpPr>
          <p:nvPr>
            <p:ph type="body" idx="1"/>
          </p:nvPr>
        </p:nvSpPr>
        <p:spPr>
          <a:xfrm>
            <a:off x="676056" y="978290"/>
            <a:ext cx="10452100" cy="961781"/>
          </a:xfrm>
          <a:prstGeom prst="rect">
            <a:avLst/>
          </a:prstGeom>
          <a:noFill/>
          <a:ln>
            <a:noFill/>
          </a:ln>
        </p:spPr>
        <p:txBody>
          <a:bodyPr spcFirstLastPara="1" wrap="square" lIns="91425" tIns="45700" rIns="91425" bIns="45700" anchor="t" anchorCtr="0">
            <a:normAutofit fontScale="95000"/>
          </a:bodyPr>
          <a:lstStyle/>
          <a:p>
            <a:pPr marL="0" indent="0" algn="just">
              <a:lnSpc>
                <a:spcPct val="150000"/>
              </a:lnSpc>
              <a:spcBef>
                <a:spcPts val="0"/>
              </a:spcBef>
              <a:buNone/>
            </a:pPr>
            <a:r>
              <a:rPr lang="en-US" sz="4000">
                <a:latin typeface="Times New Roman"/>
                <a:cs typeface="Times New Roman"/>
              </a:rPr>
              <a:t>Check the independence of numerical features:</a:t>
            </a:r>
            <a:endParaRPr lang="en-US">
              <a:cs typeface="Times New Roman"/>
            </a:endParaRPr>
          </a:p>
          <a:p>
            <a:pPr marL="0" indent="0" algn="just">
              <a:lnSpc>
                <a:spcPct val="150000"/>
              </a:lnSpc>
              <a:spcBef>
                <a:spcPts val="0"/>
              </a:spcBef>
              <a:buNone/>
            </a:pPr>
            <a:endParaRPr lang="en-US" sz="4000">
              <a:latin typeface="Times New Roman"/>
              <a:cs typeface="Times New Roman"/>
            </a:endParaRPr>
          </a:p>
          <a:p>
            <a:pPr marL="342900" indent="0">
              <a:spcBef>
                <a:spcPts val="0"/>
              </a:spcBef>
              <a:buNone/>
            </a:pPr>
            <a:endParaRPr lang="en-US" sz="4000">
              <a:cs typeface="Times New Roman"/>
            </a:endParaRPr>
          </a:p>
          <a:p>
            <a:pPr marL="0" indent="0">
              <a:buNone/>
            </a:pPr>
            <a:endParaRPr lang="en-US" sz="4000"/>
          </a:p>
          <a:p>
            <a:pPr marL="0" indent="0">
              <a:spcBef>
                <a:spcPts val="0"/>
              </a:spcBef>
              <a:buNone/>
            </a:pPr>
            <a:endParaRPr lang="en-US" sz="4000"/>
          </a:p>
          <a:p>
            <a:pPr marL="0" indent="0">
              <a:spcBef>
                <a:spcPts val="440"/>
              </a:spcBef>
              <a:buSzPct val="100000"/>
              <a:buNone/>
            </a:pPr>
            <a:endParaRPr lang="en-US" sz="4000"/>
          </a:p>
        </p:txBody>
      </p:sp>
      <p:pic>
        <p:nvPicPr>
          <p:cNvPr id="4" name="Picture 4" descr="Chart, histogram&#10;&#10;Description automatically generated">
            <a:extLst>
              <a:ext uri="{FF2B5EF4-FFF2-40B4-BE49-F238E27FC236}">
                <a16:creationId xmlns:a16="http://schemas.microsoft.com/office/drawing/2014/main" id="{5FBA5C53-0A98-5C99-A587-210CC945057C}"/>
              </a:ext>
            </a:extLst>
          </p:cNvPr>
          <p:cNvPicPr>
            <a:picLocks noChangeAspect="1"/>
          </p:cNvPicPr>
          <p:nvPr/>
        </p:nvPicPr>
        <p:blipFill>
          <a:blip r:embed="rId3"/>
          <a:stretch>
            <a:fillRect/>
          </a:stretch>
        </p:blipFill>
        <p:spPr>
          <a:xfrm>
            <a:off x="1237990" y="1822150"/>
            <a:ext cx="8954021" cy="4727262"/>
          </a:xfrm>
          <a:prstGeom prst="rect">
            <a:avLst/>
          </a:prstGeom>
        </p:spPr>
      </p:pic>
    </p:spTree>
    <p:extLst>
      <p:ext uri="{BB962C8B-B14F-4D97-AF65-F5344CB8AC3E}">
        <p14:creationId xmlns:p14="http://schemas.microsoft.com/office/powerpoint/2010/main" val="428027943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theme/theme1.xml><?xml version="1.0" encoding="utf-8"?>
<a:theme xmlns:a="http://schemas.openxmlformats.org/drawingml/2006/main" name="Quotes or Statement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19</Slides>
  <Notes>8</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Quotes or Statements</vt:lpstr>
      <vt:lpstr>PowerPoint Presentation</vt:lpstr>
      <vt:lpstr>Contents</vt:lpstr>
      <vt:lpstr>Overview of CRISP-DM </vt:lpstr>
      <vt:lpstr>Business understanding</vt:lpstr>
      <vt:lpstr>Data understanding</vt:lpstr>
      <vt:lpstr>Data preparation</vt:lpstr>
      <vt:lpstr>Data preparation</vt:lpstr>
      <vt:lpstr>Data Preparation</vt:lpstr>
      <vt:lpstr>Data preparation</vt:lpstr>
      <vt:lpstr>Data Preparation</vt:lpstr>
      <vt:lpstr>K-means</vt:lpstr>
      <vt:lpstr>K-means</vt:lpstr>
      <vt:lpstr>K-means</vt:lpstr>
      <vt:lpstr>K-Nearest Neighbor (KNN)</vt:lpstr>
      <vt:lpstr>K-Nearest Neighbor (KNN)</vt:lpstr>
      <vt:lpstr>K-Nearest Neighbor (KNN)</vt:lpstr>
      <vt:lpstr>Conclusion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cp:revision>
  <dcterms:created xsi:type="dcterms:W3CDTF">2023-05-05T17:52:54Z</dcterms:created>
  <dcterms:modified xsi:type="dcterms:W3CDTF">2023-05-13T01:05:28Z</dcterms:modified>
</cp:coreProperties>
</file>