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7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5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pos="350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8C0D-71EE-42AE-80C6-7A908E1435F9}" type="datetimeFigureOut">
              <a:rPr lang="en-IN" smtClean="0"/>
              <a:t>09-06-2017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4D13-A022-4B23-A148-E84784BD4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5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8C0D-71EE-42AE-80C6-7A908E1435F9}" type="datetimeFigureOut">
              <a:rPr lang="en-IN" smtClean="0"/>
              <a:t>09-06-2017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4D13-A022-4B23-A148-E84784BD4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39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8C0D-71EE-42AE-80C6-7A908E1435F9}" type="datetimeFigureOut">
              <a:rPr lang="en-IN" smtClean="0"/>
              <a:t>09-06-2017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4D13-A022-4B23-A148-E84784BD4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35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8C0D-71EE-42AE-80C6-7A908E1435F9}" type="datetimeFigureOut">
              <a:rPr lang="en-IN" smtClean="0"/>
              <a:t>09-06-2017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4D13-A022-4B23-A148-E84784BD4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39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8C0D-71EE-42AE-80C6-7A908E1435F9}" type="datetimeFigureOut">
              <a:rPr lang="en-IN" smtClean="0"/>
              <a:t>09-06-2017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4D13-A022-4B23-A148-E84784BD4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00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8C0D-71EE-42AE-80C6-7A908E1435F9}" type="datetimeFigureOut">
              <a:rPr lang="en-IN" smtClean="0"/>
              <a:t>09-06-2017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4D13-A022-4B23-A148-E84784BD4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91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8C0D-71EE-42AE-80C6-7A908E1435F9}" type="datetimeFigureOut">
              <a:rPr lang="en-IN" smtClean="0"/>
              <a:t>09-06-2017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4D13-A022-4B23-A148-E84784BD4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53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8C0D-71EE-42AE-80C6-7A908E1435F9}" type="datetimeFigureOut">
              <a:rPr lang="en-IN" smtClean="0"/>
              <a:t>09-06-2017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4D13-A022-4B23-A148-E84784BD4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65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8C0D-71EE-42AE-80C6-7A908E1435F9}" type="datetimeFigureOut">
              <a:rPr lang="en-IN" smtClean="0"/>
              <a:t>09-06-2017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4D13-A022-4B23-A148-E84784BD4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07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8C0D-71EE-42AE-80C6-7A908E1435F9}" type="datetimeFigureOut">
              <a:rPr lang="en-IN" smtClean="0"/>
              <a:t>09-06-2017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4D13-A022-4B23-A148-E84784BD4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87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8C0D-71EE-42AE-80C6-7A908E1435F9}" type="datetimeFigureOut">
              <a:rPr lang="en-IN" smtClean="0"/>
              <a:t>09-06-2017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4D13-A022-4B23-A148-E84784BD4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51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28C0D-71EE-42AE-80C6-7A908E1435F9}" type="datetimeFigureOut">
              <a:rPr lang="en-IN" smtClean="0"/>
              <a:t>09-06-2017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64D13-A022-4B23-A148-E84784BD4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52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 Stock Market Prediction and Portfolio Optimization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Forecasting stock prices using advanced time series model and optimizing a portfolio of 5 stocks using Linear Programming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943598" y="5512280"/>
            <a:ext cx="5607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Submitted By- Ritesh Poudel</a:t>
            </a:r>
          </a:p>
          <a:p>
            <a:r>
              <a:rPr lang="en-IN" dirty="0" smtClean="0"/>
              <a:t>International School of Engineering (INSOFE</a:t>
            </a:r>
            <a:r>
              <a:rPr lang="en-IN" smtClean="0"/>
              <a:t>), Bangalore</a:t>
            </a:r>
            <a:endParaRPr lang="en-IN" dirty="0" smtClean="0"/>
          </a:p>
          <a:p>
            <a:r>
              <a:rPr lang="en-IN" dirty="0" smtClean="0"/>
              <a:t>Batch 25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51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Forecasting using Holts – Winter method</a:t>
            </a:r>
            <a:br>
              <a:rPr lang="en-IN" dirty="0" smtClean="0"/>
            </a:br>
            <a:r>
              <a:rPr lang="en-IN" dirty="0" smtClean="0"/>
              <a:t>Curve fitted graph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027" y="1570008"/>
            <a:ext cx="9622534" cy="44253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9684" y="6236898"/>
            <a:ext cx="327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0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Holts-Winter model residual Analysis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530" y="1526787"/>
            <a:ext cx="9295439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6995" y="6159260"/>
            <a:ext cx="679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Residuals are </a:t>
            </a:r>
            <a:r>
              <a:rPr lang="en-IN" dirty="0"/>
              <a:t>u</a:t>
            </a:r>
            <a:r>
              <a:rPr lang="en-IN" dirty="0" smtClean="0"/>
              <a:t>ncorrelated with zero mean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62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Forecasting Using Holts-Winters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213675" cy="43995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0410" y="6090249"/>
            <a:ext cx="4589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Forecasting of next 7 days closing price. </a:t>
            </a:r>
          </a:p>
          <a:p>
            <a:r>
              <a:rPr lang="en-IN" dirty="0" smtClean="0"/>
              <a:t>                   MAPE VALUE 0.0062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6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ARIMA Models-</a:t>
            </a:r>
            <a:br>
              <a:rPr lang="en-IN" dirty="0" smtClean="0"/>
            </a:br>
            <a:r>
              <a:rPr lang="en-IN" dirty="0" smtClean="0"/>
              <a:t>ACF and PACF after 1</a:t>
            </a:r>
            <a:r>
              <a:rPr lang="en-IN" baseline="30000" dirty="0" smtClean="0"/>
              <a:t>st</a:t>
            </a:r>
            <a:r>
              <a:rPr lang="en-IN" dirty="0" smtClean="0"/>
              <a:t> Diff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978" y="1773867"/>
            <a:ext cx="11014494" cy="41783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7313" y="6047117"/>
            <a:ext cx="294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Significant spike at zeroth Lag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763109" y="6047117"/>
            <a:ext cx="399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 significant spike after 1</a:t>
            </a:r>
            <a:r>
              <a:rPr lang="en-IN" baseline="30000" dirty="0" smtClean="0"/>
              <a:t>st</a:t>
            </a:r>
            <a:r>
              <a:rPr lang="en-IN" dirty="0" smtClean="0"/>
              <a:t> differencing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44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Forecast Using ARIMA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103" y="1627218"/>
            <a:ext cx="10800272" cy="4273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83481" y="5814204"/>
            <a:ext cx="525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Forecasting of next 7 days closing price. </a:t>
            </a:r>
          </a:p>
          <a:p>
            <a:r>
              <a:rPr lang="en-IN" dirty="0" smtClean="0"/>
              <a:t>                   MAPE VALUE 0.0065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66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Forecasting Using AUTO ARIMA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35" y="1552665"/>
            <a:ext cx="11153955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36076" y="5934670"/>
            <a:ext cx="3938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Forecasting of next 7 days closing price. </a:t>
            </a:r>
          </a:p>
          <a:p>
            <a:r>
              <a:rPr lang="en-IN" dirty="0" smtClean="0"/>
              <a:t>                   MAPE VALUE 0.0088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0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Portfolio Optimization Using Linear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166" y="2506662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Calculated Average rate of return for a month the top 5 performing stocks</a:t>
            </a:r>
            <a:endParaRPr lang="en-IN" dirty="0"/>
          </a:p>
          <a:p>
            <a:r>
              <a:rPr lang="en-IN" dirty="0" smtClean="0"/>
              <a:t>Created Objective function based on average rate of return to calculate the optimized amount to be invested in each of my top performing stocks</a:t>
            </a:r>
          </a:p>
          <a:p>
            <a:r>
              <a:rPr lang="en-IN" dirty="0" smtClean="0"/>
              <a:t>For this optimization we have assumed uniform risk factor for all the 5 top performing stocks</a:t>
            </a:r>
          </a:p>
          <a:p>
            <a:r>
              <a:rPr lang="en-IN" dirty="0" smtClean="0"/>
              <a:t>For the practicality of the model we have assumed below constraints-</a:t>
            </a:r>
          </a:p>
          <a:p>
            <a:pPr>
              <a:buFontTx/>
              <a:buChar char="-"/>
            </a:pPr>
            <a:r>
              <a:rPr lang="en-IN" dirty="0" smtClean="0"/>
              <a:t>Not more than 40% of the amount to be allocated to each of the stocks.</a:t>
            </a:r>
          </a:p>
          <a:p>
            <a:pPr>
              <a:buFontTx/>
              <a:buChar char="-"/>
            </a:pPr>
            <a:r>
              <a:rPr lang="en-IN" dirty="0" smtClean="0"/>
              <a:t>At least 5 % of the total amount to be invested on each stocks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6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Optimized Investments on stocks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713317"/>
              </p:ext>
            </p:extLst>
          </p:nvPr>
        </p:nvGraphicFramePr>
        <p:xfrm>
          <a:off x="838200" y="1846055"/>
          <a:ext cx="10515600" cy="220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67435">
                <a:tc>
                  <a:txBody>
                    <a:bodyPr/>
                    <a:lstStyle/>
                    <a:p>
                      <a:r>
                        <a:rPr lang="en-IN" dirty="0" smtClean="0"/>
                        <a:t>Company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Projected Return rate(%)</a:t>
                      </a:r>
                      <a:endParaRPr lang="en-IN" dirty="0"/>
                    </a:p>
                  </a:txBody>
                  <a:tcPr/>
                </a:tc>
              </a:tr>
              <a:tr h="367435">
                <a:tc>
                  <a:txBody>
                    <a:bodyPr/>
                    <a:lstStyle/>
                    <a:p>
                      <a:r>
                        <a:rPr lang="en-IN" dirty="0" smtClean="0"/>
                        <a:t>Facebook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4.06</a:t>
                      </a:r>
                      <a:endParaRPr lang="en-IN" dirty="0"/>
                    </a:p>
                  </a:txBody>
                  <a:tcPr/>
                </a:tc>
              </a:tr>
              <a:tr h="367435">
                <a:tc>
                  <a:txBody>
                    <a:bodyPr/>
                    <a:lstStyle/>
                    <a:p>
                      <a:r>
                        <a:rPr lang="en-IN" dirty="0" smtClean="0"/>
                        <a:t>Amazon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6.74</a:t>
                      </a:r>
                      <a:endParaRPr lang="en-IN" dirty="0"/>
                    </a:p>
                  </a:txBody>
                  <a:tcPr/>
                </a:tc>
              </a:tr>
              <a:tr h="367435">
                <a:tc>
                  <a:txBody>
                    <a:bodyPr/>
                    <a:lstStyle/>
                    <a:p>
                      <a:r>
                        <a:rPr lang="en-IN" dirty="0" smtClean="0"/>
                        <a:t>Netflix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12.34</a:t>
                      </a:r>
                      <a:endParaRPr lang="en-IN" dirty="0"/>
                    </a:p>
                  </a:txBody>
                  <a:tcPr/>
                </a:tc>
              </a:tr>
              <a:tr h="367435">
                <a:tc>
                  <a:txBody>
                    <a:bodyPr/>
                    <a:lstStyle/>
                    <a:p>
                      <a:r>
                        <a:rPr lang="en-IN" dirty="0" smtClean="0"/>
                        <a:t>Tesla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1.73</a:t>
                      </a:r>
                      <a:endParaRPr lang="en-IN" dirty="0"/>
                    </a:p>
                  </a:txBody>
                  <a:tcPr/>
                </a:tc>
              </a:tr>
              <a:tr h="367435">
                <a:tc>
                  <a:txBody>
                    <a:bodyPr/>
                    <a:lstStyle/>
                    <a:p>
                      <a:r>
                        <a:rPr lang="en-IN" dirty="0" smtClean="0"/>
                        <a:t>United health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1.97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61314"/>
              </p:ext>
            </p:extLst>
          </p:nvPr>
        </p:nvGraphicFramePr>
        <p:xfrm>
          <a:off x="838199" y="4822165"/>
          <a:ext cx="10515600" cy="1535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767751">
                <a:tc>
                  <a:txBody>
                    <a:bodyPr/>
                    <a:lstStyle/>
                    <a:p>
                      <a:r>
                        <a:rPr lang="en-IN" dirty="0" smtClean="0"/>
                        <a:t>Facebook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Amazon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Netflix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Tesla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United health</a:t>
                      </a:r>
                      <a:endParaRPr lang="en-IN" dirty="0"/>
                    </a:p>
                  </a:txBody>
                  <a:tcPr/>
                </a:tc>
              </a:tr>
              <a:tr h="767751">
                <a:tc>
                  <a:txBody>
                    <a:bodyPr/>
                    <a:lstStyle/>
                    <a:p>
                      <a:r>
                        <a:rPr lang="en-IN" dirty="0" smtClean="0"/>
                        <a:t>10000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24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 of algorithmic Trading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Efficient </a:t>
            </a:r>
            <a:r>
              <a:rPr lang="en-IN" dirty="0"/>
              <a:t>M</a:t>
            </a:r>
            <a:r>
              <a:rPr lang="en-IN" dirty="0" smtClean="0"/>
              <a:t>arket Hypothesis – </a:t>
            </a:r>
          </a:p>
          <a:p>
            <a:pPr marL="0" indent="0">
              <a:buNone/>
            </a:pPr>
            <a:r>
              <a:rPr lang="en-IN" dirty="0" smtClean="0"/>
              <a:t>Developed </a:t>
            </a:r>
            <a:r>
              <a:rPr lang="en-IN" dirty="0"/>
              <a:t>by Professor Eugene </a:t>
            </a:r>
            <a:r>
              <a:rPr lang="en-IN" dirty="0" err="1" smtClean="0"/>
              <a:t>Fama</a:t>
            </a:r>
            <a:r>
              <a:rPr lang="en-IN" dirty="0" smtClean="0"/>
              <a:t>- “Its impossible to beat the market”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Emotions are not captured- Leads to loss important volatility factor which cannot be determined by a machine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Over-optimization – Excessive curve fitting which leads to an unrealistic trading plan in a live market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3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Development </a:t>
            </a:r>
            <a:r>
              <a:rPr lang="en-IN" dirty="0" err="1" smtClean="0"/>
              <a:t>Propects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Interactive data and Reuters – two of the biggest news vendors of the world provides daily news data which can be used to capture market sentiments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Considering risk factor and performing quadratic programming for more realistic optimization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6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Description of the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Downloaded historical quotes of common stocks of 20 different companies trading in NYSE.</a:t>
            </a:r>
          </a:p>
          <a:p>
            <a:r>
              <a:rPr lang="en-IN" dirty="0" smtClean="0"/>
              <a:t>Each company is from different sectors.</a:t>
            </a:r>
            <a:endParaRPr lang="en-IN" dirty="0"/>
          </a:p>
          <a:p>
            <a:r>
              <a:rPr lang="en-IN" dirty="0" smtClean="0"/>
              <a:t>Data of each company is for 4 years which consists of “Daily Close price, Daily open price, high and low”.</a:t>
            </a:r>
          </a:p>
          <a:p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Data is however, not available for non-trading days including weekends.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7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</a:t>
            </a:r>
            <a:r>
              <a:rPr lang="en-IN" sz="8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 </a:t>
            </a:r>
            <a:endParaRPr lang="en-IN" sz="8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2" name="Picture 4" descr="Image result for question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799" y="1825625"/>
            <a:ext cx="773440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8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Pre-processing of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Time-series analysis is dependent on consistency of data.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76474"/>
              </p:ext>
            </p:extLst>
          </p:nvPr>
        </p:nvGraphicFramePr>
        <p:xfrm>
          <a:off x="1578637" y="2855342"/>
          <a:ext cx="6061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66"/>
                <a:gridCol w="1212266"/>
                <a:gridCol w="1212266"/>
                <a:gridCol w="1212266"/>
                <a:gridCol w="1212266"/>
              </a:tblGrid>
              <a:tr h="355103">
                <a:tc gridSpan="5">
                  <a:txBody>
                    <a:bodyPr/>
                    <a:lstStyle/>
                    <a:p>
                      <a:r>
                        <a:rPr lang="en-IN" dirty="0" smtClean="0"/>
                        <a:t> Example</a:t>
                      </a:r>
                      <a:r>
                        <a:rPr lang="en-IN" baseline="0" dirty="0" smtClean="0"/>
                        <a:t> of Data: </a:t>
                      </a:r>
                      <a:r>
                        <a:rPr lang="en-IN" dirty="0" smtClean="0"/>
                        <a:t>Raytheon 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55103"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close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Open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Low</a:t>
                      </a:r>
                      <a:endParaRPr lang="en-IN" dirty="0"/>
                    </a:p>
                  </a:txBody>
                  <a:tcPr/>
                </a:tc>
              </a:tr>
              <a:tr h="621430">
                <a:tc>
                  <a:txBody>
                    <a:bodyPr/>
                    <a:lstStyle/>
                    <a:p>
                      <a:r>
                        <a:rPr lang="en-IN" dirty="0" smtClean="0"/>
                        <a:t>2013-05-19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25.6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24.8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26.1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23.5</a:t>
                      </a:r>
                      <a:endParaRPr lang="en-IN" dirty="0"/>
                    </a:p>
                  </a:txBody>
                  <a:tcPr/>
                </a:tc>
              </a:tr>
              <a:tr h="8877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2013-05-20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26.4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25.7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26.8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25.3</a:t>
                      </a:r>
                      <a:endParaRPr lang="en-IN" dirty="0"/>
                    </a:p>
                  </a:txBody>
                  <a:tcPr/>
                </a:tc>
              </a:tr>
              <a:tr h="8877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2013-05-21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26.3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26.4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26.5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25.9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6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Pre-processing contd..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Created an empty </a:t>
            </a:r>
            <a:r>
              <a:rPr lang="en-IN" dirty="0" err="1" smtClean="0"/>
              <a:t>dataframe</a:t>
            </a:r>
            <a:r>
              <a:rPr lang="en-IN" dirty="0" smtClean="0"/>
              <a:t> with a sequence of dates</a:t>
            </a:r>
          </a:p>
          <a:p>
            <a:pPr lvl="0"/>
            <a:endParaRPr lang="en-IN" dirty="0" smtClean="0"/>
          </a:p>
          <a:p>
            <a:pPr lvl="0"/>
            <a:r>
              <a:rPr lang="en-IN" dirty="0" smtClean="0"/>
              <a:t>Flipped the original dataset so that dates are in ascending order</a:t>
            </a:r>
          </a:p>
          <a:p>
            <a:pPr lvl="0"/>
            <a:r>
              <a:rPr lang="en-IN" dirty="0" smtClean="0"/>
              <a:t>Merged empty data frame with the original data set</a:t>
            </a:r>
          </a:p>
          <a:p>
            <a:pPr lvl="0"/>
            <a:r>
              <a:rPr lang="en-IN" dirty="0" smtClean="0"/>
              <a:t>Days for which we don’t have data (non-trading days) </a:t>
            </a:r>
            <a:r>
              <a:rPr lang="en-IN" dirty="0" smtClean="0"/>
              <a:t>is now N/As</a:t>
            </a:r>
          </a:p>
          <a:p>
            <a:pPr lvl="0"/>
            <a:r>
              <a:rPr lang="en-IN" dirty="0" smtClean="0"/>
              <a:t>Used the previous day closing price and copied to the missing days</a:t>
            </a:r>
          </a:p>
          <a:p>
            <a:pPr lvl="0"/>
            <a:endParaRPr lang="en-IN" dirty="0" smtClean="0"/>
          </a:p>
          <a:p>
            <a:r>
              <a:rPr lang="en-IN" dirty="0" smtClean="0"/>
              <a:t>Used “ZOO” package with fill the N/A values.</a:t>
            </a:r>
          </a:p>
          <a:p>
            <a:pPr lvl="0"/>
            <a:endParaRPr lang="en-IN" dirty="0" smtClean="0"/>
          </a:p>
          <a:p>
            <a:pPr lvl="0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53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2901"/>
            <a:ext cx="10668000" cy="1347788"/>
          </a:xfrm>
        </p:spPr>
        <p:txBody>
          <a:bodyPr/>
          <a:lstStyle/>
          <a:p>
            <a:r>
              <a:rPr lang="en-IN" dirty="0" smtClean="0"/>
              <a:t>Compound Annual Growth rate (CAGR)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5185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The</a:t>
            </a:r>
            <a:r>
              <a:rPr lang="en-IN" dirty="0"/>
              <a:t> compound annual growth rate (CAGR) shows the rate of </a:t>
            </a:r>
            <a:r>
              <a:rPr lang="en-IN" dirty="0" smtClean="0"/>
              <a:t>return of </a:t>
            </a:r>
            <a:r>
              <a:rPr lang="en-IN" dirty="0"/>
              <a:t>an investment over a certain period of time, expressed in annual percentage terms</a:t>
            </a:r>
            <a:r>
              <a:rPr lang="en-IN" dirty="0" smtClean="0"/>
              <a:t>.</a:t>
            </a:r>
          </a:p>
          <a:p>
            <a:r>
              <a:rPr lang="en-IN" dirty="0" smtClean="0"/>
              <a:t>Based on CAGR for last 4 years we have calculated top 5 performing companies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182602"/>
              </p:ext>
            </p:extLst>
          </p:nvPr>
        </p:nvGraphicFramePr>
        <p:xfrm>
          <a:off x="1643812" y="448940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rgbClr val="555555"/>
                          </a:solidFill>
                          <a:effectLst/>
                        </a:rPr>
                        <a:t>Company</a:t>
                      </a:r>
                      <a:endParaRPr lang="en-IN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rgbClr val="555555"/>
                          </a:solidFill>
                          <a:effectLst/>
                        </a:rPr>
                        <a:t>CAGR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Facebook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30480" marB="304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effectLst/>
                        </a:rPr>
                        <a:t>54.83787</a:t>
                      </a:r>
                    </a:p>
                  </a:txBody>
                  <a:tcPr marL="38100" marR="38100" marT="30480" marB="3048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Netflix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30480" marB="304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effectLst/>
                        </a:rPr>
                        <a:t>46.35727</a:t>
                      </a:r>
                    </a:p>
                  </a:txBody>
                  <a:tcPr marL="38100" marR="38100" marT="30480" marB="3048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Amazon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30480" marB="304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effectLst/>
                        </a:rPr>
                        <a:t>37.61508</a:t>
                      </a:r>
                    </a:p>
                  </a:txBody>
                  <a:tcPr marL="38100" marR="38100" marT="30480" marB="3048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Tesla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30480" marB="304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effectLst/>
                        </a:rPr>
                        <a:t>36.34603</a:t>
                      </a:r>
                    </a:p>
                  </a:txBody>
                  <a:tcPr marL="38100" marR="38100" marT="30480" marB="3048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United Health </a:t>
                      </a:r>
                      <a:r>
                        <a:rPr lang="en-IN" baseline="0" dirty="0" smtClean="0">
                          <a:effectLst/>
                        </a:rPr>
                        <a:t> 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30480" marB="304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effectLst/>
                        </a:rPr>
                        <a:t>28.87828</a:t>
                      </a:r>
                    </a:p>
                  </a:txBody>
                  <a:tcPr marL="38100" marR="3810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6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Building Time-Series Model on Best Performing Stock</a:t>
            </a:r>
            <a:endParaRPr lang="en-IN" sz="3600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5663" y="778622"/>
            <a:ext cx="6177801" cy="493774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64235" y="2406769"/>
            <a:ext cx="4770406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Created a time series object and plotted a time series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There is a general upward trend on the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Models used for forecasting-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Holt-Winter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AUTO ARIMA and ARIMA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901133" y="5868988"/>
            <a:ext cx="423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Time-series object for </a:t>
            </a:r>
            <a:r>
              <a:rPr lang="en-IN" dirty="0" err="1" smtClean="0"/>
              <a:t>facebook</a:t>
            </a:r>
            <a:r>
              <a:rPr lang="en-IN" dirty="0" smtClean="0"/>
              <a:t>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51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Decomposition of time-series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803" y="1882788"/>
            <a:ext cx="10672314" cy="471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5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ACF and PACF of the Original 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529557"/>
            <a:ext cx="9885812" cy="464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0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ACF and PACF of Original </a:t>
            </a:r>
            <a:r>
              <a:rPr lang="en-IN" dirty="0"/>
              <a:t>D</a:t>
            </a:r>
            <a:r>
              <a:rPr lang="en-IN" dirty="0" smtClean="0"/>
              <a:t>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ACF graph shows a clear trend in the data</a:t>
            </a:r>
          </a:p>
          <a:p>
            <a:endParaRPr lang="en-IN" dirty="0"/>
          </a:p>
          <a:p>
            <a:r>
              <a:rPr lang="en-IN" dirty="0" smtClean="0"/>
              <a:t>PACF graph shows a significant spike in the first lag.</a:t>
            </a:r>
          </a:p>
          <a:p>
            <a:endParaRPr lang="en-IN" dirty="0"/>
          </a:p>
          <a:p>
            <a:r>
              <a:rPr lang="en-IN" dirty="0" smtClean="0"/>
              <a:t>Differencing the data once helps removes the gross seasonality from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75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580</Words>
  <Application>Microsoft Office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 Stock Market Prediction and Portfolio Optimization</vt:lpstr>
      <vt:lpstr>Description of the data</vt:lpstr>
      <vt:lpstr>Pre-processing of Data</vt:lpstr>
      <vt:lpstr>Pre-processing contd..</vt:lpstr>
      <vt:lpstr>Compound Annual Growth rate (CAGR)</vt:lpstr>
      <vt:lpstr>Building Time-Series Model on Best Performing Stock</vt:lpstr>
      <vt:lpstr>Decomposition of time-series</vt:lpstr>
      <vt:lpstr>ACF and PACF of the Original data</vt:lpstr>
      <vt:lpstr>ACF and PACF of Original Data</vt:lpstr>
      <vt:lpstr>Forecasting using Holts – Winter method Curve fitted graph</vt:lpstr>
      <vt:lpstr>Holts-Winter model residual Analysis</vt:lpstr>
      <vt:lpstr>Forecasting Using Holts-Winters</vt:lpstr>
      <vt:lpstr>ARIMA Models- ACF and PACF after 1st Diff</vt:lpstr>
      <vt:lpstr>Forecast Using ARIMA Model</vt:lpstr>
      <vt:lpstr>Forecasting Using AUTO ARIMA</vt:lpstr>
      <vt:lpstr>Portfolio Optimization Using Linear Programming</vt:lpstr>
      <vt:lpstr>Optimized Investments on stocks</vt:lpstr>
      <vt:lpstr>Challenges of algorithmic Trading</vt:lpstr>
      <vt:lpstr>Development Propects</vt:lpstr>
      <vt:lpstr>                      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Prediction and Portfolio Optimization</dc:title>
  <dc:creator>Ritesh Poudel</dc:creator>
  <cp:lastModifiedBy>Ritesh Poudel</cp:lastModifiedBy>
  <cp:revision>25</cp:revision>
  <dcterms:created xsi:type="dcterms:W3CDTF">2017-06-09T14:01:10Z</dcterms:created>
  <dcterms:modified xsi:type="dcterms:W3CDTF">2017-06-09T19:02:35Z</dcterms:modified>
</cp:coreProperties>
</file>