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Ritesh R-</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Define a modular architecture comprising keylogging module, encryption module, authentication module, access control module, and auditing module.</a:t>
            </a:r>
          </a:p>
          <a:p>
            <a:pPr marL="305435" indent="-305435"/>
            <a:r>
              <a:rPr lang="en-US" sz="1600" b="1" dirty="0">
                <a:solidFill>
                  <a:schemeClr val="tx1"/>
                </a:solidFill>
                <a:cs typeface="Calibri"/>
              </a:rPr>
              <a:t>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500" b="1" i="0" dirty="0">
                <a:solidFill>
                  <a:schemeClr val="tx1"/>
                </a:solidFill>
                <a:effectLst/>
              </a:rPr>
              <a:t> Encryption Algorithm Selection ,Hashing Algorithm Selection, Digital Signature Algorithm Selection, Authentication Algorithm Selection and</a:t>
            </a:r>
          </a:p>
          <a:p>
            <a:pPr>
              <a:buFont typeface="Wingdings" panose="05000000000000000000" pitchFamily="2" charset="2"/>
              <a:buChar char="v"/>
            </a:pPr>
            <a:r>
              <a:rPr lang="en-US" sz="1500" b="1" i="0" dirty="0">
                <a:solidFill>
                  <a:schemeClr val="tx1"/>
                </a:solidFill>
                <a:effectLst/>
              </a:rPr>
              <a:t>Transport Layer Security (TLS) Protocol Selection</a:t>
            </a:r>
            <a:endParaRPr lang="en-IN" sz="1500" b="1" i="0" dirty="0">
              <a:solidFill>
                <a:schemeClr val="tx1"/>
              </a:solidFill>
              <a:effectLst/>
            </a:endParaRP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Feature Extraction and Selection, Model Training and Evaluation Hyperparameter Tuning and </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Model Deployment and Monitoring</a:t>
            </a:r>
            <a:endParaRPr lang="en-IN" sz="1500" dirty="0">
              <a:cs typeface="Arial" panose="020B0604020202020204" pitchFamily="34" charset="0"/>
            </a:endParaRPr>
          </a:p>
          <a:p>
            <a:pPr marL="305435" indent="-305435"/>
            <a:r>
              <a:rPr lang="en-IN" sz="1500" b="1" dirty="0">
                <a:ea typeface="+mn-lt"/>
                <a:cs typeface="+mn-lt"/>
              </a:rPr>
              <a:t>Prediction Process:</a:t>
            </a:r>
            <a:endParaRPr lang="en-US" sz="1500" dirty="0"/>
          </a:p>
          <a:p>
            <a:pPr>
              <a:buFont typeface="Wingdings" panose="05000000000000000000" pitchFamily="2" charset="2"/>
              <a:buChar char="v"/>
            </a:pPr>
            <a:r>
              <a:rPr lang="en-US" sz="1500" dirty="0"/>
              <a:t> </a:t>
            </a:r>
            <a:r>
              <a:rPr lang="en-US" sz="1500" b="1" dirty="0">
                <a:solidFill>
                  <a:schemeClr val="tx1"/>
                </a:solidFill>
                <a:cs typeface="Arial" panose="020B0604020202020204" pitchFamily="34" charset="0"/>
              </a:rPr>
              <a:t>Data Input and Preprocessing</a:t>
            </a:r>
          </a:p>
          <a:p>
            <a:pPr>
              <a:buFont typeface="Wingdings" panose="05000000000000000000" pitchFamily="2" charset="2"/>
              <a:buChar char="v"/>
            </a:pPr>
            <a:r>
              <a:rPr lang="en-US" sz="1500" b="1" dirty="0">
                <a:solidFill>
                  <a:schemeClr val="tx1"/>
                </a:solidFill>
                <a:cs typeface="Arial" panose="020B0604020202020204" pitchFamily="34" charset="0"/>
              </a:rPr>
              <a:t> Feature Encoding and Transformation</a:t>
            </a:r>
          </a:p>
          <a:p>
            <a:pPr>
              <a:buFont typeface="Wingdings" panose="05000000000000000000" pitchFamily="2" charset="2"/>
              <a:buChar char="v"/>
            </a:pPr>
            <a:r>
              <a:rPr lang="en-US" sz="1500" b="1" dirty="0">
                <a:solidFill>
                  <a:schemeClr val="tx1"/>
                </a:solidFill>
                <a:cs typeface="Arial" panose="020B0604020202020204" pitchFamily="34" charset="0"/>
              </a:rPr>
              <a:t> Prediction Generation</a:t>
            </a:r>
          </a:p>
          <a:p>
            <a:pPr>
              <a:buFont typeface="Wingdings" panose="05000000000000000000" pitchFamily="2" charset="2"/>
              <a:buChar char="v"/>
            </a:pPr>
            <a:r>
              <a:rPr lang="en-US" sz="1500" b="1" dirty="0">
                <a:solidFill>
                  <a:schemeClr val="tx1"/>
                </a:solidFill>
                <a:cs typeface="Arial" panose="020B0604020202020204" pitchFamily="34" charset="0"/>
              </a:rPr>
              <a:t> Post-processing and Output Generation</a:t>
            </a:r>
            <a:endParaRPr lang="en-IN"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0" y="1232452"/>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734390" y="1232451"/>
            <a:ext cx="3085315" cy="3319153"/>
          </a:xfrm>
          <a:prstGeom prst="rect">
            <a:avLst/>
          </a:prstGeom>
        </p:spPr>
      </p:pic>
      <p:pic>
        <p:nvPicPr>
          <p:cNvPr id="10" name="Picture 9">
            <a:extLst>
              <a:ext uri="{FF2B5EF4-FFF2-40B4-BE49-F238E27FC236}">
                <a16:creationId xmlns:a16="http://schemas.microsoft.com/office/drawing/2014/main" id="{D93CDE0A-023A-2B4A-F111-6A445F9444A1}"/>
              </a:ext>
            </a:extLst>
          </p:cNvPr>
          <p:cNvPicPr>
            <a:picLocks noChangeAspect="1"/>
          </p:cNvPicPr>
          <p:nvPr/>
        </p:nvPicPr>
        <p:blipFill>
          <a:blip r:embed="rId4"/>
          <a:stretch>
            <a:fillRect/>
          </a:stretch>
        </p:blipFill>
        <p:spPr>
          <a:xfrm>
            <a:off x="7353768" y="1232450"/>
            <a:ext cx="4257040" cy="33191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i="0" dirty="0">
                <a:solidFill>
                  <a:schemeClr val="tx1"/>
                </a:solidFill>
                <a:effectLst/>
                <a:latin typeface="Söhne"/>
              </a:rPr>
              <a:t>Blockchain Technology</a:t>
            </a:r>
            <a:r>
              <a:rPr lang="en-US" sz="2000" b="0" i="0" dirty="0">
                <a:solidFill>
                  <a:schemeClr val="tx1"/>
                </a:solidFill>
                <a:effectLst/>
                <a:latin typeface="Söhne"/>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Söhne"/>
              </a:rPr>
              <a:t>Enhanced Security Measures</a:t>
            </a:r>
            <a:r>
              <a:rPr lang="en-US" sz="2000" b="0" i="0" dirty="0">
                <a:solidFill>
                  <a:schemeClr val="tx1"/>
                </a:solidFill>
                <a:effectLst/>
                <a:latin typeface="Söhne"/>
              </a:rPr>
              <a:t>: Continuously research and integrate advanced encryption techniques, authentication methods, and access control mechanisms to stay ahead of emerging security threats.</a:t>
            </a:r>
            <a:r>
              <a:rPr lang="en-US" sz="2000" dirty="0">
                <a:solidFill>
                  <a:schemeClr val="tx1"/>
                </a:solidFill>
                <a:ea typeface="+mn-lt"/>
                <a:cs typeface="+mn-lt"/>
              </a:rPr>
              <a:t>.</a:t>
            </a:r>
          </a:p>
          <a:p>
            <a:pPr marL="305435" indent="-305435"/>
            <a:r>
              <a:rPr lang="en-US" sz="2000" b="1" i="0" dirty="0">
                <a:solidFill>
                  <a:schemeClr val="tx1"/>
                </a:solidFill>
                <a:effectLst/>
                <a:latin typeface="Söhne"/>
              </a:rPr>
              <a:t>Behavioral Biometrics</a:t>
            </a:r>
            <a:r>
              <a:rPr lang="en-US" sz="2000" b="0" i="0" dirty="0">
                <a:solidFill>
                  <a:schemeClr val="tx1"/>
                </a:solidFill>
                <a:effectLst/>
                <a:latin typeface="Söhne"/>
              </a:rPr>
              <a:t>: Investigate the incorporation of behavioral biometrics, such as keystroke dynamics, for user authentication and identification, enhancing security while minimizing user inconvenience.</a:t>
            </a:r>
            <a:endParaRPr lang="en-US" sz="2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759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chamu d</cp:lastModifiedBy>
  <cp:revision>31</cp:revision>
  <dcterms:created xsi:type="dcterms:W3CDTF">2021-05-26T16:50:10Z</dcterms:created>
  <dcterms:modified xsi:type="dcterms:W3CDTF">2024-04-04T09:24:24Z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