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8" r:id="rId3"/>
    <p:sldId id="259" r:id="rId4"/>
    <p:sldId id="260" r:id="rId5"/>
    <p:sldId id="261" r:id="rId6"/>
    <p:sldId id="262" r:id="rId7"/>
    <p:sldId id="286" r:id="rId8"/>
    <p:sldId id="263" r:id="rId9"/>
    <p:sldId id="276" r:id="rId10"/>
    <p:sldId id="264" r:id="rId11"/>
    <p:sldId id="282" r:id="rId12"/>
    <p:sldId id="283" r:id="rId13"/>
    <p:sldId id="284" r:id="rId14"/>
    <p:sldId id="268" r:id="rId15"/>
    <p:sldId id="267" r:id="rId16"/>
    <p:sldId id="287" r:id="rId17"/>
    <p:sldId id="288" r:id="rId18"/>
    <p:sldId id="285" r:id="rId19"/>
    <p:sldId id="265" r:id="rId20"/>
    <p:sldId id="274" r:id="rId21"/>
    <p:sldId id="275" r:id="rId22"/>
    <p:sldId id="291" r:id="rId23"/>
    <p:sldId id="289" r:id="rId24"/>
    <p:sldId id="290"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3597B-99E9-4D89-B3A7-AF7269CF0CB0}" type="datetimeFigureOut">
              <a:rPr lang="en-IN" smtClean="0"/>
              <a:t>20-06-2021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63E9F-17D9-4D9D-A155-C06C7C01E417}" type="slidenum">
              <a:rPr lang="en-IN" smtClean="0"/>
              <a:t>‹#›</a:t>
            </a:fld>
            <a:endParaRPr lang="en-IN"/>
          </a:p>
        </p:txBody>
      </p:sp>
    </p:spTree>
    <p:extLst>
      <p:ext uri="{BB962C8B-B14F-4D97-AF65-F5344CB8AC3E}">
        <p14:creationId xmlns:p14="http://schemas.microsoft.com/office/powerpoint/2010/main" val="197876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t>1</a:t>
            </a:fld>
            <a:endParaRPr lang="en-IN"/>
          </a:p>
        </p:txBody>
      </p:sp>
      <p:sp>
        <p:nvSpPr>
          <p:cNvPr id="5" name="Footer Placeholder 4"/>
          <p:cNvSpPr>
            <a:spLocks noGrp="1"/>
          </p:cNvSpPr>
          <p:nvPr>
            <p:ph type="ftr" sz="quarter" idx="11"/>
          </p:nvPr>
        </p:nvSpPr>
        <p:spPr/>
        <p:txBody>
          <a:bodyPr/>
          <a:lstStyle/>
          <a:p>
            <a:r>
              <a:rPr lang="en-IN"/>
              <a:t>BATCH NO:                   PRESENTED DATE:</a:t>
            </a:r>
          </a:p>
        </p:txBody>
      </p:sp>
      <p:sp>
        <p:nvSpPr>
          <p:cNvPr id="6" name="Header Placeholder 5"/>
          <p:cNvSpPr>
            <a:spLocks noGrp="1"/>
          </p:cNvSpPr>
          <p:nvPr>
            <p:ph type="hdr" sz="quarter" idx="12"/>
          </p:nvPr>
        </p:nvSpPr>
        <p:spPr/>
        <p:txBody>
          <a:bodyPr/>
          <a:lstStyle/>
          <a:p>
            <a:r>
              <a:rPr lang="en-IN"/>
              <a:t>REVIEW-I</a:t>
            </a:r>
          </a:p>
        </p:txBody>
      </p:sp>
    </p:spTree>
    <p:extLst>
      <p:ext uri="{BB962C8B-B14F-4D97-AF65-F5344CB8AC3E}">
        <p14:creationId xmlns:p14="http://schemas.microsoft.com/office/powerpoint/2010/main" val="2012198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15582BC-EEDB-4647-85C2-EE20ACD5A39C}" type="datetime1">
              <a:rPr lang="en-IN" smtClean="0"/>
              <a:t>20-06-2021</a:t>
            </a:fld>
            <a:endParaRPr lang="en-IN"/>
          </a:p>
        </p:txBody>
      </p:sp>
      <p:sp>
        <p:nvSpPr>
          <p:cNvPr id="5" name="Footer Placeholder 4"/>
          <p:cNvSpPr>
            <a:spLocks noGrp="1"/>
          </p:cNvSpPr>
          <p:nvPr>
            <p:ph type="ftr" sz="quarter" idx="11"/>
          </p:nvPr>
        </p:nvSpPr>
        <p:spPr/>
        <p:txBody>
          <a:bodyPr/>
          <a:lstStyle/>
          <a:p>
            <a:r>
              <a:rPr lang="en-US"/>
              <a:t>BATCH NO: 9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981147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A9B865-3650-4B68-91CE-27E8EB8EE40F}" type="datetime1">
              <a:rPr lang="en-IN" smtClean="0"/>
              <a:t>20-06-2021</a:t>
            </a:fld>
            <a:endParaRPr lang="en-IN"/>
          </a:p>
        </p:txBody>
      </p:sp>
      <p:sp>
        <p:nvSpPr>
          <p:cNvPr id="5" name="Footer Placeholder 4"/>
          <p:cNvSpPr>
            <a:spLocks noGrp="1"/>
          </p:cNvSpPr>
          <p:nvPr>
            <p:ph type="ftr" sz="quarter" idx="11"/>
          </p:nvPr>
        </p:nvSpPr>
        <p:spPr/>
        <p:txBody>
          <a:bodyPr/>
          <a:lstStyle/>
          <a:p>
            <a:r>
              <a:rPr lang="en-US"/>
              <a:t>BATCH NO: 9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6141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45F516-4B69-4A96-AC69-883496B607FE}" type="datetime1">
              <a:rPr lang="en-IN" smtClean="0"/>
              <a:t>20-06-2021</a:t>
            </a:fld>
            <a:endParaRPr lang="en-IN"/>
          </a:p>
        </p:txBody>
      </p:sp>
      <p:sp>
        <p:nvSpPr>
          <p:cNvPr id="5" name="Footer Placeholder 4"/>
          <p:cNvSpPr>
            <a:spLocks noGrp="1"/>
          </p:cNvSpPr>
          <p:nvPr>
            <p:ph type="ftr" sz="quarter" idx="11"/>
          </p:nvPr>
        </p:nvSpPr>
        <p:spPr/>
        <p:txBody>
          <a:bodyPr/>
          <a:lstStyle/>
          <a:p>
            <a:r>
              <a:rPr lang="en-US"/>
              <a:t>BATCH NO: 9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15950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73C2F91-3EC0-4B44-8356-DE34C4C108FD}" type="datetime1">
              <a:rPr lang="en-IN" smtClean="0"/>
              <a:t>20-06-2021</a:t>
            </a:fld>
            <a:endParaRPr lang="en-IN"/>
          </a:p>
        </p:txBody>
      </p:sp>
      <p:sp>
        <p:nvSpPr>
          <p:cNvPr id="5" name="Footer Placeholder 4"/>
          <p:cNvSpPr>
            <a:spLocks noGrp="1"/>
          </p:cNvSpPr>
          <p:nvPr>
            <p:ph type="ftr" sz="quarter" idx="11"/>
          </p:nvPr>
        </p:nvSpPr>
        <p:spPr/>
        <p:txBody>
          <a:bodyPr/>
          <a:lstStyle/>
          <a:p>
            <a:r>
              <a:rPr lang="en-US"/>
              <a:t>BATCH NO: 9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8033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63855F-8E3E-473B-A631-3F697EC15C94}" type="datetime1">
              <a:rPr lang="en-IN" smtClean="0"/>
              <a:t>20-06-2021</a:t>
            </a:fld>
            <a:endParaRPr lang="en-IN"/>
          </a:p>
        </p:txBody>
      </p:sp>
      <p:sp>
        <p:nvSpPr>
          <p:cNvPr id="5" name="Footer Placeholder 4"/>
          <p:cNvSpPr>
            <a:spLocks noGrp="1"/>
          </p:cNvSpPr>
          <p:nvPr>
            <p:ph type="ftr" sz="quarter" idx="11"/>
          </p:nvPr>
        </p:nvSpPr>
        <p:spPr/>
        <p:txBody>
          <a:bodyPr/>
          <a:lstStyle/>
          <a:p>
            <a:r>
              <a:rPr lang="en-US"/>
              <a:t>BATCH NO: 9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41381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B82EDEB-5319-4D96-A353-A5F59FACDAA9}" type="datetime1">
              <a:rPr lang="en-IN" smtClean="0"/>
              <a:t>20-06-2021</a:t>
            </a:fld>
            <a:endParaRPr lang="en-IN"/>
          </a:p>
        </p:txBody>
      </p:sp>
      <p:sp>
        <p:nvSpPr>
          <p:cNvPr id="6" name="Footer Placeholder 5"/>
          <p:cNvSpPr>
            <a:spLocks noGrp="1"/>
          </p:cNvSpPr>
          <p:nvPr>
            <p:ph type="ftr" sz="quarter" idx="11"/>
          </p:nvPr>
        </p:nvSpPr>
        <p:spPr/>
        <p:txBody>
          <a:bodyPr/>
          <a:lstStyle/>
          <a:p>
            <a:r>
              <a:rPr lang="en-US"/>
              <a:t>BATCH NO: 9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89674DE-FFD4-41DD-B6D0-24A4B38667BB}" type="datetime1">
              <a:rPr lang="en-IN" smtClean="0"/>
              <a:t>20-06-2021</a:t>
            </a:fld>
            <a:endParaRPr lang="en-IN"/>
          </a:p>
        </p:txBody>
      </p:sp>
      <p:sp>
        <p:nvSpPr>
          <p:cNvPr id="8" name="Footer Placeholder 7"/>
          <p:cNvSpPr>
            <a:spLocks noGrp="1"/>
          </p:cNvSpPr>
          <p:nvPr>
            <p:ph type="ftr" sz="quarter" idx="11"/>
          </p:nvPr>
        </p:nvSpPr>
        <p:spPr/>
        <p:txBody>
          <a:bodyPr/>
          <a:lstStyle/>
          <a:p>
            <a:r>
              <a:rPr lang="en-US"/>
              <a:t>BATCH NO: 9   DEPARTMENT OF COMPUTER SCIENCE &amp; ENGINEERING</a:t>
            </a:r>
            <a:endParaRPr lang="en-IN"/>
          </a:p>
        </p:txBody>
      </p:sp>
      <p:sp>
        <p:nvSpPr>
          <p:cNvPr id="9" name="Slide Number Placeholder 8"/>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2118790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373E2F6-7E86-4C84-AD29-102F41142896}" type="datetime1">
              <a:rPr lang="en-IN" smtClean="0"/>
              <a:t>20-06-2021</a:t>
            </a:fld>
            <a:endParaRPr lang="en-IN"/>
          </a:p>
        </p:txBody>
      </p:sp>
      <p:sp>
        <p:nvSpPr>
          <p:cNvPr id="4" name="Footer Placeholder 3"/>
          <p:cNvSpPr>
            <a:spLocks noGrp="1"/>
          </p:cNvSpPr>
          <p:nvPr>
            <p:ph type="ftr" sz="quarter" idx="11"/>
          </p:nvPr>
        </p:nvSpPr>
        <p:spPr/>
        <p:txBody>
          <a:bodyPr/>
          <a:lstStyle/>
          <a:p>
            <a:r>
              <a:rPr lang="en-US"/>
              <a:t>BATCH NO: 9   DEPARTMENT OF COMPUTER SCIENCE &amp; ENGINEERING</a:t>
            </a:r>
            <a:endParaRPr lang="en-IN"/>
          </a:p>
        </p:txBody>
      </p:sp>
      <p:sp>
        <p:nvSpPr>
          <p:cNvPr id="5" name="Slide Number Placeholder 4"/>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90216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1BE719-1EF3-4CE1-A5F0-2E1C66E6C217}" type="datetime1">
              <a:rPr lang="en-IN" smtClean="0"/>
              <a:t>20-06-2021</a:t>
            </a:fld>
            <a:endParaRPr lang="en-IN"/>
          </a:p>
        </p:txBody>
      </p:sp>
      <p:sp>
        <p:nvSpPr>
          <p:cNvPr id="3" name="Footer Placeholder 2"/>
          <p:cNvSpPr>
            <a:spLocks noGrp="1"/>
          </p:cNvSpPr>
          <p:nvPr>
            <p:ph type="ftr" sz="quarter" idx="11"/>
          </p:nvPr>
        </p:nvSpPr>
        <p:spPr/>
        <p:txBody>
          <a:bodyPr/>
          <a:lstStyle/>
          <a:p>
            <a:r>
              <a:rPr lang="en-US"/>
              <a:t>BATCH NO: 9   DEPARTMENT OF COMPUTER SCIENCE &amp; ENGINEERING</a:t>
            </a:r>
            <a:endParaRPr lang="en-IN"/>
          </a:p>
        </p:txBody>
      </p:sp>
      <p:sp>
        <p:nvSpPr>
          <p:cNvPr id="4" name="Slide Number Placeholder 3"/>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10164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2DDB35-4F39-4A5B-8068-0D5638E99D07}" type="datetime1">
              <a:rPr lang="en-IN" smtClean="0"/>
              <a:t>20-06-2021</a:t>
            </a:fld>
            <a:endParaRPr lang="en-IN"/>
          </a:p>
        </p:txBody>
      </p:sp>
      <p:sp>
        <p:nvSpPr>
          <p:cNvPr id="6" name="Footer Placeholder 5"/>
          <p:cNvSpPr>
            <a:spLocks noGrp="1"/>
          </p:cNvSpPr>
          <p:nvPr>
            <p:ph type="ftr" sz="quarter" idx="11"/>
          </p:nvPr>
        </p:nvSpPr>
        <p:spPr/>
        <p:txBody>
          <a:bodyPr/>
          <a:lstStyle/>
          <a:p>
            <a:r>
              <a:rPr lang="en-US"/>
              <a:t>BATCH NO: 9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48703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00263F-9AB8-4747-97EB-356B2B75AF96}" type="datetime1">
              <a:rPr lang="en-IN" smtClean="0"/>
              <a:t>20-06-2021</a:t>
            </a:fld>
            <a:endParaRPr lang="en-IN"/>
          </a:p>
        </p:txBody>
      </p:sp>
      <p:sp>
        <p:nvSpPr>
          <p:cNvPr id="6" name="Footer Placeholder 5"/>
          <p:cNvSpPr>
            <a:spLocks noGrp="1"/>
          </p:cNvSpPr>
          <p:nvPr>
            <p:ph type="ftr" sz="quarter" idx="11"/>
          </p:nvPr>
        </p:nvSpPr>
        <p:spPr/>
        <p:txBody>
          <a:bodyPr/>
          <a:lstStyle/>
          <a:p>
            <a:r>
              <a:rPr lang="en-US"/>
              <a:t>BATCH NO: 9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09407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BA67CB-CF1E-44AD-8F15-0444C2475123}" type="datetime1">
              <a:rPr lang="en-IN" smtClean="0"/>
              <a:t>20-06-2021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BATCH NO: 9   DEPARTMENT OF COMPUTER SCIENCE &amp; ENGINEERING</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9AD40C-E5A7-4132-A31D-54A4D1BB6E89}" type="slidenum">
              <a:rPr lang="en-IN" smtClean="0"/>
              <a:t>‹#›</a:t>
            </a:fld>
            <a:endParaRPr lang="en-IN"/>
          </a:p>
        </p:txBody>
      </p:sp>
      <p:pic>
        <p:nvPicPr>
          <p:cNvPr id="8" name="Picture 7">
            <a:extLst>
              <a:ext uri="{FF2B5EF4-FFF2-40B4-BE49-F238E27FC236}">
                <a16:creationId xmlns:a16="http://schemas.microsoft.com/office/drawing/2014/main" id="{EEEE36C1-ED18-4C35-8CA5-5A80BC5237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316787" y="197732"/>
            <a:ext cx="1370013" cy="1370013"/>
          </a:xfrm>
          <a:prstGeom prst="rect">
            <a:avLst/>
          </a:prstGeom>
        </p:spPr>
      </p:pic>
    </p:spTree>
    <p:extLst>
      <p:ext uri="{BB962C8B-B14F-4D97-AF65-F5344CB8AC3E}">
        <p14:creationId xmlns:p14="http://schemas.microsoft.com/office/powerpoint/2010/main" val="1805384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youtu.be/sgyWQxIIDUM" TargetMode="External"/><Relationship Id="rId2" Type="http://schemas.openxmlformats.org/officeDocument/2006/relationships/slideLayout" Target="../slideLayouts/slideLayout6.xml"/><Relationship Id="rId1" Type="http://schemas.openxmlformats.org/officeDocument/2006/relationships/video" Target="https://www.youtube.com/embed/sgyWQxIIDUM?feature=oembed" TargetMode="External"/><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3">
            <a:extLst>
              <a:ext uri="{28A0092B-C50C-407E-A947-70E740481C1C}">
                <a14:useLocalDpi xmlns:a14="http://schemas.microsoft.com/office/drawing/2010/main" val="0"/>
              </a:ext>
            </a:extLst>
          </a:blip>
          <a:srcRect/>
          <a:stretch>
            <a:fillRect/>
          </a:stretch>
        </p:blipFill>
        <p:spPr bwMode="auto">
          <a:xfrm>
            <a:off x="2699792" y="476672"/>
            <a:ext cx="3168352" cy="948873"/>
          </a:xfrm>
          <a:prstGeom prst="rect">
            <a:avLst/>
          </a:prstGeom>
          <a:noFill/>
          <a:ln>
            <a:noFill/>
          </a:ln>
        </p:spPr>
      </p:pic>
      <p:sp>
        <p:nvSpPr>
          <p:cNvPr id="4" name="Rectangle 3"/>
          <p:cNvSpPr/>
          <p:nvPr/>
        </p:nvSpPr>
        <p:spPr>
          <a:xfrm>
            <a:off x="755576" y="1700808"/>
            <a:ext cx="7848872" cy="1846659"/>
          </a:xfrm>
          <a:prstGeom prst="rect">
            <a:avLst/>
          </a:prstGeom>
        </p:spPr>
        <p:txBody>
          <a:bodyPr wrap="square">
            <a:spAutoFit/>
          </a:bodyPr>
          <a:lstStyle/>
          <a:p>
            <a:pPr algn="ctr" eaLnBrk="1" hangingPunct="1"/>
            <a:r>
              <a:rPr lang="en-US" altLang="en-US" sz="1600" b="1" dirty="0">
                <a:latin typeface="Times New Roman" panose="02020603050405020304" pitchFamily="18" charset="0"/>
                <a:ea typeface="Verdana" panose="020B0604030504040204" pitchFamily="34" charset="0"/>
                <a:cs typeface="Times New Roman" panose="02020603050405020304" pitchFamily="18" charset="0"/>
              </a:rPr>
              <a:t>DEPARTMENT OF COMPUTER SCIENCE &amp; ENGINEERING</a:t>
            </a:r>
          </a:p>
          <a:p>
            <a:pPr algn="ctr" eaLnBrk="1" hangingPunct="1"/>
            <a:r>
              <a:rPr lang="en-US" altLang="en-US" sz="1600" b="1" dirty="0">
                <a:latin typeface="Times New Roman" panose="02020603050405020304" pitchFamily="18" charset="0"/>
                <a:ea typeface="Verdana" panose="020B0604030504040204" pitchFamily="34" charset="0"/>
                <a:cs typeface="Times New Roman" panose="02020603050405020304" pitchFamily="18" charset="0"/>
              </a:rPr>
              <a:t>SCHOOL OF COMPUTING</a:t>
            </a:r>
          </a:p>
          <a:p>
            <a:pPr algn="ctr"/>
            <a:endParaRPr lang="en-US" sz="1600" b="1" dirty="0">
              <a:latin typeface="Times New Roman" pitchFamily="18" charset="0"/>
              <a:ea typeface="Verdana" pitchFamily="34" charset="0"/>
              <a:cs typeface="Times New Roman" pitchFamily="18" charset="0"/>
            </a:endParaRPr>
          </a:p>
          <a:p>
            <a:pPr algn="ctr"/>
            <a:r>
              <a:rPr lang="en-US" sz="1600" b="1" dirty="0">
                <a:latin typeface="Times New Roman" pitchFamily="18" charset="0"/>
                <a:ea typeface="Verdana" pitchFamily="34" charset="0"/>
                <a:cs typeface="Times New Roman" pitchFamily="18" charset="0"/>
              </a:rPr>
              <a:t>1156CS601- MINOR PROJECT</a:t>
            </a:r>
          </a:p>
          <a:p>
            <a:pPr algn="ctr" eaLnBrk="1" hangingPunct="1"/>
            <a:r>
              <a:rPr lang="en-US" sz="1600" b="1" dirty="0">
                <a:latin typeface="Times New Roman" pitchFamily="18" charset="0"/>
                <a:ea typeface="Verdana" pitchFamily="34" charset="0"/>
                <a:cs typeface="Times New Roman" pitchFamily="18" charset="0"/>
              </a:rPr>
              <a:t>WINTER SEMESTER 20-21</a:t>
            </a:r>
            <a:endParaRPr lang="en-US" alt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eaLnBrk="1" hangingPunct="1"/>
            <a:r>
              <a:rPr lang="en-IN" altLang="en-US" sz="1600" b="1" dirty="0">
                <a:latin typeface="Times New Roman" panose="02020603050405020304" pitchFamily="18" charset="0"/>
                <a:ea typeface="Verdana" panose="020B0604030504040204" pitchFamily="34" charset="0"/>
                <a:cs typeface="Times New Roman" panose="02020603050405020304" pitchFamily="18" charset="0"/>
              </a:rPr>
              <a:t>SEMESTER END PROJECT VIVA VOCE EXAMINATIONS</a:t>
            </a:r>
            <a:endParaRPr lang="en-IN" altLang="en-US" sz="1600" dirty="0">
              <a:ea typeface="Verdana" panose="020B0604030504040204" pitchFamily="34" charset="0"/>
              <a:cs typeface="Times New Roman" panose="02020603050405020304" pitchFamily="18" charset="0"/>
            </a:endParaRPr>
          </a:p>
          <a:p>
            <a:pPr algn="ctr"/>
            <a:endParaRPr lang="en-IN" dirty="0"/>
          </a:p>
        </p:txBody>
      </p:sp>
      <p:sp>
        <p:nvSpPr>
          <p:cNvPr id="7" name="Rectangle 6"/>
          <p:cNvSpPr/>
          <p:nvPr/>
        </p:nvSpPr>
        <p:spPr>
          <a:xfrm>
            <a:off x="763522" y="3618895"/>
            <a:ext cx="7848872" cy="707886"/>
          </a:xfrm>
          <a:prstGeom prst="rect">
            <a:avLst/>
          </a:prstGeom>
        </p:spPr>
        <p:txBody>
          <a:bodyPr wrap="square">
            <a:spAutoFit/>
          </a:bodyPr>
          <a:lstStyle/>
          <a:p>
            <a:pPr algn="ctr"/>
            <a:r>
              <a:rPr lang="en-IN" sz="2000" b="1" dirty="0">
                <a:latin typeface="Times New Roman" pitchFamily="18" charset="0"/>
                <a:cs typeface="Times New Roman" pitchFamily="18" charset="0"/>
              </a:rPr>
              <a:t>“</a:t>
            </a:r>
            <a:r>
              <a:rPr lang="en-US" sz="2000" b="1" dirty="0">
                <a:latin typeface="Times New Roman"/>
                <a:cs typeface="Times New Roman"/>
              </a:rPr>
              <a:t>AMBIENT TEMPERATURE PREDICTION OF ELECTRIC MOTOR USING MACHINE LEARNING</a:t>
            </a:r>
            <a:r>
              <a:rPr lang="en-IN" sz="2000" b="1" dirty="0">
                <a:latin typeface="Times New Roman" pitchFamily="18" charset="0"/>
                <a:cs typeface="Times New Roman" pitchFamily="18" charset="0"/>
              </a:rPr>
              <a:t>”</a:t>
            </a:r>
            <a:endParaRPr lang="en-IN" sz="2000" dirty="0"/>
          </a:p>
        </p:txBody>
      </p:sp>
      <p:sp>
        <p:nvSpPr>
          <p:cNvPr id="8" name="Rectangle 7"/>
          <p:cNvSpPr/>
          <p:nvPr/>
        </p:nvSpPr>
        <p:spPr>
          <a:xfrm>
            <a:off x="4067944" y="4869160"/>
            <a:ext cx="4860032" cy="1297791"/>
          </a:xfrm>
          <a:prstGeom prst="rect">
            <a:avLst/>
          </a:prstGeom>
        </p:spPr>
        <p:txBody>
          <a:bodyPr wrap="square">
            <a:spAutoFit/>
          </a:bodyPr>
          <a:lstStyle/>
          <a:p>
            <a:r>
              <a:rPr lang="en-IN" sz="1400" b="1" dirty="0">
                <a:latin typeface="Times New Roman" pitchFamily="18" charset="0"/>
                <a:cs typeface="Times New Roman" pitchFamily="18" charset="0"/>
              </a:rPr>
              <a:t>PRESENTED BY</a:t>
            </a:r>
          </a:p>
          <a:p>
            <a:pPr algn="ctr"/>
            <a:endParaRPr lang="en-IN" sz="1400" b="1" dirty="0">
              <a:latin typeface="Times New Roman" pitchFamily="18" charset="0"/>
              <a:cs typeface="Times New Roman" pitchFamily="18" charset="0"/>
            </a:endParaRPr>
          </a:p>
          <a:p>
            <a:pPr marL="190500" indent="-177800">
              <a:lnSpc>
                <a:spcPct val="100000"/>
              </a:lnSpc>
              <a:spcBef>
                <a:spcPts val="370"/>
              </a:spcBef>
              <a:buAutoNum type="arabicPeriod"/>
              <a:tabLst>
                <a:tab pos="190500" algn="l"/>
              </a:tabLst>
            </a:pPr>
            <a:r>
              <a:rPr lang="en-US" sz="1400" b="1" dirty="0">
                <a:latin typeface="Times New Roman"/>
                <a:cs typeface="Times New Roman"/>
              </a:rPr>
              <a:t>RITESH RANJAN                   (VTU14607</a:t>
            </a:r>
            <a:r>
              <a:rPr lang="en-US" sz="1400" b="1" spc="-5" dirty="0">
                <a:latin typeface="Times New Roman"/>
                <a:cs typeface="Times New Roman"/>
              </a:rPr>
              <a:t>) (18UECS0736)</a:t>
            </a:r>
            <a:endParaRPr lang="en-US" sz="1400" dirty="0">
              <a:latin typeface="Times New Roman"/>
              <a:cs typeface="Times New Roman"/>
            </a:endParaRPr>
          </a:p>
          <a:p>
            <a:pPr marL="190500" indent="-177800">
              <a:lnSpc>
                <a:spcPct val="100000"/>
              </a:lnSpc>
              <a:spcBef>
                <a:spcPts val="270"/>
              </a:spcBef>
              <a:buAutoNum type="arabicPeriod"/>
              <a:tabLst>
                <a:tab pos="190500" algn="l"/>
              </a:tabLst>
            </a:pPr>
            <a:r>
              <a:rPr lang="en-US" sz="1400" b="1" dirty="0">
                <a:latin typeface="Times New Roman"/>
                <a:cs typeface="Times New Roman"/>
              </a:rPr>
              <a:t>KUMKUM KUMARI              (VTU14606</a:t>
            </a:r>
            <a:r>
              <a:rPr lang="en-US" sz="1400" b="1" spc="-5" dirty="0">
                <a:latin typeface="Times New Roman"/>
                <a:cs typeface="Times New Roman"/>
              </a:rPr>
              <a:t>) (18UECS0443)</a:t>
            </a:r>
            <a:endParaRPr lang="en-US" sz="1400" dirty="0">
              <a:latin typeface="Times New Roman"/>
              <a:cs typeface="Times New Roman"/>
            </a:endParaRPr>
          </a:p>
          <a:p>
            <a:pPr marL="190500" indent="-177800">
              <a:lnSpc>
                <a:spcPct val="100000"/>
              </a:lnSpc>
              <a:spcBef>
                <a:spcPts val="270"/>
              </a:spcBef>
              <a:buAutoNum type="arabicPeriod"/>
              <a:tabLst>
                <a:tab pos="190500" algn="l"/>
              </a:tabLst>
            </a:pPr>
            <a:r>
              <a:rPr lang="en-US" sz="1400" b="1" dirty="0">
                <a:latin typeface="Times New Roman"/>
                <a:cs typeface="Times New Roman"/>
              </a:rPr>
              <a:t>UTPAL KUMAR SHARMA    (VTU14558</a:t>
            </a:r>
            <a:r>
              <a:rPr lang="en-US" sz="1400" b="1" spc="-5" dirty="0">
                <a:latin typeface="Times New Roman"/>
                <a:cs typeface="Times New Roman"/>
              </a:rPr>
              <a:t>) (18UECS0886)</a:t>
            </a:r>
            <a:endParaRPr lang="en-US" sz="1400" dirty="0">
              <a:latin typeface="Times New Roman"/>
              <a:cs typeface="Times New Roman"/>
            </a:endParaRPr>
          </a:p>
        </p:txBody>
      </p:sp>
      <p:sp>
        <p:nvSpPr>
          <p:cNvPr id="9" name="Rectangle 8"/>
          <p:cNvSpPr/>
          <p:nvPr/>
        </p:nvSpPr>
        <p:spPr>
          <a:xfrm>
            <a:off x="612068" y="4940588"/>
            <a:ext cx="3599892" cy="954107"/>
          </a:xfrm>
          <a:prstGeom prst="rect">
            <a:avLst/>
          </a:prstGeom>
        </p:spPr>
        <p:txBody>
          <a:bodyPr wrap="square">
            <a:spAutoFit/>
          </a:bodyPr>
          <a:lstStyle/>
          <a:p>
            <a:r>
              <a:rPr lang="en-IN" sz="1400" b="1" dirty="0">
                <a:latin typeface="Times New Roman" pitchFamily="18" charset="0"/>
                <a:cs typeface="Times New Roman" pitchFamily="18" charset="0"/>
              </a:rPr>
              <a:t>SUPERVISED BY    </a:t>
            </a:r>
          </a:p>
          <a:p>
            <a:endParaRPr lang="en-IN" sz="1400" b="1" dirty="0">
              <a:latin typeface="Times New Roman" pitchFamily="18" charset="0"/>
              <a:cs typeface="Times New Roman" pitchFamily="18" charset="0"/>
            </a:endParaRPr>
          </a:p>
          <a:p>
            <a:r>
              <a:rPr lang="en-IN" sz="1400" b="1" dirty="0" err="1">
                <a:latin typeface="Times New Roman" pitchFamily="18" charset="0"/>
                <a:cs typeface="Times New Roman" pitchFamily="18" charset="0"/>
              </a:rPr>
              <a:t>Dr.</a:t>
            </a:r>
            <a:r>
              <a:rPr lang="en-IN" sz="1400" b="1" dirty="0">
                <a:latin typeface="Times New Roman" pitchFamily="18" charset="0"/>
                <a:cs typeface="Times New Roman" pitchFamily="18" charset="0"/>
              </a:rPr>
              <a:t> M. SHYAMALA DEVI </a:t>
            </a:r>
          </a:p>
          <a:p>
            <a:r>
              <a:rPr lang="en-US" sz="1400" b="1" dirty="0">
                <a:latin typeface="Times New Roman" pitchFamily="18" charset="0"/>
                <a:cs typeface="Times New Roman" pitchFamily="18" charset="0"/>
              </a:rPr>
              <a:t>Professor </a:t>
            </a:r>
            <a:endParaRPr lang="en-IN" sz="1400" dirty="0"/>
          </a:p>
        </p:txBody>
      </p:sp>
      <p:sp>
        <p:nvSpPr>
          <p:cNvPr id="10" name="Slide Number Placeholder 9"/>
          <p:cNvSpPr>
            <a:spLocks noGrp="1"/>
          </p:cNvSpPr>
          <p:nvPr>
            <p:ph type="sldNum" sz="quarter" idx="12"/>
          </p:nvPr>
        </p:nvSpPr>
        <p:spPr/>
        <p:txBody>
          <a:bodyPr/>
          <a:lstStyle/>
          <a:p>
            <a:fld id="{FA00FD27-8DB0-4CB2-BD37-BEA95C6A1008}" type="slidenum">
              <a:rPr lang="en-IN" smtClean="0"/>
              <a:t>1</a:t>
            </a:fld>
            <a:endParaRPr lang="en-IN"/>
          </a:p>
        </p:txBody>
      </p:sp>
      <p:sp>
        <p:nvSpPr>
          <p:cNvPr id="11" name="Footer Placeholder 10"/>
          <p:cNvSpPr>
            <a:spLocks noGrp="1"/>
          </p:cNvSpPr>
          <p:nvPr>
            <p:ph type="ftr" sz="quarter" idx="11"/>
          </p:nvPr>
        </p:nvSpPr>
        <p:spPr>
          <a:xfrm>
            <a:off x="2503659" y="6309320"/>
            <a:ext cx="4544144" cy="365125"/>
          </a:xfrm>
        </p:spPr>
        <p:txBody>
          <a:bodyPr/>
          <a:lstStyle/>
          <a:p>
            <a:r>
              <a:rPr lang="en-US"/>
              <a:t>BATCH NO: 9   DEPARTMENT OF COMPUTER SCIENCE &amp; ENGINEERING</a:t>
            </a:r>
            <a:endParaRPr lang="en-IN" dirty="0"/>
          </a:p>
        </p:txBody>
      </p:sp>
      <p:sp>
        <p:nvSpPr>
          <p:cNvPr id="2" name="Date Placeholder 1">
            <a:extLst>
              <a:ext uri="{FF2B5EF4-FFF2-40B4-BE49-F238E27FC236}">
                <a16:creationId xmlns:a16="http://schemas.microsoft.com/office/drawing/2014/main" id="{6D511147-AFFF-4453-A241-C7169518B0E5}"/>
              </a:ext>
            </a:extLst>
          </p:cNvPr>
          <p:cNvSpPr>
            <a:spLocks noGrp="1"/>
          </p:cNvSpPr>
          <p:nvPr>
            <p:ph type="dt" sz="half" idx="10"/>
          </p:nvPr>
        </p:nvSpPr>
        <p:spPr/>
        <p:txBody>
          <a:bodyPr/>
          <a:lstStyle/>
          <a:p>
            <a:fld id="{95B7F2E2-B683-4160-9405-204548E318AA}" type="datetime1">
              <a:rPr lang="en-IN" smtClean="0"/>
              <a:t>20-06-2021</a:t>
            </a:fld>
            <a:endParaRPr lang="en-IN"/>
          </a:p>
        </p:txBody>
      </p:sp>
    </p:spTree>
    <p:extLst>
      <p:ext uri="{BB962C8B-B14F-4D97-AF65-F5344CB8AC3E}">
        <p14:creationId xmlns:p14="http://schemas.microsoft.com/office/powerpoint/2010/main" val="2427753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5"/>
            <a:ext cx="8229600" cy="365126"/>
          </a:xfrm>
        </p:spPr>
        <p:txBody>
          <a:bodyPr>
            <a:noAutofit/>
          </a:bodyPr>
          <a:lstStyle/>
          <a:p>
            <a:r>
              <a:rPr lang="en-IN" sz="1800" dirty="0">
                <a:latin typeface="Times New Roman" pitchFamily="18" charset="0"/>
                <a:cs typeface="Times New Roman" pitchFamily="18" charset="0"/>
              </a:rPr>
              <a:t>ARCHITECTURE DIAGRAM</a:t>
            </a:r>
          </a:p>
          <a:p>
            <a:pPr marL="0" indent="0">
              <a:buNone/>
            </a:pPr>
            <a:endParaRPr lang="en-IN" sz="18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BATCH NO: 9   DEPARTMENT OF COMPUTER SCIENCE &amp; ENGINEERING</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t>10</a:t>
            </a:fld>
            <a:endParaRPr lang="en-IN"/>
          </a:p>
        </p:txBody>
      </p:sp>
      <p:sp>
        <p:nvSpPr>
          <p:cNvPr id="6" name="Title 1"/>
          <p:cNvSpPr>
            <a:spLocks noGrp="1"/>
          </p:cNvSpPr>
          <p:nvPr>
            <p:ph type="title"/>
          </p:nvPr>
        </p:nvSpPr>
        <p:spPr>
          <a:xfrm>
            <a:off x="457200" y="260648"/>
            <a:ext cx="8229600" cy="1156990"/>
          </a:xfrm>
        </p:spPr>
        <p:txBody>
          <a:bodyPr>
            <a:normAutofit/>
          </a:bodyPr>
          <a:lstStyle/>
          <a:p>
            <a:pPr algn="l"/>
            <a:r>
              <a:rPr lang="en-IN" sz="2800" b="1" dirty="0">
                <a:latin typeface="Times New Roman" pitchFamily="18" charset="0"/>
                <a:cs typeface="Times New Roman" pitchFamily="18" charset="0"/>
              </a:rPr>
              <a:t>IMPLEMENTATION</a:t>
            </a:r>
            <a:endParaRPr lang="en-IN" sz="2800" dirty="0"/>
          </a:p>
        </p:txBody>
      </p:sp>
      <p:sp>
        <p:nvSpPr>
          <p:cNvPr id="2" name="Date Placeholder 1">
            <a:extLst>
              <a:ext uri="{FF2B5EF4-FFF2-40B4-BE49-F238E27FC236}">
                <a16:creationId xmlns:a16="http://schemas.microsoft.com/office/drawing/2014/main" id="{AA985A69-0755-4001-90B0-C293B4BFDF3D}"/>
              </a:ext>
            </a:extLst>
          </p:cNvPr>
          <p:cNvSpPr>
            <a:spLocks noGrp="1"/>
          </p:cNvSpPr>
          <p:nvPr>
            <p:ph type="dt" sz="half" idx="10"/>
          </p:nvPr>
        </p:nvSpPr>
        <p:spPr/>
        <p:txBody>
          <a:bodyPr/>
          <a:lstStyle/>
          <a:p>
            <a:fld id="{A9D60152-76DC-4BEF-9F8A-48110A9DE812}" type="datetime1">
              <a:rPr lang="en-IN" smtClean="0"/>
              <a:t>20-06-2021</a:t>
            </a:fld>
            <a:endParaRPr lang="en-IN"/>
          </a:p>
        </p:txBody>
      </p:sp>
      <p:pic>
        <p:nvPicPr>
          <p:cNvPr id="8" name="Picture 7">
            <a:extLst>
              <a:ext uri="{FF2B5EF4-FFF2-40B4-BE49-F238E27FC236}">
                <a16:creationId xmlns:a16="http://schemas.microsoft.com/office/drawing/2014/main" id="{9672D0F6-6AE0-4849-8B48-BA0A44FA1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548" y="1556792"/>
            <a:ext cx="7748904" cy="4264271"/>
          </a:xfrm>
          <a:prstGeom prst="rect">
            <a:avLst/>
          </a:prstGeom>
        </p:spPr>
      </p:pic>
      <p:sp>
        <p:nvSpPr>
          <p:cNvPr id="9" name="Subtitle 7">
            <a:extLst>
              <a:ext uri="{FF2B5EF4-FFF2-40B4-BE49-F238E27FC236}">
                <a16:creationId xmlns:a16="http://schemas.microsoft.com/office/drawing/2014/main" id="{8D9ED3EB-C8C3-448C-A536-BAC811B90058}"/>
              </a:ext>
            </a:extLst>
          </p:cNvPr>
          <p:cNvSpPr txBox="1">
            <a:spLocks/>
          </p:cNvSpPr>
          <p:nvPr/>
        </p:nvSpPr>
        <p:spPr>
          <a:xfrm>
            <a:off x="2425392" y="5961248"/>
            <a:ext cx="5194608" cy="56468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latin typeface="Times New Roman" panose="02020603050405020304" pitchFamily="18" charset="0"/>
                <a:cs typeface="Times New Roman" panose="02020603050405020304" pitchFamily="18" charset="0"/>
              </a:rPr>
              <a:t>Fig: The process of predicting the PMSM stator winding temperature</a:t>
            </a:r>
          </a:p>
          <a:p>
            <a:pPr marL="0" indent="0">
              <a:buNone/>
            </a:pPr>
            <a:endParaRPr lang="en-US" sz="1400" dirty="0"/>
          </a:p>
        </p:txBody>
      </p:sp>
    </p:spTree>
    <p:extLst>
      <p:ext uri="{BB962C8B-B14F-4D97-AF65-F5344CB8AC3E}">
        <p14:creationId xmlns:p14="http://schemas.microsoft.com/office/powerpoint/2010/main" val="683870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2584039-073F-4387-93BE-3CED35A21E15}"/>
              </a:ext>
            </a:extLst>
          </p:cNvPr>
          <p:cNvSpPr>
            <a:spLocks noGrp="1"/>
          </p:cNvSpPr>
          <p:nvPr>
            <p:ph type="dt" sz="half" idx="10"/>
          </p:nvPr>
        </p:nvSpPr>
        <p:spPr/>
        <p:txBody>
          <a:bodyPr/>
          <a:lstStyle/>
          <a:p>
            <a:fld id="{B9F744D1-4B4A-481A-A083-39F203E57A11}" type="datetime1">
              <a:rPr lang="en-IN" smtClean="0"/>
              <a:t>20-06-2021</a:t>
            </a:fld>
            <a:endParaRPr lang="en-IN"/>
          </a:p>
        </p:txBody>
      </p:sp>
      <p:sp>
        <p:nvSpPr>
          <p:cNvPr id="5" name="Footer Placeholder 4">
            <a:extLst>
              <a:ext uri="{FF2B5EF4-FFF2-40B4-BE49-F238E27FC236}">
                <a16:creationId xmlns:a16="http://schemas.microsoft.com/office/drawing/2014/main" id="{5C51EB58-26BA-4C01-AF83-83BA052B6C21}"/>
              </a:ext>
            </a:extLst>
          </p:cNvPr>
          <p:cNvSpPr>
            <a:spLocks noGrp="1"/>
          </p:cNvSpPr>
          <p:nvPr>
            <p:ph type="ftr" sz="quarter" idx="11"/>
          </p:nvPr>
        </p:nvSpPr>
        <p:spPr/>
        <p:txBody>
          <a:bodyPr/>
          <a:lstStyle/>
          <a:p>
            <a:r>
              <a:rPr lang="en-US"/>
              <a:t>BATCH NO: 9   DEPARTMENT OF COMPUTER SCIENCE &amp; ENGINEERING</a:t>
            </a:r>
            <a:endParaRPr lang="en-IN" dirty="0"/>
          </a:p>
        </p:txBody>
      </p:sp>
      <p:sp>
        <p:nvSpPr>
          <p:cNvPr id="6" name="Slide Number Placeholder 5">
            <a:extLst>
              <a:ext uri="{FF2B5EF4-FFF2-40B4-BE49-F238E27FC236}">
                <a16:creationId xmlns:a16="http://schemas.microsoft.com/office/drawing/2014/main" id="{497B668C-2888-4D11-B2E6-FC6886173B3B}"/>
              </a:ext>
            </a:extLst>
          </p:cNvPr>
          <p:cNvSpPr>
            <a:spLocks noGrp="1"/>
          </p:cNvSpPr>
          <p:nvPr>
            <p:ph type="sldNum" sz="quarter" idx="12"/>
          </p:nvPr>
        </p:nvSpPr>
        <p:spPr/>
        <p:txBody>
          <a:bodyPr/>
          <a:lstStyle/>
          <a:p>
            <a:fld id="{669AD40C-E5A7-4132-A31D-54A4D1BB6E89}" type="slidenum">
              <a:rPr lang="en-IN" smtClean="0"/>
              <a:t>11</a:t>
            </a:fld>
            <a:endParaRPr lang="en-IN"/>
          </a:p>
        </p:txBody>
      </p:sp>
      <p:sp>
        <p:nvSpPr>
          <p:cNvPr id="10" name="Rectangle: Rounded Corners 9">
            <a:extLst>
              <a:ext uri="{FF2B5EF4-FFF2-40B4-BE49-F238E27FC236}">
                <a16:creationId xmlns:a16="http://schemas.microsoft.com/office/drawing/2014/main" id="{40917051-F46C-44AB-8C7B-4F4F63692D0E}"/>
              </a:ext>
            </a:extLst>
          </p:cNvPr>
          <p:cNvSpPr/>
          <p:nvPr/>
        </p:nvSpPr>
        <p:spPr>
          <a:xfrm>
            <a:off x="2871192" y="1628800"/>
            <a:ext cx="3429000" cy="432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Collection of Data</a:t>
            </a:r>
            <a:endParaRPr lang="en-IN" sz="1600" dirty="0">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779C6C7D-AE8A-41E4-AF5E-384789B464E0}"/>
              </a:ext>
            </a:extLst>
          </p:cNvPr>
          <p:cNvSpPr/>
          <p:nvPr/>
        </p:nvSpPr>
        <p:spPr>
          <a:xfrm>
            <a:off x="2868859" y="2291053"/>
            <a:ext cx="3431331" cy="432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Storage of the Dataset</a:t>
            </a:r>
            <a:endParaRPr lang="en-IN" sz="1600" dirty="0">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A4FFEFD2-567C-4DF5-AEBD-7AADDE99E740}"/>
              </a:ext>
            </a:extLst>
          </p:cNvPr>
          <p:cNvSpPr/>
          <p:nvPr/>
        </p:nvSpPr>
        <p:spPr>
          <a:xfrm>
            <a:off x="2871191" y="2953306"/>
            <a:ext cx="3428999" cy="432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Analysis of Details</a:t>
            </a:r>
            <a:endParaRPr lang="en-IN" sz="1600" dirty="0">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EAFBEDC1-6F1F-4915-91DE-CC5398AB12F1}"/>
              </a:ext>
            </a:extLst>
          </p:cNvPr>
          <p:cNvSpPr/>
          <p:nvPr/>
        </p:nvSpPr>
        <p:spPr>
          <a:xfrm>
            <a:off x="2868859" y="3615558"/>
            <a:ext cx="3428999" cy="432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Applying Linear Regression</a:t>
            </a:r>
            <a:endParaRPr lang="en-IN" sz="1600" dirty="0">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640CD0D0-D952-4C3B-A5A2-119CF184ACF8}"/>
              </a:ext>
            </a:extLst>
          </p:cNvPr>
          <p:cNvSpPr/>
          <p:nvPr/>
        </p:nvSpPr>
        <p:spPr>
          <a:xfrm>
            <a:off x="2868859" y="4275383"/>
            <a:ext cx="3428999"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Training of the Data</a:t>
            </a:r>
            <a:endParaRPr lang="en-IN" sz="1600"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91807D48-FB3C-4326-9006-C7B5AB798EA2}"/>
              </a:ext>
            </a:extLst>
          </p:cNvPr>
          <p:cNvSpPr/>
          <p:nvPr/>
        </p:nvSpPr>
        <p:spPr>
          <a:xfrm>
            <a:off x="2868859" y="4900345"/>
            <a:ext cx="3428998"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Testing of the Data</a:t>
            </a:r>
            <a:endParaRPr lang="en-IN" sz="1600" dirty="0">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5B021B7A-4068-4871-9EF5-36CDA119F1D7}"/>
              </a:ext>
            </a:extLst>
          </p:cNvPr>
          <p:cNvSpPr/>
          <p:nvPr/>
        </p:nvSpPr>
        <p:spPr>
          <a:xfrm>
            <a:off x="2868859" y="5560168"/>
            <a:ext cx="3428998"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Get the Output</a:t>
            </a:r>
            <a:endParaRPr lang="en-IN" sz="1600" dirty="0">
              <a:latin typeface="Times New Roman" panose="02020603050405020304" pitchFamily="18"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BE0B162E-BA5D-467C-A718-AD1C632D7471}"/>
              </a:ext>
            </a:extLst>
          </p:cNvPr>
          <p:cNvCxnSpPr>
            <a:stCxn id="10" idx="2"/>
            <a:endCxn id="11" idx="0"/>
          </p:cNvCxnSpPr>
          <p:nvPr/>
        </p:nvCxnSpPr>
        <p:spPr>
          <a:xfrm flipH="1">
            <a:off x="4584525" y="2060849"/>
            <a:ext cx="1167" cy="23020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 name="Straight Arrow Connector 8">
            <a:extLst>
              <a:ext uri="{FF2B5EF4-FFF2-40B4-BE49-F238E27FC236}">
                <a16:creationId xmlns:a16="http://schemas.microsoft.com/office/drawing/2014/main" id="{9486F2E9-8580-4249-AF95-BBA08C22FD75}"/>
              </a:ext>
            </a:extLst>
          </p:cNvPr>
          <p:cNvCxnSpPr>
            <a:stCxn id="11" idx="2"/>
            <a:endCxn id="12" idx="0"/>
          </p:cNvCxnSpPr>
          <p:nvPr/>
        </p:nvCxnSpPr>
        <p:spPr>
          <a:xfrm>
            <a:off x="4584525" y="2723102"/>
            <a:ext cx="1166" cy="23020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4" name="Straight Arrow Connector 23">
            <a:extLst>
              <a:ext uri="{FF2B5EF4-FFF2-40B4-BE49-F238E27FC236}">
                <a16:creationId xmlns:a16="http://schemas.microsoft.com/office/drawing/2014/main" id="{425F34B0-7B73-4F8D-B890-F3E50BA00413}"/>
              </a:ext>
            </a:extLst>
          </p:cNvPr>
          <p:cNvCxnSpPr>
            <a:stCxn id="12" idx="2"/>
            <a:endCxn id="13" idx="0"/>
          </p:cNvCxnSpPr>
          <p:nvPr/>
        </p:nvCxnSpPr>
        <p:spPr>
          <a:xfrm flipH="1">
            <a:off x="4583359" y="3385355"/>
            <a:ext cx="2332" cy="23020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6" name="Straight Arrow Connector 25">
            <a:extLst>
              <a:ext uri="{FF2B5EF4-FFF2-40B4-BE49-F238E27FC236}">
                <a16:creationId xmlns:a16="http://schemas.microsoft.com/office/drawing/2014/main" id="{472DC66C-AA47-4495-9211-DB3E013214F8}"/>
              </a:ext>
            </a:extLst>
          </p:cNvPr>
          <p:cNvCxnSpPr>
            <a:stCxn id="13" idx="2"/>
            <a:endCxn id="14" idx="0"/>
          </p:cNvCxnSpPr>
          <p:nvPr/>
        </p:nvCxnSpPr>
        <p:spPr>
          <a:xfrm>
            <a:off x="4583359" y="4047607"/>
            <a:ext cx="0" cy="22777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Straight Arrow Connector 27">
            <a:extLst>
              <a:ext uri="{FF2B5EF4-FFF2-40B4-BE49-F238E27FC236}">
                <a16:creationId xmlns:a16="http://schemas.microsoft.com/office/drawing/2014/main" id="{3618D49E-7DEB-4869-B006-584DF1A3FB39}"/>
              </a:ext>
            </a:extLst>
          </p:cNvPr>
          <p:cNvCxnSpPr>
            <a:stCxn id="14" idx="2"/>
            <a:endCxn id="15" idx="0"/>
          </p:cNvCxnSpPr>
          <p:nvPr/>
        </p:nvCxnSpPr>
        <p:spPr>
          <a:xfrm flipH="1">
            <a:off x="4583358" y="4707431"/>
            <a:ext cx="1" cy="19291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0" name="Straight Arrow Connector 29">
            <a:extLst>
              <a:ext uri="{FF2B5EF4-FFF2-40B4-BE49-F238E27FC236}">
                <a16:creationId xmlns:a16="http://schemas.microsoft.com/office/drawing/2014/main" id="{95CB7A3D-48D1-46FB-AFA8-7A6E5DDA1330}"/>
              </a:ext>
            </a:extLst>
          </p:cNvPr>
          <p:cNvCxnSpPr>
            <a:stCxn id="15" idx="2"/>
            <a:endCxn id="16" idx="0"/>
          </p:cNvCxnSpPr>
          <p:nvPr/>
        </p:nvCxnSpPr>
        <p:spPr>
          <a:xfrm>
            <a:off x="4583358" y="5332393"/>
            <a:ext cx="0" cy="22777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3" name="Content Placeholder 2">
            <a:extLst>
              <a:ext uri="{FF2B5EF4-FFF2-40B4-BE49-F238E27FC236}">
                <a16:creationId xmlns:a16="http://schemas.microsoft.com/office/drawing/2014/main" id="{39C6A847-681F-45FA-A0B2-9418B22623ED}"/>
              </a:ext>
            </a:extLst>
          </p:cNvPr>
          <p:cNvSpPr>
            <a:spLocks noGrp="1"/>
          </p:cNvSpPr>
          <p:nvPr>
            <p:ph idx="1"/>
          </p:nvPr>
        </p:nvSpPr>
        <p:spPr>
          <a:xfrm>
            <a:off x="457200" y="1124745"/>
            <a:ext cx="8229600" cy="365126"/>
          </a:xfrm>
        </p:spPr>
        <p:txBody>
          <a:bodyPr>
            <a:noAutofit/>
          </a:bodyPr>
          <a:lstStyle/>
          <a:p>
            <a:r>
              <a:rPr lang="en-IN" sz="1800" dirty="0">
                <a:latin typeface="Times New Roman" pitchFamily="18" charset="0"/>
                <a:cs typeface="Times New Roman" pitchFamily="18" charset="0"/>
              </a:rPr>
              <a:t>DATA FLOW DIAGRAM</a:t>
            </a:r>
          </a:p>
        </p:txBody>
      </p:sp>
      <p:sp>
        <p:nvSpPr>
          <p:cNvPr id="34" name="Title 1">
            <a:extLst>
              <a:ext uri="{FF2B5EF4-FFF2-40B4-BE49-F238E27FC236}">
                <a16:creationId xmlns:a16="http://schemas.microsoft.com/office/drawing/2014/main" id="{23BE3F91-BC33-4C99-8DE5-EA3F33705034}"/>
              </a:ext>
            </a:extLst>
          </p:cNvPr>
          <p:cNvSpPr>
            <a:spLocks noGrp="1"/>
          </p:cNvSpPr>
          <p:nvPr>
            <p:ph type="title"/>
          </p:nvPr>
        </p:nvSpPr>
        <p:spPr>
          <a:xfrm>
            <a:off x="457200" y="260648"/>
            <a:ext cx="8229600" cy="1156990"/>
          </a:xfrm>
        </p:spPr>
        <p:txBody>
          <a:bodyPr>
            <a:normAutofit/>
          </a:bodyPr>
          <a:lstStyle/>
          <a:p>
            <a:pPr algn="l"/>
            <a:r>
              <a:rPr lang="en-IN" sz="2800" b="1" dirty="0">
                <a:latin typeface="Times New Roman" pitchFamily="18" charset="0"/>
                <a:cs typeface="Times New Roman" pitchFamily="18" charset="0"/>
              </a:rPr>
              <a:t>IMPLEMENTATION</a:t>
            </a:r>
            <a:endParaRPr lang="en-IN" sz="2800" dirty="0"/>
          </a:p>
        </p:txBody>
      </p:sp>
    </p:spTree>
    <p:extLst>
      <p:ext uri="{BB962C8B-B14F-4D97-AF65-F5344CB8AC3E}">
        <p14:creationId xmlns:p14="http://schemas.microsoft.com/office/powerpoint/2010/main" val="3226753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B13D06F-125D-47E4-B376-6F79C2FD633A}"/>
              </a:ext>
            </a:extLst>
          </p:cNvPr>
          <p:cNvSpPr>
            <a:spLocks noGrp="1"/>
          </p:cNvSpPr>
          <p:nvPr>
            <p:ph type="dt" sz="half" idx="10"/>
          </p:nvPr>
        </p:nvSpPr>
        <p:spPr/>
        <p:txBody>
          <a:bodyPr/>
          <a:lstStyle/>
          <a:p>
            <a:fld id="{D07481C0-52B4-4F2C-BB18-A97E0019902B}" type="datetime1">
              <a:rPr lang="en-IN" smtClean="0"/>
              <a:t>20-06-2021</a:t>
            </a:fld>
            <a:endParaRPr lang="en-IN"/>
          </a:p>
        </p:txBody>
      </p:sp>
      <p:sp>
        <p:nvSpPr>
          <p:cNvPr id="5" name="Footer Placeholder 4">
            <a:extLst>
              <a:ext uri="{FF2B5EF4-FFF2-40B4-BE49-F238E27FC236}">
                <a16:creationId xmlns:a16="http://schemas.microsoft.com/office/drawing/2014/main" id="{1FCAFB33-C26D-469B-8CFE-33321104EF9E}"/>
              </a:ext>
            </a:extLst>
          </p:cNvPr>
          <p:cNvSpPr>
            <a:spLocks noGrp="1"/>
          </p:cNvSpPr>
          <p:nvPr>
            <p:ph type="ftr" sz="quarter" idx="11"/>
          </p:nvPr>
        </p:nvSpPr>
        <p:spPr/>
        <p:txBody>
          <a:bodyPr/>
          <a:lstStyle/>
          <a:p>
            <a:r>
              <a:rPr lang="en-US"/>
              <a:t>BATCH NO: 9   DEPARTMENT OF COMPUTER SCIENCE &amp; ENGINEERING</a:t>
            </a:r>
            <a:endParaRPr lang="en-IN" dirty="0"/>
          </a:p>
        </p:txBody>
      </p:sp>
      <p:sp>
        <p:nvSpPr>
          <p:cNvPr id="6" name="Slide Number Placeholder 5">
            <a:extLst>
              <a:ext uri="{FF2B5EF4-FFF2-40B4-BE49-F238E27FC236}">
                <a16:creationId xmlns:a16="http://schemas.microsoft.com/office/drawing/2014/main" id="{A0284952-29F1-46AB-8EF5-4DFBBA830E38}"/>
              </a:ext>
            </a:extLst>
          </p:cNvPr>
          <p:cNvSpPr>
            <a:spLocks noGrp="1"/>
          </p:cNvSpPr>
          <p:nvPr>
            <p:ph type="sldNum" sz="quarter" idx="12"/>
          </p:nvPr>
        </p:nvSpPr>
        <p:spPr/>
        <p:txBody>
          <a:bodyPr/>
          <a:lstStyle/>
          <a:p>
            <a:fld id="{669AD40C-E5A7-4132-A31D-54A4D1BB6E89}" type="slidenum">
              <a:rPr lang="en-IN" smtClean="0"/>
              <a:t>12</a:t>
            </a:fld>
            <a:endParaRPr lang="en-IN"/>
          </a:p>
        </p:txBody>
      </p:sp>
      <p:sp>
        <p:nvSpPr>
          <p:cNvPr id="40" name="Rectangle: Rounded Corners 39">
            <a:extLst>
              <a:ext uri="{FF2B5EF4-FFF2-40B4-BE49-F238E27FC236}">
                <a16:creationId xmlns:a16="http://schemas.microsoft.com/office/drawing/2014/main" id="{45AF15DF-8026-4E98-AF52-048C0ACBBC0C}"/>
              </a:ext>
            </a:extLst>
          </p:cNvPr>
          <p:cNvSpPr/>
          <p:nvPr/>
        </p:nvSpPr>
        <p:spPr>
          <a:xfrm>
            <a:off x="1686981" y="5357326"/>
            <a:ext cx="2177097" cy="95199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41" name="Rectangle: Rounded Corners 40">
            <a:extLst>
              <a:ext uri="{FF2B5EF4-FFF2-40B4-BE49-F238E27FC236}">
                <a16:creationId xmlns:a16="http://schemas.microsoft.com/office/drawing/2014/main" id="{A14E3DB8-8155-4585-9EDB-C449D3A90F73}"/>
              </a:ext>
            </a:extLst>
          </p:cNvPr>
          <p:cNvSpPr/>
          <p:nvPr/>
        </p:nvSpPr>
        <p:spPr>
          <a:xfrm>
            <a:off x="6524239" y="5298888"/>
            <a:ext cx="2177097" cy="96893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42" name="Rectangle: Rounded Corners 41">
            <a:extLst>
              <a:ext uri="{FF2B5EF4-FFF2-40B4-BE49-F238E27FC236}">
                <a16:creationId xmlns:a16="http://schemas.microsoft.com/office/drawing/2014/main" id="{A5E0E5EB-B89B-4B01-8DA2-C76EE4E55C22}"/>
              </a:ext>
            </a:extLst>
          </p:cNvPr>
          <p:cNvSpPr/>
          <p:nvPr/>
        </p:nvSpPr>
        <p:spPr>
          <a:xfrm>
            <a:off x="2978429" y="3558884"/>
            <a:ext cx="2177097" cy="95199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A9D7A2F0-424F-469B-AE61-44247560AE2A}"/>
              </a:ext>
            </a:extLst>
          </p:cNvPr>
          <p:cNvSpPr/>
          <p:nvPr/>
        </p:nvSpPr>
        <p:spPr>
          <a:xfrm>
            <a:off x="3226830" y="455139"/>
            <a:ext cx="2589700" cy="5389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3E6FCB20-EB29-4EC0-93B3-62D43F84F73F}"/>
              </a:ext>
            </a:extLst>
          </p:cNvPr>
          <p:cNvSpPr/>
          <p:nvPr/>
        </p:nvSpPr>
        <p:spPr>
          <a:xfrm>
            <a:off x="1821587" y="1962473"/>
            <a:ext cx="2589700" cy="5389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45" name="TextBox 44">
            <a:extLst>
              <a:ext uri="{FF2B5EF4-FFF2-40B4-BE49-F238E27FC236}">
                <a16:creationId xmlns:a16="http://schemas.microsoft.com/office/drawing/2014/main" id="{696A4B2A-3B89-4660-9B2F-9D1060E12776}"/>
              </a:ext>
            </a:extLst>
          </p:cNvPr>
          <p:cNvSpPr txBox="1"/>
          <p:nvPr/>
        </p:nvSpPr>
        <p:spPr>
          <a:xfrm flipH="1">
            <a:off x="1938428" y="5423618"/>
            <a:ext cx="1674201" cy="769441"/>
          </a:xfrm>
          <a:prstGeom prst="rect">
            <a:avLst/>
          </a:prstGeom>
          <a:noFill/>
        </p:spPr>
        <p:txBody>
          <a:bodyPr wrap="square" rtlCol="0">
            <a:spAutoFit/>
          </a:bodyPr>
          <a:lstStyle/>
          <a:p>
            <a:pPr algn="ctr"/>
            <a:r>
              <a:rPr lang="en-IN"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Get the Output</a:t>
            </a:r>
          </a:p>
        </p:txBody>
      </p:sp>
      <p:sp>
        <p:nvSpPr>
          <p:cNvPr id="46" name="TextBox 45">
            <a:extLst>
              <a:ext uri="{FF2B5EF4-FFF2-40B4-BE49-F238E27FC236}">
                <a16:creationId xmlns:a16="http://schemas.microsoft.com/office/drawing/2014/main" id="{95EED3BD-A46F-431A-BAB8-34A796B8CCB5}"/>
              </a:ext>
            </a:extLst>
          </p:cNvPr>
          <p:cNvSpPr txBox="1"/>
          <p:nvPr/>
        </p:nvSpPr>
        <p:spPr>
          <a:xfrm flipH="1">
            <a:off x="2279336" y="1972896"/>
            <a:ext cx="1674201" cy="430887"/>
          </a:xfrm>
          <a:prstGeom prst="rect">
            <a:avLst/>
          </a:prstGeom>
          <a:noFill/>
        </p:spPr>
        <p:txBody>
          <a:bodyPr wrap="square" rtlCol="0">
            <a:spAutoFit/>
          </a:bodyPr>
          <a:lstStyle/>
          <a:p>
            <a:pPr algn="ctr"/>
            <a:r>
              <a:rPr lang="en-IN"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Industries</a:t>
            </a:r>
          </a:p>
        </p:txBody>
      </p:sp>
      <p:sp>
        <p:nvSpPr>
          <p:cNvPr id="47" name="TextBox 46">
            <a:extLst>
              <a:ext uri="{FF2B5EF4-FFF2-40B4-BE49-F238E27FC236}">
                <a16:creationId xmlns:a16="http://schemas.microsoft.com/office/drawing/2014/main" id="{EFD091A3-B9AD-458A-A1C5-38AFEF6500F6}"/>
              </a:ext>
            </a:extLst>
          </p:cNvPr>
          <p:cNvSpPr txBox="1"/>
          <p:nvPr/>
        </p:nvSpPr>
        <p:spPr>
          <a:xfrm flipH="1">
            <a:off x="3680156" y="477949"/>
            <a:ext cx="1674201" cy="430887"/>
          </a:xfrm>
          <a:prstGeom prst="rect">
            <a:avLst/>
          </a:prstGeom>
          <a:noFill/>
        </p:spPr>
        <p:txBody>
          <a:bodyPr wrap="square" rtlCol="0">
            <a:spAutoFit/>
          </a:bodyPr>
          <a:lstStyle/>
          <a:p>
            <a:pPr algn="ctr"/>
            <a:r>
              <a:rPr lang="en-IN"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Automobiles</a:t>
            </a:r>
          </a:p>
        </p:txBody>
      </p:sp>
      <p:sp>
        <p:nvSpPr>
          <p:cNvPr id="48" name="TextBox 47">
            <a:extLst>
              <a:ext uri="{FF2B5EF4-FFF2-40B4-BE49-F238E27FC236}">
                <a16:creationId xmlns:a16="http://schemas.microsoft.com/office/drawing/2014/main" id="{718DBB11-DE53-4FC4-A811-41F7F20C1A8A}"/>
              </a:ext>
            </a:extLst>
          </p:cNvPr>
          <p:cNvSpPr txBox="1"/>
          <p:nvPr/>
        </p:nvSpPr>
        <p:spPr>
          <a:xfrm flipH="1">
            <a:off x="3251028" y="3647833"/>
            <a:ext cx="1674201" cy="769441"/>
          </a:xfrm>
          <a:prstGeom prst="rect">
            <a:avLst/>
          </a:prstGeom>
          <a:noFill/>
        </p:spPr>
        <p:txBody>
          <a:bodyPr wrap="square" rtlCol="0">
            <a:spAutoFit/>
          </a:bodyPr>
          <a:lstStyle/>
          <a:p>
            <a:pPr algn="ctr"/>
            <a:r>
              <a:rPr lang="en-IN"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Collection of Data</a:t>
            </a:r>
          </a:p>
        </p:txBody>
      </p:sp>
      <p:sp>
        <p:nvSpPr>
          <p:cNvPr id="49" name="TextBox 48">
            <a:extLst>
              <a:ext uri="{FF2B5EF4-FFF2-40B4-BE49-F238E27FC236}">
                <a16:creationId xmlns:a16="http://schemas.microsoft.com/office/drawing/2014/main" id="{0BC541EE-6033-4984-8F53-A6ACA087A4FD}"/>
              </a:ext>
            </a:extLst>
          </p:cNvPr>
          <p:cNvSpPr txBox="1"/>
          <p:nvPr/>
        </p:nvSpPr>
        <p:spPr>
          <a:xfrm flipH="1">
            <a:off x="6824824" y="5368664"/>
            <a:ext cx="1674201" cy="769441"/>
          </a:xfrm>
          <a:prstGeom prst="rect">
            <a:avLst/>
          </a:prstGeom>
          <a:noFill/>
        </p:spPr>
        <p:txBody>
          <a:bodyPr wrap="square" rtlCol="0">
            <a:spAutoFit/>
          </a:bodyPr>
          <a:lstStyle/>
          <a:p>
            <a:pPr algn="ctr"/>
            <a:r>
              <a:rPr lang="en-IN"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Test the Output</a:t>
            </a:r>
          </a:p>
        </p:txBody>
      </p:sp>
      <p:cxnSp>
        <p:nvCxnSpPr>
          <p:cNvPr id="50" name="Straight Arrow Connector 49">
            <a:extLst>
              <a:ext uri="{FF2B5EF4-FFF2-40B4-BE49-F238E27FC236}">
                <a16:creationId xmlns:a16="http://schemas.microsoft.com/office/drawing/2014/main" id="{643DFCDE-8644-430F-9622-852322294A5C}"/>
              </a:ext>
            </a:extLst>
          </p:cNvPr>
          <p:cNvCxnSpPr>
            <a:cxnSpLocks/>
            <a:stCxn id="44" idx="6"/>
            <a:endCxn id="59" idx="1"/>
          </p:cNvCxnSpPr>
          <p:nvPr/>
        </p:nvCxnSpPr>
        <p:spPr>
          <a:xfrm flipV="1">
            <a:off x="4411287" y="2023716"/>
            <a:ext cx="1124352" cy="208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A519227-0CBD-4CDF-9D33-80A55DC663F6}"/>
              </a:ext>
            </a:extLst>
          </p:cNvPr>
          <p:cNvCxnSpPr>
            <a:cxnSpLocks/>
            <a:stCxn id="43" idx="6"/>
            <a:endCxn id="59" idx="0"/>
          </p:cNvCxnSpPr>
          <p:nvPr/>
        </p:nvCxnSpPr>
        <p:spPr>
          <a:xfrm>
            <a:off x="5816530" y="724607"/>
            <a:ext cx="804629" cy="818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E9E432AC-EE96-4C19-9997-1050323951BE}"/>
              </a:ext>
            </a:extLst>
          </p:cNvPr>
          <p:cNvCxnSpPr>
            <a:cxnSpLocks/>
            <a:stCxn id="59" idx="2"/>
            <a:endCxn id="56" idx="0"/>
          </p:cNvCxnSpPr>
          <p:nvPr/>
        </p:nvCxnSpPr>
        <p:spPr>
          <a:xfrm>
            <a:off x="6621159" y="2504652"/>
            <a:ext cx="65039" cy="962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12E647A-3E41-4249-B68D-D85D5D06DF5D}"/>
              </a:ext>
            </a:extLst>
          </p:cNvPr>
          <p:cNvCxnSpPr>
            <a:cxnSpLocks/>
            <a:stCxn id="42" idx="1"/>
            <a:endCxn id="61" idx="3"/>
          </p:cNvCxnSpPr>
          <p:nvPr/>
        </p:nvCxnSpPr>
        <p:spPr>
          <a:xfrm flipH="1" flipV="1">
            <a:off x="2572632" y="4028823"/>
            <a:ext cx="405797" cy="6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5384B02-4B8E-4852-A6E1-7D62C214A10B}"/>
              </a:ext>
            </a:extLst>
          </p:cNvPr>
          <p:cNvCxnSpPr>
            <a:cxnSpLocks/>
            <a:stCxn id="61" idx="2"/>
            <a:endCxn id="40" idx="0"/>
          </p:cNvCxnSpPr>
          <p:nvPr/>
        </p:nvCxnSpPr>
        <p:spPr>
          <a:xfrm>
            <a:off x="1484084" y="4562367"/>
            <a:ext cx="1291446" cy="79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52496DB-9215-4C5D-B9E2-ED39E4819E39}"/>
              </a:ext>
            </a:extLst>
          </p:cNvPr>
          <p:cNvCxnSpPr>
            <a:cxnSpLocks/>
            <a:stCxn id="40" idx="3"/>
            <a:endCxn id="41" idx="1"/>
          </p:cNvCxnSpPr>
          <p:nvPr/>
        </p:nvCxnSpPr>
        <p:spPr>
          <a:xfrm flipV="1">
            <a:off x="3864078" y="5783356"/>
            <a:ext cx="2660161" cy="49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Diamond 55">
            <a:extLst>
              <a:ext uri="{FF2B5EF4-FFF2-40B4-BE49-F238E27FC236}">
                <a16:creationId xmlns:a16="http://schemas.microsoft.com/office/drawing/2014/main" id="{739FBEDE-E6B0-4DED-9B2B-F1457268F8F9}"/>
              </a:ext>
            </a:extLst>
          </p:cNvPr>
          <p:cNvSpPr/>
          <p:nvPr/>
        </p:nvSpPr>
        <p:spPr>
          <a:xfrm>
            <a:off x="5717346" y="3466770"/>
            <a:ext cx="1937704" cy="1067089"/>
          </a:xfrm>
          <a:prstGeom prst="diamo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cxnSp>
        <p:nvCxnSpPr>
          <p:cNvPr id="57" name="Straight Arrow Connector 56">
            <a:extLst>
              <a:ext uri="{FF2B5EF4-FFF2-40B4-BE49-F238E27FC236}">
                <a16:creationId xmlns:a16="http://schemas.microsoft.com/office/drawing/2014/main" id="{5378CEEB-E5A2-4603-82EB-8B97A532CE3E}"/>
              </a:ext>
            </a:extLst>
          </p:cNvPr>
          <p:cNvCxnSpPr>
            <a:cxnSpLocks/>
            <a:stCxn id="56" idx="1"/>
            <a:endCxn id="42" idx="3"/>
          </p:cNvCxnSpPr>
          <p:nvPr/>
        </p:nvCxnSpPr>
        <p:spPr>
          <a:xfrm flipH="1">
            <a:off x="5155526" y="4000315"/>
            <a:ext cx="561820" cy="34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5C7FD93A-1DC3-4041-8344-004C12176825}"/>
              </a:ext>
            </a:extLst>
          </p:cNvPr>
          <p:cNvSpPr txBox="1"/>
          <p:nvPr/>
        </p:nvSpPr>
        <p:spPr>
          <a:xfrm flipH="1">
            <a:off x="5784058" y="3708476"/>
            <a:ext cx="1674201" cy="430887"/>
          </a:xfrm>
          <a:prstGeom prst="rect">
            <a:avLst/>
          </a:prstGeom>
          <a:noFill/>
        </p:spPr>
        <p:txBody>
          <a:bodyPr wrap="square" rtlCol="0">
            <a:spAutoFit/>
          </a:bodyPr>
          <a:lstStyle/>
          <a:p>
            <a:pPr algn="ctr"/>
            <a:r>
              <a:rPr lang="en-IN"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Refines</a:t>
            </a:r>
          </a:p>
        </p:txBody>
      </p:sp>
      <p:sp>
        <p:nvSpPr>
          <p:cNvPr id="59" name="Rectangle: Rounded Corners 58">
            <a:extLst>
              <a:ext uri="{FF2B5EF4-FFF2-40B4-BE49-F238E27FC236}">
                <a16:creationId xmlns:a16="http://schemas.microsoft.com/office/drawing/2014/main" id="{902390E4-5349-4577-879A-47CB13E7702F}"/>
              </a:ext>
            </a:extLst>
          </p:cNvPr>
          <p:cNvSpPr/>
          <p:nvPr/>
        </p:nvSpPr>
        <p:spPr>
          <a:xfrm>
            <a:off x="5535639" y="1542780"/>
            <a:ext cx="2171040" cy="9618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03A59859-42FA-44DF-999A-87C48671793F}"/>
              </a:ext>
            </a:extLst>
          </p:cNvPr>
          <p:cNvSpPr txBox="1"/>
          <p:nvPr/>
        </p:nvSpPr>
        <p:spPr>
          <a:xfrm flipH="1">
            <a:off x="5784058" y="1614085"/>
            <a:ext cx="1674201" cy="769441"/>
          </a:xfrm>
          <a:prstGeom prst="rect">
            <a:avLst/>
          </a:prstGeom>
          <a:noFill/>
        </p:spPr>
        <p:txBody>
          <a:bodyPr wrap="square" rtlCol="0">
            <a:spAutoFit/>
          </a:bodyPr>
          <a:lstStyle/>
          <a:p>
            <a:pPr algn="ctr"/>
            <a:r>
              <a:rPr lang="en-IN"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Motor</a:t>
            </a:r>
          </a:p>
          <a:p>
            <a:pPr algn="ctr"/>
            <a:r>
              <a:rPr lang="en-IN"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Database</a:t>
            </a:r>
          </a:p>
        </p:txBody>
      </p:sp>
      <p:sp>
        <p:nvSpPr>
          <p:cNvPr id="61" name="Diamond 60">
            <a:extLst>
              <a:ext uri="{FF2B5EF4-FFF2-40B4-BE49-F238E27FC236}">
                <a16:creationId xmlns:a16="http://schemas.microsoft.com/office/drawing/2014/main" id="{6BBFCC0C-B827-433A-BCB5-A1B31157D307}"/>
              </a:ext>
            </a:extLst>
          </p:cNvPr>
          <p:cNvSpPr/>
          <p:nvPr/>
        </p:nvSpPr>
        <p:spPr>
          <a:xfrm>
            <a:off x="395536" y="3495278"/>
            <a:ext cx="2177096" cy="1067089"/>
          </a:xfrm>
          <a:prstGeom prst="diamo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62" name="TextBox 61">
            <a:extLst>
              <a:ext uri="{FF2B5EF4-FFF2-40B4-BE49-F238E27FC236}">
                <a16:creationId xmlns:a16="http://schemas.microsoft.com/office/drawing/2014/main" id="{48092F4D-EAE1-483B-A299-3288CB8C7779}"/>
              </a:ext>
            </a:extLst>
          </p:cNvPr>
          <p:cNvSpPr txBox="1"/>
          <p:nvPr/>
        </p:nvSpPr>
        <p:spPr>
          <a:xfrm flipH="1">
            <a:off x="695532" y="3684908"/>
            <a:ext cx="1674201" cy="769441"/>
          </a:xfrm>
          <a:prstGeom prst="rect">
            <a:avLst/>
          </a:prstGeom>
          <a:noFill/>
        </p:spPr>
        <p:txBody>
          <a:bodyPr wrap="square" rtlCol="0">
            <a:spAutoFit/>
          </a:bodyPr>
          <a:lstStyle/>
          <a:p>
            <a:pPr algn="ctr"/>
            <a:r>
              <a:rPr lang="en-IN"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the Data</a:t>
            </a:r>
          </a:p>
        </p:txBody>
      </p:sp>
      <p:sp>
        <p:nvSpPr>
          <p:cNvPr id="63" name="Oval 62">
            <a:extLst>
              <a:ext uri="{FF2B5EF4-FFF2-40B4-BE49-F238E27FC236}">
                <a16:creationId xmlns:a16="http://schemas.microsoft.com/office/drawing/2014/main" id="{C01A2643-BD03-4341-B99D-B543B77C65B3}"/>
              </a:ext>
            </a:extLst>
          </p:cNvPr>
          <p:cNvSpPr/>
          <p:nvPr/>
        </p:nvSpPr>
        <p:spPr>
          <a:xfrm>
            <a:off x="3047170" y="2694070"/>
            <a:ext cx="1019808" cy="55628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Ic</a:t>
            </a:r>
            <a:endParaRPr lang="en-IN" dirty="0"/>
          </a:p>
        </p:txBody>
      </p:sp>
      <p:sp>
        <p:nvSpPr>
          <p:cNvPr id="64" name="Oval 63">
            <a:extLst>
              <a:ext uri="{FF2B5EF4-FFF2-40B4-BE49-F238E27FC236}">
                <a16:creationId xmlns:a16="http://schemas.microsoft.com/office/drawing/2014/main" id="{5A1926A1-0C92-42D8-B3E1-2DB40ADDFD97}"/>
              </a:ext>
            </a:extLst>
          </p:cNvPr>
          <p:cNvSpPr/>
          <p:nvPr/>
        </p:nvSpPr>
        <p:spPr>
          <a:xfrm>
            <a:off x="3361628" y="4655960"/>
            <a:ext cx="949775" cy="55628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V</a:t>
            </a:r>
            <a:endParaRPr lang="en-IN" dirty="0"/>
          </a:p>
        </p:txBody>
      </p:sp>
      <p:sp>
        <p:nvSpPr>
          <p:cNvPr id="65" name="Oval 64">
            <a:extLst>
              <a:ext uri="{FF2B5EF4-FFF2-40B4-BE49-F238E27FC236}">
                <a16:creationId xmlns:a16="http://schemas.microsoft.com/office/drawing/2014/main" id="{A5DAE036-4784-4166-AFDA-554191E8A0CA}"/>
              </a:ext>
            </a:extLst>
          </p:cNvPr>
          <p:cNvSpPr/>
          <p:nvPr/>
        </p:nvSpPr>
        <p:spPr>
          <a:xfrm>
            <a:off x="4709270" y="4706698"/>
            <a:ext cx="949775" cy="55628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sp</a:t>
            </a:r>
            <a:endParaRPr lang="en-IN" dirty="0"/>
          </a:p>
        </p:txBody>
      </p:sp>
      <p:sp>
        <p:nvSpPr>
          <p:cNvPr id="66" name="Oval 65">
            <a:extLst>
              <a:ext uri="{FF2B5EF4-FFF2-40B4-BE49-F238E27FC236}">
                <a16:creationId xmlns:a16="http://schemas.microsoft.com/office/drawing/2014/main" id="{A5B5511A-6D9B-4EC5-A7D5-AF46D992AEC6}"/>
              </a:ext>
            </a:extLst>
          </p:cNvPr>
          <p:cNvSpPr/>
          <p:nvPr/>
        </p:nvSpPr>
        <p:spPr>
          <a:xfrm>
            <a:off x="4441015" y="2752005"/>
            <a:ext cx="1019808" cy="55628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Tq</a:t>
            </a:r>
            <a:endParaRPr lang="en-IN" dirty="0"/>
          </a:p>
        </p:txBody>
      </p:sp>
      <p:cxnSp>
        <p:nvCxnSpPr>
          <p:cNvPr id="67" name="Straight Arrow Connector 66">
            <a:extLst>
              <a:ext uri="{FF2B5EF4-FFF2-40B4-BE49-F238E27FC236}">
                <a16:creationId xmlns:a16="http://schemas.microsoft.com/office/drawing/2014/main" id="{902EE866-88B2-4C94-8D82-1FD8A4F19341}"/>
              </a:ext>
            </a:extLst>
          </p:cNvPr>
          <p:cNvCxnSpPr>
            <a:cxnSpLocks/>
            <a:stCxn id="63" idx="4"/>
            <a:endCxn id="42" idx="0"/>
          </p:cNvCxnSpPr>
          <p:nvPr/>
        </p:nvCxnSpPr>
        <p:spPr>
          <a:xfrm>
            <a:off x="3557074" y="3250353"/>
            <a:ext cx="509904" cy="308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8877694-052C-4602-B12E-6D4DE461D81A}"/>
              </a:ext>
            </a:extLst>
          </p:cNvPr>
          <p:cNvCxnSpPr>
            <a:cxnSpLocks/>
            <a:stCxn id="66" idx="3"/>
            <a:endCxn id="42" idx="0"/>
          </p:cNvCxnSpPr>
          <p:nvPr/>
        </p:nvCxnSpPr>
        <p:spPr>
          <a:xfrm flipH="1">
            <a:off x="4066978" y="3226822"/>
            <a:ext cx="523384" cy="332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DD3F33B2-32BF-426B-B591-81C50EC6F62C}"/>
              </a:ext>
            </a:extLst>
          </p:cNvPr>
          <p:cNvCxnSpPr>
            <a:cxnSpLocks/>
            <a:stCxn id="64" idx="0"/>
            <a:endCxn id="42" idx="2"/>
          </p:cNvCxnSpPr>
          <p:nvPr/>
        </p:nvCxnSpPr>
        <p:spPr>
          <a:xfrm flipV="1">
            <a:off x="3836516" y="4510878"/>
            <a:ext cx="230462" cy="145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741385E-3791-4BCA-BFA1-D671D7F60D63}"/>
              </a:ext>
            </a:extLst>
          </p:cNvPr>
          <p:cNvCxnSpPr>
            <a:cxnSpLocks/>
            <a:stCxn id="65" idx="1"/>
            <a:endCxn id="42" idx="2"/>
          </p:cNvCxnSpPr>
          <p:nvPr/>
        </p:nvCxnSpPr>
        <p:spPr>
          <a:xfrm flipH="1" flipV="1">
            <a:off x="4066978" y="4510878"/>
            <a:ext cx="781383" cy="27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Content Placeholder 2">
            <a:extLst>
              <a:ext uri="{FF2B5EF4-FFF2-40B4-BE49-F238E27FC236}">
                <a16:creationId xmlns:a16="http://schemas.microsoft.com/office/drawing/2014/main" id="{D0E24D7C-5E78-4AFA-81C3-294341B909E2}"/>
              </a:ext>
            </a:extLst>
          </p:cNvPr>
          <p:cNvSpPr>
            <a:spLocks noGrp="1"/>
          </p:cNvSpPr>
          <p:nvPr>
            <p:ph idx="1"/>
          </p:nvPr>
        </p:nvSpPr>
        <p:spPr>
          <a:xfrm>
            <a:off x="230832" y="1407690"/>
            <a:ext cx="8229600" cy="365126"/>
          </a:xfrm>
        </p:spPr>
        <p:txBody>
          <a:bodyPr>
            <a:noAutofit/>
          </a:bodyPr>
          <a:lstStyle/>
          <a:p>
            <a:r>
              <a:rPr lang="en-IN" sz="1800" dirty="0">
                <a:latin typeface="Times New Roman" pitchFamily="18" charset="0"/>
                <a:cs typeface="Times New Roman" pitchFamily="18" charset="0"/>
              </a:rPr>
              <a:t>ER DIAGRAM</a:t>
            </a:r>
          </a:p>
        </p:txBody>
      </p:sp>
      <p:sp>
        <p:nvSpPr>
          <p:cNvPr id="74" name="Title 1">
            <a:extLst>
              <a:ext uri="{FF2B5EF4-FFF2-40B4-BE49-F238E27FC236}">
                <a16:creationId xmlns:a16="http://schemas.microsoft.com/office/drawing/2014/main" id="{498B68A9-D53C-4877-8538-5736BCA9B164}"/>
              </a:ext>
            </a:extLst>
          </p:cNvPr>
          <p:cNvSpPr>
            <a:spLocks noGrp="1"/>
          </p:cNvSpPr>
          <p:nvPr>
            <p:ph type="title"/>
          </p:nvPr>
        </p:nvSpPr>
        <p:spPr>
          <a:xfrm>
            <a:off x="230832" y="543593"/>
            <a:ext cx="8229600" cy="1156990"/>
          </a:xfrm>
        </p:spPr>
        <p:txBody>
          <a:bodyPr>
            <a:normAutofit/>
          </a:bodyPr>
          <a:lstStyle/>
          <a:p>
            <a:pPr algn="l"/>
            <a:r>
              <a:rPr lang="en-IN" sz="2800" b="1" dirty="0">
                <a:latin typeface="Times New Roman" pitchFamily="18" charset="0"/>
                <a:cs typeface="Times New Roman" pitchFamily="18" charset="0"/>
              </a:rPr>
              <a:t>IMPLEMENTATION</a:t>
            </a:r>
            <a:endParaRPr lang="en-IN" sz="2800" dirty="0"/>
          </a:p>
        </p:txBody>
      </p:sp>
    </p:spTree>
    <p:extLst>
      <p:ext uri="{BB962C8B-B14F-4D97-AF65-F5344CB8AC3E}">
        <p14:creationId xmlns:p14="http://schemas.microsoft.com/office/powerpoint/2010/main" val="2032229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8CFC6E-B63E-448A-A1D8-5FF989921DF1}"/>
              </a:ext>
            </a:extLst>
          </p:cNvPr>
          <p:cNvSpPr>
            <a:spLocks noGrp="1"/>
          </p:cNvSpPr>
          <p:nvPr>
            <p:ph type="dt" sz="half" idx="10"/>
          </p:nvPr>
        </p:nvSpPr>
        <p:spPr/>
        <p:txBody>
          <a:bodyPr/>
          <a:lstStyle/>
          <a:p>
            <a:fld id="{355E6474-01CD-419E-AEEE-BE93E21D6E15}" type="datetime1">
              <a:rPr lang="en-IN" smtClean="0"/>
              <a:t>20-06-2021</a:t>
            </a:fld>
            <a:endParaRPr lang="en-IN"/>
          </a:p>
        </p:txBody>
      </p:sp>
      <p:sp>
        <p:nvSpPr>
          <p:cNvPr id="5" name="Footer Placeholder 4">
            <a:extLst>
              <a:ext uri="{FF2B5EF4-FFF2-40B4-BE49-F238E27FC236}">
                <a16:creationId xmlns:a16="http://schemas.microsoft.com/office/drawing/2014/main" id="{4ADF5443-DBA2-4928-BDC0-5F5EF10D8BA8}"/>
              </a:ext>
            </a:extLst>
          </p:cNvPr>
          <p:cNvSpPr>
            <a:spLocks noGrp="1"/>
          </p:cNvSpPr>
          <p:nvPr>
            <p:ph type="ftr" sz="quarter" idx="11"/>
          </p:nvPr>
        </p:nvSpPr>
        <p:spPr/>
        <p:txBody>
          <a:bodyPr/>
          <a:lstStyle/>
          <a:p>
            <a:r>
              <a:rPr lang="en-US"/>
              <a:t>BATCH NO: 9   DEPARTMENT OF COMPUTER SCIENCE &amp; ENGINEERING</a:t>
            </a:r>
            <a:endParaRPr lang="en-IN" dirty="0"/>
          </a:p>
        </p:txBody>
      </p:sp>
      <p:sp>
        <p:nvSpPr>
          <p:cNvPr id="6" name="Slide Number Placeholder 5">
            <a:extLst>
              <a:ext uri="{FF2B5EF4-FFF2-40B4-BE49-F238E27FC236}">
                <a16:creationId xmlns:a16="http://schemas.microsoft.com/office/drawing/2014/main" id="{7E740B6F-CD9E-4C9E-B631-10F75F035F4A}"/>
              </a:ext>
            </a:extLst>
          </p:cNvPr>
          <p:cNvSpPr>
            <a:spLocks noGrp="1"/>
          </p:cNvSpPr>
          <p:nvPr>
            <p:ph type="sldNum" sz="quarter" idx="12"/>
          </p:nvPr>
        </p:nvSpPr>
        <p:spPr/>
        <p:txBody>
          <a:bodyPr/>
          <a:lstStyle/>
          <a:p>
            <a:fld id="{669AD40C-E5A7-4132-A31D-54A4D1BB6E89}" type="slidenum">
              <a:rPr lang="en-IN" smtClean="0"/>
              <a:t>13</a:t>
            </a:fld>
            <a:endParaRPr lang="en-IN"/>
          </a:p>
        </p:txBody>
      </p:sp>
      <p:pic>
        <p:nvPicPr>
          <p:cNvPr id="11" name="Content Placeholder 10">
            <a:extLst>
              <a:ext uri="{FF2B5EF4-FFF2-40B4-BE49-F238E27FC236}">
                <a16:creationId xmlns:a16="http://schemas.microsoft.com/office/drawing/2014/main" id="{01BEE484-3951-46D8-8894-A6AB01D4A9D1}"/>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b="13454"/>
          <a:stretch/>
        </p:blipFill>
        <p:spPr>
          <a:xfrm>
            <a:off x="1043608" y="1600200"/>
            <a:ext cx="6990088" cy="4133055"/>
          </a:xfrm>
        </p:spPr>
      </p:pic>
      <p:sp>
        <p:nvSpPr>
          <p:cNvPr id="9" name="Content Placeholder 2">
            <a:extLst>
              <a:ext uri="{FF2B5EF4-FFF2-40B4-BE49-F238E27FC236}">
                <a16:creationId xmlns:a16="http://schemas.microsoft.com/office/drawing/2014/main" id="{DEEC3EB7-E025-427B-98BA-2F523AC133D4}"/>
              </a:ext>
            </a:extLst>
          </p:cNvPr>
          <p:cNvSpPr txBox="1">
            <a:spLocks/>
          </p:cNvSpPr>
          <p:nvPr/>
        </p:nvSpPr>
        <p:spPr>
          <a:xfrm>
            <a:off x="457200" y="1124745"/>
            <a:ext cx="8229600" cy="3651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800" dirty="0">
                <a:latin typeface="Times New Roman" pitchFamily="18" charset="0"/>
                <a:cs typeface="Times New Roman" pitchFamily="18" charset="0"/>
              </a:rPr>
              <a:t>SEQUENCE DIAGRAM</a:t>
            </a:r>
          </a:p>
        </p:txBody>
      </p:sp>
      <p:sp>
        <p:nvSpPr>
          <p:cNvPr id="10" name="Title 1">
            <a:extLst>
              <a:ext uri="{FF2B5EF4-FFF2-40B4-BE49-F238E27FC236}">
                <a16:creationId xmlns:a16="http://schemas.microsoft.com/office/drawing/2014/main" id="{14763E2F-F455-4E73-A4E1-DB24E248445D}"/>
              </a:ext>
            </a:extLst>
          </p:cNvPr>
          <p:cNvSpPr>
            <a:spLocks noGrp="1"/>
          </p:cNvSpPr>
          <p:nvPr>
            <p:ph type="title"/>
          </p:nvPr>
        </p:nvSpPr>
        <p:spPr>
          <a:xfrm>
            <a:off x="457200" y="260648"/>
            <a:ext cx="8229600" cy="1156990"/>
          </a:xfrm>
        </p:spPr>
        <p:txBody>
          <a:bodyPr>
            <a:normAutofit/>
          </a:bodyPr>
          <a:lstStyle/>
          <a:p>
            <a:pPr algn="l"/>
            <a:r>
              <a:rPr lang="en-IN" sz="2800" b="1" dirty="0">
                <a:latin typeface="Times New Roman" pitchFamily="18" charset="0"/>
                <a:cs typeface="Times New Roman" pitchFamily="18" charset="0"/>
              </a:rPr>
              <a:t>IMPLEMENTATION</a:t>
            </a:r>
            <a:endParaRPr lang="en-IN" sz="2800" dirty="0"/>
          </a:p>
        </p:txBody>
      </p:sp>
    </p:spTree>
    <p:extLst>
      <p:ext uri="{BB962C8B-B14F-4D97-AF65-F5344CB8AC3E}">
        <p14:creationId xmlns:p14="http://schemas.microsoft.com/office/powerpoint/2010/main" val="1775111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BATCH NO: 9   DEPARTMENT OF COMPUTER SCIENCE &amp; ENGINEERING</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t>14</a:t>
            </a:fld>
            <a:endParaRPr lang="en-IN"/>
          </a:p>
        </p:txBody>
      </p:sp>
      <p:sp>
        <p:nvSpPr>
          <p:cNvPr id="6" name="Title 1"/>
          <p:cNvSpPr>
            <a:spLocks noGrp="1"/>
          </p:cNvSpPr>
          <p:nvPr>
            <p:ph type="title"/>
          </p:nvPr>
        </p:nvSpPr>
        <p:spPr>
          <a:xfrm>
            <a:off x="513754" y="463918"/>
            <a:ext cx="8229600" cy="804842"/>
          </a:xfrm>
        </p:spPr>
        <p:txBody>
          <a:bodyPr>
            <a:normAutofit/>
          </a:bodyPr>
          <a:lstStyle/>
          <a:p>
            <a:pPr algn="l"/>
            <a:r>
              <a:rPr lang="en-IN" sz="2800" b="1" dirty="0">
                <a:latin typeface="Times New Roman" pitchFamily="18" charset="0"/>
                <a:cs typeface="Times New Roman" pitchFamily="18" charset="0"/>
              </a:rPr>
              <a:t>TESTING</a:t>
            </a:r>
            <a:endParaRPr lang="en-IN" sz="2800" dirty="0"/>
          </a:p>
        </p:txBody>
      </p:sp>
      <p:sp>
        <p:nvSpPr>
          <p:cNvPr id="2" name="Date Placeholder 1">
            <a:extLst>
              <a:ext uri="{FF2B5EF4-FFF2-40B4-BE49-F238E27FC236}">
                <a16:creationId xmlns:a16="http://schemas.microsoft.com/office/drawing/2014/main" id="{D96C4A2D-9017-42E0-A2CF-28CE0011F500}"/>
              </a:ext>
            </a:extLst>
          </p:cNvPr>
          <p:cNvSpPr>
            <a:spLocks noGrp="1"/>
          </p:cNvSpPr>
          <p:nvPr>
            <p:ph type="dt" sz="half" idx="10"/>
          </p:nvPr>
        </p:nvSpPr>
        <p:spPr/>
        <p:txBody>
          <a:bodyPr/>
          <a:lstStyle/>
          <a:p>
            <a:fld id="{7A0ED066-E7E1-4E29-BA11-3706D0D03EF3}" type="datetime1">
              <a:rPr lang="en-IN" smtClean="0"/>
              <a:t>20-06-2021</a:t>
            </a:fld>
            <a:endParaRPr lang="en-IN"/>
          </a:p>
        </p:txBody>
      </p:sp>
      <p:sp>
        <p:nvSpPr>
          <p:cNvPr id="9" name="TextBox 8">
            <a:extLst>
              <a:ext uri="{FF2B5EF4-FFF2-40B4-BE49-F238E27FC236}">
                <a16:creationId xmlns:a16="http://schemas.microsoft.com/office/drawing/2014/main" id="{AF36DB01-5FDE-4686-B163-3232B4190CD9}"/>
              </a:ext>
            </a:extLst>
          </p:cNvPr>
          <p:cNvSpPr txBox="1"/>
          <p:nvPr/>
        </p:nvSpPr>
        <p:spPr>
          <a:xfrm>
            <a:off x="513754" y="1268760"/>
            <a:ext cx="8116492" cy="457240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itchFamily="18" charset="0"/>
              </a:rPr>
              <a:t>WHITE BOX TESTING</a:t>
            </a:r>
            <a:r>
              <a:rPr lang="en-US" dirty="0">
                <a:latin typeface="Times New Roman" panose="02020603050405020304" pitchFamily="18" charset="0"/>
                <a:cs typeface="Times New Roman" pitchFamily="18" charset="0"/>
              </a:rPr>
              <a:t>:</a:t>
            </a:r>
          </a:p>
          <a:p>
            <a:pPr lvl="1" algn="just">
              <a:lnSpc>
                <a:spcPct val="150000"/>
              </a:lnSpc>
            </a:pPr>
            <a:r>
              <a:rPr lang="en-US" sz="1600" dirty="0">
                <a:latin typeface="Times New Roman" panose="02020603050405020304" pitchFamily="18" charset="0"/>
                <a:cs typeface="Times New Roman" pitchFamily="18" charset="0"/>
              </a:rPr>
              <a:t>White Box Testing is a testing in which in which the software tester has knowledge of the inner workings, structure and language of the software, or at least its purpose. It is purpose. It is used to test areas that cannot be reached from a black box level.</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itchFamily="18" charset="0"/>
              </a:rPr>
              <a:t>BLACK BOX TESTING</a:t>
            </a:r>
            <a:r>
              <a:rPr lang="en-US" dirty="0">
                <a:latin typeface="Times New Roman" panose="02020603050405020304" pitchFamily="18" charset="0"/>
                <a:cs typeface="Times New Roman" pitchFamily="18" charset="0"/>
              </a:rPr>
              <a:t>:</a:t>
            </a:r>
          </a:p>
          <a:p>
            <a:pPr lvl="1" algn="just">
              <a:lnSpc>
                <a:spcPct val="150000"/>
              </a:lnSpc>
            </a:pPr>
            <a:r>
              <a:rPr lang="en-US" sz="1600" dirty="0">
                <a:latin typeface="Times New Roman" panose="02020603050405020304" pitchFamily="18" charset="0"/>
                <a:cs typeface="Times New Roman" pitchFamily="18" charset="0"/>
              </a:rPr>
              <a:t>Black Box Testing is testing the software without any knowledge of the inner workings, structure or language of the module being tested. Black box tests, as most other kinds of tests, must be written from a definitive source document, such as specification or requirements document, such as specification or requirements document. It is a testing in which the software under test is treated, as a black box .you cannot “see” into it. The test provides inputs and responds to outputs without considering how the software works.</a:t>
            </a:r>
            <a:endParaRPr lang="en-IN" sz="1600" dirty="0">
              <a:latin typeface="Times New Roman" panose="02020603050405020304" pitchFamily="18" charset="0"/>
              <a:cs typeface="Times New Roman" pitchFamily="18" charset="0"/>
            </a:endParaRPr>
          </a:p>
          <a:p>
            <a:pPr marL="285750" indent="-285750">
              <a:lnSpc>
                <a:spcPct val="150000"/>
              </a:lnSpc>
              <a:buFont typeface="Arial" panose="020B0604020202020204" pitchFamily="34" charset="0"/>
              <a:buChar char="•"/>
            </a:pPr>
            <a:endParaRPr lang="en-IN" sz="16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419782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447636"/>
            <a:ext cx="8229600" cy="55080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800" b="1" dirty="0">
                <a:latin typeface="Times New Roman" pitchFamily="18" charset="0"/>
                <a:cs typeface="Times New Roman" pitchFamily="18" charset="0"/>
              </a:rPr>
              <a:t>INPUT</a:t>
            </a:r>
            <a:r>
              <a:rPr lang="en-IN" sz="2400" b="1" dirty="0">
                <a:latin typeface="Times New Roman" pitchFamily="18" charset="0"/>
                <a:cs typeface="Times New Roman" pitchFamily="18" charset="0"/>
              </a:rPr>
              <a:t> </a:t>
            </a:r>
            <a:endParaRPr lang="en-IN" dirty="0"/>
          </a:p>
        </p:txBody>
      </p:sp>
      <p:sp>
        <p:nvSpPr>
          <p:cNvPr id="5" name="Date Placeholder 4">
            <a:extLst>
              <a:ext uri="{FF2B5EF4-FFF2-40B4-BE49-F238E27FC236}">
                <a16:creationId xmlns:a16="http://schemas.microsoft.com/office/drawing/2014/main" id="{3332D3A1-0E5E-472D-B745-2C025C47276F}"/>
              </a:ext>
            </a:extLst>
          </p:cNvPr>
          <p:cNvSpPr>
            <a:spLocks noGrp="1"/>
          </p:cNvSpPr>
          <p:nvPr>
            <p:ph type="dt" sz="half" idx="10"/>
          </p:nvPr>
        </p:nvSpPr>
        <p:spPr/>
        <p:txBody>
          <a:bodyPr/>
          <a:lstStyle/>
          <a:p>
            <a:fld id="{5F4DD05B-3D8A-42C0-9355-07BBB3137F4E}" type="datetime1">
              <a:rPr lang="en-IN" smtClean="0"/>
              <a:t>20-06-2021</a:t>
            </a:fld>
            <a:endParaRPr lang="en-IN"/>
          </a:p>
        </p:txBody>
      </p:sp>
      <p:sp>
        <p:nvSpPr>
          <p:cNvPr id="6" name="Footer Placeholder 5">
            <a:extLst>
              <a:ext uri="{FF2B5EF4-FFF2-40B4-BE49-F238E27FC236}">
                <a16:creationId xmlns:a16="http://schemas.microsoft.com/office/drawing/2014/main" id="{6D564E81-98F8-4D91-BE4F-6D43351F06EF}"/>
              </a:ext>
            </a:extLst>
          </p:cNvPr>
          <p:cNvSpPr>
            <a:spLocks noGrp="1"/>
          </p:cNvSpPr>
          <p:nvPr>
            <p:ph type="ftr" sz="quarter" idx="11"/>
          </p:nvPr>
        </p:nvSpPr>
        <p:spPr/>
        <p:txBody>
          <a:bodyPr/>
          <a:lstStyle/>
          <a:p>
            <a:r>
              <a:rPr lang="en-US"/>
              <a:t>BATCH NO: 9   DEPARTMENT OF COMPUTER SCIENCE &amp; ENGINEERING</a:t>
            </a:r>
            <a:endParaRPr lang="en-IN" dirty="0"/>
          </a:p>
        </p:txBody>
      </p:sp>
      <p:sp>
        <p:nvSpPr>
          <p:cNvPr id="7" name="Slide Number Placeholder 6">
            <a:extLst>
              <a:ext uri="{FF2B5EF4-FFF2-40B4-BE49-F238E27FC236}">
                <a16:creationId xmlns:a16="http://schemas.microsoft.com/office/drawing/2014/main" id="{54BDD47B-C6FF-4D24-A3D9-34B0299ACF82}"/>
              </a:ext>
            </a:extLst>
          </p:cNvPr>
          <p:cNvSpPr>
            <a:spLocks noGrp="1"/>
          </p:cNvSpPr>
          <p:nvPr>
            <p:ph type="sldNum" sz="quarter" idx="12"/>
          </p:nvPr>
        </p:nvSpPr>
        <p:spPr/>
        <p:txBody>
          <a:bodyPr/>
          <a:lstStyle/>
          <a:p>
            <a:fld id="{669AD40C-E5A7-4132-A31D-54A4D1BB6E89}" type="slidenum">
              <a:rPr lang="en-IN" smtClean="0"/>
              <a:t>15</a:t>
            </a:fld>
            <a:endParaRPr lang="en-IN"/>
          </a:p>
        </p:txBody>
      </p:sp>
      <p:pic>
        <p:nvPicPr>
          <p:cNvPr id="8" name="Picture 7">
            <a:extLst>
              <a:ext uri="{FF2B5EF4-FFF2-40B4-BE49-F238E27FC236}">
                <a16:creationId xmlns:a16="http://schemas.microsoft.com/office/drawing/2014/main" id="{C98796D5-7D97-4CA1-A969-71903FEC4867}"/>
              </a:ext>
            </a:extLst>
          </p:cNvPr>
          <p:cNvPicPr>
            <a:picLocks noChangeAspect="1"/>
          </p:cNvPicPr>
          <p:nvPr/>
        </p:nvPicPr>
        <p:blipFill>
          <a:blip r:embed="rId2"/>
          <a:stretch>
            <a:fillRect/>
          </a:stretch>
        </p:blipFill>
        <p:spPr>
          <a:xfrm>
            <a:off x="488234" y="998442"/>
            <a:ext cx="4443805" cy="5376538"/>
          </a:xfrm>
          <a:prstGeom prst="rect">
            <a:avLst/>
          </a:prstGeom>
        </p:spPr>
      </p:pic>
      <p:pic>
        <p:nvPicPr>
          <p:cNvPr id="12" name="Picture 11">
            <a:extLst>
              <a:ext uri="{FF2B5EF4-FFF2-40B4-BE49-F238E27FC236}">
                <a16:creationId xmlns:a16="http://schemas.microsoft.com/office/drawing/2014/main" id="{C3360E12-4F83-43C3-84A4-373D51DCC2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2143770"/>
            <a:ext cx="3914108" cy="2570459"/>
          </a:xfrm>
          <a:prstGeom prst="rect">
            <a:avLst/>
          </a:prstGeom>
        </p:spPr>
      </p:pic>
      <p:sp>
        <p:nvSpPr>
          <p:cNvPr id="13" name="Subtitle 7">
            <a:extLst>
              <a:ext uri="{FF2B5EF4-FFF2-40B4-BE49-F238E27FC236}">
                <a16:creationId xmlns:a16="http://schemas.microsoft.com/office/drawing/2014/main" id="{7EB27B7D-73BD-470A-9F6F-34F617439785}"/>
              </a:ext>
            </a:extLst>
          </p:cNvPr>
          <p:cNvSpPr txBox="1">
            <a:spLocks/>
          </p:cNvSpPr>
          <p:nvPr/>
        </p:nvSpPr>
        <p:spPr>
          <a:xfrm>
            <a:off x="4459796" y="5824174"/>
            <a:ext cx="3120008" cy="55080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latin typeface="Times New Roman" panose="02020603050405020304" pitchFamily="18" charset="0"/>
                <a:cs typeface="Times New Roman" panose="02020603050405020304" pitchFamily="18" charset="0"/>
              </a:rPr>
              <a:t>Fig: Python code</a:t>
            </a:r>
          </a:p>
          <a:p>
            <a:pPr marL="0" indent="0">
              <a:buNone/>
            </a:pPr>
            <a:endParaRPr lang="en-US" sz="1400" dirty="0"/>
          </a:p>
        </p:txBody>
      </p:sp>
      <p:sp>
        <p:nvSpPr>
          <p:cNvPr id="14" name="Subtitle 7">
            <a:extLst>
              <a:ext uri="{FF2B5EF4-FFF2-40B4-BE49-F238E27FC236}">
                <a16:creationId xmlns:a16="http://schemas.microsoft.com/office/drawing/2014/main" id="{DD1F3A8B-1A85-4C51-8F1B-31CEEBE17410}"/>
              </a:ext>
            </a:extLst>
          </p:cNvPr>
          <p:cNvSpPr txBox="1">
            <a:spLocks/>
          </p:cNvSpPr>
          <p:nvPr/>
        </p:nvSpPr>
        <p:spPr>
          <a:xfrm>
            <a:off x="5076056" y="4773055"/>
            <a:ext cx="3914108" cy="56468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latin typeface="Times New Roman" panose="02020603050405020304" pitchFamily="18" charset="0"/>
                <a:cs typeface="Times New Roman" panose="02020603050405020304" pitchFamily="18" charset="0"/>
              </a:rPr>
              <a:t>Fig: Input Dataset</a:t>
            </a:r>
          </a:p>
          <a:p>
            <a:pPr marL="0" indent="0">
              <a:buNone/>
            </a:pPr>
            <a:endParaRPr lang="en-US" sz="1400" dirty="0"/>
          </a:p>
        </p:txBody>
      </p:sp>
    </p:spTree>
    <p:extLst>
      <p:ext uri="{BB962C8B-B14F-4D97-AF65-F5344CB8AC3E}">
        <p14:creationId xmlns:p14="http://schemas.microsoft.com/office/powerpoint/2010/main" val="2077298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447636"/>
            <a:ext cx="8229600" cy="55080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800" b="1" dirty="0">
                <a:latin typeface="Times New Roman" pitchFamily="18" charset="0"/>
                <a:cs typeface="Times New Roman" pitchFamily="18" charset="0"/>
              </a:rPr>
              <a:t>OUTPUT</a:t>
            </a:r>
            <a:r>
              <a:rPr lang="en-IN" sz="2400" b="1" dirty="0">
                <a:latin typeface="Times New Roman" pitchFamily="18" charset="0"/>
                <a:cs typeface="Times New Roman" pitchFamily="18" charset="0"/>
              </a:rPr>
              <a:t> </a:t>
            </a:r>
            <a:endParaRPr lang="en-IN" dirty="0"/>
          </a:p>
        </p:txBody>
      </p:sp>
      <p:sp>
        <p:nvSpPr>
          <p:cNvPr id="5" name="Date Placeholder 4">
            <a:extLst>
              <a:ext uri="{FF2B5EF4-FFF2-40B4-BE49-F238E27FC236}">
                <a16:creationId xmlns:a16="http://schemas.microsoft.com/office/drawing/2014/main" id="{3332D3A1-0E5E-472D-B745-2C025C47276F}"/>
              </a:ext>
            </a:extLst>
          </p:cNvPr>
          <p:cNvSpPr>
            <a:spLocks noGrp="1"/>
          </p:cNvSpPr>
          <p:nvPr>
            <p:ph type="dt" sz="half" idx="10"/>
          </p:nvPr>
        </p:nvSpPr>
        <p:spPr/>
        <p:txBody>
          <a:bodyPr/>
          <a:lstStyle/>
          <a:p>
            <a:fld id="{5F4DD05B-3D8A-42C0-9355-07BBB3137F4E}" type="datetime1">
              <a:rPr lang="en-IN" smtClean="0"/>
              <a:t>20-06-2021</a:t>
            </a:fld>
            <a:endParaRPr lang="en-IN"/>
          </a:p>
        </p:txBody>
      </p:sp>
      <p:sp>
        <p:nvSpPr>
          <p:cNvPr id="6" name="Footer Placeholder 5">
            <a:extLst>
              <a:ext uri="{FF2B5EF4-FFF2-40B4-BE49-F238E27FC236}">
                <a16:creationId xmlns:a16="http://schemas.microsoft.com/office/drawing/2014/main" id="{6D564E81-98F8-4D91-BE4F-6D43351F06EF}"/>
              </a:ext>
            </a:extLst>
          </p:cNvPr>
          <p:cNvSpPr>
            <a:spLocks noGrp="1"/>
          </p:cNvSpPr>
          <p:nvPr>
            <p:ph type="ftr" sz="quarter" idx="11"/>
          </p:nvPr>
        </p:nvSpPr>
        <p:spPr/>
        <p:txBody>
          <a:bodyPr/>
          <a:lstStyle/>
          <a:p>
            <a:r>
              <a:rPr lang="en-US"/>
              <a:t>BATCH NO: 9   DEPARTMENT OF COMPUTER SCIENCE &amp; ENGINEERING</a:t>
            </a:r>
            <a:endParaRPr lang="en-IN" dirty="0"/>
          </a:p>
        </p:txBody>
      </p:sp>
      <p:sp>
        <p:nvSpPr>
          <p:cNvPr id="7" name="Slide Number Placeholder 6">
            <a:extLst>
              <a:ext uri="{FF2B5EF4-FFF2-40B4-BE49-F238E27FC236}">
                <a16:creationId xmlns:a16="http://schemas.microsoft.com/office/drawing/2014/main" id="{54BDD47B-C6FF-4D24-A3D9-34B0299ACF82}"/>
              </a:ext>
            </a:extLst>
          </p:cNvPr>
          <p:cNvSpPr>
            <a:spLocks noGrp="1"/>
          </p:cNvSpPr>
          <p:nvPr>
            <p:ph type="sldNum" sz="quarter" idx="12"/>
          </p:nvPr>
        </p:nvSpPr>
        <p:spPr/>
        <p:txBody>
          <a:bodyPr/>
          <a:lstStyle/>
          <a:p>
            <a:fld id="{669AD40C-E5A7-4132-A31D-54A4D1BB6E89}" type="slidenum">
              <a:rPr lang="en-IN" smtClean="0"/>
              <a:t>16</a:t>
            </a:fld>
            <a:endParaRPr lang="en-IN"/>
          </a:p>
        </p:txBody>
      </p:sp>
      <p:pic>
        <p:nvPicPr>
          <p:cNvPr id="3" name="Picture 2">
            <a:extLst>
              <a:ext uri="{FF2B5EF4-FFF2-40B4-BE49-F238E27FC236}">
                <a16:creationId xmlns:a16="http://schemas.microsoft.com/office/drawing/2014/main" id="{EB44B7C3-E22C-4807-85A3-BA2628523AA8}"/>
              </a:ext>
            </a:extLst>
          </p:cNvPr>
          <p:cNvPicPr>
            <a:picLocks noChangeAspect="1"/>
          </p:cNvPicPr>
          <p:nvPr/>
        </p:nvPicPr>
        <p:blipFill>
          <a:blip r:embed="rId2"/>
          <a:stretch>
            <a:fillRect/>
          </a:stretch>
        </p:blipFill>
        <p:spPr>
          <a:xfrm>
            <a:off x="5141584" y="2061091"/>
            <a:ext cx="4008467" cy="2735817"/>
          </a:xfrm>
          <a:prstGeom prst="rect">
            <a:avLst/>
          </a:prstGeom>
        </p:spPr>
      </p:pic>
      <p:pic>
        <p:nvPicPr>
          <p:cNvPr id="9" name="Picture 8">
            <a:extLst>
              <a:ext uri="{FF2B5EF4-FFF2-40B4-BE49-F238E27FC236}">
                <a16:creationId xmlns:a16="http://schemas.microsoft.com/office/drawing/2014/main" id="{B2F0266B-B28A-47FD-A147-A7E407B83476}"/>
              </a:ext>
            </a:extLst>
          </p:cNvPr>
          <p:cNvPicPr>
            <a:picLocks noChangeAspect="1"/>
          </p:cNvPicPr>
          <p:nvPr/>
        </p:nvPicPr>
        <p:blipFill>
          <a:blip r:embed="rId3"/>
          <a:stretch>
            <a:fillRect/>
          </a:stretch>
        </p:blipFill>
        <p:spPr>
          <a:xfrm>
            <a:off x="323528" y="1103663"/>
            <a:ext cx="4818056" cy="5195779"/>
          </a:xfrm>
          <a:prstGeom prst="rect">
            <a:avLst/>
          </a:prstGeom>
        </p:spPr>
      </p:pic>
      <p:sp>
        <p:nvSpPr>
          <p:cNvPr id="10" name="Subtitle 7">
            <a:extLst>
              <a:ext uri="{FF2B5EF4-FFF2-40B4-BE49-F238E27FC236}">
                <a16:creationId xmlns:a16="http://schemas.microsoft.com/office/drawing/2014/main" id="{63275839-84C2-4A5C-A30A-98A39DC97693}"/>
              </a:ext>
            </a:extLst>
          </p:cNvPr>
          <p:cNvSpPr txBox="1">
            <a:spLocks/>
          </p:cNvSpPr>
          <p:nvPr/>
        </p:nvSpPr>
        <p:spPr>
          <a:xfrm>
            <a:off x="4788024" y="5754336"/>
            <a:ext cx="3672408" cy="77159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latin typeface="Times New Roman" panose="02020603050405020304" pitchFamily="18" charset="0"/>
                <a:cs typeface="Times New Roman" panose="02020603050405020304" pitchFamily="18" charset="0"/>
              </a:rPr>
              <a:t>Fig: Correlation Matrix for the dataset</a:t>
            </a:r>
          </a:p>
          <a:p>
            <a:pPr marL="0" indent="0">
              <a:buNone/>
            </a:pPr>
            <a:endParaRPr lang="en-US" sz="1400" dirty="0"/>
          </a:p>
        </p:txBody>
      </p:sp>
      <p:sp>
        <p:nvSpPr>
          <p:cNvPr id="11" name="Subtitle 7">
            <a:extLst>
              <a:ext uri="{FF2B5EF4-FFF2-40B4-BE49-F238E27FC236}">
                <a16:creationId xmlns:a16="http://schemas.microsoft.com/office/drawing/2014/main" id="{A10D9824-53DE-4208-8A1E-9F142A658B37}"/>
              </a:ext>
            </a:extLst>
          </p:cNvPr>
          <p:cNvSpPr txBox="1">
            <a:spLocks/>
          </p:cNvSpPr>
          <p:nvPr/>
        </p:nvSpPr>
        <p:spPr>
          <a:xfrm>
            <a:off x="5580112" y="4729604"/>
            <a:ext cx="3240360" cy="56468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latin typeface="Times New Roman" panose="02020603050405020304" pitchFamily="18" charset="0"/>
                <a:cs typeface="Times New Roman" panose="02020603050405020304" pitchFamily="18" charset="0"/>
              </a:rPr>
              <a:t>Fig: Regression graph b/w speed vs permanent magnet temperature</a:t>
            </a:r>
          </a:p>
          <a:p>
            <a:pPr marL="0" indent="0">
              <a:buNone/>
            </a:pPr>
            <a:endParaRPr lang="en-US" sz="1400" dirty="0"/>
          </a:p>
        </p:txBody>
      </p:sp>
    </p:spTree>
    <p:extLst>
      <p:ext uri="{BB962C8B-B14F-4D97-AF65-F5344CB8AC3E}">
        <p14:creationId xmlns:p14="http://schemas.microsoft.com/office/powerpoint/2010/main" val="1395900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447636"/>
            <a:ext cx="8229600" cy="55080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800" b="1" dirty="0">
                <a:latin typeface="Times New Roman" pitchFamily="18" charset="0"/>
                <a:cs typeface="Times New Roman" pitchFamily="18" charset="0"/>
              </a:rPr>
              <a:t>OUTPUT</a:t>
            </a:r>
            <a:r>
              <a:rPr lang="en-IN" sz="2400" b="1" dirty="0">
                <a:latin typeface="Times New Roman" pitchFamily="18" charset="0"/>
                <a:cs typeface="Times New Roman" pitchFamily="18" charset="0"/>
              </a:rPr>
              <a:t> </a:t>
            </a:r>
            <a:endParaRPr lang="en-IN" dirty="0"/>
          </a:p>
        </p:txBody>
      </p:sp>
      <p:sp>
        <p:nvSpPr>
          <p:cNvPr id="5" name="Date Placeholder 4">
            <a:extLst>
              <a:ext uri="{FF2B5EF4-FFF2-40B4-BE49-F238E27FC236}">
                <a16:creationId xmlns:a16="http://schemas.microsoft.com/office/drawing/2014/main" id="{3332D3A1-0E5E-472D-B745-2C025C47276F}"/>
              </a:ext>
            </a:extLst>
          </p:cNvPr>
          <p:cNvSpPr>
            <a:spLocks noGrp="1"/>
          </p:cNvSpPr>
          <p:nvPr>
            <p:ph type="dt" sz="half" idx="10"/>
          </p:nvPr>
        </p:nvSpPr>
        <p:spPr/>
        <p:txBody>
          <a:bodyPr/>
          <a:lstStyle/>
          <a:p>
            <a:fld id="{5F4DD05B-3D8A-42C0-9355-07BBB3137F4E}" type="datetime1">
              <a:rPr lang="en-IN" smtClean="0"/>
              <a:t>20-06-2021</a:t>
            </a:fld>
            <a:endParaRPr lang="en-IN"/>
          </a:p>
        </p:txBody>
      </p:sp>
      <p:sp>
        <p:nvSpPr>
          <p:cNvPr id="6" name="Footer Placeholder 5">
            <a:extLst>
              <a:ext uri="{FF2B5EF4-FFF2-40B4-BE49-F238E27FC236}">
                <a16:creationId xmlns:a16="http://schemas.microsoft.com/office/drawing/2014/main" id="{6D564E81-98F8-4D91-BE4F-6D43351F06EF}"/>
              </a:ext>
            </a:extLst>
          </p:cNvPr>
          <p:cNvSpPr>
            <a:spLocks noGrp="1"/>
          </p:cNvSpPr>
          <p:nvPr>
            <p:ph type="ftr" sz="quarter" idx="11"/>
          </p:nvPr>
        </p:nvSpPr>
        <p:spPr/>
        <p:txBody>
          <a:bodyPr/>
          <a:lstStyle/>
          <a:p>
            <a:r>
              <a:rPr lang="en-US"/>
              <a:t>BATCH NO: 9   DEPARTMENT OF COMPUTER SCIENCE &amp; ENGINEERING</a:t>
            </a:r>
            <a:endParaRPr lang="en-IN" dirty="0"/>
          </a:p>
        </p:txBody>
      </p:sp>
      <p:sp>
        <p:nvSpPr>
          <p:cNvPr id="7" name="Slide Number Placeholder 6">
            <a:extLst>
              <a:ext uri="{FF2B5EF4-FFF2-40B4-BE49-F238E27FC236}">
                <a16:creationId xmlns:a16="http://schemas.microsoft.com/office/drawing/2014/main" id="{54BDD47B-C6FF-4D24-A3D9-34B0299ACF82}"/>
              </a:ext>
            </a:extLst>
          </p:cNvPr>
          <p:cNvSpPr>
            <a:spLocks noGrp="1"/>
          </p:cNvSpPr>
          <p:nvPr>
            <p:ph type="sldNum" sz="quarter" idx="12"/>
          </p:nvPr>
        </p:nvSpPr>
        <p:spPr/>
        <p:txBody>
          <a:bodyPr/>
          <a:lstStyle/>
          <a:p>
            <a:fld id="{669AD40C-E5A7-4132-A31D-54A4D1BB6E89}" type="slidenum">
              <a:rPr lang="en-IN" smtClean="0"/>
              <a:t>17</a:t>
            </a:fld>
            <a:endParaRPr lang="en-IN"/>
          </a:p>
        </p:txBody>
      </p:sp>
      <p:pic>
        <p:nvPicPr>
          <p:cNvPr id="3" name="Picture 2">
            <a:extLst>
              <a:ext uri="{FF2B5EF4-FFF2-40B4-BE49-F238E27FC236}">
                <a16:creationId xmlns:a16="http://schemas.microsoft.com/office/drawing/2014/main" id="{E7CAA2D2-7461-41D6-9B8C-09A831DE4846}"/>
              </a:ext>
            </a:extLst>
          </p:cNvPr>
          <p:cNvPicPr>
            <a:picLocks noChangeAspect="1"/>
          </p:cNvPicPr>
          <p:nvPr/>
        </p:nvPicPr>
        <p:blipFill>
          <a:blip r:embed="rId2"/>
          <a:stretch>
            <a:fillRect/>
          </a:stretch>
        </p:blipFill>
        <p:spPr>
          <a:xfrm>
            <a:off x="611560" y="998442"/>
            <a:ext cx="5832648" cy="2512428"/>
          </a:xfrm>
          <a:prstGeom prst="rect">
            <a:avLst/>
          </a:prstGeom>
        </p:spPr>
      </p:pic>
      <p:pic>
        <p:nvPicPr>
          <p:cNvPr id="9" name="Picture 8">
            <a:extLst>
              <a:ext uri="{FF2B5EF4-FFF2-40B4-BE49-F238E27FC236}">
                <a16:creationId xmlns:a16="http://schemas.microsoft.com/office/drawing/2014/main" id="{FEBD60EB-480A-4B5E-9506-4A195E0C96F9}"/>
              </a:ext>
            </a:extLst>
          </p:cNvPr>
          <p:cNvPicPr>
            <a:picLocks noChangeAspect="1"/>
          </p:cNvPicPr>
          <p:nvPr/>
        </p:nvPicPr>
        <p:blipFill>
          <a:blip r:embed="rId3"/>
          <a:stretch>
            <a:fillRect/>
          </a:stretch>
        </p:blipFill>
        <p:spPr>
          <a:xfrm>
            <a:off x="611560" y="3535670"/>
            <a:ext cx="5832648" cy="2822250"/>
          </a:xfrm>
          <a:prstGeom prst="rect">
            <a:avLst/>
          </a:prstGeom>
        </p:spPr>
      </p:pic>
      <p:sp>
        <p:nvSpPr>
          <p:cNvPr id="10" name="Subtitle 7">
            <a:extLst>
              <a:ext uri="{FF2B5EF4-FFF2-40B4-BE49-F238E27FC236}">
                <a16:creationId xmlns:a16="http://schemas.microsoft.com/office/drawing/2014/main" id="{13653810-6F67-4256-88B3-95A8D507E907}"/>
              </a:ext>
            </a:extLst>
          </p:cNvPr>
          <p:cNvSpPr txBox="1">
            <a:spLocks/>
          </p:cNvSpPr>
          <p:nvPr/>
        </p:nvSpPr>
        <p:spPr>
          <a:xfrm>
            <a:off x="6300192" y="4911043"/>
            <a:ext cx="2386608" cy="56468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latin typeface="Times New Roman" panose="02020603050405020304" pitchFamily="18" charset="0"/>
                <a:cs typeface="Times New Roman" panose="02020603050405020304" pitchFamily="18" charset="0"/>
              </a:rPr>
              <a:t>Fig: Table for Regressor after Scaling</a:t>
            </a:r>
          </a:p>
        </p:txBody>
      </p:sp>
      <p:sp>
        <p:nvSpPr>
          <p:cNvPr id="11" name="Subtitle 7">
            <a:extLst>
              <a:ext uri="{FF2B5EF4-FFF2-40B4-BE49-F238E27FC236}">
                <a16:creationId xmlns:a16="http://schemas.microsoft.com/office/drawing/2014/main" id="{CFC8E3E1-2785-4F13-8331-ABEF339B85B1}"/>
              </a:ext>
            </a:extLst>
          </p:cNvPr>
          <p:cNvSpPr txBox="1">
            <a:spLocks/>
          </p:cNvSpPr>
          <p:nvPr/>
        </p:nvSpPr>
        <p:spPr>
          <a:xfrm>
            <a:off x="5724128" y="2254656"/>
            <a:ext cx="2962672" cy="56468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latin typeface="Times New Roman" panose="02020603050405020304" pitchFamily="18" charset="0"/>
                <a:cs typeface="Times New Roman" panose="02020603050405020304" pitchFamily="18" charset="0"/>
              </a:rPr>
              <a:t>Fig: Table for Regressor before Scaling</a:t>
            </a:r>
          </a:p>
          <a:p>
            <a:pPr marL="0" indent="0">
              <a:buNone/>
            </a:pPr>
            <a:endParaRPr lang="en-US" sz="1400" dirty="0"/>
          </a:p>
        </p:txBody>
      </p:sp>
    </p:spTree>
    <p:extLst>
      <p:ext uri="{BB962C8B-B14F-4D97-AF65-F5344CB8AC3E}">
        <p14:creationId xmlns:p14="http://schemas.microsoft.com/office/powerpoint/2010/main" val="786856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6D3EF-A53D-41B0-873D-21F0FAF55BA6}"/>
              </a:ext>
            </a:extLst>
          </p:cNvPr>
          <p:cNvSpPr>
            <a:spLocks noGrp="1"/>
          </p:cNvSpPr>
          <p:nvPr>
            <p:ph type="title"/>
          </p:nvPr>
        </p:nvSpPr>
        <p:spPr/>
        <p:txBody>
          <a:bodyPr>
            <a:normAutofit/>
          </a:bodyPr>
          <a:lstStyle/>
          <a:p>
            <a:pPr algn="l"/>
            <a:r>
              <a:rPr lang="en-US" sz="2800" b="1" dirty="0">
                <a:latin typeface="Times New Roman" panose="02020603050405020304" pitchFamily="18" charset="0"/>
                <a:cs typeface="Times New Roman" panose="02020603050405020304" pitchFamily="18" charset="0"/>
              </a:rPr>
              <a:t>DEMO VIDEO</a:t>
            </a:r>
            <a:endParaRPr lang="en-IN" sz="28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50B0D7A-0CC8-4AEE-AB95-903CB7220307}"/>
              </a:ext>
            </a:extLst>
          </p:cNvPr>
          <p:cNvSpPr>
            <a:spLocks noGrp="1"/>
          </p:cNvSpPr>
          <p:nvPr>
            <p:ph type="dt" sz="half" idx="10"/>
          </p:nvPr>
        </p:nvSpPr>
        <p:spPr/>
        <p:txBody>
          <a:bodyPr/>
          <a:lstStyle/>
          <a:p>
            <a:fld id="{2BE6E0E4-4A15-45A6-874F-6C3113FA802D}" type="datetime1">
              <a:rPr lang="en-IN" smtClean="0"/>
              <a:t>20-06-2021</a:t>
            </a:fld>
            <a:endParaRPr lang="en-IN"/>
          </a:p>
        </p:txBody>
      </p:sp>
      <p:sp>
        <p:nvSpPr>
          <p:cNvPr id="4" name="Footer Placeholder 3">
            <a:extLst>
              <a:ext uri="{FF2B5EF4-FFF2-40B4-BE49-F238E27FC236}">
                <a16:creationId xmlns:a16="http://schemas.microsoft.com/office/drawing/2014/main" id="{D9B171EE-C111-4D60-A4A7-B347C7C968A9}"/>
              </a:ext>
            </a:extLst>
          </p:cNvPr>
          <p:cNvSpPr>
            <a:spLocks noGrp="1"/>
          </p:cNvSpPr>
          <p:nvPr>
            <p:ph type="ftr" sz="quarter" idx="11"/>
          </p:nvPr>
        </p:nvSpPr>
        <p:spPr/>
        <p:txBody>
          <a:bodyPr/>
          <a:lstStyle/>
          <a:p>
            <a:r>
              <a:rPr lang="en-US"/>
              <a:t>BATCH NO: 9   DEPARTMENT OF COMPUTER SCIENCE &amp; ENGINEERING</a:t>
            </a:r>
            <a:endParaRPr lang="en-IN"/>
          </a:p>
        </p:txBody>
      </p:sp>
      <p:sp>
        <p:nvSpPr>
          <p:cNvPr id="5" name="Slide Number Placeholder 4">
            <a:extLst>
              <a:ext uri="{FF2B5EF4-FFF2-40B4-BE49-F238E27FC236}">
                <a16:creationId xmlns:a16="http://schemas.microsoft.com/office/drawing/2014/main" id="{464F0EC9-1C31-46DF-B40D-EF9CEBF81C0F}"/>
              </a:ext>
            </a:extLst>
          </p:cNvPr>
          <p:cNvSpPr>
            <a:spLocks noGrp="1"/>
          </p:cNvSpPr>
          <p:nvPr>
            <p:ph type="sldNum" sz="quarter" idx="12"/>
          </p:nvPr>
        </p:nvSpPr>
        <p:spPr/>
        <p:txBody>
          <a:bodyPr/>
          <a:lstStyle/>
          <a:p>
            <a:fld id="{669AD40C-E5A7-4132-A31D-54A4D1BB6E89}" type="slidenum">
              <a:rPr lang="en-IN" smtClean="0"/>
              <a:t>18</a:t>
            </a:fld>
            <a:endParaRPr lang="en-IN"/>
          </a:p>
        </p:txBody>
      </p:sp>
      <p:sp>
        <p:nvSpPr>
          <p:cNvPr id="8" name="TextBox 7">
            <a:extLst>
              <a:ext uri="{FF2B5EF4-FFF2-40B4-BE49-F238E27FC236}">
                <a16:creationId xmlns:a16="http://schemas.microsoft.com/office/drawing/2014/main" id="{34FCA5C4-27A5-4ACD-8DA3-3A4CB20C20F9}"/>
              </a:ext>
            </a:extLst>
          </p:cNvPr>
          <p:cNvSpPr txBox="1"/>
          <p:nvPr/>
        </p:nvSpPr>
        <p:spPr>
          <a:xfrm>
            <a:off x="827584" y="1232972"/>
            <a:ext cx="4417640" cy="369332"/>
          </a:xfrm>
          <a:prstGeom prst="rect">
            <a:avLst/>
          </a:prstGeom>
          <a:noFill/>
        </p:spPr>
        <p:txBody>
          <a:bodyPr wrap="square">
            <a:spAutoFit/>
          </a:bodyPr>
          <a:lstStyle/>
          <a:p>
            <a:r>
              <a:rPr lang="en-IN" dirty="0">
                <a:hlinkClick r:id="rId3"/>
              </a:rPr>
              <a:t>https://youtu.be/sgyWQxIIDUM</a:t>
            </a:r>
            <a:endParaRPr lang="en-IN" dirty="0"/>
          </a:p>
        </p:txBody>
      </p:sp>
      <p:pic>
        <p:nvPicPr>
          <p:cNvPr id="6" name="Online Media 5" title="AMBIENT TEMPERATURE PREDICTION OF ELECTRIC MOTOR USING MACHINE LEARNING | Minor Project | Batch 9">
            <a:hlinkClick r:id="" action="ppaction://media"/>
            <a:extLst>
              <a:ext uri="{FF2B5EF4-FFF2-40B4-BE49-F238E27FC236}">
                <a16:creationId xmlns:a16="http://schemas.microsoft.com/office/drawing/2014/main" id="{0075119D-E33B-4491-AB89-CA1801B7BB2E}"/>
              </a:ext>
            </a:extLst>
          </p:cNvPr>
          <p:cNvPicPr>
            <a:picLocks noRot="1" noChangeAspect="1"/>
          </p:cNvPicPr>
          <p:nvPr>
            <a:videoFile r:link="rId1"/>
          </p:nvPr>
        </p:nvPicPr>
        <p:blipFill>
          <a:blip r:embed="rId4"/>
          <a:stretch>
            <a:fillRect/>
          </a:stretch>
        </p:blipFill>
        <p:spPr>
          <a:xfrm>
            <a:off x="971600" y="1772816"/>
            <a:ext cx="6696744" cy="3783661"/>
          </a:xfrm>
          <a:prstGeom prst="rect">
            <a:avLst/>
          </a:prstGeom>
        </p:spPr>
      </p:pic>
    </p:spTree>
    <p:extLst>
      <p:ext uri="{BB962C8B-B14F-4D97-AF65-F5344CB8AC3E}">
        <p14:creationId xmlns:p14="http://schemas.microsoft.com/office/powerpoint/2010/main" val="528136734"/>
      </p:ext>
    </p:extLst>
  </p:cSld>
  <p:clrMapOvr>
    <a:masterClrMapping/>
  </p:clrMapOvr>
  <p:timing>
    <p:tnLst>
      <p:par>
        <p:cTn id="1" dur="indefinite" restart="never" nodeType="tmRoot">
          <p:childTnLst>
            <p:video>
              <p:cMediaNode vol="80000">
                <p:cTn id="2" fill="hold" display="0">
                  <p:stCondLst>
                    <p:cond delay="indefinite"/>
                  </p:stCondLst>
                </p:cTn>
                <p:tgtEl>
                  <p:spTgt spid="6"/>
                </p:tgtEl>
              </p:cMediaNode>
            </p:vide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IN" sz="2800" b="1" dirty="0">
                <a:latin typeface="Times New Roman" pitchFamily="18" charset="0"/>
                <a:cs typeface="Times New Roman" pitchFamily="18" charset="0"/>
              </a:rPr>
              <a:t>CONCLUSION</a:t>
            </a:r>
          </a:p>
        </p:txBody>
      </p:sp>
      <p:sp>
        <p:nvSpPr>
          <p:cNvPr id="4" name="Footer Placeholder 3"/>
          <p:cNvSpPr>
            <a:spLocks noGrp="1"/>
          </p:cNvSpPr>
          <p:nvPr>
            <p:ph type="ftr" sz="quarter" idx="11"/>
          </p:nvPr>
        </p:nvSpPr>
        <p:spPr/>
        <p:txBody>
          <a:bodyPr/>
          <a:lstStyle/>
          <a:p>
            <a:r>
              <a:rPr lang="en-US"/>
              <a:t>BATCH NO: 9   DEPARTMENT OF COMPUTER SCIENCE &amp; ENGINEERING</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t>19</a:t>
            </a:fld>
            <a:endParaRPr lang="en-IN"/>
          </a:p>
        </p:txBody>
      </p:sp>
      <p:sp>
        <p:nvSpPr>
          <p:cNvPr id="3" name="Date Placeholder 2">
            <a:extLst>
              <a:ext uri="{FF2B5EF4-FFF2-40B4-BE49-F238E27FC236}">
                <a16:creationId xmlns:a16="http://schemas.microsoft.com/office/drawing/2014/main" id="{C76ECE0C-0A9C-4D4A-B087-C8D4A46AFB8F}"/>
              </a:ext>
            </a:extLst>
          </p:cNvPr>
          <p:cNvSpPr>
            <a:spLocks noGrp="1"/>
          </p:cNvSpPr>
          <p:nvPr>
            <p:ph type="dt" sz="half" idx="10"/>
          </p:nvPr>
        </p:nvSpPr>
        <p:spPr/>
        <p:txBody>
          <a:bodyPr/>
          <a:lstStyle/>
          <a:p>
            <a:fld id="{B7F152DD-AC2A-4FBD-BB0F-9ECAF11FC64E}" type="datetime1">
              <a:rPr lang="en-IN" smtClean="0"/>
              <a:t>20-06-2021</a:t>
            </a:fld>
            <a:endParaRPr lang="en-IN"/>
          </a:p>
        </p:txBody>
      </p:sp>
      <p:sp>
        <p:nvSpPr>
          <p:cNvPr id="8" name="TextBox 7">
            <a:extLst>
              <a:ext uri="{FF2B5EF4-FFF2-40B4-BE49-F238E27FC236}">
                <a16:creationId xmlns:a16="http://schemas.microsoft.com/office/drawing/2014/main" id="{89653645-B881-4046-BC61-5B3173CF43D0}"/>
              </a:ext>
            </a:extLst>
          </p:cNvPr>
          <p:cNvSpPr txBox="1"/>
          <p:nvPr/>
        </p:nvSpPr>
        <p:spPr>
          <a:xfrm>
            <a:off x="683568" y="1417638"/>
            <a:ext cx="7920880" cy="465364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attempt is made to find the performance analysis of the electric motor temperature dataset in forecasting the ambient temperature of the electric motor by applying various activation layers with convolutional neural network sequential model.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empirical feature examination is done and the relation of motor speed and ambient temperature of the motor is visualized. The correlation of each features in the dataset is extricated and the distribution of target variable with respect to other features are analyzed.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Experimental results shows that the </a:t>
            </a:r>
            <a:r>
              <a:rPr lang="en-IN" sz="2000" dirty="0" err="1">
                <a:solidFill>
                  <a:srgbClr val="000000"/>
                </a:solidFill>
                <a:latin typeface="Times New Roman" panose="02020603050405020304" pitchFamily="18" charset="0"/>
                <a:cs typeface="Times New Roman" panose="02020603050405020304" pitchFamily="18" charset="0"/>
              </a:rPr>
              <a:t>ExtraTreesRegressor</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tends to reach the </a:t>
            </a:r>
            <a:r>
              <a:rPr lang="en-US" sz="2000" dirty="0" err="1">
                <a:latin typeface="Times New Roman" panose="02020603050405020304" pitchFamily="18" charset="0"/>
                <a:cs typeface="Times New Roman" panose="02020603050405020304" pitchFamily="18" charset="0"/>
              </a:rPr>
              <a:t>RScore</a:t>
            </a:r>
            <a:r>
              <a:rPr lang="en-US" sz="2000" dirty="0">
                <a:latin typeface="Times New Roman" panose="02020603050405020304" pitchFamily="18" charset="0"/>
                <a:cs typeface="Times New Roman" panose="02020603050405020304" pitchFamily="18" charset="0"/>
              </a:rPr>
              <a:t> of 99.9966 with the mean error of 0.0025</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846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BATCH NO: 9   DEPARTMENT OF COMPUTER SCIENCE &amp; ENGINEERING</a:t>
            </a:r>
            <a:endParaRPr lang="en-IN" dirty="0"/>
          </a:p>
        </p:txBody>
      </p:sp>
      <p:sp>
        <p:nvSpPr>
          <p:cNvPr id="3" name="Slide Number Placeholder 2"/>
          <p:cNvSpPr>
            <a:spLocks noGrp="1"/>
          </p:cNvSpPr>
          <p:nvPr>
            <p:ph type="sldNum" sz="quarter" idx="12"/>
          </p:nvPr>
        </p:nvSpPr>
        <p:spPr/>
        <p:txBody>
          <a:bodyPr/>
          <a:lstStyle/>
          <a:p>
            <a:fld id="{FA00FD27-8DB0-4CB2-BD37-BEA95C6A1008}" type="slidenum">
              <a:rPr lang="en-IN" smtClean="0"/>
              <a:t>2</a:t>
            </a:fld>
            <a:endParaRPr lang="en-IN" dirty="0"/>
          </a:p>
        </p:txBody>
      </p:sp>
      <p:sp>
        <p:nvSpPr>
          <p:cNvPr id="4" name="Title 1"/>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800" b="1" dirty="0">
                <a:latin typeface="Times New Roman" pitchFamily="18" charset="0"/>
                <a:cs typeface="Times New Roman" pitchFamily="18" charset="0"/>
              </a:rPr>
              <a:t>AGENDA</a:t>
            </a:r>
          </a:p>
        </p:txBody>
      </p:sp>
      <p:sp>
        <p:nvSpPr>
          <p:cNvPr id="6" name="Content Placeholder 2"/>
          <p:cNvSpPr txBox="1">
            <a:spLocks/>
          </p:cNvSpPr>
          <p:nvPr/>
        </p:nvSpPr>
        <p:spPr>
          <a:xfrm>
            <a:off x="683568" y="908720"/>
            <a:ext cx="8003232" cy="495801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IN" sz="1400" dirty="0">
                <a:latin typeface="Times New Roman" pitchFamily="18" charset="0"/>
                <a:cs typeface="Times New Roman" pitchFamily="18" charset="0"/>
              </a:rPr>
              <a:t>ABSTRACT</a:t>
            </a:r>
          </a:p>
          <a:p>
            <a:pPr>
              <a:lnSpc>
                <a:spcPct val="150000"/>
              </a:lnSpc>
            </a:pPr>
            <a:r>
              <a:rPr lang="en-IN" sz="1400" dirty="0">
                <a:latin typeface="Times New Roman" pitchFamily="18" charset="0"/>
                <a:cs typeface="Times New Roman" pitchFamily="18" charset="0"/>
              </a:rPr>
              <a:t>OBJECTIVE</a:t>
            </a:r>
          </a:p>
          <a:p>
            <a:pPr>
              <a:lnSpc>
                <a:spcPct val="150000"/>
              </a:lnSpc>
            </a:pPr>
            <a:r>
              <a:rPr lang="en-IN" sz="1400" dirty="0">
                <a:latin typeface="Times New Roman" pitchFamily="18" charset="0"/>
                <a:cs typeface="Times New Roman" pitchFamily="18" charset="0"/>
              </a:rPr>
              <a:t>INTRODUCTION</a:t>
            </a:r>
          </a:p>
          <a:p>
            <a:pPr>
              <a:lnSpc>
                <a:spcPct val="150000"/>
              </a:lnSpc>
            </a:pPr>
            <a:r>
              <a:rPr lang="en-IN" sz="1400" dirty="0">
                <a:latin typeface="Times New Roman" pitchFamily="18" charset="0"/>
                <a:cs typeface="Times New Roman" pitchFamily="18" charset="0"/>
              </a:rPr>
              <a:t>LITERATURE REVIEW</a:t>
            </a:r>
          </a:p>
          <a:p>
            <a:pPr>
              <a:lnSpc>
                <a:spcPct val="150000"/>
              </a:lnSpc>
            </a:pPr>
            <a:r>
              <a:rPr lang="en-IN" sz="1400" dirty="0">
                <a:latin typeface="Times New Roman" pitchFamily="18" charset="0"/>
                <a:cs typeface="Times New Roman" pitchFamily="18" charset="0"/>
              </a:rPr>
              <a:t>DESIGN AND METHODOLOGIES</a:t>
            </a:r>
          </a:p>
          <a:p>
            <a:pPr>
              <a:lnSpc>
                <a:spcPct val="150000"/>
              </a:lnSpc>
            </a:pPr>
            <a:r>
              <a:rPr lang="en-IN" sz="1400" dirty="0">
                <a:latin typeface="Times New Roman" pitchFamily="18" charset="0"/>
                <a:cs typeface="Times New Roman" pitchFamily="18" charset="0"/>
              </a:rPr>
              <a:t>STANDARDS &amp; POLICIES USED</a:t>
            </a:r>
          </a:p>
          <a:p>
            <a:pPr>
              <a:lnSpc>
                <a:spcPct val="150000"/>
              </a:lnSpc>
            </a:pPr>
            <a:r>
              <a:rPr lang="en-IN" sz="1400" dirty="0">
                <a:latin typeface="Times New Roman" pitchFamily="18" charset="0"/>
                <a:cs typeface="Times New Roman" pitchFamily="18" charset="0"/>
              </a:rPr>
              <a:t>IMPLEMENTATION</a:t>
            </a:r>
          </a:p>
          <a:p>
            <a:pPr>
              <a:lnSpc>
                <a:spcPct val="150000"/>
              </a:lnSpc>
            </a:pPr>
            <a:r>
              <a:rPr lang="en-IN" sz="1400" dirty="0">
                <a:latin typeface="Times New Roman" pitchFamily="18" charset="0"/>
                <a:cs typeface="Times New Roman" pitchFamily="18" charset="0"/>
              </a:rPr>
              <a:t>TESTING</a:t>
            </a:r>
          </a:p>
          <a:p>
            <a:pPr>
              <a:lnSpc>
                <a:spcPct val="150000"/>
              </a:lnSpc>
            </a:pPr>
            <a:r>
              <a:rPr lang="en-IN" sz="1400" dirty="0">
                <a:latin typeface="Times New Roman" pitchFamily="18" charset="0"/>
                <a:cs typeface="Times New Roman" pitchFamily="18" charset="0"/>
              </a:rPr>
              <a:t>INPUT AND OUTPUT</a:t>
            </a:r>
          </a:p>
          <a:p>
            <a:pPr>
              <a:lnSpc>
                <a:spcPct val="150000"/>
              </a:lnSpc>
            </a:pPr>
            <a:r>
              <a:rPr lang="en-IN" sz="1400" dirty="0">
                <a:latin typeface="Times New Roman" pitchFamily="18" charset="0"/>
                <a:cs typeface="Times New Roman" pitchFamily="18" charset="0"/>
              </a:rPr>
              <a:t>INCLUDE DEMO VIDEO </a:t>
            </a:r>
          </a:p>
          <a:p>
            <a:pPr>
              <a:lnSpc>
                <a:spcPct val="150000"/>
              </a:lnSpc>
            </a:pPr>
            <a:r>
              <a:rPr lang="en-IN" sz="1400" dirty="0">
                <a:latin typeface="Times New Roman" pitchFamily="18" charset="0"/>
                <a:cs typeface="Times New Roman" pitchFamily="18" charset="0"/>
              </a:rPr>
              <a:t>CONCLUSION</a:t>
            </a:r>
          </a:p>
          <a:p>
            <a:pPr>
              <a:lnSpc>
                <a:spcPct val="150000"/>
              </a:lnSpc>
            </a:pPr>
            <a:r>
              <a:rPr lang="en-IN" sz="1400" dirty="0">
                <a:latin typeface="Times New Roman" pitchFamily="18" charset="0"/>
                <a:cs typeface="Times New Roman" pitchFamily="18" charset="0"/>
              </a:rPr>
              <a:t>FUTURE ENHANCEMENTS</a:t>
            </a:r>
          </a:p>
          <a:p>
            <a:pPr>
              <a:lnSpc>
                <a:spcPct val="150000"/>
              </a:lnSpc>
            </a:pPr>
            <a:r>
              <a:rPr lang="en-IN" sz="1400" dirty="0">
                <a:latin typeface="Times New Roman" pitchFamily="18" charset="0"/>
                <a:cs typeface="Times New Roman" pitchFamily="18" charset="0"/>
              </a:rPr>
              <a:t>REFERENCES</a:t>
            </a:r>
          </a:p>
          <a:p>
            <a:pPr>
              <a:lnSpc>
                <a:spcPct val="150000"/>
              </a:lnSpc>
            </a:pPr>
            <a:r>
              <a:rPr lang="en-IN" sz="1400" dirty="0">
                <a:latin typeface="Times New Roman" pitchFamily="18" charset="0"/>
                <a:cs typeface="Times New Roman" pitchFamily="18" charset="0"/>
              </a:rPr>
              <a:t>PLAGIARISM REPORT OF PPT</a:t>
            </a:r>
          </a:p>
          <a:p>
            <a:pPr>
              <a:lnSpc>
                <a:spcPct val="150000"/>
              </a:lnSpc>
            </a:pPr>
            <a:r>
              <a:rPr lang="en-IN" sz="1400" dirty="0">
                <a:latin typeface="Times New Roman" pitchFamily="18" charset="0"/>
                <a:cs typeface="Times New Roman" pitchFamily="18" charset="0"/>
              </a:rPr>
              <a:t>POSTER PRESENTATION </a:t>
            </a:r>
          </a:p>
          <a:p>
            <a:pPr>
              <a:lnSpc>
                <a:spcPct val="150000"/>
              </a:lnSpc>
            </a:pPr>
            <a:endParaRPr lang="en-IN" sz="1400" dirty="0">
              <a:latin typeface="Times New Roman" pitchFamily="18" charset="0"/>
              <a:cs typeface="Times New Roman" pitchFamily="18" charset="0"/>
            </a:endParaRPr>
          </a:p>
          <a:p>
            <a:pPr>
              <a:lnSpc>
                <a:spcPct val="150000"/>
              </a:lnSpc>
            </a:pPr>
            <a:endParaRPr lang="en-IN" sz="1400" dirty="0">
              <a:latin typeface="Times New Roman" pitchFamily="18" charset="0"/>
              <a:cs typeface="Times New Roman" pitchFamily="18" charset="0"/>
            </a:endParaRPr>
          </a:p>
          <a:p>
            <a:pPr>
              <a:lnSpc>
                <a:spcPct val="150000"/>
              </a:lnSpc>
            </a:pPr>
            <a:endParaRPr lang="en-IN" sz="1400" dirty="0">
              <a:latin typeface="Times New Roman" pitchFamily="18" charset="0"/>
              <a:cs typeface="Times New Roman" pitchFamily="18" charset="0"/>
            </a:endParaRPr>
          </a:p>
          <a:p>
            <a:pPr>
              <a:lnSpc>
                <a:spcPct val="150000"/>
              </a:lnSpc>
            </a:pPr>
            <a:endParaRPr lang="en-IN" sz="1400" dirty="0">
              <a:latin typeface="Times New Roman" pitchFamily="18" charset="0"/>
              <a:cs typeface="Times New Roman" pitchFamily="18" charset="0"/>
            </a:endParaRPr>
          </a:p>
          <a:p>
            <a:pPr>
              <a:lnSpc>
                <a:spcPct val="150000"/>
              </a:lnSpc>
            </a:pPr>
            <a:endParaRPr lang="en-IN" sz="14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6960B2D8-77B2-48B6-B1A2-E5F99650650F}"/>
              </a:ext>
            </a:extLst>
          </p:cNvPr>
          <p:cNvSpPr>
            <a:spLocks noGrp="1"/>
          </p:cNvSpPr>
          <p:nvPr>
            <p:ph type="dt" sz="half" idx="10"/>
          </p:nvPr>
        </p:nvSpPr>
        <p:spPr/>
        <p:txBody>
          <a:bodyPr/>
          <a:lstStyle/>
          <a:p>
            <a:fld id="{BB7665D0-5649-4576-A134-12D6B7D3F935}" type="datetime1">
              <a:rPr lang="en-IN" smtClean="0"/>
              <a:t>20-06-2021</a:t>
            </a:fld>
            <a:endParaRPr lang="en-IN"/>
          </a:p>
        </p:txBody>
      </p:sp>
    </p:spTree>
    <p:extLst>
      <p:ext uri="{BB962C8B-B14F-4D97-AF65-F5344CB8AC3E}">
        <p14:creationId xmlns:p14="http://schemas.microsoft.com/office/powerpoint/2010/main" val="1233051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6434-2B44-4EE9-86E5-264C48ED23DC}"/>
              </a:ext>
            </a:extLst>
          </p:cNvPr>
          <p:cNvSpPr>
            <a:spLocks noGrp="1"/>
          </p:cNvSpPr>
          <p:nvPr>
            <p:ph type="title"/>
          </p:nvPr>
        </p:nvSpPr>
        <p:spPr/>
        <p:txBody>
          <a:bodyPr>
            <a:normAutofit/>
          </a:bodyPr>
          <a:lstStyle/>
          <a:p>
            <a:pPr algn="l"/>
            <a:r>
              <a:rPr lang="en-IN" sz="2800" b="1" dirty="0">
                <a:latin typeface="Times New Roman" panose="02020603050405020304" pitchFamily="18" charset="0"/>
                <a:cs typeface="Times New Roman" panose="02020603050405020304" pitchFamily="18" charset="0"/>
              </a:rPr>
              <a:t>FUTURE ENHANCEMENTS</a:t>
            </a:r>
          </a:p>
        </p:txBody>
      </p:sp>
      <p:sp>
        <p:nvSpPr>
          <p:cNvPr id="3" name="Content Placeholder 2">
            <a:extLst>
              <a:ext uri="{FF2B5EF4-FFF2-40B4-BE49-F238E27FC236}">
                <a16:creationId xmlns:a16="http://schemas.microsoft.com/office/drawing/2014/main" id="{50BE14FD-C0FC-4F3C-94EF-9885B632D44B}"/>
              </a:ext>
            </a:extLst>
          </p:cNvPr>
          <p:cNvSpPr>
            <a:spLocks noGrp="1"/>
          </p:cNvSpPr>
          <p:nvPr>
            <p:ph idx="1"/>
          </p:nvPr>
        </p:nvSpPr>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The raw data set is subjected to feature selection to find the important features with different types of test analysis. </a:t>
            </a:r>
          </a:p>
          <a:p>
            <a:pPr algn="just">
              <a:lnSpc>
                <a:spcPct val="150000"/>
              </a:lnSpc>
            </a:pPr>
            <a:r>
              <a:rPr lang="en-IN" sz="2000" dirty="0">
                <a:latin typeface="Times New Roman" panose="02020603050405020304" pitchFamily="18" charset="0"/>
                <a:cs typeface="Times New Roman" panose="02020603050405020304" pitchFamily="18" charset="0"/>
              </a:rPr>
              <a:t>The resampled dataset after raw data changeset is fitted to all the regressors with and without the presence of feature scaling and performance to get more accurate result.</a:t>
            </a:r>
          </a:p>
        </p:txBody>
      </p:sp>
      <p:sp>
        <p:nvSpPr>
          <p:cNvPr id="4" name="Date Placeholder 3">
            <a:extLst>
              <a:ext uri="{FF2B5EF4-FFF2-40B4-BE49-F238E27FC236}">
                <a16:creationId xmlns:a16="http://schemas.microsoft.com/office/drawing/2014/main" id="{09A4432F-A4AC-4B01-A0B0-38DE6D8FFF3D}"/>
              </a:ext>
            </a:extLst>
          </p:cNvPr>
          <p:cNvSpPr>
            <a:spLocks noGrp="1"/>
          </p:cNvSpPr>
          <p:nvPr>
            <p:ph type="dt" sz="half" idx="10"/>
          </p:nvPr>
        </p:nvSpPr>
        <p:spPr/>
        <p:txBody>
          <a:bodyPr/>
          <a:lstStyle/>
          <a:p>
            <a:fld id="{1DE0E914-6674-4C76-9667-B883C593FE30}" type="datetime1">
              <a:rPr lang="en-IN" smtClean="0"/>
              <a:t>20-06-2021</a:t>
            </a:fld>
            <a:endParaRPr lang="en-IN"/>
          </a:p>
        </p:txBody>
      </p:sp>
      <p:sp>
        <p:nvSpPr>
          <p:cNvPr id="5" name="Footer Placeholder 4">
            <a:extLst>
              <a:ext uri="{FF2B5EF4-FFF2-40B4-BE49-F238E27FC236}">
                <a16:creationId xmlns:a16="http://schemas.microsoft.com/office/drawing/2014/main" id="{840AB102-1172-4135-8BC8-5174B83FAE29}"/>
              </a:ext>
            </a:extLst>
          </p:cNvPr>
          <p:cNvSpPr>
            <a:spLocks noGrp="1"/>
          </p:cNvSpPr>
          <p:nvPr>
            <p:ph type="ftr" sz="quarter" idx="11"/>
          </p:nvPr>
        </p:nvSpPr>
        <p:spPr/>
        <p:txBody>
          <a:bodyPr/>
          <a:lstStyle/>
          <a:p>
            <a:r>
              <a:rPr lang="en-US"/>
              <a:t>BATCH NO: 9   DEPARTMENT OF COMPUTER SCIENCE &amp; ENGINEERING</a:t>
            </a:r>
            <a:endParaRPr lang="en-IN" dirty="0"/>
          </a:p>
        </p:txBody>
      </p:sp>
      <p:sp>
        <p:nvSpPr>
          <p:cNvPr id="6" name="Slide Number Placeholder 5">
            <a:extLst>
              <a:ext uri="{FF2B5EF4-FFF2-40B4-BE49-F238E27FC236}">
                <a16:creationId xmlns:a16="http://schemas.microsoft.com/office/drawing/2014/main" id="{F677ED08-AD14-41A1-A69B-6B0362582E4E}"/>
              </a:ext>
            </a:extLst>
          </p:cNvPr>
          <p:cNvSpPr>
            <a:spLocks noGrp="1"/>
          </p:cNvSpPr>
          <p:nvPr>
            <p:ph type="sldNum" sz="quarter" idx="12"/>
          </p:nvPr>
        </p:nvSpPr>
        <p:spPr/>
        <p:txBody>
          <a:bodyPr/>
          <a:lstStyle/>
          <a:p>
            <a:fld id="{669AD40C-E5A7-4132-A31D-54A4D1BB6E89}" type="slidenum">
              <a:rPr lang="en-IN" smtClean="0"/>
              <a:t>20</a:t>
            </a:fld>
            <a:endParaRPr lang="en-IN"/>
          </a:p>
        </p:txBody>
      </p:sp>
    </p:spTree>
    <p:extLst>
      <p:ext uri="{BB962C8B-B14F-4D97-AF65-F5344CB8AC3E}">
        <p14:creationId xmlns:p14="http://schemas.microsoft.com/office/powerpoint/2010/main" val="1458251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F414D42-8BEE-4296-9256-34A4501DD9B6}"/>
              </a:ext>
            </a:extLst>
          </p:cNvPr>
          <p:cNvSpPr txBox="1"/>
          <p:nvPr/>
        </p:nvSpPr>
        <p:spPr>
          <a:xfrm>
            <a:off x="558353" y="1556792"/>
            <a:ext cx="8089189" cy="4191981"/>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Electromagnetic and Thermal Analysis/Design of an Induction Motor for Electric Vehicles, International Journal of Mechanical Engineering and Robotics Research Vol. 7, No. 6, November 2018.</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Neil J. Hewitt (2016) Energy storage as a regional economy enabler, International Journal of Ambient Energy, 37:4, 329-330</a:t>
            </a:r>
          </a:p>
          <a:p>
            <a:pPr marL="342900" indent="-342900" algn="just">
              <a:lnSpc>
                <a:spcPct val="150000"/>
              </a:lnSpc>
              <a:buFont typeface="Wingdings" panose="05000000000000000000" pitchFamily="2" charset="2"/>
              <a:buChar char="Ø"/>
            </a:pPr>
            <a:r>
              <a:rPr lang="en-US" sz="2000" b="0" i="0" dirty="0">
                <a:solidFill>
                  <a:sysClr val="windowText" lastClr="000000"/>
                </a:solidFill>
                <a:effectLst/>
                <a:latin typeface="Times New Roman" panose="02020603050405020304" pitchFamily="18" charset="0"/>
                <a:cs typeface="Times New Roman" panose="02020603050405020304" pitchFamily="18" charset="0"/>
              </a:rPr>
              <a:t>An electric motor thermal management system for hybrid vehicles: Modelling and control, January 2016, International Journal of Vehicle Performance 2(3):207-227</a:t>
            </a:r>
            <a:endParaRPr lang="en-US" sz="2000" dirty="0">
              <a:solidFill>
                <a:sysClr val="windowText" lastClr="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9" name="Date Placeholder 8">
            <a:extLst>
              <a:ext uri="{FF2B5EF4-FFF2-40B4-BE49-F238E27FC236}">
                <a16:creationId xmlns:a16="http://schemas.microsoft.com/office/drawing/2014/main" id="{14121F52-E3AA-40EA-A65E-B6E0F9BFDAB5}"/>
              </a:ext>
            </a:extLst>
          </p:cNvPr>
          <p:cNvSpPr>
            <a:spLocks noGrp="1"/>
          </p:cNvSpPr>
          <p:nvPr>
            <p:ph type="dt" sz="half" idx="6"/>
          </p:nvPr>
        </p:nvSpPr>
        <p:spPr>
          <a:xfrm>
            <a:off x="535635" y="6475983"/>
            <a:ext cx="735965" cy="177800"/>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fld id="{91C8374A-29CE-431D-8CA7-AD741B75D2D2}" type="datetime1">
              <a:rPr lang="en-US" spc="-5" smtClean="0"/>
              <a:pPr marL="12700">
                <a:lnSpc>
                  <a:spcPts val="1240"/>
                </a:lnSpc>
              </a:pPr>
              <a:t>6/20/2021</a:t>
            </a:fld>
            <a:endParaRPr lang="en-US" spc="-5" dirty="0"/>
          </a:p>
        </p:txBody>
      </p:sp>
      <p:sp>
        <p:nvSpPr>
          <p:cNvPr id="10" name="Footer Placeholder 9">
            <a:extLst>
              <a:ext uri="{FF2B5EF4-FFF2-40B4-BE49-F238E27FC236}">
                <a16:creationId xmlns:a16="http://schemas.microsoft.com/office/drawing/2014/main" id="{02137378-2CF2-4528-A532-A09B71DC2F16}"/>
              </a:ext>
            </a:extLst>
          </p:cNvPr>
          <p:cNvSpPr>
            <a:spLocks noGrp="1"/>
          </p:cNvSpPr>
          <p:nvPr>
            <p:ph type="ftr" sz="quarter" idx="5"/>
          </p:nvPr>
        </p:nvSpPr>
        <p:spPr>
          <a:xfrm>
            <a:off x="4128642" y="6475983"/>
            <a:ext cx="720089" cy="177800"/>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spc="-5"/>
              <a:t>BATCH NO: 09</a:t>
            </a:r>
            <a:endParaRPr lang="en-IN" spc="-5" dirty="0"/>
          </a:p>
        </p:txBody>
      </p:sp>
      <p:sp>
        <p:nvSpPr>
          <p:cNvPr id="11" name="Slide Number Placeholder 10">
            <a:extLst>
              <a:ext uri="{FF2B5EF4-FFF2-40B4-BE49-F238E27FC236}">
                <a16:creationId xmlns:a16="http://schemas.microsoft.com/office/drawing/2014/main" id="{233A373F-D456-4262-ADE1-6A0B1153E832}"/>
              </a:ext>
            </a:extLst>
          </p:cNvPr>
          <p:cNvSpPr>
            <a:spLocks noGrp="1"/>
          </p:cNvSpPr>
          <p:nvPr>
            <p:ph type="sldNum" sz="quarter" idx="7"/>
          </p:nvPr>
        </p:nvSpPr>
        <p:spPr>
          <a:xfrm>
            <a:off x="8496554" y="6475983"/>
            <a:ext cx="128270" cy="177800"/>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240"/>
              </a:lnSpc>
            </a:pPr>
            <a:fld id="{81D60167-4931-47E6-BA6A-407CBD079E47}" type="slidenum">
              <a:rPr lang="en-IN" smtClean="0"/>
              <a:pPr marL="25400">
                <a:lnSpc>
                  <a:spcPts val="1240"/>
                </a:lnSpc>
              </a:pPr>
              <a:t>21</a:t>
            </a:fld>
            <a:endParaRPr lang="en-IN" dirty="0"/>
          </a:p>
        </p:txBody>
      </p:sp>
      <p:sp>
        <p:nvSpPr>
          <p:cNvPr id="12" name="Title 1">
            <a:extLst>
              <a:ext uri="{FF2B5EF4-FFF2-40B4-BE49-F238E27FC236}">
                <a16:creationId xmlns:a16="http://schemas.microsoft.com/office/drawing/2014/main" id="{C27655B8-E0C8-454F-B4BC-0753500492EF}"/>
              </a:ext>
            </a:extLst>
          </p:cNvPr>
          <p:cNvSpPr>
            <a:spLocks noGrp="1"/>
          </p:cNvSpPr>
          <p:nvPr>
            <p:ph type="title"/>
          </p:nvPr>
        </p:nvSpPr>
        <p:spPr>
          <a:xfrm>
            <a:off x="457200" y="274638"/>
            <a:ext cx="8229600" cy="1143000"/>
          </a:xfrm>
        </p:spPr>
        <p:txBody>
          <a:bodyPr>
            <a:normAutofit/>
          </a:bodyPr>
          <a:lstStyle/>
          <a:p>
            <a:pPr algn="l"/>
            <a:r>
              <a:rPr lang="en-IN" sz="2800" b="1" dirty="0">
                <a:latin typeface="Times New Roman" pitchFamily="18" charset="0"/>
                <a:cs typeface="Times New Roman" pitchFamily="18" charset="0"/>
              </a:rPr>
              <a:t>REFERENCES</a:t>
            </a:r>
            <a:endParaRPr lang="en-IN"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D4612A-160A-4F81-BFA0-C25FBA16A255}"/>
              </a:ext>
            </a:extLst>
          </p:cNvPr>
          <p:cNvSpPr txBox="1"/>
          <p:nvPr/>
        </p:nvSpPr>
        <p:spPr>
          <a:xfrm>
            <a:off x="535635" y="1556792"/>
            <a:ext cx="8089189" cy="419198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Suh, H.K. Analysis of thermal performance of an outer-rotor Surface-mounted permanent magnet (SPM) motor for electric vehicles. </a:t>
            </a:r>
            <a:r>
              <a:rPr lang="en-US" sz="2000" b="0" i="1" dirty="0">
                <a:effectLst/>
                <a:latin typeface="Times New Roman" panose="02020603050405020304" pitchFamily="18" charset="0"/>
                <a:cs typeface="Times New Roman" panose="02020603050405020304" pitchFamily="18" charset="0"/>
              </a:rPr>
              <a:t>J Mech Sci Technol</a:t>
            </a:r>
            <a:r>
              <a:rPr lang="en-US" sz="2000" b="0" i="0" dirty="0">
                <a:effectLst/>
                <a:latin typeface="Times New Roman" panose="02020603050405020304" pitchFamily="18" charset="0"/>
                <a:cs typeface="Times New Roman" panose="02020603050405020304" pitchFamily="18" charset="0"/>
              </a:rPr>
              <a:t> 30, 5699–5706 (2016).</a:t>
            </a:r>
            <a:r>
              <a:rPr lang="en-US" sz="2000" b="0" dirty="0">
                <a:latin typeface="Times New Roman" panose="02020603050405020304" pitchFamily="18" charset="0"/>
                <a:cs typeface="Times New Roman" panose="02020603050405020304" pitchFamily="18" charset="0"/>
              </a:rPr>
              <a:t> </a:t>
            </a:r>
          </a:p>
          <a:p>
            <a:pPr marL="342900" indent="-342900" algn="just">
              <a:lnSpc>
                <a:spcPct val="150000"/>
              </a:lnSpc>
              <a:buFont typeface="Wingdings" panose="05000000000000000000" pitchFamily="2" charset="2"/>
              <a:buChar char="Ø"/>
            </a:pPr>
            <a:r>
              <a:rPr lang="en-US" sz="2000" b="0" dirty="0">
                <a:latin typeface="Times New Roman" panose="02020603050405020304" pitchFamily="18" charset="0"/>
                <a:cs typeface="Times New Roman" panose="02020603050405020304" pitchFamily="18" charset="0"/>
              </a:rPr>
              <a:t>Effect of Ambient Temperature on Electric Vehicles’ Energy Consumption and Range: Model Definition and Sensitivity Analysis Based on Nissan Leaf Data, World Electric Vehicle Journal 2019, 10, 2</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Predicting Temperature of Permanent Magnet Synchronous Motor Based on Deep Neural Network Hai Guo 1,2 , </a:t>
            </a:r>
            <a:r>
              <a:rPr lang="en-US" sz="2000" dirty="0" err="1">
                <a:latin typeface="Times New Roman" panose="02020603050405020304" pitchFamily="18" charset="0"/>
                <a:cs typeface="Times New Roman" panose="02020603050405020304" pitchFamily="18" charset="0"/>
              </a:rPr>
              <a:t>Qun</a:t>
            </a:r>
            <a:r>
              <a:rPr lang="en-US" sz="2000" dirty="0">
                <a:latin typeface="Times New Roman" panose="02020603050405020304" pitchFamily="18" charset="0"/>
                <a:cs typeface="Times New Roman" panose="02020603050405020304" pitchFamily="18" charset="0"/>
              </a:rPr>
              <a:t> Ding 1,*, </a:t>
            </a:r>
            <a:r>
              <a:rPr lang="en-US" sz="2000" dirty="0" err="1">
                <a:latin typeface="Times New Roman" panose="02020603050405020304" pitchFamily="18" charset="0"/>
                <a:cs typeface="Times New Roman" panose="02020603050405020304" pitchFamily="18" charset="0"/>
              </a:rPr>
              <a:t>Yifan</a:t>
            </a:r>
            <a:r>
              <a:rPr lang="en-US" sz="2000" dirty="0">
                <a:latin typeface="Times New Roman" panose="02020603050405020304" pitchFamily="18" charset="0"/>
                <a:cs typeface="Times New Roman" panose="02020603050405020304" pitchFamily="18" charset="0"/>
              </a:rPr>
              <a:t> Song 2 , </a:t>
            </a:r>
            <a:r>
              <a:rPr lang="en-US" sz="2000" dirty="0" err="1">
                <a:latin typeface="Times New Roman" panose="02020603050405020304" pitchFamily="18" charset="0"/>
                <a:cs typeface="Times New Roman" panose="02020603050405020304" pitchFamily="18" charset="0"/>
              </a:rPr>
              <a:t>Haoran</a:t>
            </a:r>
            <a:r>
              <a:rPr lang="en-US" sz="2000" dirty="0">
                <a:latin typeface="Times New Roman" panose="02020603050405020304" pitchFamily="18" charset="0"/>
                <a:cs typeface="Times New Roman" panose="02020603050405020304" pitchFamily="18" charset="0"/>
              </a:rPr>
              <a:t> Tang 2 , </a:t>
            </a:r>
            <a:r>
              <a:rPr lang="en-US" sz="2000" dirty="0" err="1">
                <a:latin typeface="Times New Roman" panose="02020603050405020304" pitchFamily="18" charset="0"/>
                <a:cs typeface="Times New Roman" panose="02020603050405020304" pitchFamily="18" charset="0"/>
              </a:rPr>
              <a:t>Likun</a:t>
            </a:r>
            <a:r>
              <a:rPr lang="en-US" sz="2000" dirty="0">
                <a:latin typeface="Times New Roman" panose="02020603050405020304" pitchFamily="18" charset="0"/>
                <a:cs typeface="Times New Roman" panose="02020603050405020304" pitchFamily="18" charset="0"/>
              </a:rPr>
              <a:t> Wang 3 and </a:t>
            </a:r>
            <a:r>
              <a:rPr lang="en-US" sz="2000" dirty="0" err="1">
                <a:latin typeface="Times New Roman" panose="02020603050405020304" pitchFamily="18" charset="0"/>
                <a:cs typeface="Times New Roman" panose="02020603050405020304" pitchFamily="18" charset="0"/>
              </a:rPr>
              <a:t>Jingying</a:t>
            </a:r>
            <a:r>
              <a:rPr lang="en-US" sz="2000" dirty="0">
                <a:latin typeface="Times New Roman" panose="02020603050405020304" pitchFamily="18" charset="0"/>
                <a:cs typeface="Times New Roman" panose="02020603050405020304" pitchFamily="18" charset="0"/>
              </a:rPr>
              <a:t> Zhao 2</a:t>
            </a:r>
            <a:endParaRPr lang="en-IN" sz="20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BB924C28-B8EB-4B5B-9552-9030681F4AB1}"/>
              </a:ext>
            </a:extLst>
          </p:cNvPr>
          <p:cNvSpPr>
            <a:spLocks noGrp="1"/>
          </p:cNvSpPr>
          <p:nvPr>
            <p:ph type="dt" sz="half" idx="6"/>
          </p:nvPr>
        </p:nvSpPr>
        <p:spPr>
          <a:xfrm>
            <a:off x="535635" y="6475983"/>
            <a:ext cx="735965" cy="177800"/>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fld id="{91C8374A-29CE-431D-8CA7-AD741B75D2D2}" type="datetime1">
              <a:rPr lang="en-US" spc="-5" smtClean="0"/>
              <a:pPr marL="12700">
                <a:lnSpc>
                  <a:spcPts val="1240"/>
                </a:lnSpc>
              </a:pPr>
              <a:t>6/20/2021</a:t>
            </a:fld>
            <a:endParaRPr lang="en-US" spc="-5" dirty="0"/>
          </a:p>
        </p:txBody>
      </p:sp>
      <p:sp>
        <p:nvSpPr>
          <p:cNvPr id="7" name="Footer Placeholder 6">
            <a:extLst>
              <a:ext uri="{FF2B5EF4-FFF2-40B4-BE49-F238E27FC236}">
                <a16:creationId xmlns:a16="http://schemas.microsoft.com/office/drawing/2014/main" id="{EB39A180-5191-4E17-B57A-8F24B1F4BFA8}"/>
              </a:ext>
            </a:extLst>
          </p:cNvPr>
          <p:cNvSpPr>
            <a:spLocks noGrp="1"/>
          </p:cNvSpPr>
          <p:nvPr>
            <p:ph type="ftr" sz="quarter" idx="5"/>
          </p:nvPr>
        </p:nvSpPr>
        <p:spPr>
          <a:xfrm>
            <a:off x="4128642" y="6475983"/>
            <a:ext cx="720089" cy="177800"/>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spc="-5"/>
              <a:t>BATCH NO: 09</a:t>
            </a:r>
            <a:endParaRPr lang="en-IN" spc="-5" dirty="0"/>
          </a:p>
        </p:txBody>
      </p:sp>
      <p:sp>
        <p:nvSpPr>
          <p:cNvPr id="8" name="Slide Number Placeholder 7">
            <a:extLst>
              <a:ext uri="{FF2B5EF4-FFF2-40B4-BE49-F238E27FC236}">
                <a16:creationId xmlns:a16="http://schemas.microsoft.com/office/drawing/2014/main" id="{C9B2E6AF-0396-4F34-96AC-CEA38D3ED06F}"/>
              </a:ext>
            </a:extLst>
          </p:cNvPr>
          <p:cNvSpPr>
            <a:spLocks noGrp="1"/>
          </p:cNvSpPr>
          <p:nvPr>
            <p:ph type="sldNum" sz="quarter" idx="7"/>
          </p:nvPr>
        </p:nvSpPr>
        <p:spPr>
          <a:xfrm>
            <a:off x="8496554" y="6475983"/>
            <a:ext cx="128270" cy="177800"/>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240"/>
              </a:lnSpc>
            </a:pPr>
            <a:fld id="{81D60167-4931-47E6-BA6A-407CBD079E47}" type="slidenum">
              <a:rPr lang="en-IN" smtClean="0"/>
              <a:pPr marL="25400">
                <a:lnSpc>
                  <a:spcPts val="1240"/>
                </a:lnSpc>
              </a:pPr>
              <a:t>22</a:t>
            </a:fld>
            <a:endParaRPr lang="en-IN" dirty="0"/>
          </a:p>
        </p:txBody>
      </p:sp>
      <p:sp>
        <p:nvSpPr>
          <p:cNvPr id="9" name="Title 1">
            <a:extLst>
              <a:ext uri="{FF2B5EF4-FFF2-40B4-BE49-F238E27FC236}">
                <a16:creationId xmlns:a16="http://schemas.microsoft.com/office/drawing/2014/main" id="{E82AFDE4-3DFF-40F8-A887-B01B24A306BA}"/>
              </a:ext>
            </a:extLst>
          </p:cNvPr>
          <p:cNvSpPr>
            <a:spLocks noGrp="1"/>
          </p:cNvSpPr>
          <p:nvPr>
            <p:ph type="title"/>
          </p:nvPr>
        </p:nvSpPr>
        <p:spPr>
          <a:xfrm>
            <a:off x="457200" y="274638"/>
            <a:ext cx="8229600" cy="1143000"/>
          </a:xfrm>
        </p:spPr>
        <p:txBody>
          <a:bodyPr>
            <a:normAutofit/>
          </a:bodyPr>
          <a:lstStyle/>
          <a:p>
            <a:pPr algn="l"/>
            <a:r>
              <a:rPr lang="en-IN" sz="2800" b="1" dirty="0">
                <a:latin typeface="Times New Roman" pitchFamily="18" charset="0"/>
                <a:cs typeface="Times New Roman" pitchFamily="18" charset="0"/>
              </a:rPr>
              <a:t>REFERENCES</a:t>
            </a:r>
            <a:endParaRPr lang="en-IN" sz="2800" dirty="0"/>
          </a:p>
        </p:txBody>
      </p:sp>
    </p:spTree>
    <p:extLst>
      <p:ext uri="{BB962C8B-B14F-4D97-AF65-F5344CB8AC3E}">
        <p14:creationId xmlns:p14="http://schemas.microsoft.com/office/powerpoint/2010/main" val="4130460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447636"/>
            <a:ext cx="8229600" cy="55080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800" b="1" dirty="0">
                <a:latin typeface="Times New Roman" pitchFamily="18" charset="0"/>
                <a:cs typeface="Times New Roman" pitchFamily="18" charset="0"/>
              </a:rPr>
              <a:t>PLAGIARISM REPORT</a:t>
            </a:r>
            <a:r>
              <a:rPr lang="en-IN" sz="2400" b="1" dirty="0">
                <a:latin typeface="Times New Roman" pitchFamily="18" charset="0"/>
                <a:cs typeface="Times New Roman" pitchFamily="18" charset="0"/>
              </a:rPr>
              <a:t> </a:t>
            </a:r>
            <a:endParaRPr lang="en-IN" dirty="0"/>
          </a:p>
        </p:txBody>
      </p:sp>
      <p:sp>
        <p:nvSpPr>
          <p:cNvPr id="5" name="Date Placeholder 4">
            <a:extLst>
              <a:ext uri="{FF2B5EF4-FFF2-40B4-BE49-F238E27FC236}">
                <a16:creationId xmlns:a16="http://schemas.microsoft.com/office/drawing/2014/main" id="{3332D3A1-0E5E-472D-B745-2C025C47276F}"/>
              </a:ext>
            </a:extLst>
          </p:cNvPr>
          <p:cNvSpPr>
            <a:spLocks noGrp="1"/>
          </p:cNvSpPr>
          <p:nvPr>
            <p:ph type="dt" sz="half" idx="10"/>
          </p:nvPr>
        </p:nvSpPr>
        <p:spPr/>
        <p:txBody>
          <a:bodyPr/>
          <a:lstStyle/>
          <a:p>
            <a:fld id="{5F4DD05B-3D8A-42C0-9355-07BBB3137F4E}" type="datetime1">
              <a:rPr lang="en-IN" smtClean="0"/>
              <a:t>20-06-2021</a:t>
            </a:fld>
            <a:endParaRPr lang="en-IN"/>
          </a:p>
        </p:txBody>
      </p:sp>
      <p:sp>
        <p:nvSpPr>
          <p:cNvPr id="6" name="Footer Placeholder 5">
            <a:extLst>
              <a:ext uri="{FF2B5EF4-FFF2-40B4-BE49-F238E27FC236}">
                <a16:creationId xmlns:a16="http://schemas.microsoft.com/office/drawing/2014/main" id="{6D564E81-98F8-4D91-BE4F-6D43351F06EF}"/>
              </a:ext>
            </a:extLst>
          </p:cNvPr>
          <p:cNvSpPr>
            <a:spLocks noGrp="1"/>
          </p:cNvSpPr>
          <p:nvPr>
            <p:ph type="ftr" sz="quarter" idx="11"/>
          </p:nvPr>
        </p:nvSpPr>
        <p:spPr/>
        <p:txBody>
          <a:bodyPr/>
          <a:lstStyle/>
          <a:p>
            <a:r>
              <a:rPr lang="en-US"/>
              <a:t>BATCH NO: 9   DEPARTMENT OF COMPUTER SCIENCE &amp; ENGINEERING</a:t>
            </a:r>
            <a:endParaRPr lang="en-IN" dirty="0"/>
          </a:p>
        </p:txBody>
      </p:sp>
      <p:sp>
        <p:nvSpPr>
          <p:cNvPr id="7" name="Slide Number Placeholder 6">
            <a:extLst>
              <a:ext uri="{FF2B5EF4-FFF2-40B4-BE49-F238E27FC236}">
                <a16:creationId xmlns:a16="http://schemas.microsoft.com/office/drawing/2014/main" id="{54BDD47B-C6FF-4D24-A3D9-34B0299ACF82}"/>
              </a:ext>
            </a:extLst>
          </p:cNvPr>
          <p:cNvSpPr>
            <a:spLocks noGrp="1"/>
          </p:cNvSpPr>
          <p:nvPr>
            <p:ph type="sldNum" sz="quarter" idx="12"/>
          </p:nvPr>
        </p:nvSpPr>
        <p:spPr/>
        <p:txBody>
          <a:bodyPr/>
          <a:lstStyle/>
          <a:p>
            <a:fld id="{669AD40C-E5A7-4132-A31D-54A4D1BB6E89}" type="slidenum">
              <a:rPr lang="en-IN" smtClean="0"/>
              <a:t>23</a:t>
            </a:fld>
            <a:endParaRPr lang="en-IN"/>
          </a:p>
        </p:txBody>
      </p:sp>
      <p:pic>
        <p:nvPicPr>
          <p:cNvPr id="8" name="Picture 7">
            <a:extLst>
              <a:ext uri="{FF2B5EF4-FFF2-40B4-BE49-F238E27FC236}">
                <a16:creationId xmlns:a16="http://schemas.microsoft.com/office/drawing/2014/main" id="{71A00B08-3A1D-4E95-AB39-23B884126B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997631"/>
            <a:ext cx="6290630" cy="5150413"/>
          </a:xfrm>
          <a:prstGeom prst="rect">
            <a:avLst/>
          </a:prstGeom>
        </p:spPr>
      </p:pic>
    </p:spTree>
    <p:extLst>
      <p:ext uri="{BB962C8B-B14F-4D97-AF65-F5344CB8AC3E}">
        <p14:creationId xmlns:p14="http://schemas.microsoft.com/office/powerpoint/2010/main" val="1945832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4563" y="661738"/>
            <a:ext cx="8229600" cy="74911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800" b="1" dirty="0">
                <a:latin typeface="Times New Roman" pitchFamily="18" charset="0"/>
                <a:cs typeface="Times New Roman" pitchFamily="18" charset="0"/>
              </a:rPr>
              <a:t>POSTER PRESENTATION</a:t>
            </a:r>
            <a:r>
              <a:rPr lang="en-IN" sz="2400" b="1" dirty="0">
                <a:latin typeface="Times New Roman" pitchFamily="18" charset="0"/>
                <a:cs typeface="Times New Roman" pitchFamily="18" charset="0"/>
              </a:rPr>
              <a:t> </a:t>
            </a:r>
            <a:endParaRPr lang="en-IN" dirty="0"/>
          </a:p>
        </p:txBody>
      </p:sp>
      <p:sp>
        <p:nvSpPr>
          <p:cNvPr id="5" name="Date Placeholder 4">
            <a:extLst>
              <a:ext uri="{FF2B5EF4-FFF2-40B4-BE49-F238E27FC236}">
                <a16:creationId xmlns:a16="http://schemas.microsoft.com/office/drawing/2014/main" id="{3332D3A1-0E5E-472D-B745-2C025C47276F}"/>
              </a:ext>
            </a:extLst>
          </p:cNvPr>
          <p:cNvSpPr>
            <a:spLocks noGrp="1"/>
          </p:cNvSpPr>
          <p:nvPr>
            <p:ph type="dt" sz="half" idx="10"/>
          </p:nvPr>
        </p:nvSpPr>
        <p:spPr/>
        <p:txBody>
          <a:bodyPr/>
          <a:lstStyle/>
          <a:p>
            <a:fld id="{5F4DD05B-3D8A-42C0-9355-07BBB3137F4E}" type="datetime1">
              <a:rPr lang="en-IN" smtClean="0"/>
              <a:t>20-06-2021</a:t>
            </a:fld>
            <a:endParaRPr lang="en-IN"/>
          </a:p>
        </p:txBody>
      </p:sp>
      <p:sp>
        <p:nvSpPr>
          <p:cNvPr id="6" name="Footer Placeholder 5">
            <a:extLst>
              <a:ext uri="{FF2B5EF4-FFF2-40B4-BE49-F238E27FC236}">
                <a16:creationId xmlns:a16="http://schemas.microsoft.com/office/drawing/2014/main" id="{6D564E81-98F8-4D91-BE4F-6D43351F06EF}"/>
              </a:ext>
            </a:extLst>
          </p:cNvPr>
          <p:cNvSpPr>
            <a:spLocks noGrp="1"/>
          </p:cNvSpPr>
          <p:nvPr>
            <p:ph type="ftr" sz="quarter" idx="11"/>
          </p:nvPr>
        </p:nvSpPr>
        <p:spPr/>
        <p:txBody>
          <a:bodyPr/>
          <a:lstStyle/>
          <a:p>
            <a:r>
              <a:rPr lang="en-US"/>
              <a:t>BATCH NO: 9   DEPARTMENT OF COMPUTER SCIENCE &amp; ENGINEERING</a:t>
            </a:r>
            <a:endParaRPr lang="en-IN" dirty="0"/>
          </a:p>
        </p:txBody>
      </p:sp>
      <p:sp>
        <p:nvSpPr>
          <p:cNvPr id="7" name="Slide Number Placeholder 6">
            <a:extLst>
              <a:ext uri="{FF2B5EF4-FFF2-40B4-BE49-F238E27FC236}">
                <a16:creationId xmlns:a16="http://schemas.microsoft.com/office/drawing/2014/main" id="{54BDD47B-C6FF-4D24-A3D9-34B0299ACF82}"/>
              </a:ext>
            </a:extLst>
          </p:cNvPr>
          <p:cNvSpPr>
            <a:spLocks noGrp="1"/>
          </p:cNvSpPr>
          <p:nvPr>
            <p:ph type="sldNum" sz="quarter" idx="12"/>
          </p:nvPr>
        </p:nvSpPr>
        <p:spPr/>
        <p:txBody>
          <a:bodyPr/>
          <a:lstStyle/>
          <a:p>
            <a:fld id="{669AD40C-E5A7-4132-A31D-54A4D1BB6E89}" type="slidenum">
              <a:rPr lang="en-IN" smtClean="0"/>
              <a:t>24</a:t>
            </a:fld>
            <a:endParaRPr lang="en-IN"/>
          </a:p>
        </p:txBody>
      </p:sp>
      <p:pic>
        <p:nvPicPr>
          <p:cNvPr id="8" name="Picture 7">
            <a:extLst>
              <a:ext uri="{FF2B5EF4-FFF2-40B4-BE49-F238E27FC236}">
                <a16:creationId xmlns:a16="http://schemas.microsoft.com/office/drawing/2014/main" id="{199842BF-06BE-4925-A326-1F2186F05B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412" y="1700808"/>
            <a:ext cx="8731175" cy="4365588"/>
          </a:xfrm>
          <a:prstGeom prst="rect">
            <a:avLst/>
          </a:prstGeom>
        </p:spPr>
      </p:pic>
    </p:spTree>
    <p:extLst>
      <p:ext uri="{BB962C8B-B14F-4D97-AF65-F5344CB8AC3E}">
        <p14:creationId xmlns:p14="http://schemas.microsoft.com/office/powerpoint/2010/main" val="3943843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4FEF83-AF28-45AC-AEFA-CB772F7D9CF2}"/>
              </a:ext>
            </a:extLst>
          </p:cNvPr>
          <p:cNvSpPr>
            <a:spLocks noGrp="1"/>
          </p:cNvSpPr>
          <p:nvPr>
            <p:ph idx="1"/>
          </p:nvPr>
        </p:nvSpPr>
        <p:spPr/>
        <p:txBody>
          <a:bodyPr>
            <a:normAutofit/>
          </a:bodyPr>
          <a:lstStyle/>
          <a:p>
            <a:pPr marL="0" indent="0" algn="ctr">
              <a:buNone/>
            </a:pPr>
            <a:endParaRPr lang="en-IN" sz="5000" b="1" dirty="0">
              <a:latin typeface="Times New Roman" panose="02020603050405020304" pitchFamily="18" charset="0"/>
              <a:cs typeface="Times New Roman" panose="02020603050405020304" pitchFamily="18" charset="0"/>
            </a:endParaRPr>
          </a:p>
          <a:p>
            <a:pPr marL="0" indent="0" algn="ctr">
              <a:buNone/>
            </a:pPr>
            <a:r>
              <a:rPr lang="en-IN" sz="5000" b="1" dirty="0">
                <a:latin typeface="Times New Roman" panose="02020603050405020304" pitchFamily="18" charset="0"/>
                <a:cs typeface="Times New Roman" panose="02020603050405020304" pitchFamily="18" charset="0"/>
              </a:rPr>
              <a:t>THANK YOU</a:t>
            </a:r>
          </a:p>
        </p:txBody>
      </p:sp>
      <p:sp>
        <p:nvSpPr>
          <p:cNvPr id="4" name="Date Placeholder 3">
            <a:extLst>
              <a:ext uri="{FF2B5EF4-FFF2-40B4-BE49-F238E27FC236}">
                <a16:creationId xmlns:a16="http://schemas.microsoft.com/office/drawing/2014/main" id="{CDFBAB77-62A8-48C8-A791-1908EBC3F7DC}"/>
              </a:ext>
            </a:extLst>
          </p:cNvPr>
          <p:cNvSpPr>
            <a:spLocks noGrp="1"/>
          </p:cNvSpPr>
          <p:nvPr>
            <p:ph type="dt" sz="half" idx="10"/>
          </p:nvPr>
        </p:nvSpPr>
        <p:spPr/>
        <p:txBody>
          <a:bodyPr/>
          <a:lstStyle/>
          <a:p>
            <a:fld id="{3263002F-4A04-4D1E-9232-4F41530B23D9}" type="datetime1">
              <a:rPr lang="en-IN" smtClean="0"/>
              <a:t>20-06-2021</a:t>
            </a:fld>
            <a:endParaRPr lang="en-IN"/>
          </a:p>
        </p:txBody>
      </p:sp>
      <p:sp>
        <p:nvSpPr>
          <p:cNvPr id="5" name="Footer Placeholder 4">
            <a:extLst>
              <a:ext uri="{FF2B5EF4-FFF2-40B4-BE49-F238E27FC236}">
                <a16:creationId xmlns:a16="http://schemas.microsoft.com/office/drawing/2014/main" id="{5F986E68-BD20-450D-9EC0-FCCBB1BB4B5D}"/>
              </a:ext>
            </a:extLst>
          </p:cNvPr>
          <p:cNvSpPr>
            <a:spLocks noGrp="1"/>
          </p:cNvSpPr>
          <p:nvPr>
            <p:ph type="ftr" sz="quarter" idx="11"/>
          </p:nvPr>
        </p:nvSpPr>
        <p:spPr/>
        <p:txBody>
          <a:bodyPr/>
          <a:lstStyle/>
          <a:p>
            <a:r>
              <a:rPr lang="en-US"/>
              <a:t>BATCH NO: 9   DEPARTMENT OF COMPUTER SCIENCE &amp; ENGINEERING</a:t>
            </a:r>
            <a:endParaRPr lang="en-IN" dirty="0"/>
          </a:p>
        </p:txBody>
      </p:sp>
      <p:sp>
        <p:nvSpPr>
          <p:cNvPr id="6" name="Slide Number Placeholder 5">
            <a:extLst>
              <a:ext uri="{FF2B5EF4-FFF2-40B4-BE49-F238E27FC236}">
                <a16:creationId xmlns:a16="http://schemas.microsoft.com/office/drawing/2014/main" id="{1285B5FE-41DD-4354-96A3-9FBC601CC8BF}"/>
              </a:ext>
            </a:extLst>
          </p:cNvPr>
          <p:cNvSpPr>
            <a:spLocks noGrp="1"/>
          </p:cNvSpPr>
          <p:nvPr>
            <p:ph type="sldNum" sz="quarter" idx="12"/>
          </p:nvPr>
        </p:nvSpPr>
        <p:spPr/>
        <p:txBody>
          <a:bodyPr/>
          <a:lstStyle/>
          <a:p>
            <a:fld id="{669AD40C-E5A7-4132-A31D-54A4D1BB6E89}" type="slidenum">
              <a:rPr lang="en-IN" smtClean="0"/>
              <a:t>25</a:t>
            </a:fld>
            <a:endParaRPr lang="en-IN"/>
          </a:p>
        </p:txBody>
      </p:sp>
    </p:spTree>
    <p:extLst>
      <p:ext uri="{BB962C8B-B14F-4D97-AF65-F5344CB8AC3E}">
        <p14:creationId xmlns:p14="http://schemas.microsoft.com/office/powerpoint/2010/main" val="1040678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normAutofit/>
          </a:bodyPr>
          <a:lstStyle/>
          <a:p>
            <a:pPr algn="l"/>
            <a:r>
              <a:rPr lang="en-IN" sz="2800" b="1" dirty="0">
                <a:latin typeface="Times New Roman" pitchFamily="18" charset="0"/>
                <a:cs typeface="Times New Roman" pitchFamily="18" charset="0"/>
              </a:rPr>
              <a:t>ABSTRACT</a:t>
            </a:r>
          </a:p>
        </p:txBody>
      </p:sp>
      <p:sp>
        <p:nvSpPr>
          <p:cNvPr id="3" name="Content Placeholder 2"/>
          <p:cNvSpPr>
            <a:spLocks noGrp="1"/>
          </p:cNvSpPr>
          <p:nvPr>
            <p:ph idx="1"/>
          </p:nvPr>
        </p:nvSpPr>
        <p:spPr>
          <a:xfrm>
            <a:off x="449289" y="1465530"/>
            <a:ext cx="8229600" cy="4760479"/>
          </a:xfrm>
        </p:spPr>
        <p:txBody>
          <a:bodyPr>
            <a:noAutofit/>
          </a:bodyPr>
          <a:lstStyle/>
          <a:p>
            <a:pPr algn="just">
              <a:lnSpc>
                <a:spcPct val="150000"/>
              </a:lnSpc>
            </a:pPr>
            <a:r>
              <a:rPr lang="en-US" sz="1400" dirty="0">
                <a:latin typeface="Times New Roman" panose="02020603050405020304" pitchFamily="18" charset="0"/>
                <a:cs typeface="Times New Roman" panose="02020603050405020304" pitchFamily="18" charset="0"/>
              </a:rPr>
              <a:t>Nowadays electric vehicles driven by permanent magnet synchronous motors (PMSM) are becoming more and more popular. Many studies have shown a drop in vehicle performance as well as thermal robustness at high motor temperatures due to high speed. </a:t>
            </a:r>
            <a:r>
              <a:rPr lang="en-IN" sz="1400" dirty="0">
                <a:latin typeface="Times New Roman" panose="02020603050405020304" pitchFamily="18" charset="0"/>
                <a:ea typeface="Calibri" panose="020F0502020204030204" pitchFamily="34" charset="0"/>
                <a:cs typeface="Times New Roman" panose="02020603050405020304" pitchFamily="18" charset="0"/>
              </a:rPr>
              <a:t>In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this project, the machine learning methods </a:t>
            </a:r>
            <a:r>
              <a:rPr lang="en-IN" sz="1400" dirty="0">
                <a:latin typeface="Times New Roman" panose="02020603050405020304" pitchFamily="18" charset="0"/>
                <a:ea typeface="Calibri" panose="020F0502020204030204" pitchFamily="34" charset="0"/>
                <a:cs typeface="Times New Roman" panose="02020603050405020304" pitchFamily="18" charset="0"/>
              </a:rPr>
              <a:t>is being</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used </a:t>
            </a:r>
            <a:r>
              <a:rPr lang="en-IN" sz="1400" dirty="0">
                <a:latin typeface="Times New Roman" panose="02020603050405020304" pitchFamily="18" charset="0"/>
                <a:ea typeface="Calibri" panose="020F0502020204030204" pitchFamily="34" charset="0"/>
                <a:cs typeface="Times New Roman" panose="02020603050405020304" pitchFamily="18" charset="0"/>
              </a:rPr>
              <a:t>to</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predict </a:t>
            </a:r>
            <a:r>
              <a:rPr lang="en-IN" sz="1400" dirty="0">
                <a:latin typeface="Times New Roman" panose="02020603050405020304" pitchFamily="18" charset="0"/>
                <a:ea typeface="Calibri" panose="020F0502020204030204" pitchFamily="34" charset="0"/>
                <a:cs typeface="Times New Roman" panose="02020603050405020304" pitchFamily="18" charset="0"/>
              </a:rPr>
              <a:t>the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ambient temperature of electric motor</a:t>
            </a:r>
            <a:r>
              <a:rPr lang="en-US" sz="1400" dirty="0">
                <a:latin typeface="Times New Roman" panose="02020603050405020304" pitchFamily="18" charset="0"/>
                <a:cs typeface="Times New Roman" panose="02020603050405020304" pitchFamily="18" charset="0"/>
              </a:rPr>
              <a:t>. We analyzed and selected major features for models we used later to train the data. Subsequently, regression tools including simple linear regression with selected features, and with added kernels were used.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The raw data set is pre-processed to perform feature scaling and missing values. </a:t>
            </a:r>
            <a:r>
              <a:rPr lang="en-IN" sz="1400" dirty="0">
                <a:latin typeface="Times New Roman" panose="02020603050405020304" pitchFamily="18" charset="0"/>
                <a:ea typeface="Calibri" panose="020F0502020204030204" pitchFamily="34" charset="0"/>
                <a:cs typeface="Times New Roman" panose="02020603050405020304" pitchFamily="18" charset="0"/>
              </a:rPr>
              <a:t>T</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he performance analysis is done for the raw data set and feature reduced electric motor data set by reviewing the performance metrics mean squared error (MSE), Mean Absolute Error (MAE) and R2 Score</a:t>
            </a:r>
            <a:r>
              <a:rPr lang="en-US" sz="1400" dirty="0">
                <a:latin typeface="Times New Roman" panose="02020603050405020304" pitchFamily="18" charset="0"/>
                <a:cs typeface="Times New Roman" panose="02020603050405020304" pitchFamily="18" charset="0"/>
              </a:rPr>
              <a:t>. In order to study the influencing factors of stator winding temperature and prevent motor insulation ageing, insulation burning, permanent magnet demagnetization and other faults caused by high stator winding temperature, we propose a computer model for PMSM temperature prediction. The result can be applied to real-life situation in optimizing motor performance and giving out warnings when the motor temperature is abnormally high (above ambient temperature).</a:t>
            </a:r>
          </a:p>
          <a:p>
            <a:pPr algn="just">
              <a:lnSpc>
                <a:spcPct val="150000"/>
              </a:lnSpc>
            </a:pPr>
            <a:r>
              <a:rPr lang="en-IN" sz="1400" b="1" dirty="0">
                <a:latin typeface="Times New Roman" panose="02020603050405020304" pitchFamily="18" charset="0"/>
                <a:cs typeface="Times New Roman" panose="02020603050405020304" pitchFamily="18" charset="0"/>
              </a:rPr>
              <a:t>Keywords:</a:t>
            </a:r>
            <a:r>
              <a:rPr lang="en-IN" sz="1400" dirty="0">
                <a:latin typeface="Times New Roman" panose="02020603050405020304" pitchFamily="18" charset="0"/>
                <a:cs typeface="Times New Roman" panose="02020603050405020304" pitchFamily="18" charset="0"/>
              </a:rPr>
              <a:t> Machine learning, feature scaling, under sampling, precision, accuracy, classification</a:t>
            </a:r>
          </a:p>
          <a:p>
            <a:pPr>
              <a:lnSpc>
                <a:spcPct val="150000"/>
              </a:lnSpc>
            </a:pPr>
            <a:endParaRPr lang="en-IN" sz="1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BATCH NO: 9   DEPARTMENT OF COMPUTER SCIENCE &amp; ENGINEERING</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t>3</a:t>
            </a:fld>
            <a:endParaRPr lang="en-IN"/>
          </a:p>
        </p:txBody>
      </p:sp>
      <p:sp>
        <p:nvSpPr>
          <p:cNvPr id="6" name="Date Placeholder 5">
            <a:extLst>
              <a:ext uri="{FF2B5EF4-FFF2-40B4-BE49-F238E27FC236}">
                <a16:creationId xmlns:a16="http://schemas.microsoft.com/office/drawing/2014/main" id="{EB54FE56-E558-4C14-AA6C-7A5B80E16273}"/>
              </a:ext>
            </a:extLst>
          </p:cNvPr>
          <p:cNvSpPr>
            <a:spLocks noGrp="1"/>
          </p:cNvSpPr>
          <p:nvPr>
            <p:ph type="dt" sz="half" idx="10"/>
          </p:nvPr>
        </p:nvSpPr>
        <p:spPr/>
        <p:txBody>
          <a:bodyPr/>
          <a:lstStyle/>
          <a:p>
            <a:fld id="{1A16B2BA-9265-488C-A505-06AEC3D86C64}" type="datetime1">
              <a:rPr lang="en-IN" smtClean="0"/>
              <a:t>20-06-2021</a:t>
            </a:fld>
            <a:endParaRPr lang="en-IN"/>
          </a:p>
        </p:txBody>
      </p:sp>
    </p:spTree>
    <p:extLst>
      <p:ext uri="{BB962C8B-B14F-4D97-AF65-F5344CB8AC3E}">
        <p14:creationId xmlns:p14="http://schemas.microsoft.com/office/powerpoint/2010/main" val="1420800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b="1" dirty="0">
                <a:latin typeface="Times New Roman" panose="02020603050405020304" pitchFamily="18" charset="0"/>
                <a:cs typeface="Times New Roman" pitchFamily="18" charset="0"/>
              </a:rPr>
              <a:t>OBJECTIVES</a:t>
            </a:r>
            <a:r>
              <a:rPr lang="en-IN" sz="2800" dirty="0">
                <a:latin typeface="Times New Roman" panose="02020603050405020304" pitchFamily="18" charset="0"/>
                <a:cs typeface="Times New Roman" panose="02020603050405020304" pitchFamily="18" charset="0"/>
              </a:rPr>
              <a:t> </a:t>
            </a:r>
          </a:p>
        </p:txBody>
      </p:sp>
      <p:sp>
        <p:nvSpPr>
          <p:cNvPr id="4" name="Footer Placeholder 3"/>
          <p:cNvSpPr>
            <a:spLocks noGrp="1"/>
          </p:cNvSpPr>
          <p:nvPr>
            <p:ph type="ftr" sz="quarter" idx="11"/>
          </p:nvPr>
        </p:nvSpPr>
        <p:spPr/>
        <p:txBody>
          <a:bodyPr/>
          <a:lstStyle/>
          <a:p>
            <a:r>
              <a:rPr lang="en-US"/>
              <a:t>BATCH NO: 9   DEPARTMENT OF COMPUTER SCIENCE &amp; ENGINEERING</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t>4</a:t>
            </a:fld>
            <a:endParaRPr lang="en-IN"/>
          </a:p>
        </p:txBody>
      </p:sp>
      <p:sp>
        <p:nvSpPr>
          <p:cNvPr id="6" name="Date Placeholder 5">
            <a:extLst>
              <a:ext uri="{FF2B5EF4-FFF2-40B4-BE49-F238E27FC236}">
                <a16:creationId xmlns:a16="http://schemas.microsoft.com/office/drawing/2014/main" id="{D9D9D793-975B-4ACD-846C-B06976F5C8D0}"/>
              </a:ext>
            </a:extLst>
          </p:cNvPr>
          <p:cNvSpPr>
            <a:spLocks noGrp="1"/>
          </p:cNvSpPr>
          <p:nvPr>
            <p:ph type="dt" sz="half" idx="10"/>
          </p:nvPr>
        </p:nvSpPr>
        <p:spPr/>
        <p:txBody>
          <a:bodyPr/>
          <a:lstStyle/>
          <a:p>
            <a:fld id="{E956C249-DC09-4777-A151-151DCE59C3D9}" type="datetime1">
              <a:rPr lang="en-IN" smtClean="0"/>
              <a:t>20-06-2021</a:t>
            </a:fld>
            <a:endParaRPr lang="en-IN"/>
          </a:p>
        </p:txBody>
      </p:sp>
      <p:sp>
        <p:nvSpPr>
          <p:cNvPr id="9" name="TextBox 8">
            <a:extLst>
              <a:ext uri="{FF2B5EF4-FFF2-40B4-BE49-F238E27FC236}">
                <a16:creationId xmlns:a16="http://schemas.microsoft.com/office/drawing/2014/main" id="{C5DA3992-6F12-4DE3-82C5-DD393B27458D}"/>
              </a:ext>
            </a:extLst>
          </p:cNvPr>
          <p:cNvSpPr txBox="1"/>
          <p:nvPr/>
        </p:nvSpPr>
        <p:spPr>
          <a:xfrm>
            <a:off x="457200" y="1124744"/>
            <a:ext cx="8089224" cy="4808368"/>
          </a:xfrm>
          <a:prstGeom prst="rect">
            <a:avLst/>
          </a:prstGeom>
          <a:noFill/>
        </p:spPr>
        <p:txBody>
          <a:bodyPr wrap="square" rtlCol="0">
            <a:spAutoFit/>
          </a:bodyPr>
          <a:lstStyle/>
          <a:p>
            <a:pPr algn="just">
              <a:lnSpc>
                <a:spcPct val="150000"/>
              </a:lnSpc>
              <a:spcAft>
                <a:spcPts val="800"/>
              </a:spcAft>
            </a:pPr>
            <a:r>
              <a:rPr lang="en-IN" sz="2000" b="1" dirty="0">
                <a:latin typeface="Times New Roman" panose="02020603050405020304" pitchFamily="18" charset="0"/>
                <a:cs typeface="Times New Roman" panose="02020603050405020304" pitchFamily="18" charset="0"/>
              </a:rPr>
              <a:t>Aim of the project:</a:t>
            </a:r>
          </a:p>
          <a:p>
            <a:pPr marL="285750" indent="-285750" algn="just">
              <a:lnSpc>
                <a:spcPct val="150000"/>
              </a:lnSpc>
              <a:spcAft>
                <a:spcPts val="800"/>
              </a:spcAf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To develop a software to know the ambient temperature of the electric motor and processed by machine learning algorithms to know the different aspects of electric motor like</a:t>
            </a:r>
            <a:r>
              <a:rPr lang="en-US" sz="1600" dirty="0">
                <a:latin typeface="Times New Roman" panose="02020603050405020304" pitchFamily="18" charset="0"/>
                <a:cs typeface="Times New Roman" panose="02020603050405020304" pitchFamily="18" charset="0"/>
              </a:rPr>
              <a:t> prevent motor insulation ageing, insulation burning, permanent magnet demagnetization and other faults caused by high stator winding temperature.</a:t>
            </a: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spcAft>
                <a:spcPts val="8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 optimize the motor performance and will give warnings when the motor temperature is abnormally high (above ambient temperature).</a:t>
            </a: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spcAft>
                <a:spcPts val="800"/>
              </a:spcAf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Data visualization is also used to represent the output in the form of images, graphs and charts.</a:t>
            </a:r>
          </a:p>
          <a:p>
            <a:pPr algn="just">
              <a:lnSpc>
                <a:spcPct val="150000"/>
              </a:lnSpc>
              <a:spcAft>
                <a:spcPts val="800"/>
              </a:spcAft>
            </a:pPr>
            <a:r>
              <a:rPr lang="en-IN" sz="2000" b="1" dirty="0">
                <a:latin typeface="Times New Roman" panose="02020603050405020304" pitchFamily="18" charset="0"/>
                <a:cs typeface="Times New Roman" panose="02020603050405020304" pitchFamily="18" charset="0"/>
              </a:rPr>
              <a:t>Scope of the project:</a:t>
            </a:r>
          </a:p>
          <a:p>
            <a:pPr marL="285750" indent="-285750" algn="just">
              <a:lnSpc>
                <a:spcPct val="150000"/>
              </a:lnSpc>
              <a:spcAft>
                <a:spcPts val="800"/>
              </a:spcAf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 scope of the project is to increase the motor life in any industries and automobiles.</a:t>
            </a:r>
          </a:p>
        </p:txBody>
      </p:sp>
    </p:spTree>
    <p:extLst>
      <p:ext uri="{BB962C8B-B14F-4D97-AF65-F5344CB8AC3E}">
        <p14:creationId xmlns:p14="http://schemas.microsoft.com/office/powerpoint/2010/main" val="4100536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b="1" dirty="0">
                <a:latin typeface="Times New Roman" pitchFamily="18" charset="0"/>
                <a:cs typeface="Times New Roman" pitchFamily="18" charset="0"/>
              </a:rPr>
              <a:t>INTRODUCTION</a:t>
            </a:r>
            <a:endParaRPr lang="en-IN" sz="2800" dirty="0"/>
          </a:p>
        </p:txBody>
      </p:sp>
      <p:sp>
        <p:nvSpPr>
          <p:cNvPr id="4" name="Footer Placeholder 3"/>
          <p:cNvSpPr>
            <a:spLocks noGrp="1"/>
          </p:cNvSpPr>
          <p:nvPr>
            <p:ph type="ftr" sz="quarter" idx="11"/>
          </p:nvPr>
        </p:nvSpPr>
        <p:spPr/>
        <p:txBody>
          <a:bodyPr/>
          <a:lstStyle/>
          <a:p>
            <a:r>
              <a:rPr lang="en-US"/>
              <a:t>BATCH NO: 9   DEPARTMENT OF COMPUTER SCIENCE &amp; ENGINEERING</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t>5</a:t>
            </a:fld>
            <a:endParaRPr lang="en-IN"/>
          </a:p>
        </p:txBody>
      </p:sp>
      <p:sp>
        <p:nvSpPr>
          <p:cNvPr id="3" name="Date Placeholder 2">
            <a:extLst>
              <a:ext uri="{FF2B5EF4-FFF2-40B4-BE49-F238E27FC236}">
                <a16:creationId xmlns:a16="http://schemas.microsoft.com/office/drawing/2014/main" id="{652CEE95-A3D7-434B-83C9-A1DFDA207BDF}"/>
              </a:ext>
            </a:extLst>
          </p:cNvPr>
          <p:cNvSpPr>
            <a:spLocks noGrp="1"/>
          </p:cNvSpPr>
          <p:nvPr>
            <p:ph type="dt" sz="half" idx="10"/>
          </p:nvPr>
        </p:nvSpPr>
        <p:spPr/>
        <p:txBody>
          <a:bodyPr/>
          <a:lstStyle/>
          <a:p>
            <a:fld id="{239E46FD-5C66-4B0D-B478-1D6D593841F4}" type="datetime1">
              <a:rPr lang="en-IN" smtClean="0"/>
              <a:t>20-06-2021</a:t>
            </a:fld>
            <a:endParaRPr lang="en-IN"/>
          </a:p>
        </p:txBody>
      </p:sp>
      <p:sp>
        <p:nvSpPr>
          <p:cNvPr id="7" name="TextBox 6">
            <a:extLst>
              <a:ext uri="{FF2B5EF4-FFF2-40B4-BE49-F238E27FC236}">
                <a16:creationId xmlns:a16="http://schemas.microsoft.com/office/drawing/2014/main" id="{4FB3CB01-3B43-4FE9-BA1E-0DC712094CC0}"/>
              </a:ext>
            </a:extLst>
          </p:cNvPr>
          <p:cNvSpPr txBox="1"/>
          <p:nvPr/>
        </p:nvSpPr>
        <p:spPr>
          <a:xfrm>
            <a:off x="640588" y="1445015"/>
            <a:ext cx="7862824" cy="4197559"/>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heat loss and cooling modes of a permanent magnet synchronous motor (PMSM) directly affect the its temperature rise. The accurate evaluation and prediction of stator winding temperature is of great significance to the safety and reliability of PMSMs.</a:t>
            </a: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order to study the Ambient temperature of stator winding and prevent motor insulation ageing, insulation burning, permanent magnet demagnetization and other faults caused by high stator winding temperature, we propose a computer model for PMSM temperature prediction from that we optimize the motor performance and will give warnings when the motor temperature is abnormally high.</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5441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b="1" dirty="0">
                <a:latin typeface="Times New Roman" pitchFamily="18" charset="0"/>
                <a:cs typeface="Times New Roman" pitchFamily="18" charset="0"/>
              </a:rPr>
              <a:t>LITERATURE REVIEW</a:t>
            </a:r>
            <a:endParaRPr lang="en-IN" sz="2800" dirty="0"/>
          </a:p>
        </p:txBody>
      </p:sp>
      <p:sp>
        <p:nvSpPr>
          <p:cNvPr id="4" name="Footer Placeholder 3"/>
          <p:cNvSpPr>
            <a:spLocks noGrp="1"/>
          </p:cNvSpPr>
          <p:nvPr>
            <p:ph type="ftr" sz="quarter" idx="11"/>
          </p:nvPr>
        </p:nvSpPr>
        <p:spPr/>
        <p:txBody>
          <a:bodyPr/>
          <a:lstStyle/>
          <a:p>
            <a:r>
              <a:rPr lang="en-US"/>
              <a:t>BATCH NO: 9   DEPARTMENT OF COMPUTER SCIENCE &amp; ENGINEERING</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t>6</a:t>
            </a:fld>
            <a:endParaRPr lang="en-IN"/>
          </a:p>
        </p:txBody>
      </p:sp>
      <p:sp>
        <p:nvSpPr>
          <p:cNvPr id="3" name="Date Placeholder 2">
            <a:extLst>
              <a:ext uri="{FF2B5EF4-FFF2-40B4-BE49-F238E27FC236}">
                <a16:creationId xmlns:a16="http://schemas.microsoft.com/office/drawing/2014/main" id="{18B0BC8C-9D88-4629-A536-251C523F783F}"/>
              </a:ext>
            </a:extLst>
          </p:cNvPr>
          <p:cNvSpPr>
            <a:spLocks noGrp="1"/>
          </p:cNvSpPr>
          <p:nvPr>
            <p:ph type="dt" sz="half" idx="10"/>
          </p:nvPr>
        </p:nvSpPr>
        <p:spPr/>
        <p:txBody>
          <a:bodyPr/>
          <a:lstStyle/>
          <a:p>
            <a:fld id="{DE24E48E-98C1-4B80-A20A-DB877C0A4F91}" type="datetime1">
              <a:rPr lang="en-IN" smtClean="0"/>
              <a:t>20-06-2021</a:t>
            </a:fld>
            <a:endParaRPr lang="en-IN"/>
          </a:p>
        </p:txBody>
      </p:sp>
      <p:sp>
        <p:nvSpPr>
          <p:cNvPr id="9" name="Subtitle 7">
            <a:extLst>
              <a:ext uri="{FF2B5EF4-FFF2-40B4-BE49-F238E27FC236}">
                <a16:creationId xmlns:a16="http://schemas.microsoft.com/office/drawing/2014/main" id="{E2164943-7A5B-4865-9B4B-7D2657239DE1}"/>
              </a:ext>
            </a:extLst>
          </p:cNvPr>
          <p:cNvSpPr txBox="1">
            <a:spLocks/>
          </p:cNvSpPr>
          <p:nvPr/>
        </p:nvSpPr>
        <p:spPr>
          <a:xfrm>
            <a:off x="457200" y="1484784"/>
            <a:ext cx="8229600" cy="44138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0"/>
              </a:spcBef>
              <a:spcAft>
                <a:spcPts val="1000"/>
              </a:spcAft>
              <a:buFont typeface="Wingdings" panose="05000000000000000000" pitchFamily="2" charset="2"/>
              <a:buChar char="q"/>
            </a:pPr>
            <a:r>
              <a:rPr lang="en-US" sz="1600" dirty="0">
                <a:latin typeface="Times New Roman" panose="02020603050405020304" pitchFamily="18" charset="0"/>
                <a:ea typeface="Calibri" panose="020F0502020204030204" pitchFamily="34" charset="0"/>
                <a:cs typeface="Times New Roman" panose="02020603050405020304" pitchFamily="18" charset="0"/>
              </a:rPr>
              <a:t>High-Reliable Temperature Prediction Considering Stray Load Loss for Large Induction Machine.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Sunghyun</a:t>
            </a:r>
            <a:r>
              <a:rPr lang="en-US" sz="1600" dirty="0">
                <a:latin typeface="Times New Roman" panose="02020603050405020304" pitchFamily="18" charset="0"/>
                <a:ea typeface="Calibri" panose="020F0502020204030204" pitchFamily="34" charset="0"/>
                <a:cs typeface="Times New Roman" panose="02020603050405020304" pitchFamily="18" charset="0"/>
              </a:rPr>
              <a:t> Moon 1,2 and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Sungho</a:t>
            </a:r>
            <a:r>
              <a:rPr lang="en-US" sz="1600" dirty="0">
                <a:latin typeface="Times New Roman" panose="02020603050405020304" pitchFamily="18" charset="0"/>
                <a:ea typeface="Calibri" panose="020F0502020204030204" pitchFamily="34" charset="0"/>
                <a:cs typeface="Times New Roman" panose="02020603050405020304" pitchFamily="18" charset="0"/>
              </a:rPr>
              <a:t> Lee, IEEE TRANSACTIONS ON MAGNETICS, VOL. 55, NO. 6, JUNE 2019</a:t>
            </a:r>
          </a:p>
          <a:p>
            <a:pPr lvl="1" algn="just">
              <a:spcAft>
                <a:spcPts val="1000"/>
              </a:spcAft>
              <a:buFont typeface="Wingdings" panose="05000000000000000000" pitchFamily="2" charset="2"/>
              <a:buChar char="Ø"/>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a:latin typeface="Times New Roman" panose="02020603050405020304" pitchFamily="18" charset="0"/>
                <a:ea typeface="Calibri" panose="020F0502020204030204" pitchFamily="34" charset="0"/>
                <a:cs typeface="Times New Roman" panose="02020603050405020304" pitchFamily="18" charset="0"/>
              </a:rPr>
              <a:t>In this paper, a versatile method to allocate the SLL was proposed for high-reliable temperature prediction. Electromagnetic losses were calculated with 2-D transient FEA and verified with experimental measurements of a 1.8 MW 6 kV .The core was segmented into four parts—stator teeth, stator yoke, rotor teeth, and rotor yoke and amplifying fractions from no-load to rated-load condition were calculated for each segment. Stator winding temperature calculated with the proposed synthetic loss was increased by 20% than the temperature with only FEA loss, and then, it completely matched with the result of the actual load test.</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1000"/>
              </a:spcAft>
              <a:buFont typeface="Wingdings" panose="05000000000000000000" pitchFamily="2" charset="2"/>
              <a:buChar char="q"/>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Analysis on Multiple Factors Influencing the Lifetime of IGBTs of Electric Vehicles Converters,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Yalei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Sang1 ,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Xuemei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Wang1 ,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Xun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Yuan1 , Bo Zhang1 ,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Haiping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Wu2 ,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Jiajian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Li1 International Journal of Engineering Research &amp; Technology (IJERT)</a:t>
            </a:r>
            <a:endParaRPr lang="en-US" sz="1600" dirty="0">
              <a:effectLst/>
              <a:latin typeface="Times New Roman" panose="02020603050405020304" pitchFamily="18" charset="0"/>
              <a:cs typeface="Times New Roman" panose="02020603050405020304" pitchFamily="18" charset="0"/>
            </a:endParaRPr>
          </a:p>
          <a:p>
            <a:pPr lvl="1" algn="just">
              <a:spcAft>
                <a:spcPts val="1000"/>
              </a:spcAft>
              <a:buFont typeface="Wingdings" panose="05000000000000000000" pitchFamily="2" charset="2"/>
              <a:buChar char="Ø"/>
            </a:pPr>
            <a:r>
              <a:rPr lang="en-US" sz="1400" dirty="0">
                <a:effectLst/>
                <a:latin typeface="Times New Roman" panose="02020603050405020304" pitchFamily="18" charset="0"/>
                <a:cs typeface="Times New Roman" panose="02020603050405020304" pitchFamily="18" charset="0"/>
              </a:rPr>
              <a:t>This paper has presented a method to predict the lifetime of IGBTs during a long-term driving cycle by considering multiple influence factors, such as the ambient temperature, the driving cycle, and the degradation of thermal resistance. Then the influence factors on lifetime prediction are discussed in detail to improve the accuracy of lifetime prediction. The percentage growth to lifetime prediction for these three influence factors is 108.4%, 124.9%, and 69.9%, respectively.</a:t>
            </a:r>
          </a:p>
          <a:p>
            <a:pPr lvl="1" algn="just">
              <a:spcAft>
                <a:spcPts val="1000"/>
              </a:spcAft>
              <a:buFont typeface="Wingdings" panose="05000000000000000000" pitchFamily="2" charset="2"/>
              <a:buChar char="q"/>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6921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b="1" dirty="0">
                <a:latin typeface="Times New Roman" pitchFamily="18" charset="0"/>
                <a:cs typeface="Times New Roman" pitchFamily="18" charset="0"/>
              </a:rPr>
              <a:t>LITERATURE REVIEW</a:t>
            </a:r>
            <a:endParaRPr lang="en-IN" sz="2800" dirty="0"/>
          </a:p>
        </p:txBody>
      </p:sp>
      <p:sp>
        <p:nvSpPr>
          <p:cNvPr id="4" name="Footer Placeholder 3"/>
          <p:cNvSpPr>
            <a:spLocks noGrp="1"/>
          </p:cNvSpPr>
          <p:nvPr>
            <p:ph type="ftr" sz="quarter" idx="11"/>
          </p:nvPr>
        </p:nvSpPr>
        <p:spPr/>
        <p:txBody>
          <a:bodyPr/>
          <a:lstStyle/>
          <a:p>
            <a:r>
              <a:rPr lang="en-US"/>
              <a:t>BATCH NO: 9   DEPARTMENT OF COMPUTER SCIENCE &amp; ENGINEERING</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t>7</a:t>
            </a:fld>
            <a:endParaRPr lang="en-IN"/>
          </a:p>
        </p:txBody>
      </p:sp>
      <p:sp>
        <p:nvSpPr>
          <p:cNvPr id="3" name="Date Placeholder 2">
            <a:extLst>
              <a:ext uri="{FF2B5EF4-FFF2-40B4-BE49-F238E27FC236}">
                <a16:creationId xmlns:a16="http://schemas.microsoft.com/office/drawing/2014/main" id="{18B0BC8C-9D88-4629-A536-251C523F783F}"/>
              </a:ext>
            </a:extLst>
          </p:cNvPr>
          <p:cNvSpPr>
            <a:spLocks noGrp="1"/>
          </p:cNvSpPr>
          <p:nvPr>
            <p:ph type="dt" sz="half" idx="10"/>
          </p:nvPr>
        </p:nvSpPr>
        <p:spPr/>
        <p:txBody>
          <a:bodyPr/>
          <a:lstStyle/>
          <a:p>
            <a:fld id="{DE24E48E-98C1-4B80-A20A-DB877C0A4F91}" type="datetime1">
              <a:rPr lang="en-IN" smtClean="0"/>
              <a:t>20-06-2021</a:t>
            </a:fld>
            <a:endParaRPr lang="en-IN"/>
          </a:p>
        </p:txBody>
      </p:sp>
      <p:sp>
        <p:nvSpPr>
          <p:cNvPr id="9" name="Subtitle 7">
            <a:extLst>
              <a:ext uri="{FF2B5EF4-FFF2-40B4-BE49-F238E27FC236}">
                <a16:creationId xmlns:a16="http://schemas.microsoft.com/office/drawing/2014/main" id="{E2164943-7A5B-4865-9B4B-7D2657239DE1}"/>
              </a:ext>
            </a:extLst>
          </p:cNvPr>
          <p:cNvSpPr txBox="1">
            <a:spLocks/>
          </p:cNvSpPr>
          <p:nvPr/>
        </p:nvSpPr>
        <p:spPr>
          <a:xfrm>
            <a:off x="457200" y="1484784"/>
            <a:ext cx="8229600" cy="44138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Aft>
                <a:spcPts val="1000"/>
              </a:spcAft>
              <a:buFont typeface="Wingdings" panose="05000000000000000000" pitchFamily="2" charset="2"/>
              <a:buChar char="q"/>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Operating Points as Communication Bridge between Energy Evaluation with Air Temperature and Velocity based on Extreme Learning Machine (ELM) Models</a:t>
            </a:r>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Deqing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Zhai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Yeng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Chai Soh,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Wenjian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Cai, MDPI, Basel, Switzerland</a:t>
            </a:r>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Received: 20 October 2019; Accepted: 21 November 2019; Published: 25 November 2019</a:t>
            </a:r>
          </a:p>
          <a:p>
            <a:pPr lvl="1" algn="just">
              <a:spcAft>
                <a:spcPts val="1000"/>
              </a:spcAft>
              <a:buFont typeface="Wingdings" panose="05000000000000000000" pitchFamily="2" charset="2"/>
              <a:buChar char="Ø"/>
            </a:pPr>
            <a:r>
              <a:rPr lang="en-US" sz="1400" dirty="0">
                <a:effectLst/>
                <a:latin typeface="Times New Roman" panose="02020603050405020304" pitchFamily="18" charset="0"/>
                <a:ea typeface="Calibri" panose="020F0502020204030204" pitchFamily="34" charset="0"/>
              </a:rPr>
              <a:t>According to the experimental data on evaluating the energy consumptions and indoor environmental parameters via the operating points as bridges, the relationships between them are modeled and trained by the experimental data through ELM neural networks ideology. The model predicting results have been shown that the ELM predicting model is accurate within the tolerances. The further study could base on this model to evaluate the thermal comfort level with the respect to energy.</a:t>
            </a:r>
            <a:endParaRPr lang="en-IN" sz="1400" dirty="0">
              <a:latin typeface="Times New Roman" panose="02020603050405020304" pitchFamily="18" charset="0"/>
              <a:cs typeface="Times New Roman" panose="02020603050405020304" pitchFamily="18" charset="0"/>
            </a:endParaRPr>
          </a:p>
          <a:p>
            <a:pPr algn="just">
              <a:spcAft>
                <a:spcPts val="1000"/>
              </a:spcAft>
              <a:buFont typeface="Wingdings" panose="05000000000000000000" pitchFamily="2" charset="2"/>
              <a:buChar char="q"/>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Temperature prediction based on double feedback of three-dimensional forming machine control system</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Yuanbin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Hou;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MeiE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Gao* ; Chen Li;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Hongyan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Li, 2016 International Symposium on Computer, Consumer and Control</a:t>
            </a:r>
          </a:p>
          <a:p>
            <a:pPr lvl="1" algn="just">
              <a:spcAft>
                <a:spcPts val="1000"/>
              </a:spcAft>
              <a:buFont typeface="Wingdings" panose="05000000000000000000" pitchFamily="2" charset="2"/>
              <a:buChar char="Ø"/>
            </a:pPr>
            <a:r>
              <a:rPr lang="en-US" sz="1400" dirty="0">
                <a:effectLst/>
                <a:latin typeface="Times New Roman" panose="02020603050405020304" pitchFamily="18" charset="0"/>
                <a:ea typeface="Calibri" panose="020F0502020204030204" pitchFamily="34" charset="0"/>
              </a:rPr>
              <a:t>Based on the analysis of the actual working conditions of the thermal bed and the hot nozzle of the three dimensional forming machine, a feedback control algorithm is presented based on least squares support vector machine, which is a kind of dual temperature prediction. </a:t>
            </a:r>
          </a:p>
          <a:p>
            <a:pPr lvl="1" algn="just">
              <a:spcAft>
                <a:spcPts val="1000"/>
              </a:spcAft>
              <a:buFont typeface="Wingdings" panose="05000000000000000000" pitchFamily="2" charset="2"/>
              <a:buChar char="Ø"/>
            </a:pPr>
            <a:r>
              <a:rPr lang="en-US" sz="1400" dirty="0">
                <a:effectLst/>
                <a:latin typeface="Times New Roman" panose="02020603050405020304" pitchFamily="18" charset="0"/>
                <a:ea typeface="Calibri" panose="020F0502020204030204" pitchFamily="34" charset="0"/>
              </a:rPr>
              <a:t>Both temperature prediction model based on LS-SVM algorithm is established.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spcAft>
                <a:spcPts val="1000"/>
              </a:spcAft>
              <a:buFont typeface="Wingdings" panose="05000000000000000000" pitchFamily="2" charset="2"/>
              <a:buChar char="q"/>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7132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018"/>
            <a:ext cx="8229600" cy="5287318"/>
          </a:xfrm>
        </p:spPr>
        <p:txBody>
          <a:bodyPr>
            <a:noAutofit/>
          </a:bodyPr>
          <a:lstStyle/>
          <a:p>
            <a:pPr marL="219075" indent="-207010" algn="just">
              <a:spcBef>
                <a:spcPts val="1345"/>
              </a:spcBef>
              <a:buClr>
                <a:srgbClr val="9E3611"/>
              </a:buClr>
              <a:buSzPct val="81250"/>
              <a:buFont typeface="Wingdings"/>
              <a:buChar char=""/>
              <a:tabLst>
                <a:tab pos="219710" algn="l"/>
              </a:tabLst>
            </a:pPr>
            <a:r>
              <a:rPr lang="en-US" sz="1400" dirty="0">
                <a:latin typeface="Times New Roman" panose="02020603050405020304" pitchFamily="18" charset="0"/>
                <a:cs typeface="Times New Roman" panose="02020603050405020304" pitchFamily="18" charset="0"/>
              </a:rPr>
              <a:t>DATA COLLECTION </a:t>
            </a:r>
          </a:p>
          <a:p>
            <a:pPr marL="412115" lvl="1" indent="0" algn="just">
              <a:spcBef>
                <a:spcPts val="1345"/>
              </a:spcBef>
              <a:buClr>
                <a:srgbClr val="9E3611"/>
              </a:buClr>
              <a:buSzPct val="81250"/>
              <a:buNone/>
              <a:tabLst>
                <a:tab pos="219710" algn="l"/>
              </a:tabLst>
            </a:pPr>
            <a:r>
              <a:rPr lang="en-US" sz="1400" dirty="0">
                <a:latin typeface="Times New Roman" panose="02020603050405020304" pitchFamily="18" charset="0"/>
                <a:cs typeface="Times New Roman" panose="02020603050405020304" pitchFamily="18" charset="0"/>
              </a:rPr>
              <a:t>The data collection is the process of selecting the data for the Ambient Temperature of motor. The data set is collected and given to the system to study and predict the new data values using the machine learning algorithms.</a:t>
            </a:r>
          </a:p>
          <a:p>
            <a:pPr marL="183515" indent="-171450" algn="just">
              <a:spcBef>
                <a:spcPts val="1345"/>
              </a:spcBef>
              <a:buClr>
                <a:srgbClr val="9E3611"/>
              </a:buClr>
              <a:buSzPct val="81250"/>
              <a:buFont typeface="Wingdings" panose="05000000000000000000" pitchFamily="2" charset="2"/>
              <a:buChar char="Ø"/>
              <a:tabLst>
                <a:tab pos="219710" algn="l"/>
              </a:tabLst>
            </a:pPr>
            <a:r>
              <a:rPr lang="en-US" sz="1400" dirty="0">
                <a:latin typeface="Times New Roman" panose="02020603050405020304" pitchFamily="18" charset="0"/>
                <a:cs typeface="Times New Roman" panose="02020603050405020304" pitchFamily="18" charset="0"/>
              </a:rPr>
              <a:t>DATA ANALYSIS </a:t>
            </a:r>
          </a:p>
          <a:p>
            <a:pPr marL="412115" lvl="1" indent="0" algn="just">
              <a:spcBef>
                <a:spcPts val="300"/>
              </a:spcBef>
              <a:buClr>
                <a:srgbClr val="9E3611"/>
              </a:buClr>
              <a:buSzPct val="81250"/>
              <a:buNone/>
              <a:tabLst>
                <a:tab pos="219710" algn="l"/>
              </a:tabLst>
            </a:pPr>
            <a:r>
              <a:rPr lang="en-US" sz="1400" dirty="0">
                <a:latin typeface="Times New Roman" panose="02020603050405020304" pitchFamily="18" charset="0"/>
                <a:cs typeface="Times New Roman" panose="02020603050405020304" pitchFamily="18" charset="0"/>
              </a:rPr>
              <a:t>The electric motor temperature dataset extricated from the UCI machine learning store is utilized for usage. The dataset comprises of 9,98,8071 information with following 12 autonomous highlights .</a:t>
            </a:r>
          </a:p>
          <a:p>
            <a:pPr marL="697865" lvl="1" algn="just">
              <a:spcBef>
                <a:spcPts val="300"/>
              </a:spcBef>
              <a:buClr>
                <a:srgbClr val="9E3611"/>
              </a:buClr>
              <a:buSzPct val="81250"/>
              <a:buAutoNum type="romanLcParenBoth"/>
              <a:tabLst>
                <a:tab pos="219710" algn="l"/>
              </a:tabLst>
            </a:pPr>
            <a:r>
              <a:rPr lang="en-US" sz="1400" dirty="0">
                <a:latin typeface="Times New Roman" panose="02020603050405020304" pitchFamily="18" charset="0"/>
                <a:cs typeface="Times New Roman" panose="02020603050405020304" pitchFamily="18" charset="0"/>
              </a:rPr>
              <a:t>Ambient- Encompassing temperature as measured by a warm sensor found closely to the stator. </a:t>
            </a:r>
          </a:p>
          <a:p>
            <a:pPr marL="697865" lvl="1" algn="just">
              <a:spcBef>
                <a:spcPts val="300"/>
              </a:spcBef>
              <a:buClr>
                <a:srgbClr val="9E3611"/>
              </a:buClr>
              <a:buSzPct val="81250"/>
              <a:buAutoNum type="romanLcParenBoth"/>
              <a:tabLst>
                <a:tab pos="219710" algn="l"/>
              </a:tabLst>
            </a:pPr>
            <a:r>
              <a:rPr lang="en-US" sz="1400" dirty="0">
                <a:latin typeface="Times New Roman" panose="02020603050405020304" pitchFamily="18" charset="0"/>
                <a:cs typeface="Times New Roman" panose="02020603050405020304" pitchFamily="18" charset="0"/>
              </a:rPr>
              <a:t>Coolant - Coolant temperature. The engine is water cooled. Estimation is taken at outflow. </a:t>
            </a:r>
          </a:p>
          <a:p>
            <a:pPr marL="697865" lvl="1" algn="just">
              <a:spcBef>
                <a:spcPts val="300"/>
              </a:spcBef>
              <a:buClr>
                <a:srgbClr val="9E3611"/>
              </a:buClr>
              <a:buSzPct val="81250"/>
              <a:buAutoNum type="romanLcParenBoth"/>
              <a:tabLst>
                <a:tab pos="219710" algn="l"/>
              </a:tabLst>
            </a:pPr>
            <a:r>
              <a:rPr lang="en-US" sz="1400" dirty="0" err="1">
                <a:latin typeface="Times New Roman" panose="02020603050405020304" pitchFamily="18" charset="0"/>
                <a:cs typeface="Times New Roman" panose="02020603050405020304" pitchFamily="18" charset="0"/>
              </a:rPr>
              <a:t>Ud</a:t>
            </a:r>
            <a:r>
              <a:rPr lang="en-US" sz="1400" dirty="0">
                <a:latin typeface="Times New Roman" panose="02020603050405020304" pitchFamily="18" charset="0"/>
                <a:cs typeface="Times New Roman" panose="02020603050405020304" pitchFamily="18" charset="0"/>
              </a:rPr>
              <a:t>- Voltage d-component </a:t>
            </a:r>
          </a:p>
          <a:p>
            <a:pPr marL="697865" lvl="1" algn="just">
              <a:spcBef>
                <a:spcPts val="300"/>
              </a:spcBef>
              <a:buClr>
                <a:srgbClr val="9E3611"/>
              </a:buClr>
              <a:buSzPct val="81250"/>
              <a:buAutoNum type="romanLcParenBoth"/>
              <a:tabLst>
                <a:tab pos="219710" algn="l"/>
              </a:tabLst>
            </a:pPr>
            <a:r>
              <a:rPr lang="en-US" sz="1400" dirty="0" err="1">
                <a:latin typeface="Times New Roman" panose="02020603050405020304" pitchFamily="18" charset="0"/>
                <a:cs typeface="Times New Roman" panose="02020603050405020304" pitchFamily="18" charset="0"/>
              </a:rPr>
              <a:t>Uq</a:t>
            </a:r>
            <a:r>
              <a:rPr lang="en-US" sz="1400" dirty="0">
                <a:latin typeface="Times New Roman" panose="02020603050405020304" pitchFamily="18" charset="0"/>
                <a:cs typeface="Times New Roman" panose="02020603050405020304" pitchFamily="18" charset="0"/>
              </a:rPr>
              <a:t> - Voltage q-component </a:t>
            </a:r>
          </a:p>
          <a:p>
            <a:pPr marL="697865" lvl="1" algn="just">
              <a:spcBef>
                <a:spcPts val="300"/>
              </a:spcBef>
              <a:buClr>
                <a:srgbClr val="9E3611"/>
              </a:buClr>
              <a:buSzPct val="81250"/>
              <a:buAutoNum type="romanLcParenBoth"/>
              <a:tabLst>
                <a:tab pos="219710" algn="l"/>
              </a:tabLst>
            </a:pPr>
            <a:r>
              <a:rPr lang="en-US" sz="1400" dirty="0">
                <a:latin typeface="Times New Roman" panose="02020603050405020304" pitchFamily="18" charset="0"/>
                <a:cs typeface="Times New Roman" panose="02020603050405020304" pitchFamily="18" charset="0"/>
              </a:rPr>
              <a:t>Motor speed </a:t>
            </a:r>
          </a:p>
          <a:p>
            <a:pPr marL="697865" lvl="1" algn="just">
              <a:spcBef>
                <a:spcPts val="300"/>
              </a:spcBef>
              <a:buClr>
                <a:srgbClr val="9E3611"/>
              </a:buClr>
              <a:buSzPct val="81250"/>
              <a:buAutoNum type="romanLcParenBoth"/>
              <a:tabLst>
                <a:tab pos="219710" algn="l"/>
              </a:tabLst>
            </a:pPr>
            <a:r>
              <a:rPr lang="en-US" sz="1400" dirty="0">
                <a:latin typeface="Times New Roman" panose="02020603050405020304" pitchFamily="18" charset="0"/>
                <a:cs typeface="Times New Roman" panose="02020603050405020304" pitchFamily="18" charset="0"/>
              </a:rPr>
              <a:t>Torque - Torque induced by electricity. </a:t>
            </a:r>
          </a:p>
          <a:p>
            <a:pPr marL="697865" lvl="1" algn="just">
              <a:spcBef>
                <a:spcPts val="300"/>
              </a:spcBef>
              <a:buClr>
                <a:srgbClr val="9E3611"/>
              </a:buClr>
              <a:buSzPct val="81250"/>
              <a:buAutoNum type="romanLcParenBoth"/>
              <a:tabLst>
                <a:tab pos="219710" algn="l"/>
              </a:tabLst>
            </a:pPr>
            <a:r>
              <a:rPr lang="en-US" sz="1400" dirty="0">
                <a:latin typeface="Times New Roman" panose="02020603050405020304" pitchFamily="18" charset="0"/>
                <a:cs typeface="Times New Roman" panose="02020603050405020304" pitchFamily="18" charset="0"/>
              </a:rPr>
              <a:t>Id – electricity d component </a:t>
            </a:r>
          </a:p>
          <a:p>
            <a:pPr marL="697865" lvl="1" algn="just">
              <a:spcBef>
                <a:spcPts val="300"/>
              </a:spcBef>
              <a:buClr>
                <a:srgbClr val="9E3611"/>
              </a:buClr>
              <a:buSzPct val="81250"/>
              <a:buAutoNum type="romanLcParenBoth"/>
              <a:tabLst>
                <a:tab pos="219710" algn="l"/>
              </a:tabLst>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Iq</a:t>
            </a:r>
            <a:r>
              <a:rPr lang="en-US" sz="1400" dirty="0">
                <a:latin typeface="Times New Roman" panose="02020603050405020304" pitchFamily="18" charset="0"/>
                <a:cs typeface="Times New Roman" panose="02020603050405020304" pitchFamily="18" charset="0"/>
              </a:rPr>
              <a:t> – electricity d component </a:t>
            </a:r>
          </a:p>
          <a:p>
            <a:pPr marL="697865" lvl="1" algn="just">
              <a:spcBef>
                <a:spcPts val="300"/>
              </a:spcBef>
              <a:buClr>
                <a:srgbClr val="9E3611"/>
              </a:buClr>
              <a:buSzPct val="81250"/>
              <a:buAutoNum type="romanLcParenBoth"/>
              <a:tabLst>
                <a:tab pos="219710" algn="l"/>
              </a:tabLst>
            </a:pPr>
            <a:r>
              <a:rPr lang="en-US" sz="1400" dirty="0" err="1">
                <a:latin typeface="Times New Roman" panose="02020603050405020304" pitchFamily="18" charset="0"/>
                <a:cs typeface="Times New Roman" panose="02020603050405020304" pitchFamily="18" charset="0"/>
              </a:rPr>
              <a:t>statoryoke</a:t>
            </a:r>
            <a:r>
              <a:rPr lang="en-US" sz="1400" dirty="0">
                <a:latin typeface="Times New Roman" panose="02020603050405020304" pitchFamily="18" charset="0"/>
                <a:cs typeface="Times New Roman" panose="02020603050405020304" pitchFamily="18" charset="0"/>
              </a:rPr>
              <a:t> - Stator yoke burden temperature measured with a warm sensor. </a:t>
            </a:r>
          </a:p>
          <a:p>
            <a:pPr marL="697865" lvl="1" algn="just">
              <a:spcBef>
                <a:spcPts val="300"/>
              </a:spcBef>
              <a:buClr>
                <a:srgbClr val="9E3611"/>
              </a:buClr>
              <a:buSzPct val="81250"/>
              <a:buAutoNum type="romanLcParenBoth"/>
              <a:tabLst>
                <a:tab pos="219710" algn="l"/>
              </a:tabLst>
            </a:pPr>
            <a:r>
              <a:rPr lang="en-US" sz="1400" dirty="0" err="1">
                <a:latin typeface="Times New Roman" panose="02020603050405020304" pitchFamily="18" charset="0"/>
                <a:cs typeface="Times New Roman" panose="02020603050405020304" pitchFamily="18" charset="0"/>
              </a:rPr>
              <a:t>statortooth</a:t>
            </a:r>
            <a:r>
              <a:rPr lang="en-US" sz="1400" dirty="0">
                <a:latin typeface="Times New Roman" panose="02020603050405020304" pitchFamily="18" charset="0"/>
                <a:cs typeface="Times New Roman" panose="02020603050405020304" pitchFamily="18" charset="0"/>
              </a:rPr>
              <a:t> - Stator tooth burden temperature measured with a warm sensor. </a:t>
            </a:r>
          </a:p>
          <a:p>
            <a:pPr marL="697865" lvl="1" algn="just">
              <a:spcBef>
                <a:spcPts val="300"/>
              </a:spcBef>
              <a:buClr>
                <a:srgbClr val="9E3611"/>
              </a:buClr>
              <a:buSzPct val="81250"/>
              <a:buAutoNum type="romanLcParenBoth"/>
              <a:tabLst>
                <a:tab pos="219710" algn="l"/>
              </a:tabLst>
            </a:pPr>
            <a:r>
              <a:rPr lang="en-US" sz="1400" dirty="0" err="1">
                <a:latin typeface="Times New Roman" panose="02020603050405020304" pitchFamily="18" charset="0"/>
                <a:cs typeface="Times New Roman" panose="02020603050405020304" pitchFamily="18" charset="0"/>
              </a:rPr>
              <a:t>statorwinding</a:t>
            </a:r>
            <a:r>
              <a:rPr lang="en-US" sz="1400" dirty="0">
                <a:latin typeface="Times New Roman" panose="02020603050405020304" pitchFamily="18" charset="0"/>
                <a:cs typeface="Times New Roman" panose="02020603050405020304" pitchFamily="18" charset="0"/>
              </a:rPr>
              <a:t> - Stator wind burden temperature measured with a warm sensor. </a:t>
            </a:r>
          </a:p>
          <a:p>
            <a:pPr marL="697865" lvl="1" algn="just">
              <a:spcBef>
                <a:spcPts val="300"/>
              </a:spcBef>
              <a:buClr>
                <a:srgbClr val="9E3611"/>
              </a:buClr>
              <a:buSzPct val="81250"/>
              <a:buAutoNum type="romanLcParenBoth"/>
              <a:tabLst>
                <a:tab pos="219710" algn="l"/>
              </a:tabLst>
            </a:pPr>
            <a:r>
              <a:rPr lang="en-US" sz="1400" dirty="0">
                <a:latin typeface="Times New Roman" panose="02020603050405020304" pitchFamily="18" charset="0"/>
                <a:cs typeface="Times New Roman" panose="02020603050405020304" pitchFamily="18" charset="0"/>
              </a:rPr>
              <a:t>Profile id – identifier of the electric motor machine</a:t>
            </a:r>
          </a:p>
        </p:txBody>
      </p:sp>
      <p:sp>
        <p:nvSpPr>
          <p:cNvPr id="4" name="Footer Placeholder 3"/>
          <p:cNvSpPr>
            <a:spLocks noGrp="1"/>
          </p:cNvSpPr>
          <p:nvPr>
            <p:ph type="ftr" sz="quarter" idx="11"/>
          </p:nvPr>
        </p:nvSpPr>
        <p:spPr/>
        <p:txBody>
          <a:bodyPr/>
          <a:lstStyle/>
          <a:p>
            <a:r>
              <a:rPr lang="en-US"/>
              <a:t>BATCH NO: 9   DEPARTMENT OF COMPUTER SCIENCE &amp; ENGINEERING</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t>8</a:t>
            </a:fld>
            <a:endParaRPr lang="en-IN"/>
          </a:p>
        </p:txBody>
      </p:sp>
      <p:sp>
        <p:nvSpPr>
          <p:cNvPr id="6" name="Title 1"/>
          <p:cNvSpPr>
            <a:spLocks noGrp="1"/>
          </p:cNvSpPr>
          <p:nvPr>
            <p:ph type="title"/>
          </p:nvPr>
        </p:nvSpPr>
        <p:spPr/>
        <p:txBody>
          <a:bodyPr>
            <a:normAutofit/>
          </a:bodyPr>
          <a:lstStyle/>
          <a:p>
            <a:pPr algn="l"/>
            <a:r>
              <a:rPr lang="en-IN" sz="2800" b="1" dirty="0">
                <a:latin typeface="Times New Roman" pitchFamily="18" charset="0"/>
                <a:cs typeface="Times New Roman" pitchFamily="18" charset="0"/>
              </a:rPr>
              <a:t>DESIGN AND METHODOLOGIES</a:t>
            </a:r>
            <a:endParaRPr lang="en-IN" sz="2800" dirty="0"/>
          </a:p>
        </p:txBody>
      </p:sp>
      <p:sp>
        <p:nvSpPr>
          <p:cNvPr id="2" name="Date Placeholder 1">
            <a:extLst>
              <a:ext uri="{FF2B5EF4-FFF2-40B4-BE49-F238E27FC236}">
                <a16:creationId xmlns:a16="http://schemas.microsoft.com/office/drawing/2014/main" id="{C3397D96-83FE-4216-8172-3654D20CA535}"/>
              </a:ext>
            </a:extLst>
          </p:cNvPr>
          <p:cNvSpPr>
            <a:spLocks noGrp="1"/>
          </p:cNvSpPr>
          <p:nvPr>
            <p:ph type="dt" sz="half" idx="10"/>
          </p:nvPr>
        </p:nvSpPr>
        <p:spPr/>
        <p:txBody>
          <a:bodyPr/>
          <a:lstStyle/>
          <a:p>
            <a:fld id="{DE7B8A86-65FA-45C8-9A5F-987E88098AAB}" type="datetime1">
              <a:rPr lang="en-IN" smtClean="0"/>
              <a:t>20-06-2021</a:t>
            </a:fld>
            <a:endParaRPr lang="en-IN"/>
          </a:p>
        </p:txBody>
      </p:sp>
    </p:spTree>
    <p:extLst>
      <p:ext uri="{BB962C8B-B14F-4D97-AF65-F5344CB8AC3E}">
        <p14:creationId xmlns:p14="http://schemas.microsoft.com/office/powerpoint/2010/main" val="4020428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556A1-3EE2-43AB-AA9B-AA33036633E7}"/>
              </a:ext>
            </a:extLst>
          </p:cNvPr>
          <p:cNvSpPr>
            <a:spLocks noGrp="1"/>
          </p:cNvSpPr>
          <p:nvPr>
            <p:ph idx="1"/>
          </p:nvPr>
        </p:nvSpPr>
        <p:spPr>
          <a:xfrm>
            <a:off x="457200" y="1484784"/>
            <a:ext cx="8229600" cy="4641379"/>
          </a:xfrm>
        </p:spPr>
        <p:txBody>
          <a:bodyPr>
            <a:normAutofit fontScale="77500" lnSpcReduction="20000"/>
          </a:bodyPr>
          <a:lstStyle/>
          <a:p>
            <a:pPr algn="just">
              <a:lnSpc>
                <a:spcPct val="170000"/>
              </a:lnSpc>
            </a:pPr>
            <a:r>
              <a:rPr lang="en-IN" sz="2400" dirty="0">
                <a:latin typeface="Times New Roman" panose="02020603050405020304" pitchFamily="18" charset="0"/>
                <a:cs typeface="Times New Roman" panose="02020603050405020304" pitchFamily="18" charset="0"/>
              </a:rPr>
              <a:t>Standards of the project ensure that quality is maintained throughout the project and to effectively manage all the documentation created throughout the project. The project is maintained and done according to the standards of the system. </a:t>
            </a:r>
          </a:p>
          <a:p>
            <a:pPr algn="just">
              <a:lnSpc>
                <a:spcPct val="170000"/>
              </a:lnSpc>
            </a:pPr>
            <a:r>
              <a:rPr lang="en-IN" sz="2400" dirty="0">
                <a:latin typeface="Times New Roman" panose="02020603050405020304" pitchFamily="18" charset="0"/>
                <a:cs typeface="Times New Roman" panose="02020603050405020304" pitchFamily="18" charset="0"/>
              </a:rPr>
              <a:t>Policies of the project are managed effectively within the scope, quality and resources (time and risk limitations). Appropriate governance and supervision are established During the life of a project, communication, quality, and risk management plans are developed and executed. Appropriate authorization and acceptance shall be established during a project’s lifetime.</a:t>
            </a:r>
          </a:p>
          <a:p>
            <a:endParaRPr lang="en-IN" dirty="0"/>
          </a:p>
        </p:txBody>
      </p:sp>
      <p:sp>
        <p:nvSpPr>
          <p:cNvPr id="4" name="Date Placeholder 3">
            <a:extLst>
              <a:ext uri="{FF2B5EF4-FFF2-40B4-BE49-F238E27FC236}">
                <a16:creationId xmlns:a16="http://schemas.microsoft.com/office/drawing/2014/main" id="{D968F232-96BB-4175-B0E9-D1199DE3D24C}"/>
              </a:ext>
            </a:extLst>
          </p:cNvPr>
          <p:cNvSpPr>
            <a:spLocks noGrp="1"/>
          </p:cNvSpPr>
          <p:nvPr>
            <p:ph type="dt" sz="half" idx="10"/>
          </p:nvPr>
        </p:nvSpPr>
        <p:spPr/>
        <p:txBody>
          <a:bodyPr/>
          <a:lstStyle/>
          <a:p>
            <a:fld id="{EA88B0F6-2336-465F-A437-6D245E94847D}" type="datetime1">
              <a:rPr lang="en-IN" smtClean="0"/>
              <a:t>20-06-2021</a:t>
            </a:fld>
            <a:endParaRPr lang="en-IN"/>
          </a:p>
        </p:txBody>
      </p:sp>
      <p:sp>
        <p:nvSpPr>
          <p:cNvPr id="5" name="Footer Placeholder 4">
            <a:extLst>
              <a:ext uri="{FF2B5EF4-FFF2-40B4-BE49-F238E27FC236}">
                <a16:creationId xmlns:a16="http://schemas.microsoft.com/office/drawing/2014/main" id="{5C7481EB-22A4-4E54-81A4-2ED32F891AD5}"/>
              </a:ext>
            </a:extLst>
          </p:cNvPr>
          <p:cNvSpPr>
            <a:spLocks noGrp="1"/>
          </p:cNvSpPr>
          <p:nvPr>
            <p:ph type="ftr" sz="quarter" idx="11"/>
          </p:nvPr>
        </p:nvSpPr>
        <p:spPr/>
        <p:txBody>
          <a:bodyPr/>
          <a:lstStyle/>
          <a:p>
            <a:r>
              <a:rPr lang="en-US"/>
              <a:t>BATCH NO: 9   DEPARTMENT OF COMPUTER SCIENCE &amp; ENGINEERING</a:t>
            </a:r>
            <a:endParaRPr lang="en-IN" dirty="0"/>
          </a:p>
        </p:txBody>
      </p:sp>
      <p:sp>
        <p:nvSpPr>
          <p:cNvPr id="6" name="Slide Number Placeholder 5">
            <a:extLst>
              <a:ext uri="{FF2B5EF4-FFF2-40B4-BE49-F238E27FC236}">
                <a16:creationId xmlns:a16="http://schemas.microsoft.com/office/drawing/2014/main" id="{E3CF7177-C469-4854-BC29-3FEA82E78671}"/>
              </a:ext>
            </a:extLst>
          </p:cNvPr>
          <p:cNvSpPr>
            <a:spLocks noGrp="1"/>
          </p:cNvSpPr>
          <p:nvPr>
            <p:ph type="sldNum" sz="quarter" idx="12"/>
          </p:nvPr>
        </p:nvSpPr>
        <p:spPr/>
        <p:txBody>
          <a:bodyPr/>
          <a:lstStyle/>
          <a:p>
            <a:fld id="{669AD40C-E5A7-4132-A31D-54A4D1BB6E89}" type="slidenum">
              <a:rPr lang="en-IN" smtClean="0"/>
              <a:t>9</a:t>
            </a:fld>
            <a:endParaRPr lang="en-IN"/>
          </a:p>
        </p:txBody>
      </p:sp>
      <p:sp>
        <p:nvSpPr>
          <p:cNvPr id="7" name="Title 1">
            <a:extLst>
              <a:ext uri="{FF2B5EF4-FFF2-40B4-BE49-F238E27FC236}">
                <a16:creationId xmlns:a16="http://schemas.microsoft.com/office/drawing/2014/main" id="{AB38DA3E-724E-445F-9419-A4D73C10D3E5}"/>
              </a:ext>
            </a:extLst>
          </p:cNvPr>
          <p:cNvSpPr>
            <a:spLocks noGrp="1"/>
          </p:cNvSpPr>
          <p:nvPr>
            <p:ph type="title"/>
          </p:nvPr>
        </p:nvSpPr>
        <p:spPr>
          <a:xfrm>
            <a:off x="457200" y="260648"/>
            <a:ext cx="8229600" cy="1156990"/>
          </a:xfrm>
        </p:spPr>
        <p:txBody>
          <a:bodyPr>
            <a:normAutofit/>
          </a:bodyPr>
          <a:lstStyle/>
          <a:p>
            <a:pPr algn="l"/>
            <a:r>
              <a:rPr lang="en-IN" sz="2800" b="1" dirty="0">
                <a:latin typeface="Times New Roman" pitchFamily="18" charset="0"/>
                <a:cs typeface="Times New Roman" pitchFamily="18" charset="0"/>
              </a:rPr>
              <a:t>STANDARDS AND POLICIES</a:t>
            </a:r>
            <a:endParaRPr lang="en-IN" sz="2800" dirty="0"/>
          </a:p>
        </p:txBody>
      </p:sp>
    </p:spTree>
    <p:extLst>
      <p:ext uri="{BB962C8B-B14F-4D97-AF65-F5344CB8AC3E}">
        <p14:creationId xmlns:p14="http://schemas.microsoft.com/office/powerpoint/2010/main" val="3618607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2255</Words>
  <Application>Microsoft Office PowerPoint</Application>
  <PresentationFormat>On-screen Show (4:3)</PresentationFormat>
  <Paragraphs>221</Paragraphs>
  <Slides>25</Slides>
  <Notes>1</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Times New Roman</vt:lpstr>
      <vt:lpstr>Wingdings</vt:lpstr>
      <vt:lpstr>Office Theme</vt:lpstr>
      <vt:lpstr>PowerPoint Presentation</vt:lpstr>
      <vt:lpstr>PowerPoint Presentation</vt:lpstr>
      <vt:lpstr>ABSTRACT</vt:lpstr>
      <vt:lpstr>OBJECTIVES </vt:lpstr>
      <vt:lpstr>INTRODUCTION</vt:lpstr>
      <vt:lpstr>LITERATURE REVIEW</vt:lpstr>
      <vt:lpstr>LITERATURE REVIEW</vt:lpstr>
      <vt:lpstr>DESIGN AND METHODOLOGIES</vt:lpstr>
      <vt:lpstr>STANDARDS AND POLICIES</vt:lpstr>
      <vt:lpstr>IMPLEMENTATION</vt:lpstr>
      <vt:lpstr>IMPLEMENTATION</vt:lpstr>
      <vt:lpstr>IMPLEMENTATION</vt:lpstr>
      <vt:lpstr>IMPLEMENTATION</vt:lpstr>
      <vt:lpstr>TESTING</vt:lpstr>
      <vt:lpstr>PowerPoint Presentation</vt:lpstr>
      <vt:lpstr>PowerPoint Presentation</vt:lpstr>
      <vt:lpstr>PowerPoint Presentation</vt:lpstr>
      <vt:lpstr>DEMO VIDEO</vt:lpstr>
      <vt:lpstr>CONCLUSION</vt:lpstr>
      <vt:lpstr>FUTURE ENHANCEMENTS</vt:lpstr>
      <vt:lpstr>REFERENCES</vt:lpstr>
      <vt:lpstr>REFERENCES</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Ritesh Ranjan</cp:lastModifiedBy>
  <cp:revision>44</cp:revision>
  <dcterms:created xsi:type="dcterms:W3CDTF">2020-03-05T03:47:09Z</dcterms:created>
  <dcterms:modified xsi:type="dcterms:W3CDTF">2021-06-20T11:54:35Z</dcterms:modified>
</cp:coreProperties>
</file>