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6" d="100"/>
          <a:sy n="26" d="100"/>
        </p:scale>
        <p:origin x="629" y="86"/>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Verdana" panose="020B0604030504040204" pitchFamily="34" charset="0"/>
                <a:ea typeface="Verdana" panose="020B0604030504040204" pitchFamily="34" charset="0"/>
              </a:rPr>
              <a:t>AMBIENT TEMPERATURE PREDICTION OF ELECTRIC MOTOR USING MACHINE LEARNING</a:t>
            </a:r>
          </a:p>
        </p:txBody>
      </p:sp>
      <p:sp>
        <p:nvSpPr>
          <p:cNvPr id="2171" name="Text Box 123"/>
          <p:cNvSpPr txBox="1">
            <a:spLocks noChangeArrowheads="1"/>
          </p:cNvSpPr>
          <p:nvPr/>
        </p:nvSpPr>
        <p:spPr bwMode="auto">
          <a:xfrm>
            <a:off x="7326312" y="2011879"/>
            <a:ext cx="36564888" cy="150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1156CS601 – MINOR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20-21</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44018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822078" y="1289977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28" name="Text Box 180"/>
          <p:cNvSpPr txBox="1">
            <a:spLocks noChangeArrowheads="1"/>
          </p:cNvSpPr>
          <p:nvPr/>
        </p:nvSpPr>
        <p:spPr bwMode="auto">
          <a:xfrm>
            <a:off x="33101521" y="12537775"/>
            <a:ext cx="87745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 Internal structure of a permanent magnet synchronous motor (PMSM).</a:t>
            </a:r>
            <a:endParaRPr lang="en-US" sz="2000"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280551" y="16687719"/>
            <a:ext cx="5943600" cy="9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339545" y="17616368"/>
            <a:ext cx="5943600" cy="4062651"/>
          </a:xfrm>
          <a:prstGeom prst="rect">
            <a:avLst/>
          </a:prstGeom>
          <a:solidFill>
            <a:schemeClr val="accent1">
              <a:lumMod val="75000"/>
            </a:schemeClr>
          </a:solidFill>
          <a:ln>
            <a:noFill/>
          </a:ln>
          <a:effectLst/>
        </p:spPr>
        <p:txBody>
          <a:bodyPr lIns="228600" tIns="228600" rIns="228600" bIns="228600">
            <a:spAutoFit/>
          </a:bodyPr>
          <a:lstStyle/>
          <a:p>
            <a:r>
              <a:rPr lang="en-US" sz="2600" dirty="0">
                <a:solidFill>
                  <a:schemeClr val="bg1"/>
                </a:solidFill>
                <a:latin typeface="Calibri" pitchFamily="34" charset="0"/>
              </a:rPr>
              <a:t>&lt;Student 1. 14558/</a:t>
            </a:r>
            <a:r>
              <a:rPr lang="en-US" sz="2600" dirty="0" err="1">
                <a:solidFill>
                  <a:schemeClr val="bg1"/>
                </a:solidFill>
                <a:latin typeface="Calibri" pitchFamily="34" charset="0"/>
              </a:rPr>
              <a:t>Utpal</a:t>
            </a:r>
            <a:r>
              <a:rPr lang="en-US" sz="2600" dirty="0">
                <a:solidFill>
                  <a:schemeClr val="bg1"/>
                </a:solidFill>
                <a:latin typeface="Calibri" pitchFamily="34" charset="0"/>
              </a:rPr>
              <a:t>&gt;</a:t>
            </a:r>
          </a:p>
          <a:p>
            <a:r>
              <a:rPr lang="en-US" sz="2600" dirty="0">
                <a:solidFill>
                  <a:schemeClr val="bg1"/>
                </a:solidFill>
                <a:latin typeface="Calibri" pitchFamily="34" charset="0"/>
              </a:rPr>
              <a:t>&lt;Student 2 .14607/Ritesh&gt;</a:t>
            </a:r>
          </a:p>
          <a:p>
            <a:r>
              <a:rPr lang="en-US" sz="2600" dirty="0">
                <a:solidFill>
                  <a:schemeClr val="bg1"/>
                </a:solidFill>
                <a:latin typeface="Calibri" pitchFamily="34" charset="0"/>
              </a:rPr>
              <a:t>&lt;Student 3 .14606/Kumkum&gt;</a:t>
            </a:r>
          </a:p>
          <a:p>
            <a:r>
              <a:rPr lang="en-US" sz="2600" dirty="0">
                <a:solidFill>
                  <a:schemeClr val="bg1"/>
                </a:solidFill>
                <a:latin typeface="Calibri" pitchFamily="34" charset="0"/>
              </a:rPr>
              <a:t>&lt;Student 1. 6303299720&gt;</a:t>
            </a:r>
          </a:p>
          <a:p>
            <a:r>
              <a:rPr lang="en-US" sz="2600" dirty="0">
                <a:solidFill>
                  <a:schemeClr val="bg1"/>
                </a:solidFill>
                <a:latin typeface="Calibri" pitchFamily="34" charset="0"/>
              </a:rPr>
              <a:t>&lt;Student 2. 8292423189&gt;</a:t>
            </a:r>
          </a:p>
          <a:p>
            <a:r>
              <a:rPr lang="en-US" sz="2600" dirty="0">
                <a:solidFill>
                  <a:schemeClr val="bg1"/>
                </a:solidFill>
                <a:latin typeface="Calibri" pitchFamily="34" charset="0"/>
              </a:rPr>
              <a:t>&lt;Student 3. 8825391958&gt;</a:t>
            </a:r>
          </a:p>
          <a:p>
            <a:r>
              <a:rPr lang="en-US" sz="2600" dirty="0">
                <a:solidFill>
                  <a:schemeClr val="bg1"/>
                </a:solidFill>
                <a:latin typeface="Calibri" pitchFamily="34" charset="0"/>
              </a:rPr>
              <a:t>&lt;Student 1. </a:t>
            </a:r>
            <a:r>
              <a:rPr lang="en-US" sz="2600" dirty="0">
                <a:solidFill>
                  <a:schemeClr val="bg1"/>
                </a:solidFill>
                <a:latin typeface="Calibri" panose="020F0502020204030204" pitchFamily="34" charset="0"/>
                <a:cs typeface="Calibri" panose="020F0502020204030204" pitchFamily="34" charset="0"/>
              </a:rPr>
              <a:t>vtu14558@veltech.edu.in</a:t>
            </a:r>
            <a:r>
              <a:rPr lang="en-US" sz="2600" dirty="0">
                <a:solidFill>
                  <a:schemeClr val="bg1"/>
                </a:solidFill>
                <a:latin typeface="Calibri" pitchFamily="34" charset="0"/>
              </a:rPr>
              <a:t>&gt;</a:t>
            </a:r>
          </a:p>
          <a:p>
            <a:r>
              <a:rPr lang="en-US" sz="2600" dirty="0">
                <a:solidFill>
                  <a:schemeClr val="bg1"/>
                </a:solidFill>
                <a:latin typeface="Calibri" pitchFamily="34" charset="0"/>
              </a:rPr>
              <a:t>&lt;Student 2. </a:t>
            </a:r>
            <a:r>
              <a:rPr lang="en-US" sz="2600" dirty="0">
                <a:solidFill>
                  <a:schemeClr val="bg1"/>
                </a:solidFill>
                <a:latin typeface="Calibri" panose="020F0502020204030204" pitchFamily="34" charset="0"/>
                <a:cs typeface="Calibri" panose="020F0502020204030204" pitchFamily="34" charset="0"/>
              </a:rPr>
              <a:t>vtu14607@veltech.edu.in</a:t>
            </a:r>
            <a:r>
              <a:rPr lang="en-US" sz="2600" dirty="0">
                <a:solidFill>
                  <a:schemeClr val="bg1"/>
                </a:solidFill>
                <a:latin typeface="Calibri" pitchFamily="34" charset="0"/>
              </a:rPr>
              <a:t>&gt;</a:t>
            </a:r>
          </a:p>
          <a:p>
            <a:r>
              <a:rPr lang="en-US" sz="2600" dirty="0">
                <a:solidFill>
                  <a:schemeClr val="bg1"/>
                </a:solidFill>
                <a:latin typeface="Calibri" pitchFamily="34" charset="0"/>
              </a:rPr>
              <a:t>&lt;Student 3. </a:t>
            </a:r>
            <a:r>
              <a:rPr lang="en-US" sz="2600" dirty="0">
                <a:solidFill>
                  <a:schemeClr val="bg1"/>
                </a:solidFill>
                <a:latin typeface="Calibri" panose="020F0502020204030204" pitchFamily="34" charset="0"/>
                <a:cs typeface="Calibri" panose="020F0502020204030204" pitchFamily="34" charset="0"/>
              </a:rPr>
              <a:t>vtu14606@veltech.edu.in</a:t>
            </a:r>
            <a:r>
              <a:rPr lang="en-US" sz="2600" dirty="0">
                <a:solidFill>
                  <a:schemeClr val="bg1"/>
                </a:solidFill>
                <a:latin typeface="Calibri" pitchFamily="34" charset="0"/>
              </a:rPr>
              <a:t>&gt;</a:t>
            </a:r>
          </a:p>
        </p:txBody>
      </p:sp>
      <p:sp>
        <p:nvSpPr>
          <p:cNvPr id="2242" name="Text Box 194"/>
          <p:cNvSpPr txBox="1">
            <a:spLocks noChangeArrowheads="1"/>
          </p:cNvSpPr>
          <p:nvPr/>
        </p:nvSpPr>
        <p:spPr bwMode="auto">
          <a:xfrm>
            <a:off x="280551" y="4523339"/>
            <a:ext cx="6682966" cy="11787842"/>
          </a:xfrm>
          <a:prstGeom prst="rect">
            <a:avLst/>
          </a:prstGeom>
          <a:solidFill>
            <a:schemeClr val="accent1">
              <a:lumMod val="75000"/>
            </a:schemeClr>
          </a:solidFill>
          <a:ln>
            <a:noFill/>
          </a:ln>
          <a:effectLst/>
        </p:spPr>
        <p:txBody>
          <a:bodyPr wrap="square" lIns="228600" tIns="228600" rIns="228600" bIns="228600">
            <a:spAutoFit/>
          </a:bodyPr>
          <a:lstStyle/>
          <a:p>
            <a:pPr algn="just" eaLnBrk="1" hangingPunct="1"/>
            <a:r>
              <a:rPr lang="en-US" sz="2300" dirty="0">
                <a:solidFill>
                  <a:schemeClr val="bg1"/>
                </a:solidFill>
                <a:latin typeface="Calibri" panose="020F0502020204030204" pitchFamily="34" charset="0"/>
                <a:cs typeface="Calibri" panose="020F0502020204030204" pitchFamily="34" charset="0"/>
              </a:rPr>
              <a:t>As we know that Plan temperature evaluations apply to the most smoking spot inside the motor’s windings, not how much of that warm is exchanged to the motor’s surface. The warm exchange will change incredibly from engine to engine based on outline measure and mass, whether the outline is smooth or ribbed, whether open or completely encased, and other cooling variables. Indeed the productivity of the engine may have small impact on the surface temperature. An exact torque assess leads to more exact and satisfactory control of the engine, diminishing control misfortunes and in the long run heat build-up.. The forecasting of ambient temperature are achieved in four ways. Firstly, the data set is preprocessed with Feature Scaling and missing values. Secondly, empirical feature examination is done and the relation of motor speed and ambient temperature of the motor is visualized. Thirdly, the fresh data set is fitted to all the regressors and the execution is dismembered before and after scaling. Fourth, the raw data set is subjected to Convolutional neural network Conv1D with various activation layers like </a:t>
            </a:r>
            <a:r>
              <a:rPr lang="en-US" sz="2300" dirty="0" err="1">
                <a:solidFill>
                  <a:schemeClr val="bg1"/>
                </a:solidFill>
                <a:latin typeface="Calibri" panose="020F0502020204030204" pitchFamily="34" charset="0"/>
                <a:cs typeface="Calibri" panose="020F0502020204030204" pitchFamily="34" charset="0"/>
              </a:rPr>
              <a:t>Relu</a:t>
            </a:r>
            <a:r>
              <a:rPr lang="en-US" sz="2300" dirty="0">
                <a:solidFill>
                  <a:schemeClr val="bg1"/>
                </a:solidFill>
                <a:latin typeface="Calibri" panose="020F0502020204030204" pitchFamily="34" charset="0"/>
                <a:cs typeface="Calibri" panose="020F0502020204030204" pitchFamily="34" charset="0"/>
              </a:rPr>
              <a:t>, Sigmoid, </a:t>
            </a:r>
            <a:r>
              <a:rPr lang="en-US" sz="2300" dirty="0" err="1">
                <a:solidFill>
                  <a:schemeClr val="bg1"/>
                </a:solidFill>
                <a:latin typeface="Calibri" panose="020F0502020204030204" pitchFamily="34" charset="0"/>
                <a:cs typeface="Calibri" panose="020F0502020204030204" pitchFamily="34" charset="0"/>
              </a:rPr>
              <a:t>softmax</a:t>
            </a:r>
            <a:r>
              <a:rPr lang="en-US" sz="2300" dirty="0">
                <a:solidFill>
                  <a:schemeClr val="bg1"/>
                </a:solidFill>
                <a:latin typeface="Calibri" panose="020F0502020204030204" pitchFamily="34" charset="0"/>
                <a:cs typeface="Calibri" panose="020F0502020204030204" pitchFamily="34" charset="0"/>
              </a:rPr>
              <a:t>, </a:t>
            </a:r>
            <a:r>
              <a:rPr lang="en-US" sz="2300" dirty="0" err="1">
                <a:solidFill>
                  <a:schemeClr val="bg1"/>
                </a:solidFill>
                <a:latin typeface="Calibri" panose="020F0502020204030204" pitchFamily="34" charset="0"/>
                <a:cs typeface="Calibri" panose="020F0502020204030204" pitchFamily="34" charset="0"/>
              </a:rPr>
              <a:t>Softplus</a:t>
            </a:r>
            <a:r>
              <a:rPr lang="en-US" sz="2300" dirty="0">
                <a:solidFill>
                  <a:schemeClr val="bg1"/>
                </a:solidFill>
                <a:latin typeface="Calibri" panose="020F0502020204030204" pitchFamily="34" charset="0"/>
                <a:cs typeface="Calibri" panose="020F0502020204030204" pitchFamily="34" charset="0"/>
              </a:rPr>
              <a:t>, </a:t>
            </a:r>
            <a:r>
              <a:rPr lang="en-US" sz="2300" dirty="0" err="1">
                <a:solidFill>
                  <a:schemeClr val="bg1"/>
                </a:solidFill>
                <a:latin typeface="Calibri" panose="020F0502020204030204" pitchFamily="34" charset="0"/>
                <a:cs typeface="Calibri" panose="020F0502020204030204" pitchFamily="34" charset="0"/>
              </a:rPr>
              <a:t>Softsign</a:t>
            </a:r>
            <a:r>
              <a:rPr lang="en-US" sz="2300" dirty="0">
                <a:solidFill>
                  <a:schemeClr val="bg1"/>
                </a:solidFill>
                <a:latin typeface="Calibri" panose="020F0502020204030204" pitchFamily="34" charset="0"/>
                <a:cs typeface="Calibri" panose="020F0502020204030204" pitchFamily="34" charset="0"/>
              </a:rPr>
              <a:t>, Tanh, </a:t>
            </a:r>
            <a:r>
              <a:rPr lang="en-US" sz="2300" dirty="0" err="1">
                <a:solidFill>
                  <a:schemeClr val="bg1"/>
                </a:solidFill>
                <a:latin typeface="Calibri" panose="020F0502020204030204" pitchFamily="34" charset="0"/>
                <a:cs typeface="Calibri" panose="020F0502020204030204" pitchFamily="34" charset="0"/>
              </a:rPr>
              <a:t>Selu</a:t>
            </a:r>
            <a:r>
              <a:rPr lang="en-US" sz="2300" dirty="0">
                <a:solidFill>
                  <a:schemeClr val="bg1"/>
                </a:solidFill>
                <a:latin typeface="Calibri" panose="020F0502020204030204" pitchFamily="34" charset="0"/>
                <a:cs typeface="Calibri" panose="020F0502020204030204" pitchFamily="34" charset="0"/>
              </a:rPr>
              <a:t>, Elu and exponential layers. The performance is analyzed with EVS, MAE, MSE, </a:t>
            </a:r>
            <a:r>
              <a:rPr lang="en-US" sz="2300" dirty="0" err="1">
                <a:solidFill>
                  <a:schemeClr val="bg1"/>
                </a:solidFill>
                <a:latin typeface="Calibri" panose="020F0502020204030204" pitchFamily="34" charset="0"/>
                <a:cs typeface="Calibri" panose="020F0502020204030204" pitchFamily="34" charset="0"/>
              </a:rPr>
              <a:t>RScore</a:t>
            </a:r>
            <a:r>
              <a:rPr lang="en-US" sz="2300" dirty="0">
                <a:solidFill>
                  <a:schemeClr val="bg1"/>
                </a:solidFill>
                <a:latin typeface="Calibri" panose="020F0502020204030204" pitchFamily="34" charset="0"/>
                <a:cs typeface="Calibri" panose="020F0502020204030204" pitchFamily="34" charset="0"/>
              </a:rPr>
              <a:t> and Step loss of the Convolutional neural network. The execution is done using python language under Spyder platform with Anaconda Navigator. Experimental results shows that the Conv1D-Softsign activation layer tends to reach the </a:t>
            </a:r>
            <a:r>
              <a:rPr lang="en-US" sz="2300" dirty="0" err="1">
                <a:solidFill>
                  <a:schemeClr val="bg1"/>
                </a:solidFill>
                <a:latin typeface="Calibri" panose="020F0502020204030204" pitchFamily="34" charset="0"/>
                <a:cs typeface="Calibri" panose="020F0502020204030204" pitchFamily="34" charset="0"/>
              </a:rPr>
              <a:t>RScore</a:t>
            </a:r>
            <a:r>
              <a:rPr lang="en-US" sz="2300" dirty="0">
                <a:solidFill>
                  <a:schemeClr val="bg1"/>
                </a:solidFill>
                <a:latin typeface="Calibri" panose="020F0502020204030204" pitchFamily="34" charset="0"/>
                <a:cs typeface="Calibri" panose="020F0502020204030204" pitchFamily="34" charset="0"/>
              </a:rPr>
              <a:t> of 99.842 with the step loss of 0.0001155. </a:t>
            </a:r>
          </a:p>
        </p:txBody>
      </p:sp>
      <p:sp>
        <p:nvSpPr>
          <p:cNvPr id="2243" name="Text Box 195"/>
          <p:cNvSpPr txBox="1">
            <a:spLocks noChangeArrowheads="1"/>
          </p:cNvSpPr>
          <p:nvPr/>
        </p:nvSpPr>
        <p:spPr bwMode="auto">
          <a:xfrm>
            <a:off x="20116800" y="4570413"/>
            <a:ext cx="10969625" cy="3323987"/>
          </a:xfrm>
          <a:prstGeom prst="rect">
            <a:avLst/>
          </a:prstGeom>
          <a:solidFill>
            <a:schemeClr val="bg1"/>
          </a:solidFill>
          <a:ln>
            <a:noFill/>
          </a:ln>
          <a:effectLst/>
        </p:spPr>
        <p:txBody>
          <a:bodyPr lIns="182880" tIns="182880" rIns="182880" bIns="182880">
            <a:spAutoFit/>
          </a:bodyPr>
          <a:lstStyle/>
          <a:p>
            <a:pPr algn="just"/>
            <a:r>
              <a:rPr lang="en-US" sz="2800" dirty="0">
                <a:latin typeface="Calibri" panose="020F0502020204030204" pitchFamily="34" charset="0"/>
                <a:cs typeface="Calibri" panose="020F0502020204030204" pitchFamily="34" charset="0"/>
              </a:rPr>
              <a:t>The proposed system’s efficiency is 80 percent compared to the existing system. The prediction of these through the existing system is not more accurate and precise. Regression technique in the proposed system makes it easier to analyze the report of Ambient Temperature based on the details based on the motor speed, temperature, voltage and current , the system analysis the previous dataset and produces the output. </a:t>
            </a:r>
            <a:r>
              <a:rPr lang="en-IN" sz="2800" dirty="0">
                <a:latin typeface="Calibri" panose="020F0502020204030204" pitchFamily="34" charset="0"/>
                <a:cs typeface="Calibri" panose="020F0502020204030204" pitchFamily="34" charset="0"/>
              </a:rPr>
              <a:t> </a:t>
            </a:r>
          </a:p>
          <a:p>
            <a:pPr eaLnBrk="1" hangingPunct="1"/>
            <a:endParaRPr lang="en-US" dirty="0">
              <a:latin typeface="Calibri" pitchFamily="34" charset="0"/>
            </a:endParaRPr>
          </a:p>
        </p:txBody>
      </p:sp>
      <p:sp>
        <p:nvSpPr>
          <p:cNvPr id="2244" name="Text Box 196"/>
          <p:cNvSpPr txBox="1">
            <a:spLocks noChangeArrowheads="1"/>
          </p:cNvSpPr>
          <p:nvPr/>
        </p:nvSpPr>
        <p:spPr bwMode="auto">
          <a:xfrm>
            <a:off x="32004000" y="4570413"/>
            <a:ext cx="10969625" cy="3970318"/>
          </a:xfrm>
          <a:prstGeom prst="rect">
            <a:avLst/>
          </a:prstGeom>
          <a:solidFill>
            <a:schemeClr val="bg1"/>
          </a:solidFill>
          <a:ln>
            <a:noFill/>
          </a:ln>
          <a:effectLst/>
        </p:spPr>
        <p:txBody>
          <a:bodyPr lIns="182880" tIns="182880" rIns="182880" bIns="182880">
            <a:spAutoFit/>
          </a:bodyPr>
          <a:lstStyle/>
          <a:p>
            <a:r>
              <a:rPr lang="en-US" sz="2600" dirty="0">
                <a:latin typeface="Calibri" panose="020F0502020204030204" pitchFamily="34" charset="0"/>
                <a:cs typeface="Calibri" panose="020F0502020204030204" pitchFamily="34" charset="0"/>
              </a:rPr>
              <a:t>Standards of the project ensure that quality is maintained through out the project and to effectively manage all the documentation created throughout the project. The project is maintained and done according to the standards of the system Policies of the project are managed effectively within the scope. quality, Resources (time and risk limitations. Appropriate governance and supervision are established During the life of a project, communication, quality, an d risk management plans are developed and executed. Appropriate authorization and ac shall be established during a project’s lifetime Acceptance.</a:t>
            </a:r>
            <a:endParaRPr lang="en-IN" sz="2600" dirty="0">
              <a:latin typeface="Calibri" panose="020F0502020204030204" pitchFamily="34" charset="0"/>
              <a:cs typeface="Calibri" panose="020F0502020204030204" pitchFamily="34" charset="0"/>
            </a:endParaRPr>
          </a:p>
        </p:txBody>
      </p:sp>
      <p:sp>
        <p:nvSpPr>
          <p:cNvPr id="2245" name="Text Box 197"/>
          <p:cNvSpPr txBox="1">
            <a:spLocks noChangeArrowheads="1"/>
          </p:cNvSpPr>
          <p:nvPr/>
        </p:nvSpPr>
        <p:spPr bwMode="auto">
          <a:xfrm>
            <a:off x="8229600" y="15338822"/>
            <a:ext cx="10969625" cy="5601533"/>
          </a:xfrm>
          <a:prstGeom prst="rect">
            <a:avLst/>
          </a:prstGeom>
          <a:solidFill>
            <a:schemeClr val="bg1"/>
          </a:solidFill>
          <a:ln>
            <a:noFill/>
          </a:ln>
          <a:effectLst/>
        </p:spPr>
        <p:txBody>
          <a:bodyPr lIns="182880" tIns="182880" rIns="182880" bIns="182880">
            <a:spAutoFit/>
          </a:bodyPr>
          <a:lstStyle/>
          <a:p>
            <a:pPr algn="just"/>
            <a:r>
              <a:rPr lang="en-IN" sz="2600" dirty="0">
                <a:latin typeface="Calibri" panose="020F0502020204030204" pitchFamily="34" charset="0"/>
                <a:cs typeface="Calibri" panose="020F0502020204030204" pitchFamily="34" charset="0"/>
              </a:rPr>
              <a:t>DATA COLLECTION</a:t>
            </a:r>
          </a:p>
          <a:p>
            <a:pPr algn="just"/>
            <a:r>
              <a:rPr lang="en-IN" dirty="0">
                <a:latin typeface="Calibri" panose="020F0502020204030204" pitchFamily="34" charset="0"/>
                <a:cs typeface="Calibri" panose="020F0502020204030204" pitchFamily="34" charset="0"/>
              </a:rPr>
              <a:t>The data selection is the processes of selecting the data for detecting. In this project, the forecasting workout burned calories dataset is used to predict based on the parameters.</a:t>
            </a:r>
          </a:p>
          <a:p>
            <a:pPr algn="just"/>
            <a:endParaRPr lang="en-IN" dirty="0">
              <a:latin typeface="Calibri" panose="020F0502020204030204" pitchFamily="34" charset="0"/>
              <a:cs typeface="Calibri" panose="020F0502020204030204" pitchFamily="34" charset="0"/>
            </a:endParaRPr>
          </a:p>
          <a:p>
            <a:pPr algn="just"/>
            <a:r>
              <a:rPr lang="en-IN" sz="2600" dirty="0">
                <a:latin typeface="Calibri" panose="020F0502020204030204" pitchFamily="34" charset="0"/>
                <a:cs typeface="Calibri" panose="020F0502020204030204" pitchFamily="34" charset="0"/>
              </a:rPr>
              <a:t>DATA ANALYSIS</a:t>
            </a:r>
          </a:p>
          <a:p>
            <a:pPr lvl="0" algn="just"/>
            <a:r>
              <a:rPr lang="en-IN" dirty="0">
                <a:latin typeface="Calibri" panose="020F0502020204030204" pitchFamily="34" charset="0"/>
                <a:cs typeface="Calibri" panose="020F0502020204030204" pitchFamily="34" charset="0"/>
              </a:rPr>
              <a:t>Data pre-processing is the process of removing the unwanted data from the dataset</a:t>
            </a:r>
          </a:p>
          <a:p>
            <a:pPr lvl="0" algn="just"/>
            <a:r>
              <a:rPr lang="en-IN" dirty="0">
                <a:latin typeface="Calibri" panose="020F0502020204030204" pitchFamily="34" charset="0"/>
                <a:cs typeface="Calibri" panose="020F0502020204030204" pitchFamily="34" charset="0"/>
              </a:rPr>
              <a:t>Missing data removal</a:t>
            </a:r>
          </a:p>
          <a:p>
            <a:pPr lvl="0" algn="just"/>
            <a:r>
              <a:rPr lang="en-IN" dirty="0">
                <a:latin typeface="Calibri" panose="020F0502020204030204" pitchFamily="34" charset="0"/>
                <a:cs typeface="Calibri" panose="020F0502020204030204" pitchFamily="34" charset="0"/>
              </a:rPr>
              <a:t>Encoding the data</a:t>
            </a:r>
          </a:p>
          <a:p>
            <a:pPr lvl="0" algn="just"/>
            <a:endParaRPr lang="en-IN" dirty="0">
              <a:latin typeface="Calibri" panose="020F0502020204030204" pitchFamily="34" charset="0"/>
              <a:cs typeface="Calibri" panose="020F0502020204030204" pitchFamily="34" charset="0"/>
            </a:endParaRPr>
          </a:p>
          <a:p>
            <a:pPr algn="just"/>
            <a:r>
              <a:rPr lang="en-IN" sz="2600" dirty="0">
                <a:latin typeface="Calibri" panose="020F0502020204030204" pitchFamily="34" charset="0"/>
                <a:cs typeface="Calibri" panose="020F0502020204030204" pitchFamily="34" charset="0"/>
              </a:rPr>
              <a:t>DATA REGRESSORS:</a:t>
            </a:r>
          </a:p>
          <a:p>
            <a:pPr algn="just"/>
            <a:r>
              <a:rPr lang="en-IN" dirty="0">
                <a:latin typeface="Calibri" panose="020F0502020204030204" pitchFamily="34" charset="0"/>
                <a:cs typeface="Calibri" panose="020F0502020204030204" pitchFamily="34" charset="0"/>
              </a:rPr>
              <a:t>After the correlation of the features is done and the relation of each features are visualized. the raw calories data set is fitted to all the regressors and the implementation is furnished before and after scaling</a:t>
            </a:r>
          </a:p>
        </p:txBody>
      </p:sp>
      <p:sp>
        <p:nvSpPr>
          <p:cNvPr id="2246" name="Text Box 198"/>
          <p:cNvSpPr txBox="1">
            <a:spLocks noChangeArrowheads="1"/>
          </p:cNvSpPr>
          <p:nvPr/>
        </p:nvSpPr>
        <p:spPr bwMode="auto">
          <a:xfrm>
            <a:off x="31992886" y="13817140"/>
            <a:ext cx="10969625" cy="3970318"/>
          </a:xfrm>
          <a:prstGeom prst="rect">
            <a:avLst/>
          </a:prstGeom>
          <a:solidFill>
            <a:schemeClr val="bg1"/>
          </a:solidFill>
          <a:ln>
            <a:noFill/>
          </a:ln>
          <a:effectLst/>
        </p:spPr>
        <p:txBody>
          <a:bodyPr lIns="182880" tIns="182880" rIns="182880" bIns="182880">
            <a:spAutoFit/>
          </a:bodyPr>
          <a:lstStyle/>
          <a:p>
            <a:pPr algn="just" eaLnBrk="1" hangingPunct="1"/>
            <a:r>
              <a:rPr lang="en-US" sz="2600" dirty="0">
                <a:latin typeface="Calibri" panose="020F0502020204030204" pitchFamily="34" charset="0"/>
                <a:cs typeface="Calibri" panose="020F0502020204030204" pitchFamily="34" charset="0"/>
              </a:rPr>
              <a:t>An attempt is made to find the performance analysis of the electric motor temperature dataset in forecasting the ambient temperature of the electric motor by applying various activation layers with convolutional neural network sequential model. The empirical feature examination is done and the relation of motor speed and ambient temperature of the motor is visualized. The correlation of each features in the dataset is extricated and the distribution of target variable with respect to other features are analyzed. Experimental results shows that the Conv1D-Softsign activation layer tends to reach the </a:t>
            </a:r>
            <a:r>
              <a:rPr lang="en-US" sz="2600" dirty="0" err="1">
                <a:latin typeface="Calibri" panose="020F0502020204030204" pitchFamily="34" charset="0"/>
                <a:cs typeface="Calibri" panose="020F0502020204030204" pitchFamily="34" charset="0"/>
              </a:rPr>
              <a:t>RScore</a:t>
            </a:r>
            <a:r>
              <a:rPr lang="en-US" sz="2600" dirty="0">
                <a:latin typeface="Calibri" panose="020F0502020204030204" pitchFamily="34" charset="0"/>
                <a:cs typeface="Calibri" panose="020F0502020204030204" pitchFamily="34" charset="0"/>
              </a:rPr>
              <a:t> of 99.842 with the step loss of 0.0001155.</a:t>
            </a:r>
          </a:p>
        </p:txBody>
      </p:sp>
      <p:sp>
        <p:nvSpPr>
          <p:cNvPr id="2247" name="Text Box 199"/>
          <p:cNvSpPr txBox="1">
            <a:spLocks noChangeArrowheads="1"/>
          </p:cNvSpPr>
          <p:nvPr/>
        </p:nvSpPr>
        <p:spPr bwMode="auto">
          <a:xfrm>
            <a:off x="8330517" y="4523339"/>
            <a:ext cx="10969625" cy="9510296"/>
          </a:xfrm>
          <a:prstGeom prst="rect">
            <a:avLst/>
          </a:prstGeom>
          <a:solidFill>
            <a:schemeClr val="bg1"/>
          </a:solidFill>
          <a:ln>
            <a:noFill/>
          </a:ln>
          <a:effectLst/>
        </p:spPr>
        <p:txBody>
          <a:bodyPr lIns="182880" tIns="182880" rIns="182880" bIns="182880">
            <a:spAutoFit/>
          </a:bodyPr>
          <a:lstStyle/>
          <a:p>
            <a:pPr algn="just"/>
            <a:r>
              <a:rPr lang="en-US" sz="3300" dirty="0">
                <a:latin typeface="Calibri" panose="020F0502020204030204" pitchFamily="34" charset="0"/>
                <a:cs typeface="Calibri" panose="020F0502020204030204" pitchFamily="34" charset="0"/>
              </a:rPr>
              <a:t>The foremost curiously target highlights are rotor temperature (“pm”), stator temperatures (“stator*”) and torque. Particularly rotor temperature and torque are not dependably and financially quantifiable in a commercial vehicle. Being able to have solid estimators for the rotor temperature makes a difference the car industry to fabricate engines with less fabric and empowers control methodologies to utilize the engine to its greatest capability. A premium-efficiency engine, in spite of the fact that its inner temperature will be cooler as a result of lower misfortunes, may not have lower surface temperatures, since the ventilation fan will likely be littler to diminish windage misfortunes. Motor’s surface isn’t the way to judge working temperature, a motor’s winding temperature is critical. The concern, of course, is for the astuteness of the engine stator’s separator framework. Its work is to partitioned electrical components from each other, avoiding brief circuits and, hence, winding burnout and disappointment.</a:t>
            </a:r>
            <a:endParaRPr lang="en-US" sz="3300" dirty="0">
              <a:solidFill>
                <a:schemeClr val="tx1"/>
              </a:solidFill>
              <a:latin typeface="Calibri" panose="020F0502020204030204" pitchFamily="34" charset="0"/>
              <a:cs typeface="Calibri" panose="020F0502020204030204" pitchFamily="34" charset="0"/>
            </a:endParaRPr>
          </a:p>
        </p:txBody>
      </p:sp>
      <p:sp>
        <p:nvSpPr>
          <p:cNvPr id="2248" name="Text Box 200"/>
          <p:cNvSpPr txBox="1">
            <a:spLocks noChangeArrowheads="1"/>
          </p:cNvSpPr>
          <p:nvPr/>
        </p:nvSpPr>
        <p:spPr bwMode="auto">
          <a:xfrm>
            <a:off x="32004000" y="18478143"/>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a:latin typeface="Calibri" pitchFamily="34" charset="0"/>
              </a:rPr>
              <a:t>M. Shyamala Devi, Assistant professor</a:t>
            </a:r>
          </a:p>
          <a:p>
            <a:pPr>
              <a:spcAft>
                <a:spcPct val="50000"/>
              </a:spcAft>
              <a:buFontTx/>
              <a:buAutoNum type="arabicPeriod"/>
            </a:pPr>
            <a:r>
              <a:rPr lang="en-US" sz="3200" dirty="0">
                <a:latin typeface="Calibri" pitchFamily="34" charset="0"/>
              </a:rPr>
              <a:t>+91 9962028328</a:t>
            </a:r>
          </a:p>
          <a:p>
            <a:pPr>
              <a:spcAft>
                <a:spcPct val="50000"/>
              </a:spcAft>
              <a:buFontTx/>
              <a:buAutoNum type="arabicPeriod"/>
            </a:pPr>
            <a:r>
              <a:rPr lang="en-US" sz="3200" dirty="0">
                <a:latin typeface="Calibri" pitchFamily="34" charset="0"/>
              </a:rPr>
              <a:t>shyamaladevim@veltech.edu.in</a:t>
            </a:r>
          </a:p>
        </p:txBody>
      </p:sp>
      <p:sp>
        <p:nvSpPr>
          <p:cNvPr id="66" name="Text Box 240"/>
          <p:cNvSpPr txBox="1">
            <a:spLocks noChangeArrowheads="1"/>
          </p:cNvSpPr>
          <p:nvPr/>
        </p:nvSpPr>
        <p:spPr bwMode="auto">
          <a:xfrm>
            <a:off x="20141381" y="20621040"/>
            <a:ext cx="6398021"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Performance of Regressor before and after </a:t>
            </a:r>
            <a:r>
              <a:rPr lang="en-US" sz="2000" dirty="0" err="1">
                <a:solidFill>
                  <a:schemeClr val="accent1">
                    <a:lumMod val="50000"/>
                  </a:schemeClr>
                </a:solidFill>
                <a:latin typeface="Calibri" pitchFamily="34" charset="0"/>
              </a:rPr>
              <a:t>scalling</a:t>
            </a:r>
            <a:r>
              <a:rPr lang="en-US" sz="2000" dirty="0">
                <a:solidFill>
                  <a:schemeClr val="accent1">
                    <a:lumMod val="50000"/>
                  </a:schemeClr>
                </a:solidFill>
                <a:latin typeface="Calibri" pitchFamily="34" charset="0"/>
              </a:rPr>
              <a:t>.</a:t>
            </a:r>
          </a:p>
        </p:txBody>
      </p:sp>
      <p:sp>
        <p:nvSpPr>
          <p:cNvPr id="67" name="Text Box 241"/>
          <p:cNvSpPr txBox="1">
            <a:spLocks noChangeArrowheads="1"/>
          </p:cNvSpPr>
          <p:nvPr/>
        </p:nvSpPr>
        <p:spPr bwMode="auto">
          <a:xfrm>
            <a:off x="20110449" y="8208571"/>
            <a:ext cx="2202579"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Input Data </a:t>
            </a: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6" name="Picture 5">
            <a:extLst>
              <a:ext uri="{FF2B5EF4-FFF2-40B4-BE49-F238E27FC236}">
                <a16:creationId xmlns:a16="http://schemas.microsoft.com/office/drawing/2014/main" id="{798D483E-F9DE-4568-87E5-FE56A9306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7142" y="8831805"/>
            <a:ext cx="10211685" cy="5970104"/>
          </a:xfrm>
          <a:prstGeom prst="rect">
            <a:avLst/>
          </a:prstGeom>
        </p:spPr>
      </p:pic>
      <p:pic>
        <p:nvPicPr>
          <p:cNvPr id="10" name="Picture 9">
            <a:extLst>
              <a:ext uri="{FF2B5EF4-FFF2-40B4-BE49-F238E27FC236}">
                <a16:creationId xmlns:a16="http://schemas.microsoft.com/office/drawing/2014/main" id="{3D1F3644-D5BD-4D42-B3BE-13A730892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0607" y="15568043"/>
            <a:ext cx="10588220" cy="4905799"/>
          </a:xfrm>
          <a:prstGeom prst="rect">
            <a:avLst/>
          </a:prstGeom>
        </p:spPr>
      </p:pic>
      <p:pic>
        <p:nvPicPr>
          <p:cNvPr id="3" name="Picture 2">
            <a:extLst>
              <a:ext uri="{FF2B5EF4-FFF2-40B4-BE49-F238E27FC236}">
                <a16:creationId xmlns:a16="http://schemas.microsoft.com/office/drawing/2014/main" id="{6F8E39E2-E7D6-4EAD-89C1-7711706CD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0918" y="7991374"/>
            <a:ext cx="6935788" cy="421771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1805</TotalTime>
  <Words>974</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Ritesh Ranjan</cp:lastModifiedBy>
  <cp:revision>57</cp:revision>
  <dcterms:created xsi:type="dcterms:W3CDTF">2008-05-03T03:01:56Z</dcterms:created>
  <dcterms:modified xsi:type="dcterms:W3CDTF">2021-06-15T06:17:34Z</dcterms:modified>
</cp:coreProperties>
</file>