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61" r:id="rId4"/>
    <p:sldId id="258" r:id="rId5"/>
    <p:sldId id="259" r:id="rId6"/>
    <p:sldId id="260" r:id="rId7"/>
    <p:sldId id="262" r:id="rId8"/>
    <p:sldId id="263" r:id="rId9"/>
    <p:sldId id="264" r:id="rId10"/>
    <p:sldId id="265" r:id="rId11"/>
    <p:sldId id="271"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3416A5-63A8-4A17-AAD0-4D58E70025EF}">
          <p14:sldIdLst>
            <p14:sldId id="256"/>
            <p14:sldId id="257"/>
            <p14:sldId id="261"/>
            <p14:sldId id="258"/>
            <p14:sldId id="259"/>
            <p14:sldId id="260"/>
            <p14:sldId id="262"/>
            <p14:sldId id="263"/>
            <p14:sldId id="264"/>
            <p14:sldId id="265"/>
            <p14:sldId id="271"/>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6492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7964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B83C2-341F-4C28-A243-1C56DDDA54D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813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6646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B83C2-341F-4C28-A243-1C56DDDA54D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3290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61216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3961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3652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2123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1113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4103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5973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7245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4882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28845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4669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8322F6-1C60-46CF-968C-BC20E470F443}" type="datetimeFigureOut">
              <a:rPr lang="en-US" smtClean="0"/>
              <a:t>9/19/2024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344945437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0566-C660-72F4-4FB6-EFAC563439C9}"/>
              </a:ext>
            </a:extLst>
          </p:cNvPr>
          <p:cNvSpPr>
            <a:spLocks noGrp="1"/>
          </p:cNvSpPr>
          <p:nvPr>
            <p:ph type="ctrTitle"/>
          </p:nvPr>
        </p:nvSpPr>
        <p:spPr>
          <a:xfrm>
            <a:off x="1940560" y="4246880"/>
            <a:ext cx="9564053" cy="1351768"/>
          </a:xfrm>
        </p:spPr>
        <p:txBody>
          <a:bodyPr>
            <a:normAutofit/>
          </a:bodyPr>
          <a:lstStyle/>
          <a:p>
            <a:pPr>
              <a:lnSpc>
                <a:spcPct val="90000"/>
              </a:lnSpc>
            </a:pPr>
            <a:r>
              <a:rPr lang="en-IN" sz="4000">
                <a:solidFill>
                  <a:srgbClr val="555A92"/>
                </a:solidFill>
                <a:effectLst>
                  <a:outerShdw blurRad="38100" dist="38100" dir="2700000" algn="tl">
                    <a:srgbClr val="000000">
                      <a:alpha val="43137"/>
                    </a:srgbClr>
                  </a:outerShdw>
                </a:effectLst>
                <a:latin typeface="Congenial Black" panose="020F0502020204030204" pitchFamily="2" charset="0"/>
              </a:rPr>
              <a:t>Summer Internship Training On AWS</a:t>
            </a:r>
            <a:r>
              <a:rPr lang="en-IN" sz="4000">
                <a:solidFill>
                  <a:srgbClr val="555A92"/>
                </a:solidFill>
              </a:rPr>
              <a:t>.</a:t>
            </a:r>
            <a:endParaRPr lang="en-IN" sz="4000" dirty="0">
              <a:solidFill>
                <a:srgbClr val="555A92"/>
              </a:solidFill>
            </a:endParaRPr>
          </a:p>
        </p:txBody>
      </p:sp>
      <p:sp>
        <p:nvSpPr>
          <p:cNvPr id="3" name="Subtitle 2">
            <a:extLst>
              <a:ext uri="{FF2B5EF4-FFF2-40B4-BE49-F238E27FC236}">
                <a16:creationId xmlns:a16="http://schemas.microsoft.com/office/drawing/2014/main" id="{739DEF4C-066B-582C-DA81-1496483C0371}"/>
              </a:ext>
            </a:extLst>
          </p:cNvPr>
          <p:cNvSpPr>
            <a:spLocks noGrp="1"/>
          </p:cNvSpPr>
          <p:nvPr>
            <p:ph type="subTitle" idx="1"/>
          </p:nvPr>
        </p:nvSpPr>
        <p:spPr>
          <a:xfrm>
            <a:off x="2194560" y="5593487"/>
            <a:ext cx="9310053" cy="936174"/>
          </a:xfrm>
        </p:spPr>
        <p:txBody>
          <a:bodyPr>
            <a:normAutofit/>
          </a:bodyPr>
          <a:lstStyle/>
          <a:p>
            <a:pPr algn="just">
              <a:lnSpc>
                <a:spcPct val="90000"/>
              </a:lnSpc>
            </a:pPr>
            <a:r>
              <a:rPr lang="en-IN" sz="1600" b="1"/>
              <a:t>Done Under The Guidance Of: Gokboru Tech Pvt. Ltd.</a:t>
            </a:r>
          </a:p>
          <a:p>
            <a:pPr algn="just">
              <a:lnSpc>
                <a:spcPct val="90000"/>
              </a:lnSpc>
            </a:pPr>
            <a:r>
              <a:rPr lang="en-IN" sz="1600" b="1"/>
              <a:t>Programming Course Provided by: Lovely Professional University, Punjab</a:t>
            </a:r>
            <a:endParaRPr lang="en-IN" sz="1600" b="1" dirty="0"/>
          </a:p>
        </p:txBody>
      </p:sp>
      <p:pic>
        <p:nvPicPr>
          <p:cNvPr id="8" name="Picture 7" descr="A logo with blue and black text&#10;&#10;Description automatically generated">
            <a:extLst>
              <a:ext uri="{FF2B5EF4-FFF2-40B4-BE49-F238E27FC236}">
                <a16:creationId xmlns:a16="http://schemas.microsoft.com/office/drawing/2014/main" id="{9C726BBC-E6FD-0E80-709E-CAED0871783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143" y="634963"/>
            <a:ext cx="3854971" cy="3876077"/>
          </a:xfrm>
          <a:prstGeom prst="rect">
            <a:avLst/>
          </a:prstGeom>
        </p:spPr>
      </p:pic>
      <p:pic>
        <p:nvPicPr>
          <p:cNvPr id="6" name="Picture 5" descr="A close up of a logo&#10;&#10;Description automatically generated">
            <a:extLst>
              <a:ext uri="{FF2B5EF4-FFF2-40B4-BE49-F238E27FC236}">
                <a16:creationId xmlns:a16="http://schemas.microsoft.com/office/drawing/2014/main" id="{542063A5-7B7C-0406-1185-44199D2C5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778" y="1809028"/>
            <a:ext cx="4296833" cy="1506839"/>
          </a:xfrm>
          <a:prstGeom prst="rect">
            <a:avLst/>
          </a:prstGeom>
        </p:spPr>
      </p:pic>
    </p:spTree>
    <p:extLst>
      <p:ext uri="{BB962C8B-B14F-4D97-AF65-F5344CB8AC3E}">
        <p14:creationId xmlns:p14="http://schemas.microsoft.com/office/powerpoint/2010/main" val="332679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6DD7-4485-0C47-28C0-F34B7E744ED3}"/>
              </a:ext>
            </a:extLst>
          </p:cNvPr>
          <p:cNvSpPr>
            <a:spLocks noGrp="1"/>
          </p:cNvSpPr>
          <p:nvPr>
            <p:ph type="title"/>
          </p:nvPr>
        </p:nvSpPr>
        <p:spPr>
          <a:xfrm>
            <a:off x="2281906" y="5857303"/>
            <a:ext cx="8915399" cy="823448"/>
          </a:xfrm>
        </p:spPr>
        <p:txBody>
          <a:bodyPr vert="horz" lIns="91440" tIns="45720" rIns="91440" bIns="45720" rtlCol="0" anchor="b">
            <a:normAutofit/>
          </a:bodyPr>
          <a:lstStyle/>
          <a:p>
            <a:pPr>
              <a:lnSpc>
                <a:spcPct val="90000"/>
              </a:lnSpc>
            </a:pPr>
            <a:r>
              <a:rPr lang="en-US" sz="3700" b="1" dirty="0">
                <a:effectLst>
                  <a:outerShdw blurRad="38100" dist="38100" dir="2700000" algn="tl">
                    <a:srgbClr val="000000">
                      <a:alpha val="43137"/>
                    </a:srgbClr>
                  </a:outerShdw>
                </a:effectLst>
              </a:rPr>
              <a:t>WORKING OF MY PROJECT (CONTD.)</a:t>
            </a:r>
          </a:p>
        </p:txBody>
      </p:sp>
      <p:sp>
        <p:nvSpPr>
          <p:cNvPr id="14" name="TextBox 13">
            <a:extLst>
              <a:ext uri="{FF2B5EF4-FFF2-40B4-BE49-F238E27FC236}">
                <a16:creationId xmlns:a16="http://schemas.microsoft.com/office/drawing/2014/main" id="{E7445CD9-1016-EFD1-CEC5-E885C9D61D09}"/>
              </a:ext>
            </a:extLst>
          </p:cNvPr>
          <p:cNvSpPr txBox="1"/>
          <p:nvPr/>
        </p:nvSpPr>
        <p:spPr>
          <a:xfrm>
            <a:off x="2726913" y="344871"/>
            <a:ext cx="1576863"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IAM role with policy</a:t>
            </a:r>
          </a:p>
        </p:txBody>
      </p:sp>
      <p:pic>
        <p:nvPicPr>
          <p:cNvPr id="3" name="object 2">
            <a:extLst>
              <a:ext uri="{FF2B5EF4-FFF2-40B4-BE49-F238E27FC236}">
                <a16:creationId xmlns:a16="http://schemas.microsoft.com/office/drawing/2014/main" id="{FEFA3C10-1C68-8D9A-825F-290C71399E4D}"/>
              </a:ext>
            </a:extLst>
          </p:cNvPr>
          <p:cNvPicPr/>
          <p:nvPr/>
        </p:nvPicPr>
        <p:blipFill>
          <a:blip r:embed="rId2" cstate="print"/>
          <a:stretch>
            <a:fillRect/>
          </a:stretch>
        </p:blipFill>
        <p:spPr>
          <a:xfrm>
            <a:off x="1487663" y="177249"/>
            <a:ext cx="3110695" cy="1594247"/>
          </a:xfrm>
          <a:prstGeom prst="rect">
            <a:avLst/>
          </a:prstGeom>
        </p:spPr>
      </p:pic>
      <p:pic>
        <p:nvPicPr>
          <p:cNvPr id="4" name="object 2">
            <a:extLst>
              <a:ext uri="{FF2B5EF4-FFF2-40B4-BE49-F238E27FC236}">
                <a16:creationId xmlns:a16="http://schemas.microsoft.com/office/drawing/2014/main" id="{D72B8D67-E7C6-C05F-056F-27B3DCB2D78D}"/>
              </a:ext>
            </a:extLst>
          </p:cNvPr>
          <p:cNvPicPr/>
          <p:nvPr/>
        </p:nvPicPr>
        <p:blipFill>
          <a:blip r:embed="rId3" cstate="print"/>
          <a:stretch>
            <a:fillRect/>
          </a:stretch>
        </p:blipFill>
        <p:spPr>
          <a:xfrm>
            <a:off x="4816576" y="81075"/>
            <a:ext cx="3463686" cy="1690421"/>
          </a:xfrm>
          <a:prstGeom prst="rect">
            <a:avLst/>
          </a:prstGeom>
        </p:spPr>
      </p:pic>
      <p:pic>
        <p:nvPicPr>
          <p:cNvPr id="6" name="object 3">
            <a:extLst>
              <a:ext uri="{FF2B5EF4-FFF2-40B4-BE49-F238E27FC236}">
                <a16:creationId xmlns:a16="http://schemas.microsoft.com/office/drawing/2014/main" id="{B14F6AD5-107F-4F03-09EA-62F1EA6068E6}"/>
              </a:ext>
            </a:extLst>
          </p:cNvPr>
          <p:cNvPicPr/>
          <p:nvPr/>
        </p:nvPicPr>
        <p:blipFill>
          <a:blip r:embed="rId4" cstate="print"/>
          <a:stretch>
            <a:fillRect/>
          </a:stretch>
        </p:blipFill>
        <p:spPr>
          <a:xfrm>
            <a:off x="8498480" y="51631"/>
            <a:ext cx="3071728" cy="1719865"/>
          </a:xfrm>
          <a:prstGeom prst="rect">
            <a:avLst/>
          </a:prstGeom>
        </p:spPr>
      </p:pic>
      <p:pic>
        <p:nvPicPr>
          <p:cNvPr id="8" name="object 4">
            <a:extLst>
              <a:ext uri="{FF2B5EF4-FFF2-40B4-BE49-F238E27FC236}">
                <a16:creationId xmlns:a16="http://schemas.microsoft.com/office/drawing/2014/main" id="{4E258239-0A20-3C19-6443-53E202C7AE98}"/>
              </a:ext>
            </a:extLst>
          </p:cNvPr>
          <p:cNvPicPr/>
          <p:nvPr/>
        </p:nvPicPr>
        <p:blipFill>
          <a:blip r:embed="rId5" cstate="print"/>
          <a:stretch>
            <a:fillRect/>
          </a:stretch>
        </p:blipFill>
        <p:spPr>
          <a:xfrm>
            <a:off x="762853" y="1939119"/>
            <a:ext cx="3276903" cy="1594248"/>
          </a:xfrm>
          <a:prstGeom prst="rect">
            <a:avLst/>
          </a:prstGeom>
        </p:spPr>
      </p:pic>
      <p:pic>
        <p:nvPicPr>
          <p:cNvPr id="10" name="object 3">
            <a:extLst>
              <a:ext uri="{FF2B5EF4-FFF2-40B4-BE49-F238E27FC236}">
                <a16:creationId xmlns:a16="http://schemas.microsoft.com/office/drawing/2014/main" id="{BEC0DEFD-5C3B-514C-06FC-7D939DF0F54F}"/>
              </a:ext>
            </a:extLst>
          </p:cNvPr>
          <p:cNvPicPr/>
          <p:nvPr/>
        </p:nvPicPr>
        <p:blipFill>
          <a:blip r:embed="rId6" cstate="print"/>
          <a:stretch>
            <a:fillRect/>
          </a:stretch>
        </p:blipFill>
        <p:spPr>
          <a:xfrm>
            <a:off x="4303776" y="1942380"/>
            <a:ext cx="3463686" cy="1590987"/>
          </a:xfrm>
          <a:prstGeom prst="rect">
            <a:avLst/>
          </a:prstGeom>
        </p:spPr>
      </p:pic>
      <p:pic>
        <p:nvPicPr>
          <p:cNvPr id="12" name="object 4">
            <a:extLst>
              <a:ext uri="{FF2B5EF4-FFF2-40B4-BE49-F238E27FC236}">
                <a16:creationId xmlns:a16="http://schemas.microsoft.com/office/drawing/2014/main" id="{CE940DEA-1EF7-2F82-C250-332512474DF4}"/>
              </a:ext>
            </a:extLst>
          </p:cNvPr>
          <p:cNvPicPr/>
          <p:nvPr/>
        </p:nvPicPr>
        <p:blipFill>
          <a:blip r:embed="rId7" cstate="print"/>
          <a:stretch>
            <a:fillRect/>
          </a:stretch>
        </p:blipFill>
        <p:spPr>
          <a:xfrm>
            <a:off x="8031482" y="1939119"/>
            <a:ext cx="3814044" cy="1690421"/>
          </a:xfrm>
          <a:prstGeom prst="rect">
            <a:avLst/>
          </a:prstGeom>
        </p:spPr>
      </p:pic>
      <p:pic>
        <p:nvPicPr>
          <p:cNvPr id="13" name="object 5">
            <a:extLst>
              <a:ext uri="{FF2B5EF4-FFF2-40B4-BE49-F238E27FC236}">
                <a16:creationId xmlns:a16="http://schemas.microsoft.com/office/drawing/2014/main" id="{6414230E-2C18-E72A-30E2-73C57FE1E797}"/>
              </a:ext>
            </a:extLst>
          </p:cNvPr>
          <p:cNvPicPr/>
          <p:nvPr/>
        </p:nvPicPr>
        <p:blipFill>
          <a:blip r:embed="rId8" cstate="print"/>
          <a:stretch>
            <a:fillRect/>
          </a:stretch>
        </p:blipFill>
        <p:spPr>
          <a:xfrm>
            <a:off x="346474" y="3700990"/>
            <a:ext cx="3108381" cy="2381885"/>
          </a:xfrm>
          <a:prstGeom prst="rect">
            <a:avLst/>
          </a:prstGeom>
        </p:spPr>
      </p:pic>
      <p:pic>
        <p:nvPicPr>
          <p:cNvPr id="16" name="object 3">
            <a:extLst>
              <a:ext uri="{FF2B5EF4-FFF2-40B4-BE49-F238E27FC236}">
                <a16:creationId xmlns:a16="http://schemas.microsoft.com/office/drawing/2014/main" id="{89F53951-AD3D-FEFA-6DA3-551FF72B41B0}"/>
              </a:ext>
            </a:extLst>
          </p:cNvPr>
          <p:cNvPicPr/>
          <p:nvPr/>
        </p:nvPicPr>
        <p:blipFill>
          <a:blip r:embed="rId9" cstate="print"/>
          <a:stretch>
            <a:fillRect/>
          </a:stretch>
        </p:blipFill>
        <p:spPr>
          <a:xfrm>
            <a:off x="3706946" y="3730982"/>
            <a:ext cx="4160521" cy="2351893"/>
          </a:xfrm>
          <a:prstGeom prst="rect">
            <a:avLst/>
          </a:prstGeom>
        </p:spPr>
      </p:pic>
      <p:pic>
        <p:nvPicPr>
          <p:cNvPr id="17" name="object 4">
            <a:extLst>
              <a:ext uri="{FF2B5EF4-FFF2-40B4-BE49-F238E27FC236}">
                <a16:creationId xmlns:a16="http://schemas.microsoft.com/office/drawing/2014/main" id="{DDC66060-CE4F-76ED-8D0A-9580798ECD9F}"/>
              </a:ext>
            </a:extLst>
          </p:cNvPr>
          <p:cNvPicPr/>
          <p:nvPr/>
        </p:nvPicPr>
        <p:blipFill>
          <a:blip r:embed="rId10" cstate="print"/>
          <a:stretch>
            <a:fillRect/>
          </a:stretch>
        </p:blipFill>
        <p:spPr>
          <a:xfrm>
            <a:off x="8207636" y="3730982"/>
            <a:ext cx="3637890" cy="2351893"/>
          </a:xfrm>
          <a:prstGeom prst="rect">
            <a:avLst/>
          </a:prstGeom>
        </p:spPr>
      </p:pic>
    </p:spTree>
    <p:extLst>
      <p:ext uri="{BB962C8B-B14F-4D97-AF65-F5344CB8AC3E}">
        <p14:creationId xmlns:p14="http://schemas.microsoft.com/office/powerpoint/2010/main" val="17821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BDC7-42E6-51E7-EEEC-79CC27EC5E53}"/>
              </a:ext>
            </a:extLst>
          </p:cNvPr>
          <p:cNvSpPr>
            <a:spLocks noGrp="1"/>
          </p:cNvSpPr>
          <p:nvPr>
            <p:ph type="title"/>
          </p:nvPr>
        </p:nvSpPr>
        <p:spPr/>
        <p:txBody>
          <a:bodyPr/>
          <a:lstStyle/>
          <a:p>
            <a:r>
              <a:rPr lang="en-US" dirty="0"/>
              <a:t>Review Event History</a:t>
            </a:r>
          </a:p>
        </p:txBody>
      </p:sp>
      <p:pic>
        <p:nvPicPr>
          <p:cNvPr id="3" name="object 3">
            <a:extLst>
              <a:ext uri="{FF2B5EF4-FFF2-40B4-BE49-F238E27FC236}">
                <a16:creationId xmlns:a16="http://schemas.microsoft.com/office/drawing/2014/main" id="{77619E00-9EE9-73FE-6FAC-B23F0EC40C4C}"/>
              </a:ext>
            </a:extLst>
          </p:cNvPr>
          <p:cNvPicPr/>
          <p:nvPr/>
        </p:nvPicPr>
        <p:blipFill>
          <a:blip r:embed="rId2" cstate="print"/>
          <a:stretch>
            <a:fillRect/>
          </a:stretch>
        </p:blipFill>
        <p:spPr>
          <a:xfrm>
            <a:off x="975359" y="1998028"/>
            <a:ext cx="4861561" cy="2861944"/>
          </a:xfrm>
          <a:prstGeom prst="rect">
            <a:avLst/>
          </a:prstGeom>
        </p:spPr>
      </p:pic>
      <p:pic>
        <p:nvPicPr>
          <p:cNvPr id="4" name="object 4">
            <a:extLst>
              <a:ext uri="{FF2B5EF4-FFF2-40B4-BE49-F238E27FC236}">
                <a16:creationId xmlns:a16="http://schemas.microsoft.com/office/drawing/2014/main" id="{58B64F59-F6A7-9173-DB47-56DF9F3338B5}"/>
              </a:ext>
            </a:extLst>
          </p:cNvPr>
          <p:cNvPicPr/>
          <p:nvPr/>
        </p:nvPicPr>
        <p:blipFill>
          <a:blip r:embed="rId3" cstate="print"/>
          <a:stretch>
            <a:fillRect/>
          </a:stretch>
        </p:blipFill>
        <p:spPr>
          <a:xfrm>
            <a:off x="6217922" y="1998029"/>
            <a:ext cx="5393057" cy="2861944"/>
          </a:xfrm>
          <a:prstGeom prst="rect">
            <a:avLst/>
          </a:prstGeom>
        </p:spPr>
      </p:pic>
    </p:spTree>
    <p:extLst>
      <p:ext uri="{BB962C8B-B14F-4D97-AF65-F5344CB8AC3E}">
        <p14:creationId xmlns:p14="http://schemas.microsoft.com/office/powerpoint/2010/main" val="78712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54068-D512-0272-E7FD-CE287808DA5C}"/>
              </a:ext>
            </a:extLst>
          </p:cNvPr>
          <p:cNvSpPr>
            <a:spLocks noGrp="1"/>
          </p:cNvSpPr>
          <p:nvPr>
            <p:ph type="title"/>
          </p:nvPr>
        </p:nvSpPr>
        <p:spPr>
          <a:xfrm>
            <a:off x="1187194" y="2034972"/>
            <a:ext cx="2831996" cy="3923376"/>
          </a:xfrm>
        </p:spPr>
        <p:txBody>
          <a:bodyPr>
            <a:normAutofit/>
          </a:bodyPr>
          <a:lstStyle/>
          <a:p>
            <a:pPr marL="12700">
              <a:lnSpc>
                <a:spcPct val="100000"/>
              </a:lnSpc>
              <a:spcBef>
                <a:spcPts val="100"/>
              </a:spcBef>
            </a:pPr>
            <a:r>
              <a:rPr lang="en-US" sz="3600" b="1" spc="-5" dirty="0">
                <a:latin typeface="Times New Roman"/>
                <a:cs typeface="Times New Roman"/>
              </a:rPr>
              <a:t>Real-Life</a:t>
            </a:r>
            <a:r>
              <a:rPr lang="en-US" sz="3600" b="1" spc="-90" dirty="0">
                <a:latin typeface="Times New Roman"/>
                <a:cs typeface="Times New Roman"/>
              </a:rPr>
              <a:t> </a:t>
            </a:r>
            <a:r>
              <a:rPr lang="en-US" sz="3600" b="1" dirty="0">
                <a:latin typeface="Times New Roman"/>
                <a:cs typeface="Times New Roman"/>
              </a:rPr>
              <a:t>Applications</a:t>
            </a:r>
            <a:r>
              <a:rPr lang="en-US" sz="3600" b="1" spc="-65" dirty="0">
                <a:latin typeface="Times New Roman"/>
                <a:cs typeface="Times New Roman"/>
              </a:rPr>
              <a:t> </a:t>
            </a:r>
            <a:r>
              <a:rPr lang="en-US" sz="3600" b="1" dirty="0">
                <a:latin typeface="Times New Roman"/>
                <a:cs typeface="Times New Roman"/>
              </a:rPr>
              <a:t>of</a:t>
            </a:r>
            <a:r>
              <a:rPr lang="en-US" sz="3600" b="1" spc="-75" dirty="0">
                <a:latin typeface="Times New Roman"/>
                <a:cs typeface="Times New Roman"/>
              </a:rPr>
              <a:t> </a:t>
            </a:r>
            <a:r>
              <a:rPr lang="en-US" sz="3600" b="1" spc="-5" dirty="0">
                <a:latin typeface="Times New Roman"/>
                <a:cs typeface="Times New Roman"/>
              </a:rPr>
              <a:t>AWS</a:t>
            </a:r>
            <a:r>
              <a:rPr lang="en-US" sz="3600" b="1" spc="-55" dirty="0">
                <a:latin typeface="Times New Roman"/>
                <a:cs typeface="Times New Roman"/>
              </a:rPr>
              <a:t> </a:t>
            </a:r>
            <a:r>
              <a:rPr lang="en-US" sz="3600" b="1" spc="-5" dirty="0">
                <a:latin typeface="Times New Roman"/>
                <a:cs typeface="Times New Roman"/>
              </a:rPr>
              <a:t>CloudWatch</a:t>
            </a:r>
            <a:r>
              <a:rPr lang="en-US" sz="3600" b="1" spc="-45" dirty="0">
                <a:latin typeface="Times New Roman"/>
                <a:cs typeface="Times New Roman"/>
              </a:rPr>
              <a:t> </a:t>
            </a:r>
            <a:r>
              <a:rPr lang="en-US" sz="3600" b="1" spc="-20" dirty="0">
                <a:latin typeface="Times New Roman"/>
                <a:cs typeface="Times New Roman"/>
              </a:rPr>
              <a:t>and</a:t>
            </a:r>
            <a:r>
              <a:rPr lang="en-US" sz="3600" b="1" spc="-35" dirty="0">
                <a:latin typeface="Times New Roman"/>
                <a:cs typeface="Times New Roman"/>
              </a:rPr>
              <a:t> </a:t>
            </a:r>
            <a:r>
              <a:rPr lang="en-US" sz="3600" b="1" spc="-15" dirty="0">
                <a:latin typeface="Times New Roman"/>
                <a:cs typeface="Times New Roman"/>
              </a:rPr>
              <a:t>CloudTrail</a:t>
            </a:r>
            <a:endParaRPr lang="en-US" sz="3600" dirty="0">
              <a:latin typeface="Times New Roman"/>
              <a:cs typeface="Times New Roman"/>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C2A98A-5C4A-7F9A-C187-935108BDFFF7}"/>
              </a:ext>
            </a:extLst>
          </p:cNvPr>
          <p:cNvSpPr>
            <a:spLocks noGrp="1"/>
          </p:cNvSpPr>
          <p:nvPr>
            <p:ph idx="1"/>
          </p:nvPr>
        </p:nvSpPr>
        <p:spPr>
          <a:xfrm>
            <a:off x="4706578" y="589721"/>
            <a:ext cx="6798033" cy="5978227"/>
          </a:xfrm>
        </p:spPr>
        <p:txBody>
          <a:bodyPr anchor="ctr">
            <a:normAutofit/>
          </a:bodyPr>
          <a:lstStyle/>
          <a:p>
            <a:pPr>
              <a:buFont typeface="Arial" panose="020B0604020202020204" pitchFamily="34" charset="0"/>
              <a:buChar char="•"/>
            </a:pPr>
            <a:r>
              <a:rPr lang="en-US" sz="1400" b="1" dirty="0"/>
              <a:t>E-commerce:</a:t>
            </a:r>
            <a:r>
              <a:rPr lang="en-US" sz="1400" dirty="0"/>
              <a:t> Track website traffic, sales data, and customer behavior.</a:t>
            </a:r>
          </a:p>
          <a:p>
            <a:pPr>
              <a:buFont typeface="Arial" panose="020B0604020202020204" pitchFamily="34" charset="0"/>
              <a:buChar char="•"/>
            </a:pPr>
            <a:r>
              <a:rPr lang="en-US" sz="1400" b="1" dirty="0"/>
              <a:t>Gaming:</a:t>
            </a:r>
            <a:r>
              <a:rPr lang="en-US" sz="1400" dirty="0"/>
              <a:t> Analyze player behavior, game performance, and identify cheating.</a:t>
            </a:r>
          </a:p>
          <a:p>
            <a:pPr>
              <a:buFont typeface="Arial" panose="020B0604020202020204" pitchFamily="34" charset="0"/>
              <a:buChar char="•"/>
            </a:pPr>
            <a:r>
              <a:rPr lang="en-US" sz="1400" b="1" dirty="0"/>
              <a:t>Financial Services:</a:t>
            </a:r>
            <a:r>
              <a:rPr lang="en-US" sz="1400" dirty="0"/>
              <a:t> Monitor stock prices, transaction volumes, and fraud detection.</a:t>
            </a:r>
          </a:p>
          <a:p>
            <a:pPr>
              <a:buFont typeface="Arial" panose="020B0604020202020204" pitchFamily="34" charset="0"/>
              <a:buChar char="•"/>
            </a:pPr>
            <a:r>
              <a:rPr lang="en-US" sz="1400" b="1" dirty="0"/>
              <a:t>Healthcare:</a:t>
            </a:r>
            <a:r>
              <a:rPr lang="en-US" sz="1400" dirty="0"/>
              <a:t> Track medical device performance, patient data, and compliance.</a:t>
            </a:r>
          </a:p>
          <a:p>
            <a:pPr>
              <a:buFont typeface="Arial" panose="020B0604020202020204" pitchFamily="34" charset="0"/>
              <a:buChar char="•"/>
            </a:pPr>
            <a:r>
              <a:rPr lang="en-US" sz="1400" b="1" dirty="0"/>
              <a:t>Media and Entertainment:</a:t>
            </a:r>
            <a:r>
              <a:rPr lang="en-US" sz="1400" dirty="0"/>
              <a:t> Monitor streaming services, content delivery, and user engagement.</a:t>
            </a:r>
          </a:p>
          <a:p>
            <a:r>
              <a:rPr lang="en-US" sz="1400" b="1" dirty="0"/>
              <a:t>Example:</a:t>
            </a:r>
            <a:r>
              <a:rPr lang="en-US" sz="1400" dirty="0"/>
              <a:t> A large-scale online gaming company uses CloudWatch to monitor game server performance, identify bottlenecks, and ensure a smooth player experience. CloudTrail is used to audit game server configurations and detect any unauthorized access attempts.</a:t>
            </a:r>
          </a:p>
          <a:p>
            <a:r>
              <a:rPr lang="en-US" sz="1400" b="1" dirty="0"/>
              <a:t>Another example:</a:t>
            </a:r>
            <a:r>
              <a:rPr lang="en-US" sz="1400" dirty="0"/>
              <a:t> A healthcare provider uses CloudWatch to monitor the performance of medical devices and ensure data integrity. CloudTrail is used to audit access to patient records and comply with HIPAA regulations.</a:t>
            </a:r>
          </a:p>
          <a:p>
            <a:r>
              <a:rPr lang="en-US" sz="1400" dirty="0"/>
              <a:t>By effectively utilizing AWS CloudWatch and CloudTrail, businesses can gain valuable insights, improve operational efficiency, and ensure the security and reliability of their AWS infrastructure.</a:t>
            </a:r>
          </a:p>
        </p:txBody>
      </p:sp>
    </p:spTree>
    <p:extLst>
      <p:ext uri="{BB962C8B-B14F-4D97-AF65-F5344CB8AC3E}">
        <p14:creationId xmlns:p14="http://schemas.microsoft.com/office/powerpoint/2010/main" val="16807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D9409-72EF-9475-9C0A-EEFC08327294}"/>
              </a:ext>
            </a:extLst>
          </p:cNvPr>
          <p:cNvSpPr>
            <a:spLocks noGrp="1"/>
          </p:cNvSpPr>
          <p:nvPr>
            <p:ph type="title"/>
          </p:nvPr>
        </p:nvSpPr>
        <p:spPr>
          <a:xfrm>
            <a:off x="2310580" y="1947962"/>
            <a:ext cx="8859734" cy="2962075"/>
          </a:xfrm>
        </p:spPr>
        <p:txBody>
          <a:bodyPr>
            <a:normAutofit/>
          </a:bodyPr>
          <a:lstStyle/>
          <a:p>
            <a:r>
              <a:rPr lang="en-IN" sz="4400" b="1" dirty="0">
                <a:effectLst>
                  <a:outerShdw blurRad="38100" dist="38100" dir="2700000" algn="tl">
                    <a:srgbClr val="000000">
                      <a:alpha val="43137"/>
                    </a:srgbClr>
                  </a:outerShdw>
                </a:effectLst>
              </a:rPr>
              <a:t>THANK YOU! HAVE A NICE DAY!</a:t>
            </a:r>
          </a:p>
        </p:txBody>
      </p:sp>
    </p:spTree>
    <p:extLst>
      <p:ext uri="{BB962C8B-B14F-4D97-AF65-F5344CB8AC3E}">
        <p14:creationId xmlns:p14="http://schemas.microsoft.com/office/powerpoint/2010/main" val="37189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56FC-934C-D647-73BE-D05945B33BEC}"/>
              </a:ext>
            </a:extLst>
          </p:cNvPr>
          <p:cNvSpPr>
            <a:spLocks noGrp="1"/>
          </p:cNvSpPr>
          <p:nvPr>
            <p:ph type="title"/>
          </p:nvPr>
        </p:nvSpPr>
        <p:spPr/>
        <p:txBody>
          <a:bodyPr>
            <a:normAutofit/>
          </a:bodyPr>
          <a:lstStyle/>
          <a:p>
            <a:r>
              <a:rPr lang="en-IN" sz="3200" dirty="0"/>
              <a:t>About Company: </a:t>
            </a:r>
            <a:r>
              <a:rPr lang="en-IN" sz="3200" dirty="0" err="1"/>
              <a:t>Gokboru</a:t>
            </a:r>
            <a:r>
              <a:rPr lang="en-IN" sz="3200" dirty="0"/>
              <a:t> Tech </a:t>
            </a:r>
            <a:r>
              <a:rPr lang="en-IN" sz="3200" dirty="0" err="1"/>
              <a:t>Pvt.</a:t>
            </a:r>
            <a:r>
              <a:rPr lang="en-IN" sz="3200" dirty="0"/>
              <a:t> Ltd.</a:t>
            </a:r>
          </a:p>
        </p:txBody>
      </p:sp>
      <p:sp>
        <p:nvSpPr>
          <p:cNvPr id="3" name="Content Placeholder 2">
            <a:extLst>
              <a:ext uri="{FF2B5EF4-FFF2-40B4-BE49-F238E27FC236}">
                <a16:creationId xmlns:a16="http://schemas.microsoft.com/office/drawing/2014/main" id="{60BAB91B-C45E-BA51-D054-818F43CFB120}"/>
              </a:ext>
            </a:extLst>
          </p:cNvPr>
          <p:cNvSpPr>
            <a:spLocks noGrp="1"/>
          </p:cNvSpPr>
          <p:nvPr>
            <p:ph idx="1"/>
          </p:nvPr>
        </p:nvSpPr>
        <p:spPr/>
        <p:txBody>
          <a:bodyPr>
            <a:normAutofit/>
          </a:bodyPr>
          <a:lstStyle/>
          <a:p>
            <a:pPr algn="just"/>
            <a:r>
              <a:rPr lang="en-US" dirty="0" err="1">
                <a:latin typeface="Times New Roman" panose="02020603050405020304" pitchFamily="18" charset="0"/>
                <a:cs typeface="Times New Roman" panose="02020603050405020304" pitchFamily="18" charset="0"/>
              </a:rPr>
              <a:t>Gokboru</a:t>
            </a:r>
            <a:r>
              <a:rPr lang="en-US" dirty="0">
                <a:latin typeface="Times New Roman" panose="02020603050405020304" pitchFamily="18" charset="0"/>
                <a:cs typeface="Times New Roman" panose="02020603050405020304" pitchFamily="18" charset="0"/>
              </a:rPr>
              <a:t> Tech Pvt Ltd specializes in providing practical software solutions and IT consulting services. Their approach focuses on delivering efficient and reliable systems integration and custom application development tailored to meet the unique needs of each client. With a track record of successful projects, </a:t>
            </a:r>
            <a:r>
              <a:rPr lang="en-US" dirty="0" err="1">
                <a:latin typeface="Times New Roman" panose="02020603050405020304" pitchFamily="18" charset="0"/>
                <a:cs typeface="Times New Roman" panose="02020603050405020304" pitchFamily="18" charset="0"/>
              </a:rPr>
              <a:t>Gokboru</a:t>
            </a:r>
            <a:r>
              <a:rPr lang="en-US" dirty="0">
                <a:latin typeface="Times New Roman" panose="02020603050405020304" pitchFamily="18" charset="0"/>
                <a:cs typeface="Times New Roman" panose="02020603050405020304" pitchFamily="18" charset="0"/>
              </a:rPr>
              <a:t> Tech has established itself as a trusted partner in the tech industry, helping businesses enhance their operations and adapt to the digital age. The company’s commitment to quality and customer satisfaction drives its ongoing success and reputation in the marketplace.</a:t>
            </a:r>
          </a:p>
          <a:p>
            <a:pPr algn="just"/>
            <a:r>
              <a:rPr lang="en-US" dirty="0">
                <a:latin typeface="Times New Roman" panose="02020603050405020304" pitchFamily="18" charset="0"/>
                <a:cs typeface="Times New Roman" panose="02020603050405020304" pitchFamily="18" charset="0"/>
              </a:rPr>
              <a:t>It has provided many opportunities to students by giving them a platform to learn and the mentors and instructors there are very friendly and helpful.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5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62FB-6F2D-45CB-0B4A-B8D8F1D7A4D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SUMMER TRAINING CERTIFICATE</a:t>
            </a:r>
          </a:p>
        </p:txBody>
      </p:sp>
      <p:sp>
        <p:nvSpPr>
          <p:cNvPr id="4" name="Text Placeholder 3">
            <a:extLst>
              <a:ext uri="{FF2B5EF4-FFF2-40B4-BE49-F238E27FC236}">
                <a16:creationId xmlns:a16="http://schemas.microsoft.com/office/drawing/2014/main" id="{F69A79DB-938E-70AF-32C8-32665793EF2B}"/>
              </a:ext>
            </a:extLst>
          </p:cNvPr>
          <p:cNvSpPr>
            <a:spLocks noGrp="1"/>
          </p:cNvSpPr>
          <p:nvPr>
            <p:ph type="body" sz="half" idx="2"/>
          </p:nvPr>
        </p:nvSpPr>
        <p:spPr/>
        <p:txBody>
          <a:bodyPr>
            <a:normAutofit fontScale="85000" lnSpcReduction="10000"/>
          </a:bodyPr>
          <a:lstStyle/>
          <a:p>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Summer training certificate by </a:t>
            </a:r>
            <a:r>
              <a:rPr lang="en-I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Gokboru</a:t>
            </a:r>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 </a:t>
            </a:r>
            <a:r>
              <a:rPr lang="en-IN" sz="1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Pvt.</a:t>
            </a:r>
            <a:r>
              <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Ltd. on completing Summer 7-week AWS training.</a:t>
            </a:r>
          </a:p>
        </p:txBody>
      </p:sp>
      <p:pic>
        <p:nvPicPr>
          <p:cNvPr id="12" name="Picture Placeholder 11">
            <a:extLst>
              <a:ext uri="{FF2B5EF4-FFF2-40B4-BE49-F238E27FC236}">
                <a16:creationId xmlns:a16="http://schemas.microsoft.com/office/drawing/2014/main" id="{163E099F-329E-5C95-9775-92C54B7BE2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900" b="15900"/>
          <a:stretch>
            <a:fillRect/>
          </a:stretch>
        </p:blipFill>
        <p:spPr>
          <a:xfrm>
            <a:off x="2147253" y="244475"/>
            <a:ext cx="8915400" cy="4556125"/>
          </a:xfrm>
        </p:spPr>
      </p:pic>
    </p:spTree>
    <p:extLst>
      <p:ext uri="{BB962C8B-B14F-4D97-AF65-F5344CB8AC3E}">
        <p14:creationId xmlns:p14="http://schemas.microsoft.com/office/powerpoint/2010/main" val="24173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E7F4-0CF2-74B4-4E5C-D3243BFDBFF5}"/>
              </a:ext>
            </a:extLst>
          </p:cNvPr>
          <p:cNvSpPr>
            <a:spLocks noGrp="1"/>
          </p:cNvSpPr>
          <p:nvPr>
            <p:ph type="title"/>
          </p:nvPr>
        </p:nvSpPr>
        <p:spPr>
          <a:xfrm>
            <a:off x="2592925" y="380270"/>
            <a:ext cx="8911687" cy="1280890"/>
          </a:xfrm>
        </p:spPr>
        <p:txBody>
          <a:bodyPr/>
          <a:lstStyle/>
          <a:p>
            <a:pPr algn="just"/>
            <a:r>
              <a:rPr lang="en-IN" b="1" spc="-150" dirty="0">
                <a:latin typeface="Bodoni MT Black" panose="02070A03080606020203" pitchFamily="18" charset="0"/>
              </a:rPr>
              <a:t>Reason For Selecting Cloud Computing in AWS</a:t>
            </a:r>
          </a:p>
        </p:txBody>
      </p:sp>
      <p:sp>
        <p:nvSpPr>
          <p:cNvPr id="5" name="Rectangle 2">
            <a:extLst>
              <a:ext uri="{FF2B5EF4-FFF2-40B4-BE49-F238E27FC236}">
                <a16:creationId xmlns:a16="http://schemas.microsoft.com/office/drawing/2014/main" id="{A79E0DA5-1E88-718C-0552-453A7612868D}"/>
              </a:ext>
            </a:extLst>
          </p:cNvPr>
          <p:cNvSpPr>
            <a:spLocks noGrp="1" noChangeArrowheads="1"/>
          </p:cNvSpPr>
          <p:nvPr>
            <p:ph idx="1"/>
          </p:nvPr>
        </p:nvSpPr>
        <p:spPr bwMode="auto">
          <a:xfrm>
            <a:off x="2592925" y="2315461"/>
            <a:ext cx="94263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 For choosing Cloud Computing</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Demand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computing experts consistently needed across multiple industries globally.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Lucrative Salaries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Specializing in cloud yields higher salaries due to critical expertise.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skills transferable across sectors; enhances career flexibility and opportunities.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Innovation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Constant evolution in cloud sector ensures ongoing learning and relevance.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Impact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specialists crucial in driving business decisions and digital transformation. </a:t>
            </a:r>
          </a:p>
        </p:txBody>
      </p:sp>
    </p:spTree>
    <p:extLst>
      <p:ext uri="{BB962C8B-B14F-4D97-AF65-F5344CB8AC3E}">
        <p14:creationId xmlns:p14="http://schemas.microsoft.com/office/powerpoint/2010/main" val="180861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E7F4-0CF2-74B4-4E5C-D3243BFDBFF5}"/>
              </a:ext>
            </a:extLst>
          </p:cNvPr>
          <p:cNvSpPr>
            <a:spLocks noGrp="1"/>
          </p:cNvSpPr>
          <p:nvPr>
            <p:ph type="title"/>
          </p:nvPr>
        </p:nvSpPr>
        <p:spPr>
          <a:xfrm>
            <a:off x="2592925" y="380270"/>
            <a:ext cx="8911687" cy="1280890"/>
          </a:xfrm>
        </p:spPr>
        <p:txBody>
          <a:bodyPr/>
          <a:lstStyle/>
          <a:p>
            <a:pPr algn="just"/>
            <a:r>
              <a:rPr lang="en-IN" b="1" spc="-150" dirty="0">
                <a:latin typeface="Bodoni MT Black" panose="02070A03080606020203" pitchFamily="18" charset="0"/>
              </a:rPr>
              <a:t>Reason For Selecting Cloud Computing in AWS</a:t>
            </a:r>
          </a:p>
        </p:txBody>
      </p:sp>
      <p:sp>
        <p:nvSpPr>
          <p:cNvPr id="8" name="Rectangle 4">
            <a:extLst>
              <a:ext uri="{FF2B5EF4-FFF2-40B4-BE49-F238E27FC236}">
                <a16:creationId xmlns:a16="http://schemas.microsoft.com/office/drawing/2014/main" id="{419083DB-7016-37B3-DA3E-1847D4642D0F}"/>
              </a:ext>
            </a:extLst>
          </p:cNvPr>
          <p:cNvSpPr>
            <a:spLocks noGrp="1" noChangeArrowheads="1"/>
          </p:cNvSpPr>
          <p:nvPr>
            <p:ph idx="1"/>
          </p:nvPr>
        </p:nvSpPr>
        <p:spPr bwMode="auto">
          <a:xfrm>
            <a:off x="2592925" y="1913613"/>
            <a:ext cx="87862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 for choosing AWS: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Market: </a:t>
            </a:r>
            <a:r>
              <a:rPr lang="en-US" altLang="en-US" dirty="0">
                <a:solidFill>
                  <a:schemeClr val="tx1"/>
                </a:solidFill>
                <a:latin typeface="Times New Roman" panose="02020603050405020304" pitchFamily="18" charset="0"/>
                <a:cs typeface="Times New Roman" panose="02020603050405020304" pitchFamily="18" charset="0"/>
              </a:rPr>
              <a:t>AWS has captured 33% of the market worldwide for cloud-computing making it the biggest industry in cloud computing.</a:t>
            </a: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resources: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Adjust computing power and storage based on demand without upfront costs.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reach: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 AWS services from a broad network of worldwide data centers.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Wide range of solutions including computing, storage, databases, and more.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 only for what you use, avoiding long-term commitments and upfront fees.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encryption, identity management, and compliance with major security standards.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Innovative technology: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 updates with new features and seamless integration with various tools.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Reliable performance: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uptime guarantees and disaster recovery options for consistent service availability. </a:t>
            </a:r>
          </a:p>
        </p:txBody>
      </p:sp>
    </p:spTree>
    <p:extLst>
      <p:ext uri="{BB962C8B-B14F-4D97-AF65-F5344CB8AC3E}">
        <p14:creationId xmlns:p14="http://schemas.microsoft.com/office/powerpoint/2010/main" val="300237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C75FB-DF59-9680-CDC6-DEC6749E3C2C}"/>
              </a:ext>
            </a:extLst>
          </p:cNvPr>
          <p:cNvSpPr>
            <a:spLocks noGrp="1"/>
          </p:cNvSpPr>
          <p:nvPr>
            <p:ph type="title"/>
          </p:nvPr>
        </p:nvSpPr>
        <p:spPr>
          <a:xfrm>
            <a:off x="2753032" y="639097"/>
            <a:ext cx="7492181" cy="752594"/>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COMMONLY USED AWS SERVICES</a:t>
            </a:r>
          </a:p>
        </p:txBody>
      </p:sp>
      <p:sp>
        <p:nvSpPr>
          <p:cNvPr id="5" name="Content Placeholder 4">
            <a:extLst>
              <a:ext uri="{FF2B5EF4-FFF2-40B4-BE49-F238E27FC236}">
                <a16:creationId xmlns:a16="http://schemas.microsoft.com/office/drawing/2014/main" id="{9D05D82B-F415-4C18-704C-2C690171CFF6}"/>
              </a:ext>
            </a:extLst>
          </p:cNvPr>
          <p:cNvSpPr>
            <a:spLocks noGrp="1"/>
          </p:cNvSpPr>
          <p:nvPr>
            <p:ph sz="half" idx="1"/>
          </p:nvPr>
        </p:nvSpPr>
        <p:spPr>
          <a:xfrm>
            <a:off x="3057833" y="1391691"/>
            <a:ext cx="6440128" cy="494067"/>
          </a:xfrm>
        </p:spPr>
        <p:txBody>
          <a:bodyPr>
            <a:normAutofit/>
          </a:bodyPr>
          <a:lstStyle/>
          <a:p>
            <a:r>
              <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Here are some commonly use AWS Services.</a:t>
            </a:r>
          </a:p>
        </p:txBody>
      </p:sp>
      <p:sp>
        <p:nvSpPr>
          <p:cNvPr id="15" name="Rectangle 4">
            <a:extLst>
              <a:ext uri="{FF2B5EF4-FFF2-40B4-BE49-F238E27FC236}">
                <a16:creationId xmlns:a16="http://schemas.microsoft.com/office/drawing/2014/main" id="{E21CEF3F-AF8B-3862-E4B7-E23C753DBAE9}"/>
              </a:ext>
            </a:extLst>
          </p:cNvPr>
          <p:cNvSpPr>
            <a:spLocks noGrp="1" noChangeArrowheads="1"/>
          </p:cNvSpPr>
          <p:nvPr>
            <p:ph sz="half" idx="2"/>
          </p:nvPr>
        </p:nvSpPr>
        <p:spPr bwMode="auto">
          <a:xfrm>
            <a:off x="3333135" y="1885758"/>
            <a:ext cx="6164826" cy="450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EC2 – Scalable virtual servers.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S3 – Object storage for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RDS – Managed relational databases.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Lambda – Serverless compute service.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CloudFront – Content delivery network.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IAM – Identity and access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VPC – Isolated virtual networks.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Elastic Load Balancer – Distribute traffic across servers.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EBS – Block storage for EC2.</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CloudWatch – Monitoring and alerting.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Route 53 – Scalable DNS and domain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DynamoDB – NoSQL database service.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Kinesis – Real-time data streaming.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SageMaker</a:t>
            </a: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Machine learning service.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SQS – Managed message queuing.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ElastiCache</a:t>
            </a: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In-memory caching service. </a:t>
            </a:r>
          </a:p>
        </p:txBody>
      </p:sp>
      <p:sp>
        <p:nvSpPr>
          <p:cNvPr id="9" name="Content Placeholder 5">
            <a:extLst>
              <a:ext uri="{FF2B5EF4-FFF2-40B4-BE49-F238E27FC236}">
                <a16:creationId xmlns:a16="http://schemas.microsoft.com/office/drawing/2014/main" id="{0B46E4C8-42D5-04A5-5343-F83B1399B0B7}"/>
              </a:ext>
            </a:extLst>
          </p:cNvPr>
          <p:cNvSpPr txBox="1">
            <a:spLocks/>
          </p:cNvSpPr>
          <p:nvPr/>
        </p:nvSpPr>
        <p:spPr>
          <a:xfrm>
            <a:off x="2888265" y="2136054"/>
            <a:ext cx="431386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352674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3B42-537A-00A9-90CE-E4E186F11DC2}"/>
              </a:ext>
            </a:extLst>
          </p:cNvPr>
          <p:cNvSpPr>
            <a:spLocks noGrp="1"/>
          </p:cNvSpPr>
          <p:nvPr>
            <p:ph type="title"/>
          </p:nvPr>
        </p:nvSpPr>
        <p:spPr>
          <a:xfrm>
            <a:off x="2029045" y="0"/>
            <a:ext cx="8911687" cy="1280890"/>
          </a:xfrm>
        </p:spPr>
        <p:txBody>
          <a:bodyPr>
            <a:norm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Monitor Infrastructure with AWS CloudWatch and CloudTrail</a:t>
            </a:r>
            <a:endPar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6E22739-AF08-5485-41F2-30C331EF18DA}"/>
              </a:ext>
            </a:extLst>
          </p:cNvPr>
          <p:cNvSpPr>
            <a:spLocks noGrp="1" noChangeArrowheads="1"/>
          </p:cNvSpPr>
          <p:nvPr>
            <p:ph idx="1"/>
          </p:nvPr>
        </p:nvSpPr>
        <p:spPr bwMode="auto">
          <a:xfrm>
            <a:off x="733108" y="1280890"/>
            <a:ext cx="1121664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Google Sans"/>
              </a:rPr>
              <a:t>Prompt: Analyze the image content and provide a concise summary on monitoring infrastructure with AWS CloudWatch and CloudTrail for a project perspective.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Google Sans"/>
              </a:rPr>
              <a:t>Summary:</a:t>
            </a: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AWS CloudWatch and CloudTrail offer comprehensive infrastructure monitoring solutions. CloudWatch tracks metrics, logs, and alarms, providing real-time visibility into resource performance and anomalies. CloudTrail records API calls, enabling auditing, compliance, and troubleshooting. By integrating these services, you can gain valuable insights, optimize resource utilization, and ensure the security and reliability of your AWS infrastructure.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Google Sans"/>
              </a:rPr>
              <a:t>Key benefits:</a:t>
            </a: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Real-time monitoring:</a:t>
            </a:r>
            <a:r>
              <a:rPr kumimoji="0" lang="en-US" altLang="en-US" b="0" i="0" u="none" strike="noStrike" cap="none" normalizeH="0" baseline="0" dirty="0">
                <a:ln>
                  <a:noFill/>
                </a:ln>
                <a:solidFill>
                  <a:srgbClr val="1F1F1F"/>
                </a:solidFill>
                <a:effectLst/>
                <a:latin typeface="Google Sans"/>
              </a:rPr>
              <a:t> Track metrics, logs, and alarms for proactive issue identification.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Enhanced visibility:</a:t>
            </a:r>
            <a:r>
              <a:rPr kumimoji="0" lang="en-US" altLang="en-US" b="0" i="0" u="none" strike="noStrike" cap="none" normalizeH="0" baseline="0" dirty="0">
                <a:ln>
                  <a:noFill/>
                </a:ln>
                <a:solidFill>
                  <a:srgbClr val="1F1F1F"/>
                </a:solidFill>
                <a:effectLst/>
                <a:latin typeface="Google Sans"/>
              </a:rPr>
              <a:t> Gain deeper insights into resource performance and utilization.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Improved security:</a:t>
            </a:r>
            <a:r>
              <a:rPr kumimoji="0" lang="en-US" altLang="en-US" b="0" i="0" u="none" strike="noStrike" cap="none" normalizeH="0" baseline="0" dirty="0">
                <a:ln>
                  <a:noFill/>
                </a:ln>
                <a:solidFill>
                  <a:srgbClr val="1F1F1F"/>
                </a:solidFill>
                <a:effectLst/>
                <a:latin typeface="Google Sans"/>
              </a:rPr>
              <a:t> Audit API calls for compliance and detect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Efficient troubleshooting:</a:t>
            </a:r>
            <a:r>
              <a:rPr kumimoji="0" lang="en-US" altLang="en-US" b="0" i="0" u="none" strike="noStrike" cap="none" normalizeH="0" baseline="0" dirty="0">
                <a:ln>
                  <a:noFill/>
                </a:ln>
                <a:solidFill>
                  <a:srgbClr val="1F1F1F"/>
                </a:solidFill>
                <a:effectLst/>
                <a:latin typeface="Google Sans"/>
              </a:rPr>
              <a:t> Analyze logs to pinpoint and resolve issues quickly.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Google Sans"/>
              </a:rPr>
              <a:t>Integration:</a:t>
            </a: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Combine CloudWatch and CloudTrail</a:t>
            </a:r>
            <a:r>
              <a:rPr kumimoji="0" lang="en-US" altLang="en-US" b="0" i="0" u="none" strike="noStrike" cap="none" normalizeH="0" baseline="0" dirty="0">
                <a:ln>
                  <a:noFill/>
                </a:ln>
                <a:solidFill>
                  <a:srgbClr val="1F1F1F"/>
                </a:solidFill>
                <a:effectLst/>
                <a:latin typeface="Google Sans"/>
              </a:rPr>
              <a:t> for a holistic view of your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Utilize CloudWatch Events</a:t>
            </a:r>
            <a:r>
              <a:rPr kumimoji="0" lang="en-US" altLang="en-US" b="0" i="0" u="none" strike="noStrike" cap="none" normalizeH="0" baseline="0" dirty="0">
                <a:ln>
                  <a:noFill/>
                </a:ln>
                <a:solidFill>
                  <a:srgbClr val="1F1F1F"/>
                </a:solidFill>
                <a:effectLst/>
                <a:latin typeface="Google Sans"/>
              </a:rPr>
              <a:t> to trigger actions based on defined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F1F1F"/>
                </a:solidFill>
                <a:effectLst/>
                <a:latin typeface="Google Sans"/>
              </a:rPr>
              <a:t>Leverage CloudWatch Dashboards</a:t>
            </a:r>
            <a:r>
              <a:rPr kumimoji="0" lang="en-US" altLang="en-US" b="0" i="0" u="none" strike="noStrike" cap="none" normalizeH="0" baseline="0" dirty="0">
                <a:ln>
                  <a:noFill/>
                </a:ln>
                <a:solidFill>
                  <a:srgbClr val="1F1F1F"/>
                </a:solidFill>
                <a:effectLst/>
                <a:latin typeface="Google Sans"/>
              </a:rPr>
              <a:t> for customized visualizations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By effectively utilizing AWS CloudWatch and CloudTrail, you can establish a robust monitoring framework that supports your project's success and ensures the optimal performance of your AWS infrastructure.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3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2703-06C4-445C-1AA7-5856B4E14A78}"/>
              </a:ext>
            </a:extLst>
          </p:cNvPr>
          <p:cNvSpPr>
            <a:spLocks noGrp="1"/>
          </p:cNvSpPr>
          <p:nvPr>
            <p:ph type="title"/>
          </p:nvPr>
        </p:nvSpPr>
        <p:spPr>
          <a:xfrm>
            <a:off x="1605280" y="624110"/>
            <a:ext cx="10200640" cy="818610"/>
          </a:xfrm>
        </p:spPr>
        <p:txBody>
          <a:bodyPr>
            <a:normAutofit fontScale="90000"/>
          </a:bodyPr>
          <a:lstStyle/>
          <a:p>
            <a:pPr algn="ct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ROADMAP OF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Monitor Infrastructure with AWS CloudWatch and CloudTrail</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A1BA80-1E5D-2DFC-BACF-6B4AFA6BC15A}"/>
              </a:ext>
            </a:extLst>
          </p:cNvPr>
          <p:cNvSpPr>
            <a:spLocks noGrp="1"/>
          </p:cNvSpPr>
          <p:nvPr>
            <p:ph idx="1"/>
          </p:nvPr>
        </p:nvSpPr>
        <p:spPr>
          <a:xfrm>
            <a:off x="2357120" y="1442720"/>
            <a:ext cx="9147492" cy="4468502"/>
          </a:xfrm>
        </p:spPr>
        <p:txBody>
          <a:bodyPr>
            <a:normAutofit/>
          </a:bodyPr>
          <a:lstStyle/>
          <a:p>
            <a:pPr marL="0" indent="0" algn="just">
              <a:buNone/>
            </a:pPr>
            <a:r>
              <a:rPr lang="en-US" sz="1400" b="1" spc="5" dirty="0">
                <a:latin typeface="Times New Roman"/>
                <a:cs typeface="Times New Roman"/>
              </a:rPr>
              <a:t>Step</a:t>
            </a:r>
            <a:r>
              <a:rPr lang="en-US" sz="1400" b="1" spc="-55" dirty="0">
                <a:latin typeface="Times New Roman"/>
                <a:cs typeface="Times New Roman"/>
              </a:rPr>
              <a:t> </a:t>
            </a:r>
            <a:r>
              <a:rPr lang="en-US" sz="1400" b="1" dirty="0">
                <a:latin typeface="Times New Roman"/>
                <a:cs typeface="Times New Roman"/>
              </a:rPr>
              <a:t>1</a:t>
            </a:r>
            <a:r>
              <a:rPr lang="en-US" sz="1400" dirty="0">
                <a:latin typeface="Times New Roman"/>
                <a:cs typeface="Times New Roman"/>
              </a:rPr>
              <a:t>:</a:t>
            </a:r>
            <a:r>
              <a:rPr lang="en-US" sz="1400" spc="-30" dirty="0">
                <a:latin typeface="Times New Roman"/>
                <a:cs typeface="Times New Roman"/>
              </a:rPr>
              <a:t> </a:t>
            </a:r>
            <a:r>
              <a:rPr lang="en-US" sz="1400" spc="-15" dirty="0">
                <a:latin typeface="Times New Roman"/>
                <a:cs typeface="Times New Roman"/>
              </a:rPr>
              <a:t>First</a:t>
            </a:r>
            <a:r>
              <a:rPr lang="en-US" sz="1400" spc="35" dirty="0">
                <a:latin typeface="Times New Roman"/>
                <a:cs typeface="Times New Roman"/>
              </a:rPr>
              <a:t> </a:t>
            </a:r>
            <a:r>
              <a:rPr lang="en-US" sz="1400" spc="-5" dirty="0">
                <a:latin typeface="Times New Roman"/>
                <a:cs typeface="Times New Roman"/>
              </a:rPr>
              <a:t>an</a:t>
            </a:r>
            <a:r>
              <a:rPr lang="en-US" sz="1400" spc="-75" dirty="0">
                <a:latin typeface="Times New Roman"/>
                <a:cs typeface="Times New Roman"/>
              </a:rPr>
              <a:t> </a:t>
            </a:r>
            <a:r>
              <a:rPr lang="en-US" sz="1400" spc="-15" dirty="0">
                <a:latin typeface="Times New Roman"/>
                <a:cs typeface="Times New Roman"/>
              </a:rPr>
              <a:t>AWS</a:t>
            </a:r>
            <a:r>
              <a:rPr lang="en-US" sz="1400" spc="-5" dirty="0">
                <a:latin typeface="Times New Roman"/>
                <a:cs typeface="Times New Roman"/>
              </a:rPr>
              <a:t> an</a:t>
            </a:r>
            <a:r>
              <a:rPr lang="en-US" sz="1400" spc="-55" dirty="0">
                <a:latin typeface="Times New Roman"/>
                <a:cs typeface="Times New Roman"/>
              </a:rPr>
              <a:t> </a:t>
            </a:r>
            <a:r>
              <a:rPr lang="en-US" sz="1400" dirty="0">
                <a:latin typeface="Times New Roman"/>
                <a:cs typeface="Times New Roman"/>
              </a:rPr>
              <a:t>account</a:t>
            </a:r>
            <a:r>
              <a:rPr lang="en-US" sz="1400" spc="40" dirty="0">
                <a:latin typeface="Times New Roman"/>
                <a:cs typeface="Times New Roman"/>
              </a:rPr>
              <a:t> </a:t>
            </a:r>
            <a:r>
              <a:rPr lang="en-US" sz="1400" spc="-30" dirty="0">
                <a:latin typeface="Times New Roman"/>
                <a:cs typeface="Times New Roman"/>
              </a:rPr>
              <a:t>is</a:t>
            </a:r>
            <a:r>
              <a:rPr lang="en-US" sz="1400" spc="-15" dirty="0">
                <a:latin typeface="Times New Roman"/>
                <a:cs typeface="Times New Roman"/>
              </a:rPr>
              <a:t> </a:t>
            </a:r>
            <a:r>
              <a:rPr lang="en-US" sz="1400" dirty="0">
                <a:latin typeface="Times New Roman"/>
                <a:cs typeface="Times New Roman"/>
              </a:rPr>
              <a:t>created</a:t>
            </a:r>
            <a:r>
              <a:rPr lang="en-US" sz="1400" spc="-5" dirty="0">
                <a:latin typeface="Times New Roman"/>
                <a:cs typeface="Times New Roman"/>
              </a:rPr>
              <a:t> </a:t>
            </a:r>
            <a:r>
              <a:rPr lang="en-US" sz="1400" spc="-10" dirty="0">
                <a:latin typeface="Times New Roman"/>
                <a:cs typeface="Times New Roman"/>
              </a:rPr>
              <a:t>and</a:t>
            </a:r>
            <a:r>
              <a:rPr lang="en-US" sz="1400" spc="-15" dirty="0">
                <a:latin typeface="Times New Roman"/>
                <a:cs typeface="Times New Roman"/>
              </a:rPr>
              <a:t> </a:t>
            </a:r>
            <a:r>
              <a:rPr lang="en-US" sz="1400" spc="-5" dirty="0">
                <a:latin typeface="Times New Roman"/>
                <a:cs typeface="Times New Roman"/>
              </a:rPr>
              <a:t>then</a:t>
            </a:r>
            <a:r>
              <a:rPr lang="en-US" sz="1400" spc="-10" dirty="0">
                <a:latin typeface="Times New Roman"/>
                <a:cs typeface="Times New Roman"/>
              </a:rPr>
              <a:t> logged</a:t>
            </a:r>
            <a:r>
              <a:rPr lang="en-US" sz="1400" spc="40" dirty="0">
                <a:latin typeface="Times New Roman"/>
                <a:cs typeface="Times New Roman"/>
              </a:rPr>
              <a:t> </a:t>
            </a:r>
            <a:r>
              <a:rPr lang="en-US" sz="1400" spc="-15" dirty="0">
                <a:latin typeface="Times New Roman"/>
                <a:cs typeface="Times New Roman"/>
              </a:rPr>
              <a:t>in</a:t>
            </a:r>
            <a:r>
              <a:rPr lang="en-US" sz="1400" spc="-60" dirty="0">
                <a:latin typeface="Times New Roman"/>
                <a:cs typeface="Times New Roman"/>
              </a:rPr>
              <a:t> </a:t>
            </a:r>
            <a:r>
              <a:rPr lang="en-US" sz="1400" dirty="0">
                <a:latin typeface="Times New Roman"/>
                <a:cs typeface="Times New Roman"/>
              </a:rPr>
              <a:t>through</a:t>
            </a:r>
            <a:r>
              <a:rPr lang="en-US" sz="1400" spc="-50" dirty="0">
                <a:latin typeface="Times New Roman"/>
                <a:cs typeface="Times New Roman"/>
              </a:rPr>
              <a:t> </a:t>
            </a:r>
            <a:r>
              <a:rPr lang="en-US" sz="1400" spc="-10" dirty="0">
                <a:latin typeface="Times New Roman"/>
                <a:cs typeface="Times New Roman"/>
              </a:rPr>
              <a:t>using</a:t>
            </a:r>
            <a:r>
              <a:rPr lang="en-US" sz="1400" spc="-15" dirty="0">
                <a:latin typeface="Times New Roman"/>
                <a:cs typeface="Times New Roman"/>
              </a:rPr>
              <a:t> </a:t>
            </a:r>
            <a:r>
              <a:rPr lang="en-US" sz="1400" dirty="0">
                <a:latin typeface="Times New Roman"/>
                <a:cs typeface="Times New Roman"/>
              </a:rPr>
              <a:t>root</a:t>
            </a:r>
            <a:r>
              <a:rPr lang="en-US" sz="1400" spc="20" dirty="0">
                <a:latin typeface="Times New Roman"/>
                <a:cs typeface="Times New Roman"/>
              </a:rPr>
              <a:t> </a:t>
            </a:r>
            <a:r>
              <a:rPr lang="en-US" sz="1400" spc="-5" dirty="0">
                <a:latin typeface="Times New Roman"/>
                <a:cs typeface="Times New Roman"/>
              </a:rPr>
              <a:t>user. </a:t>
            </a:r>
            <a:r>
              <a:rPr lang="en-US" sz="1400" spc="-285" dirty="0">
                <a:latin typeface="Times New Roman"/>
                <a:cs typeface="Times New Roman"/>
              </a:rPr>
              <a:t> </a:t>
            </a:r>
          </a:p>
          <a:p>
            <a:pPr marL="0" indent="0" algn="just">
              <a:buNone/>
            </a:pPr>
            <a:r>
              <a:rPr lang="en-US" sz="1400" b="1" spc="5" dirty="0">
                <a:latin typeface="Times New Roman"/>
                <a:cs typeface="Times New Roman"/>
              </a:rPr>
              <a:t>Step</a:t>
            </a:r>
            <a:r>
              <a:rPr lang="en-US" sz="1400" b="1" spc="-15" dirty="0">
                <a:latin typeface="Times New Roman"/>
                <a:cs typeface="Times New Roman"/>
              </a:rPr>
              <a:t> </a:t>
            </a:r>
            <a:r>
              <a:rPr lang="en-US" sz="1400" b="1" dirty="0">
                <a:latin typeface="Times New Roman"/>
                <a:cs typeface="Times New Roman"/>
              </a:rPr>
              <a:t>2:</a:t>
            </a:r>
            <a:r>
              <a:rPr lang="en-US" sz="1400" b="1" spc="-10" dirty="0">
                <a:latin typeface="Times New Roman"/>
                <a:cs typeface="Times New Roman"/>
              </a:rPr>
              <a:t> </a:t>
            </a:r>
            <a:r>
              <a:rPr lang="en-US" sz="1400" spc="-10" dirty="0">
                <a:latin typeface="Times New Roman"/>
                <a:cs typeface="Times New Roman"/>
              </a:rPr>
              <a:t>Then</a:t>
            </a:r>
            <a:r>
              <a:rPr lang="en-US" sz="1400" dirty="0">
                <a:latin typeface="Times New Roman"/>
                <a:cs typeface="Times New Roman"/>
              </a:rPr>
              <a:t> </a:t>
            </a:r>
            <a:r>
              <a:rPr lang="en-US" sz="1400" spc="-5" dirty="0">
                <a:latin typeface="Times New Roman"/>
                <a:cs typeface="Times New Roman"/>
              </a:rPr>
              <a:t>A</a:t>
            </a:r>
            <a:r>
              <a:rPr lang="en-US" sz="1400" spc="-15" dirty="0">
                <a:latin typeface="Times New Roman"/>
                <a:cs typeface="Times New Roman"/>
              </a:rPr>
              <a:t> flow</a:t>
            </a:r>
            <a:r>
              <a:rPr lang="en-US" sz="1400" spc="10" dirty="0">
                <a:latin typeface="Times New Roman"/>
                <a:cs typeface="Times New Roman"/>
              </a:rPr>
              <a:t> </a:t>
            </a:r>
            <a:r>
              <a:rPr lang="en-US" sz="1400" spc="-5" dirty="0">
                <a:latin typeface="Times New Roman"/>
                <a:cs typeface="Times New Roman"/>
              </a:rPr>
              <a:t>Chart</a:t>
            </a:r>
            <a:r>
              <a:rPr lang="en-US" sz="1400" spc="35" dirty="0">
                <a:latin typeface="Times New Roman"/>
                <a:cs typeface="Times New Roman"/>
              </a:rPr>
              <a:t> </a:t>
            </a:r>
            <a:r>
              <a:rPr lang="en-US" sz="1400" spc="-30" dirty="0">
                <a:latin typeface="Times New Roman"/>
                <a:cs typeface="Times New Roman"/>
              </a:rPr>
              <a:t>is</a:t>
            </a:r>
            <a:r>
              <a:rPr lang="en-US" sz="1400" spc="5" dirty="0">
                <a:latin typeface="Times New Roman"/>
                <a:cs typeface="Times New Roman"/>
              </a:rPr>
              <a:t> </a:t>
            </a:r>
            <a:r>
              <a:rPr lang="en-US" sz="1400" dirty="0">
                <a:latin typeface="Times New Roman"/>
                <a:cs typeface="Times New Roman"/>
              </a:rPr>
              <a:t>created</a:t>
            </a:r>
            <a:r>
              <a:rPr lang="en-US" sz="1400" spc="10" dirty="0">
                <a:latin typeface="Times New Roman"/>
                <a:cs typeface="Times New Roman"/>
              </a:rPr>
              <a:t> </a:t>
            </a:r>
            <a:r>
              <a:rPr lang="en-US" sz="1400" spc="-10" dirty="0">
                <a:latin typeface="Times New Roman"/>
                <a:cs typeface="Times New Roman"/>
              </a:rPr>
              <a:t>for</a:t>
            </a:r>
            <a:r>
              <a:rPr lang="en-US" sz="1400" spc="20" dirty="0">
                <a:latin typeface="Times New Roman"/>
                <a:cs typeface="Times New Roman"/>
              </a:rPr>
              <a:t> </a:t>
            </a:r>
            <a:r>
              <a:rPr lang="en-US" sz="1400" spc="-5" dirty="0">
                <a:latin typeface="Times New Roman"/>
                <a:cs typeface="Times New Roman"/>
              </a:rPr>
              <a:t>creation</a:t>
            </a:r>
            <a:r>
              <a:rPr lang="en-US" sz="1400" spc="-15" dirty="0">
                <a:latin typeface="Times New Roman"/>
                <a:cs typeface="Times New Roman"/>
              </a:rPr>
              <a:t> </a:t>
            </a:r>
            <a:r>
              <a:rPr lang="en-US" sz="1400" spc="-5" dirty="0">
                <a:latin typeface="Times New Roman"/>
                <a:cs typeface="Times New Roman"/>
              </a:rPr>
              <a:t>and</a:t>
            </a:r>
            <a:r>
              <a:rPr lang="en-US" sz="1400" spc="15" dirty="0">
                <a:latin typeface="Times New Roman"/>
                <a:cs typeface="Times New Roman"/>
              </a:rPr>
              <a:t> </a:t>
            </a:r>
            <a:r>
              <a:rPr lang="en-US" sz="1400" spc="-5" dirty="0">
                <a:latin typeface="Times New Roman"/>
                <a:cs typeface="Times New Roman"/>
              </a:rPr>
              <a:t>understanding</a:t>
            </a:r>
            <a:r>
              <a:rPr lang="en-US" sz="1400" spc="30" dirty="0">
                <a:latin typeface="Times New Roman"/>
                <a:cs typeface="Times New Roman"/>
              </a:rPr>
              <a:t> </a:t>
            </a:r>
            <a:r>
              <a:rPr lang="en-US" sz="1400" spc="-10" dirty="0">
                <a:latin typeface="Times New Roman"/>
                <a:cs typeface="Times New Roman"/>
              </a:rPr>
              <a:t>for</a:t>
            </a:r>
            <a:r>
              <a:rPr lang="en-US" sz="1400" spc="20" dirty="0">
                <a:latin typeface="Times New Roman"/>
                <a:cs typeface="Times New Roman"/>
              </a:rPr>
              <a:t> </a:t>
            </a:r>
            <a:r>
              <a:rPr lang="en-US" sz="1400" spc="-15" dirty="0">
                <a:latin typeface="Times New Roman"/>
                <a:cs typeface="Times New Roman"/>
              </a:rPr>
              <a:t>my</a:t>
            </a:r>
            <a:r>
              <a:rPr lang="en-US" sz="1400" spc="5" dirty="0">
                <a:latin typeface="Times New Roman"/>
                <a:cs typeface="Times New Roman"/>
              </a:rPr>
              <a:t> </a:t>
            </a:r>
            <a:r>
              <a:rPr lang="en-US" sz="1400" dirty="0">
                <a:latin typeface="Times New Roman"/>
                <a:cs typeface="Times New Roman"/>
              </a:rPr>
              <a:t>project</a:t>
            </a:r>
          </a:p>
          <a:p>
            <a:pPr marL="0" indent="0" algn="just">
              <a:buNone/>
            </a:pPr>
            <a:r>
              <a:rPr lang="en-US" sz="1400" b="1" spc="5" dirty="0">
                <a:latin typeface="Times New Roman"/>
                <a:cs typeface="Times New Roman"/>
              </a:rPr>
              <a:t>Step</a:t>
            </a:r>
            <a:r>
              <a:rPr lang="en-US" sz="1400" b="1" spc="-35" dirty="0">
                <a:latin typeface="Times New Roman"/>
                <a:cs typeface="Times New Roman"/>
              </a:rPr>
              <a:t> </a:t>
            </a:r>
            <a:r>
              <a:rPr lang="en-US" sz="1400" b="1" dirty="0">
                <a:latin typeface="Times New Roman"/>
                <a:cs typeface="Times New Roman"/>
              </a:rPr>
              <a:t>3:</a:t>
            </a:r>
            <a:r>
              <a:rPr lang="en-US" sz="1400" b="1" spc="10" dirty="0">
                <a:latin typeface="Times New Roman"/>
                <a:cs typeface="Times New Roman"/>
              </a:rPr>
              <a:t> </a:t>
            </a:r>
            <a:r>
              <a:rPr lang="en-US" sz="1400" spc="-10" dirty="0">
                <a:latin typeface="Times New Roman"/>
                <a:cs typeface="Times New Roman"/>
              </a:rPr>
              <a:t>For</a:t>
            </a:r>
            <a:r>
              <a:rPr lang="en-US" sz="1400" spc="-30" dirty="0">
                <a:latin typeface="Times New Roman"/>
                <a:cs typeface="Times New Roman"/>
              </a:rPr>
              <a:t> </a:t>
            </a:r>
            <a:r>
              <a:rPr lang="en-US" sz="1400" spc="-10" dirty="0">
                <a:latin typeface="Times New Roman"/>
                <a:cs typeface="Times New Roman"/>
              </a:rPr>
              <a:t>this</a:t>
            </a:r>
            <a:r>
              <a:rPr lang="en-US" sz="1400" spc="-20" dirty="0">
                <a:latin typeface="Times New Roman"/>
                <a:cs typeface="Times New Roman"/>
              </a:rPr>
              <a:t> </a:t>
            </a:r>
            <a:r>
              <a:rPr lang="en-US" sz="1400" spc="-5" dirty="0">
                <a:latin typeface="Times New Roman"/>
                <a:cs typeface="Times New Roman"/>
              </a:rPr>
              <a:t>project</a:t>
            </a:r>
            <a:r>
              <a:rPr lang="en-US" sz="1400" spc="70" dirty="0">
                <a:latin typeface="Times New Roman"/>
                <a:cs typeface="Times New Roman"/>
              </a:rPr>
              <a:t> </a:t>
            </a:r>
            <a:r>
              <a:rPr lang="en-US" sz="1400" spc="-5" dirty="0">
                <a:latin typeface="Times New Roman"/>
                <a:cs typeface="Times New Roman"/>
              </a:rPr>
              <a:t>we</a:t>
            </a:r>
            <a:r>
              <a:rPr lang="en-US" sz="1400" spc="5" dirty="0">
                <a:latin typeface="Times New Roman"/>
                <a:cs typeface="Times New Roman"/>
              </a:rPr>
              <a:t> </a:t>
            </a:r>
            <a:r>
              <a:rPr lang="en-US" sz="1400" spc="-15" dirty="0">
                <a:latin typeface="Times New Roman"/>
                <a:cs typeface="Times New Roman"/>
              </a:rPr>
              <a:t>have</a:t>
            </a:r>
            <a:r>
              <a:rPr lang="en-US" sz="1400" spc="10" dirty="0">
                <a:latin typeface="Times New Roman"/>
                <a:cs typeface="Times New Roman"/>
              </a:rPr>
              <a:t> to</a:t>
            </a:r>
            <a:r>
              <a:rPr lang="en-US" sz="1400" spc="40" dirty="0">
                <a:latin typeface="Times New Roman"/>
                <a:cs typeface="Times New Roman"/>
              </a:rPr>
              <a:t> </a:t>
            </a:r>
            <a:r>
              <a:rPr lang="en-US" sz="1400" spc="-5" dirty="0">
                <a:latin typeface="Times New Roman"/>
                <a:cs typeface="Times New Roman"/>
              </a:rPr>
              <a:t>create</a:t>
            </a:r>
            <a:r>
              <a:rPr lang="en-US" sz="1400" spc="10" dirty="0">
                <a:latin typeface="Times New Roman"/>
                <a:cs typeface="Times New Roman"/>
              </a:rPr>
              <a:t> </a:t>
            </a:r>
            <a:r>
              <a:rPr lang="en-US" sz="1400" dirty="0">
                <a:latin typeface="Times New Roman"/>
                <a:cs typeface="Times New Roman"/>
              </a:rPr>
              <a:t>a</a:t>
            </a:r>
            <a:r>
              <a:rPr lang="en-US" sz="1400" spc="-20" dirty="0">
                <a:latin typeface="Times New Roman"/>
                <a:cs typeface="Times New Roman"/>
              </a:rPr>
              <a:t> </a:t>
            </a:r>
            <a:r>
              <a:rPr lang="en-US" sz="1400" spc="-5" dirty="0">
                <a:latin typeface="Times New Roman"/>
                <a:cs typeface="Times New Roman"/>
              </a:rPr>
              <a:t>EC2</a:t>
            </a:r>
            <a:r>
              <a:rPr lang="en-US" sz="1400" spc="10" dirty="0">
                <a:latin typeface="Times New Roman"/>
                <a:cs typeface="Times New Roman"/>
              </a:rPr>
              <a:t> </a:t>
            </a:r>
            <a:r>
              <a:rPr lang="en-US" sz="1400" spc="-10" dirty="0">
                <a:latin typeface="Times New Roman"/>
                <a:cs typeface="Times New Roman"/>
              </a:rPr>
              <a:t>instance</a:t>
            </a:r>
            <a:r>
              <a:rPr lang="en-US" sz="1400" spc="15" dirty="0">
                <a:latin typeface="Times New Roman"/>
                <a:cs typeface="Times New Roman"/>
              </a:rPr>
              <a:t> </a:t>
            </a:r>
            <a:r>
              <a:rPr lang="en-US" sz="1400" spc="-5" dirty="0">
                <a:latin typeface="Times New Roman"/>
                <a:cs typeface="Times New Roman"/>
              </a:rPr>
              <a:t>with</a:t>
            </a:r>
            <a:r>
              <a:rPr lang="en-US" sz="1400" spc="-35" dirty="0">
                <a:latin typeface="Times New Roman"/>
                <a:cs typeface="Times New Roman"/>
              </a:rPr>
              <a:t> </a:t>
            </a:r>
            <a:r>
              <a:rPr lang="en-US" sz="1400" spc="5" dirty="0">
                <a:latin typeface="Times New Roman"/>
                <a:cs typeface="Times New Roman"/>
              </a:rPr>
              <a:t>tag</a:t>
            </a:r>
            <a:r>
              <a:rPr lang="en-US" sz="1400" spc="10" dirty="0">
                <a:latin typeface="Times New Roman"/>
                <a:cs typeface="Times New Roman"/>
              </a:rPr>
              <a:t> </a:t>
            </a:r>
            <a:r>
              <a:rPr lang="en-US" sz="1400" dirty="0">
                <a:latin typeface="Times New Roman"/>
                <a:cs typeface="Times New Roman"/>
              </a:rPr>
              <a:t>ec2-1</a:t>
            </a:r>
          </a:p>
          <a:p>
            <a:pPr marL="0" indent="0" algn="just">
              <a:buNone/>
            </a:pPr>
            <a:r>
              <a:rPr lang="en-US" sz="1400" b="1" spc="5" dirty="0">
                <a:latin typeface="Times New Roman"/>
                <a:cs typeface="Times New Roman"/>
              </a:rPr>
              <a:t>Step</a:t>
            </a:r>
            <a:r>
              <a:rPr lang="en-US" sz="1400" b="1" spc="-55" dirty="0">
                <a:latin typeface="Times New Roman"/>
                <a:cs typeface="Times New Roman"/>
              </a:rPr>
              <a:t> </a:t>
            </a:r>
            <a:r>
              <a:rPr lang="en-US" sz="1400" b="1" dirty="0">
                <a:latin typeface="Times New Roman"/>
                <a:cs typeface="Times New Roman"/>
              </a:rPr>
              <a:t>4:</a:t>
            </a:r>
            <a:r>
              <a:rPr lang="en-US" sz="1400" b="1" spc="-30" dirty="0">
                <a:latin typeface="Times New Roman"/>
                <a:cs typeface="Times New Roman"/>
              </a:rPr>
              <a:t> </a:t>
            </a:r>
            <a:r>
              <a:rPr lang="en-US" sz="1400" spc="-10" dirty="0">
                <a:latin typeface="Times New Roman"/>
                <a:cs typeface="Times New Roman"/>
              </a:rPr>
              <a:t>Setting</a:t>
            </a:r>
            <a:r>
              <a:rPr lang="en-US" sz="1400" spc="-5" dirty="0">
                <a:latin typeface="Times New Roman"/>
                <a:cs typeface="Times New Roman"/>
              </a:rPr>
              <a:t> Up</a:t>
            </a:r>
            <a:r>
              <a:rPr lang="en-US" sz="1400" spc="-55" dirty="0">
                <a:latin typeface="Times New Roman"/>
                <a:cs typeface="Times New Roman"/>
              </a:rPr>
              <a:t> </a:t>
            </a:r>
            <a:r>
              <a:rPr lang="en-US" sz="1400" spc="-15" dirty="0">
                <a:latin typeface="Times New Roman"/>
                <a:cs typeface="Times New Roman"/>
              </a:rPr>
              <a:t>AWS</a:t>
            </a:r>
            <a:r>
              <a:rPr lang="en-US" sz="1400" spc="-10" dirty="0">
                <a:latin typeface="Times New Roman"/>
                <a:cs typeface="Times New Roman"/>
              </a:rPr>
              <a:t> </a:t>
            </a:r>
            <a:r>
              <a:rPr lang="en-US" sz="1400" spc="-5" dirty="0">
                <a:latin typeface="Times New Roman"/>
                <a:cs typeface="Times New Roman"/>
              </a:rPr>
              <a:t>CloudWatch</a:t>
            </a:r>
            <a:r>
              <a:rPr lang="en-US" sz="1400" spc="-25" dirty="0">
                <a:latin typeface="Times New Roman"/>
                <a:cs typeface="Times New Roman"/>
              </a:rPr>
              <a:t> </a:t>
            </a:r>
            <a:r>
              <a:rPr lang="en-US" sz="1400" spc="-5" dirty="0">
                <a:latin typeface="Times New Roman"/>
                <a:cs typeface="Times New Roman"/>
              </a:rPr>
              <a:t>with</a:t>
            </a:r>
            <a:r>
              <a:rPr lang="en-US" sz="1400" spc="-55" dirty="0">
                <a:latin typeface="Times New Roman"/>
                <a:cs typeface="Times New Roman"/>
              </a:rPr>
              <a:t> </a:t>
            </a:r>
            <a:r>
              <a:rPr lang="en-US" sz="1400" spc="-5" dirty="0">
                <a:latin typeface="Times New Roman"/>
                <a:cs typeface="Times New Roman"/>
              </a:rPr>
              <a:t>creating </a:t>
            </a:r>
            <a:r>
              <a:rPr lang="en-US" sz="1400" dirty="0">
                <a:latin typeface="Times New Roman"/>
                <a:cs typeface="Times New Roman"/>
              </a:rPr>
              <a:t>the</a:t>
            </a:r>
            <a:r>
              <a:rPr lang="en-US" sz="1400" spc="-10" dirty="0">
                <a:latin typeface="Times New Roman"/>
                <a:cs typeface="Times New Roman"/>
              </a:rPr>
              <a:t> </a:t>
            </a:r>
            <a:r>
              <a:rPr lang="en-US" sz="1400" spc="-15" dirty="0">
                <a:latin typeface="Times New Roman"/>
                <a:cs typeface="Times New Roman"/>
              </a:rPr>
              <a:t>dashboard</a:t>
            </a:r>
            <a:endParaRPr lang="en-US" sz="1400" dirty="0">
              <a:latin typeface="Times New Roman"/>
              <a:cs typeface="Times New Roman"/>
            </a:endParaRPr>
          </a:p>
          <a:p>
            <a:pPr marL="0" indent="0" algn="just">
              <a:buNone/>
            </a:pPr>
            <a:r>
              <a:rPr lang="en-US" sz="1400" b="1" dirty="0">
                <a:latin typeface="Times New Roman"/>
                <a:cs typeface="Times New Roman"/>
              </a:rPr>
              <a:t>Step5:</a:t>
            </a:r>
            <a:r>
              <a:rPr lang="en-US" sz="1400" b="1" spc="165" dirty="0">
                <a:latin typeface="Times New Roman"/>
                <a:cs typeface="Times New Roman"/>
              </a:rPr>
              <a:t> </a:t>
            </a:r>
            <a:r>
              <a:rPr lang="en-US" sz="1400" spc="-15" dirty="0">
                <a:latin typeface="Times New Roman"/>
                <a:cs typeface="Times New Roman"/>
              </a:rPr>
              <a:t>Set</a:t>
            </a:r>
            <a:r>
              <a:rPr lang="en-US" sz="1400" spc="15" dirty="0">
                <a:latin typeface="Times New Roman"/>
                <a:cs typeface="Times New Roman"/>
              </a:rPr>
              <a:t> </a:t>
            </a:r>
            <a:r>
              <a:rPr lang="en-US" sz="1400" spc="-5" dirty="0">
                <a:latin typeface="Times New Roman"/>
                <a:cs typeface="Times New Roman"/>
              </a:rPr>
              <a:t>Up</a:t>
            </a:r>
            <a:r>
              <a:rPr lang="en-US" sz="1400" spc="-55" dirty="0">
                <a:latin typeface="Times New Roman"/>
                <a:cs typeface="Times New Roman"/>
              </a:rPr>
              <a:t> </a:t>
            </a:r>
            <a:r>
              <a:rPr lang="en-US" sz="1400" spc="-10" dirty="0">
                <a:latin typeface="Times New Roman"/>
                <a:cs typeface="Times New Roman"/>
              </a:rPr>
              <a:t>Alarms</a:t>
            </a:r>
            <a:r>
              <a:rPr lang="en-US" sz="1400" spc="-15" dirty="0">
                <a:latin typeface="Times New Roman"/>
                <a:cs typeface="Times New Roman"/>
              </a:rPr>
              <a:t> </a:t>
            </a:r>
            <a:r>
              <a:rPr lang="en-US" sz="1400" spc="-5" dirty="0">
                <a:latin typeface="Times New Roman"/>
                <a:cs typeface="Times New Roman"/>
              </a:rPr>
              <a:t>and</a:t>
            </a:r>
            <a:r>
              <a:rPr lang="en-US" sz="1400" spc="15" dirty="0">
                <a:latin typeface="Times New Roman"/>
                <a:cs typeface="Times New Roman"/>
              </a:rPr>
              <a:t> </a:t>
            </a:r>
            <a:r>
              <a:rPr lang="en-US" sz="1400" dirty="0">
                <a:latin typeface="Times New Roman"/>
                <a:cs typeface="Times New Roman"/>
              </a:rPr>
              <a:t>create</a:t>
            </a:r>
            <a:r>
              <a:rPr lang="en-US" sz="1400" spc="-15" dirty="0">
                <a:latin typeface="Times New Roman"/>
                <a:cs typeface="Times New Roman"/>
              </a:rPr>
              <a:t> </a:t>
            </a:r>
            <a:r>
              <a:rPr lang="en-US" sz="1400" spc="-5" dirty="0">
                <a:latin typeface="Times New Roman"/>
                <a:cs typeface="Times New Roman"/>
              </a:rPr>
              <a:t>alarms</a:t>
            </a:r>
            <a:r>
              <a:rPr lang="en-US" sz="1400" spc="5" dirty="0">
                <a:latin typeface="Times New Roman"/>
                <a:cs typeface="Times New Roman"/>
              </a:rPr>
              <a:t> </a:t>
            </a:r>
            <a:r>
              <a:rPr lang="en-US" sz="1400" spc="-10" dirty="0">
                <a:latin typeface="Times New Roman"/>
                <a:cs typeface="Times New Roman"/>
              </a:rPr>
              <a:t>and</a:t>
            </a:r>
            <a:r>
              <a:rPr lang="en-US" sz="1400" spc="20" dirty="0">
                <a:latin typeface="Times New Roman"/>
                <a:cs typeface="Times New Roman"/>
              </a:rPr>
              <a:t> </a:t>
            </a:r>
            <a:r>
              <a:rPr lang="en-US" sz="1400" spc="-5" dirty="0">
                <a:latin typeface="Times New Roman"/>
                <a:cs typeface="Times New Roman"/>
              </a:rPr>
              <a:t>with condition</a:t>
            </a:r>
            <a:r>
              <a:rPr lang="en-US" sz="1400" spc="-25" dirty="0">
                <a:latin typeface="Times New Roman"/>
                <a:cs typeface="Times New Roman"/>
              </a:rPr>
              <a:t> </a:t>
            </a:r>
            <a:r>
              <a:rPr lang="en-US" sz="1400" spc="10" dirty="0">
                <a:latin typeface="Times New Roman"/>
                <a:cs typeface="Times New Roman"/>
              </a:rPr>
              <a:t>of</a:t>
            </a:r>
            <a:r>
              <a:rPr lang="en-US" sz="1400" spc="-75" dirty="0">
                <a:latin typeface="Times New Roman"/>
                <a:cs typeface="Times New Roman"/>
              </a:rPr>
              <a:t> </a:t>
            </a:r>
            <a:r>
              <a:rPr lang="en-US" sz="1400" spc="-5" dirty="0" err="1">
                <a:latin typeface="Times New Roman"/>
                <a:cs typeface="Times New Roman"/>
              </a:rPr>
              <a:t>Cpu</a:t>
            </a:r>
            <a:r>
              <a:rPr lang="en-US" sz="1400" spc="20" dirty="0">
                <a:latin typeface="Times New Roman"/>
                <a:cs typeface="Times New Roman"/>
              </a:rPr>
              <a:t> </a:t>
            </a:r>
            <a:r>
              <a:rPr lang="en-US" sz="1400" spc="-5" dirty="0">
                <a:latin typeface="Times New Roman"/>
                <a:cs typeface="Times New Roman"/>
              </a:rPr>
              <a:t>utilization</a:t>
            </a:r>
            <a:r>
              <a:rPr lang="en-US" sz="1400" spc="-25" dirty="0">
                <a:latin typeface="Times New Roman"/>
                <a:cs typeface="Times New Roman"/>
              </a:rPr>
              <a:t> </a:t>
            </a:r>
            <a:r>
              <a:rPr lang="en-US" sz="1400" spc="-10" dirty="0">
                <a:latin typeface="Times New Roman"/>
                <a:cs typeface="Times New Roman"/>
              </a:rPr>
              <a:t>should</a:t>
            </a:r>
            <a:r>
              <a:rPr lang="en-US" sz="1400" spc="15" dirty="0">
                <a:latin typeface="Times New Roman"/>
                <a:cs typeface="Times New Roman"/>
              </a:rPr>
              <a:t> </a:t>
            </a:r>
            <a:r>
              <a:rPr lang="en-US" sz="1400" dirty="0">
                <a:latin typeface="Times New Roman"/>
                <a:cs typeface="Times New Roman"/>
              </a:rPr>
              <a:t>be</a:t>
            </a:r>
            <a:r>
              <a:rPr lang="en-US" sz="1400" spc="10" dirty="0">
                <a:latin typeface="Times New Roman"/>
                <a:cs typeface="Times New Roman"/>
              </a:rPr>
              <a:t> </a:t>
            </a:r>
            <a:r>
              <a:rPr lang="en-US" sz="1400" spc="-5" dirty="0">
                <a:latin typeface="Times New Roman"/>
                <a:cs typeface="Times New Roman"/>
              </a:rPr>
              <a:t>&gt;= </a:t>
            </a:r>
            <a:r>
              <a:rPr lang="en-US" sz="1400" spc="-285" dirty="0">
                <a:latin typeface="Times New Roman"/>
                <a:cs typeface="Times New Roman"/>
              </a:rPr>
              <a:t> </a:t>
            </a:r>
            <a:r>
              <a:rPr lang="en-US" sz="1400" dirty="0">
                <a:latin typeface="Times New Roman"/>
                <a:cs typeface="Times New Roman"/>
              </a:rPr>
              <a:t>50</a:t>
            </a:r>
            <a:r>
              <a:rPr lang="en-US" sz="1400" spc="5" dirty="0">
                <a:latin typeface="Times New Roman"/>
                <a:cs typeface="Times New Roman"/>
              </a:rPr>
              <a:t> </a:t>
            </a:r>
            <a:r>
              <a:rPr lang="en-US" sz="1400" spc="-10" dirty="0">
                <a:latin typeface="Times New Roman"/>
                <a:cs typeface="Times New Roman"/>
              </a:rPr>
              <a:t>and</a:t>
            </a:r>
            <a:r>
              <a:rPr lang="en-US" sz="1400" spc="30" dirty="0">
                <a:latin typeface="Times New Roman"/>
                <a:cs typeface="Times New Roman"/>
              </a:rPr>
              <a:t> </a:t>
            </a:r>
            <a:r>
              <a:rPr lang="en-US" sz="1400" spc="-10" dirty="0">
                <a:latin typeface="Times New Roman"/>
                <a:cs typeface="Times New Roman"/>
              </a:rPr>
              <a:t>for</a:t>
            </a:r>
            <a:r>
              <a:rPr lang="en-US" sz="1400" spc="15" dirty="0">
                <a:latin typeface="Times New Roman"/>
                <a:cs typeface="Times New Roman"/>
              </a:rPr>
              <a:t> </a:t>
            </a:r>
            <a:r>
              <a:rPr lang="en-US" sz="1400" spc="-10" dirty="0">
                <a:latin typeface="Times New Roman"/>
                <a:cs typeface="Times New Roman"/>
              </a:rPr>
              <a:t>datapoint</a:t>
            </a:r>
            <a:r>
              <a:rPr lang="en-US" sz="1400" spc="35" dirty="0">
                <a:latin typeface="Times New Roman"/>
                <a:cs typeface="Times New Roman"/>
              </a:rPr>
              <a:t> </a:t>
            </a:r>
            <a:r>
              <a:rPr lang="en-US" sz="1400" spc="-10" dirty="0">
                <a:latin typeface="Times New Roman"/>
                <a:cs typeface="Times New Roman"/>
              </a:rPr>
              <a:t>within</a:t>
            </a:r>
            <a:r>
              <a:rPr lang="en-US" sz="1400" spc="10" dirty="0">
                <a:latin typeface="Times New Roman"/>
                <a:cs typeface="Times New Roman"/>
              </a:rPr>
              <a:t> </a:t>
            </a:r>
            <a:r>
              <a:rPr lang="en-US" sz="1400" dirty="0">
                <a:latin typeface="Times New Roman"/>
                <a:cs typeface="Times New Roman"/>
              </a:rPr>
              <a:t>5</a:t>
            </a:r>
            <a:r>
              <a:rPr lang="en-US" sz="1400" spc="30" dirty="0">
                <a:latin typeface="Times New Roman"/>
                <a:cs typeface="Times New Roman"/>
              </a:rPr>
              <a:t> </a:t>
            </a:r>
            <a:r>
              <a:rPr lang="en-US" sz="1400" spc="-5" dirty="0">
                <a:latin typeface="Times New Roman"/>
                <a:cs typeface="Times New Roman"/>
              </a:rPr>
              <a:t>minutes</a:t>
            </a:r>
            <a:endParaRPr lang="en-US" sz="1400" dirty="0">
              <a:latin typeface="Times New Roman"/>
              <a:cs typeface="Times New Roman"/>
            </a:endParaRPr>
          </a:p>
          <a:p>
            <a:pPr marL="0" indent="0" algn="just">
              <a:buNone/>
            </a:pPr>
            <a:r>
              <a:rPr lang="en-US" sz="1400" b="1" spc="5" dirty="0">
                <a:latin typeface="Times New Roman"/>
                <a:cs typeface="Times New Roman"/>
              </a:rPr>
              <a:t>Step</a:t>
            </a:r>
            <a:r>
              <a:rPr lang="en-US" sz="1400" b="1" spc="-35" dirty="0">
                <a:latin typeface="Times New Roman"/>
                <a:cs typeface="Times New Roman"/>
              </a:rPr>
              <a:t> </a:t>
            </a:r>
            <a:r>
              <a:rPr lang="en-US" sz="1400" b="1" dirty="0">
                <a:latin typeface="Times New Roman"/>
                <a:cs typeface="Times New Roman"/>
              </a:rPr>
              <a:t>6:</a:t>
            </a:r>
            <a:r>
              <a:rPr lang="en-US" sz="1400" b="1" spc="-60" dirty="0">
                <a:latin typeface="Times New Roman"/>
                <a:cs typeface="Times New Roman"/>
              </a:rPr>
              <a:t> </a:t>
            </a:r>
            <a:r>
              <a:rPr lang="en-US" sz="1400" spc="-10" dirty="0">
                <a:latin typeface="Times New Roman"/>
                <a:cs typeface="Times New Roman"/>
              </a:rPr>
              <a:t>After</a:t>
            </a:r>
            <a:r>
              <a:rPr lang="en-US" sz="1400" spc="-5" dirty="0">
                <a:latin typeface="Times New Roman"/>
                <a:cs typeface="Times New Roman"/>
              </a:rPr>
              <a:t> that</a:t>
            </a:r>
            <a:r>
              <a:rPr lang="en-US" sz="1400" spc="15" dirty="0">
                <a:latin typeface="Times New Roman"/>
                <a:cs typeface="Times New Roman"/>
              </a:rPr>
              <a:t> </a:t>
            </a:r>
            <a:r>
              <a:rPr lang="en-US" sz="1400" spc="-5" dirty="0">
                <a:latin typeface="Times New Roman"/>
                <a:cs typeface="Times New Roman"/>
              </a:rPr>
              <a:t>we</a:t>
            </a:r>
            <a:r>
              <a:rPr lang="en-US" sz="1400" spc="5" dirty="0">
                <a:latin typeface="Times New Roman"/>
                <a:cs typeface="Times New Roman"/>
              </a:rPr>
              <a:t> </a:t>
            </a:r>
            <a:r>
              <a:rPr lang="en-US" sz="1400" spc="-15" dirty="0">
                <a:latin typeface="Times New Roman"/>
                <a:cs typeface="Times New Roman"/>
              </a:rPr>
              <a:t>have</a:t>
            </a:r>
            <a:r>
              <a:rPr lang="en-US" sz="1400" spc="5" dirty="0">
                <a:latin typeface="Times New Roman"/>
                <a:cs typeface="Times New Roman"/>
              </a:rPr>
              <a:t> </a:t>
            </a:r>
            <a:r>
              <a:rPr lang="en-US" sz="1400" dirty="0">
                <a:latin typeface="Times New Roman"/>
                <a:cs typeface="Times New Roman"/>
              </a:rPr>
              <a:t>to</a:t>
            </a:r>
            <a:r>
              <a:rPr lang="en-US" sz="1400" spc="15" dirty="0">
                <a:latin typeface="Times New Roman"/>
                <a:cs typeface="Times New Roman"/>
              </a:rPr>
              <a:t> </a:t>
            </a:r>
            <a:r>
              <a:rPr lang="en-US" sz="1400" spc="-5" dirty="0">
                <a:latin typeface="Times New Roman"/>
                <a:cs typeface="Times New Roman"/>
              </a:rPr>
              <a:t>choose</a:t>
            </a:r>
            <a:r>
              <a:rPr lang="en-US" sz="1400" spc="10" dirty="0">
                <a:latin typeface="Times New Roman"/>
                <a:cs typeface="Times New Roman"/>
              </a:rPr>
              <a:t> </a:t>
            </a:r>
            <a:r>
              <a:rPr lang="en-US" sz="1400" dirty="0">
                <a:latin typeface="Times New Roman"/>
                <a:cs typeface="Times New Roman"/>
              </a:rPr>
              <a:t>graph</a:t>
            </a:r>
            <a:r>
              <a:rPr lang="en-US" sz="1400" spc="-10" dirty="0">
                <a:latin typeface="Times New Roman"/>
                <a:cs typeface="Times New Roman"/>
              </a:rPr>
              <a:t> for</a:t>
            </a:r>
            <a:r>
              <a:rPr lang="en-US" sz="1400" spc="25" dirty="0">
                <a:latin typeface="Times New Roman"/>
                <a:cs typeface="Times New Roman"/>
              </a:rPr>
              <a:t> </a:t>
            </a:r>
            <a:r>
              <a:rPr lang="en-US" sz="1400" spc="-10" dirty="0">
                <a:latin typeface="Times New Roman"/>
                <a:cs typeface="Times New Roman"/>
              </a:rPr>
              <a:t>better</a:t>
            </a:r>
            <a:r>
              <a:rPr lang="en-US" sz="1400" spc="20" dirty="0">
                <a:latin typeface="Times New Roman"/>
                <a:cs typeface="Times New Roman"/>
              </a:rPr>
              <a:t> </a:t>
            </a:r>
            <a:r>
              <a:rPr lang="en-US" sz="1400" spc="-15" dirty="0">
                <a:latin typeface="Times New Roman"/>
                <a:cs typeface="Times New Roman"/>
              </a:rPr>
              <a:t>understanding</a:t>
            </a:r>
            <a:endParaRPr lang="en-US" sz="1400" dirty="0">
              <a:latin typeface="Times New Roman"/>
              <a:cs typeface="Times New Roman"/>
            </a:endParaRPr>
          </a:p>
          <a:p>
            <a:pPr marL="0" indent="0" algn="just">
              <a:buNone/>
            </a:pPr>
            <a:r>
              <a:rPr lang="en-US" sz="1400" b="1" spc="5" dirty="0">
                <a:latin typeface="Times New Roman"/>
                <a:cs typeface="Times New Roman"/>
              </a:rPr>
              <a:t>Step</a:t>
            </a:r>
            <a:r>
              <a:rPr lang="en-US" sz="1400" b="1" spc="-55" dirty="0">
                <a:latin typeface="Times New Roman"/>
                <a:cs typeface="Times New Roman"/>
              </a:rPr>
              <a:t> </a:t>
            </a:r>
            <a:r>
              <a:rPr lang="en-US" sz="1400" b="1" dirty="0">
                <a:latin typeface="Times New Roman"/>
                <a:cs typeface="Times New Roman"/>
              </a:rPr>
              <a:t>7</a:t>
            </a:r>
            <a:r>
              <a:rPr lang="en-US" sz="1400" dirty="0">
                <a:latin typeface="Times New Roman"/>
                <a:cs typeface="Times New Roman"/>
              </a:rPr>
              <a:t>:</a:t>
            </a:r>
            <a:r>
              <a:rPr lang="en-US" sz="1400" spc="-35" dirty="0">
                <a:latin typeface="Times New Roman"/>
                <a:cs typeface="Times New Roman"/>
              </a:rPr>
              <a:t> </a:t>
            </a:r>
            <a:r>
              <a:rPr lang="en-US" sz="1400" spc="-15" dirty="0">
                <a:latin typeface="Times New Roman"/>
                <a:cs typeface="Times New Roman"/>
              </a:rPr>
              <a:t>We</a:t>
            </a:r>
            <a:r>
              <a:rPr lang="en-US" sz="1400" spc="-20" dirty="0">
                <a:latin typeface="Times New Roman"/>
                <a:cs typeface="Times New Roman"/>
              </a:rPr>
              <a:t> </a:t>
            </a:r>
            <a:r>
              <a:rPr lang="en-US" sz="1400" spc="-5" dirty="0">
                <a:latin typeface="Times New Roman"/>
                <a:cs typeface="Times New Roman"/>
              </a:rPr>
              <a:t>have</a:t>
            </a:r>
            <a:r>
              <a:rPr lang="en-US" sz="1400" spc="-15" dirty="0">
                <a:latin typeface="Times New Roman"/>
                <a:cs typeface="Times New Roman"/>
              </a:rPr>
              <a:t> </a:t>
            </a:r>
            <a:r>
              <a:rPr lang="en-US" sz="1400" dirty="0">
                <a:latin typeface="Times New Roman"/>
                <a:cs typeface="Times New Roman"/>
              </a:rPr>
              <a:t>to</a:t>
            </a:r>
            <a:r>
              <a:rPr lang="en-US" sz="1400" spc="10" dirty="0">
                <a:latin typeface="Times New Roman"/>
                <a:cs typeface="Times New Roman"/>
              </a:rPr>
              <a:t> </a:t>
            </a:r>
            <a:r>
              <a:rPr lang="en-US" sz="1400" spc="-10" dirty="0">
                <a:latin typeface="Times New Roman"/>
                <a:cs typeface="Times New Roman"/>
              </a:rPr>
              <a:t>set</a:t>
            </a:r>
            <a:r>
              <a:rPr lang="en-US" sz="1400" spc="15" dirty="0">
                <a:latin typeface="Times New Roman"/>
                <a:cs typeface="Times New Roman"/>
              </a:rPr>
              <a:t> </a:t>
            </a:r>
            <a:r>
              <a:rPr lang="en-US" sz="1400" dirty="0">
                <a:latin typeface="Times New Roman"/>
                <a:cs typeface="Times New Roman"/>
              </a:rPr>
              <a:t>up</a:t>
            </a:r>
            <a:r>
              <a:rPr lang="en-US" sz="1400" spc="-85" dirty="0">
                <a:latin typeface="Times New Roman"/>
                <a:cs typeface="Times New Roman"/>
              </a:rPr>
              <a:t> </a:t>
            </a:r>
            <a:r>
              <a:rPr lang="en-US" sz="1400" spc="-10" dirty="0">
                <a:latin typeface="Times New Roman"/>
                <a:cs typeface="Times New Roman"/>
              </a:rPr>
              <a:t>Alarms</a:t>
            </a:r>
            <a:r>
              <a:rPr lang="en-US" sz="1400" spc="195" dirty="0">
                <a:latin typeface="Times New Roman"/>
                <a:cs typeface="Times New Roman"/>
              </a:rPr>
              <a:t> </a:t>
            </a:r>
            <a:r>
              <a:rPr lang="en-US" sz="1400" spc="-5" dirty="0">
                <a:latin typeface="Times New Roman"/>
                <a:cs typeface="Times New Roman"/>
              </a:rPr>
              <a:t>and</a:t>
            </a:r>
            <a:r>
              <a:rPr lang="en-US" sz="1400" spc="30" dirty="0">
                <a:latin typeface="Times New Roman"/>
                <a:cs typeface="Times New Roman"/>
              </a:rPr>
              <a:t> </a:t>
            </a:r>
            <a:r>
              <a:rPr lang="en-US" sz="1400" spc="-15" dirty="0">
                <a:latin typeface="Times New Roman"/>
                <a:cs typeface="Times New Roman"/>
              </a:rPr>
              <a:t>link</a:t>
            </a:r>
            <a:r>
              <a:rPr lang="en-US" sz="1400" spc="-10" dirty="0">
                <a:latin typeface="Times New Roman"/>
                <a:cs typeface="Times New Roman"/>
              </a:rPr>
              <a:t> </a:t>
            </a:r>
            <a:r>
              <a:rPr lang="en-US" sz="1400" spc="-5" dirty="0">
                <a:latin typeface="Times New Roman"/>
                <a:cs typeface="Times New Roman"/>
              </a:rPr>
              <a:t>alarms</a:t>
            </a:r>
            <a:r>
              <a:rPr lang="en-US" sz="1400" spc="-20" dirty="0">
                <a:latin typeface="Times New Roman"/>
                <a:cs typeface="Times New Roman"/>
              </a:rPr>
              <a:t> </a:t>
            </a:r>
            <a:r>
              <a:rPr lang="en-US" sz="1400" dirty="0">
                <a:latin typeface="Times New Roman"/>
                <a:cs typeface="Times New Roman"/>
              </a:rPr>
              <a:t>to</a:t>
            </a:r>
            <a:r>
              <a:rPr lang="en-US" sz="1400" spc="10" dirty="0">
                <a:latin typeface="Times New Roman"/>
                <a:cs typeface="Times New Roman"/>
              </a:rPr>
              <a:t> </a:t>
            </a:r>
            <a:r>
              <a:rPr lang="en-US" sz="1400" spc="-10" dirty="0">
                <a:latin typeface="Times New Roman"/>
                <a:cs typeface="Times New Roman"/>
              </a:rPr>
              <a:t>actions</a:t>
            </a:r>
            <a:r>
              <a:rPr lang="en-US" sz="1400" spc="-20" dirty="0">
                <a:latin typeface="Times New Roman"/>
                <a:cs typeface="Times New Roman"/>
              </a:rPr>
              <a:t> </a:t>
            </a:r>
            <a:r>
              <a:rPr lang="en-US" sz="1400" spc="-5" dirty="0">
                <a:latin typeface="Times New Roman"/>
                <a:cs typeface="Times New Roman"/>
              </a:rPr>
              <a:t>and</a:t>
            </a:r>
            <a:r>
              <a:rPr lang="en-US" sz="1400" spc="-15" dirty="0">
                <a:latin typeface="Times New Roman"/>
                <a:cs typeface="Times New Roman"/>
              </a:rPr>
              <a:t> </a:t>
            </a:r>
            <a:r>
              <a:rPr lang="en-US" sz="1400" spc="-5" dirty="0">
                <a:latin typeface="Times New Roman"/>
                <a:cs typeface="Times New Roman"/>
              </a:rPr>
              <a:t>add</a:t>
            </a:r>
            <a:r>
              <a:rPr lang="en-US" sz="1400" spc="-10" dirty="0">
                <a:latin typeface="Times New Roman"/>
                <a:cs typeface="Times New Roman"/>
              </a:rPr>
              <a:t> </a:t>
            </a:r>
            <a:r>
              <a:rPr lang="en-US" sz="1400" dirty="0">
                <a:latin typeface="Times New Roman"/>
                <a:cs typeface="Times New Roman"/>
              </a:rPr>
              <a:t>email</a:t>
            </a:r>
            <a:r>
              <a:rPr lang="en-US" sz="1400" spc="-30" dirty="0">
                <a:latin typeface="Times New Roman"/>
                <a:cs typeface="Times New Roman"/>
              </a:rPr>
              <a:t> </a:t>
            </a:r>
            <a:r>
              <a:rPr lang="en-US" sz="1400" spc="-10" dirty="0">
                <a:latin typeface="Times New Roman"/>
                <a:cs typeface="Times New Roman"/>
              </a:rPr>
              <a:t>for</a:t>
            </a:r>
            <a:r>
              <a:rPr lang="en-US" sz="1400" spc="-5" dirty="0">
                <a:latin typeface="Times New Roman"/>
                <a:cs typeface="Times New Roman"/>
              </a:rPr>
              <a:t> receiving </a:t>
            </a:r>
            <a:r>
              <a:rPr lang="en-US" sz="1400" spc="-285" dirty="0">
                <a:latin typeface="Times New Roman"/>
                <a:cs typeface="Times New Roman"/>
              </a:rPr>
              <a:t> </a:t>
            </a:r>
            <a:r>
              <a:rPr lang="en-US" sz="1400" spc="-10" dirty="0">
                <a:latin typeface="Times New Roman"/>
                <a:cs typeface="Times New Roman"/>
              </a:rPr>
              <a:t>message</a:t>
            </a:r>
            <a:r>
              <a:rPr lang="en-US" sz="1400" dirty="0">
                <a:latin typeface="Times New Roman"/>
                <a:cs typeface="Times New Roman"/>
              </a:rPr>
              <a:t> </a:t>
            </a:r>
            <a:r>
              <a:rPr lang="en-US" sz="1400" spc="-5" dirty="0">
                <a:latin typeface="Times New Roman"/>
                <a:cs typeface="Times New Roman"/>
              </a:rPr>
              <a:t>after</a:t>
            </a:r>
            <a:r>
              <a:rPr lang="en-US" sz="1400" spc="15" dirty="0">
                <a:latin typeface="Times New Roman"/>
                <a:cs typeface="Times New Roman"/>
              </a:rPr>
              <a:t> </a:t>
            </a:r>
            <a:r>
              <a:rPr lang="en-US" sz="1400" spc="-5" dirty="0">
                <a:latin typeface="Times New Roman"/>
                <a:cs typeface="Times New Roman"/>
              </a:rPr>
              <a:t>utilization.</a:t>
            </a:r>
            <a:endParaRPr lang="en-US" sz="1400" dirty="0">
              <a:latin typeface="Times New Roman"/>
              <a:cs typeface="Times New Roman"/>
            </a:endParaRPr>
          </a:p>
          <a:p>
            <a:pPr marL="12700">
              <a:lnSpc>
                <a:spcPct val="100000"/>
              </a:lnSpc>
              <a:spcBef>
                <a:spcPts val="100"/>
              </a:spcBef>
            </a:pPr>
            <a:r>
              <a:rPr lang="en-US" sz="1400" spc="-5" dirty="0">
                <a:latin typeface="Times New Roman"/>
                <a:cs typeface="Times New Roman"/>
              </a:rPr>
              <a:t>For </a:t>
            </a:r>
            <a:r>
              <a:rPr lang="en-US" sz="1400" spc="-15" dirty="0" err="1">
                <a:latin typeface="Times New Roman"/>
                <a:cs typeface="Times New Roman"/>
              </a:rPr>
              <a:t>CloudTrial</a:t>
            </a:r>
            <a:endParaRPr lang="en-US" sz="1400" dirty="0">
              <a:latin typeface="Times New Roman"/>
              <a:cs typeface="Times New Roman"/>
            </a:endParaRPr>
          </a:p>
          <a:p>
            <a:pPr marL="12700" marR="5080">
              <a:lnSpc>
                <a:spcPts val="2880"/>
              </a:lnSpc>
              <a:spcBef>
                <a:spcPts val="114"/>
              </a:spcBef>
            </a:pPr>
            <a:r>
              <a:rPr lang="en-US" sz="1400" b="1" spc="-5" dirty="0">
                <a:latin typeface="Times New Roman"/>
                <a:cs typeface="Times New Roman"/>
              </a:rPr>
              <a:t>S</a:t>
            </a:r>
            <a:r>
              <a:rPr lang="en-US" sz="1400" b="1" spc="25" dirty="0">
                <a:latin typeface="Times New Roman"/>
                <a:cs typeface="Times New Roman"/>
              </a:rPr>
              <a:t>t</a:t>
            </a:r>
            <a:r>
              <a:rPr lang="en-US" sz="1400" b="1" spc="-5" dirty="0">
                <a:latin typeface="Times New Roman"/>
                <a:cs typeface="Times New Roman"/>
              </a:rPr>
              <a:t>e</a:t>
            </a:r>
            <a:r>
              <a:rPr lang="en-US" sz="1400" b="1" dirty="0">
                <a:latin typeface="Times New Roman"/>
                <a:cs typeface="Times New Roman"/>
              </a:rPr>
              <a:t>p</a:t>
            </a:r>
            <a:r>
              <a:rPr lang="en-US" sz="1400" b="1" spc="-80" dirty="0">
                <a:latin typeface="Times New Roman"/>
                <a:cs typeface="Times New Roman"/>
              </a:rPr>
              <a:t> </a:t>
            </a:r>
            <a:r>
              <a:rPr lang="en-US" sz="1400" b="1" dirty="0">
                <a:latin typeface="Times New Roman"/>
                <a:cs typeface="Times New Roman"/>
              </a:rPr>
              <a:t>1</a:t>
            </a:r>
            <a:r>
              <a:rPr lang="en-US" sz="1400" b="1" spc="-40" dirty="0">
                <a:latin typeface="Times New Roman"/>
                <a:cs typeface="Times New Roman"/>
              </a:rPr>
              <a:t> </a:t>
            </a:r>
            <a:r>
              <a:rPr lang="en-US" sz="1400" b="1" dirty="0">
                <a:latin typeface="Times New Roman"/>
                <a:cs typeface="Times New Roman"/>
              </a:rPr>
              <a:t>:</a:t>
            </a:r>
            <a:r>
              <a:rPr lang="en-US" sz="1400" b="1" spc="-60" dirty="0">
                <a:latin typeface="Times New Roman"/>
                <a:cs typeface="Times New Roman"/>
              </a:rPr>
              <a:t> </a:t>
            </a:r>
            <a:r>
              <a:rPr lang="en-US" sz="1400" spc="-5" dirty="0">
                <a:latin typeface="Times New Roman"/>
                <a:cs typeface="Times New Roman"/>
              </a:rPr>
              <a:t>S</a:t>
            </a:r>
            <a:r>
              <a:rPr lang="en-US" sz="1400" spc="-50" dirty="0">
                <a:latin typeface="Times New Roman"/>
                <a:cs typeface="Times New Roman"/>
              </a:rPr>
              <a:t>i</a:t>
            </a:r>
            <a:r>
              <a:rPr lang="en-US" sz="1400" spc="20" dirty="0">
                <a:latin typeface="Times New Roman"/>
                <a:cs typeface="Times New Roman"/>
              </a:rPr>
              <a:t>g</a:t>
            </a:r>
            <a:r>
              <a:rPr lang="en-US" sz="1400" dirty="0">
                <a:latin typeface="Times New Roman"/>
                <a:cs typeface="Times New Roman"/>
              </a:rPr>
              <a:t>n</a:t>
            </a:r>
            <a:r>
              <a:rPr lang="en-US" sz="1400" spc="-10" dirty="0">
                <a:latin typeface="Times New Roman"/>
                <a:cs typeface="Times New Roman"/>
              </a:rPr>
              <a:t> </a:t>
            </a:r>
            <a:r>
              <a:rPr lang="en-US" sz="1400" spc="-25" dirty="0">
                <a:latin typeface="Times New Roman"/>
                <a:cs typeface="Times New Roman"/>
              </a:rPr>
              <a:t>i</a:t>
            </a:r>
            <a:r>
              <a:rPr lang="en-US" sz="1400" dirty="0">
                <a:latin typeface="Times New Roman"/>
                <a:cs typeface="Times New Roman"/>
              </a:rPr>
              <a:t>n</a:t>
            </a:r>
            <a:r>
              <a:rPr lang="en-US" sz="1400" spc="-85" dirty="0">
                <a:latin typeface="Times New Roman"/>
                <a:cs typeface="Times New Roman"/>
              </a:rPr>
              <a:t> </a:t>
            </a:r>
            <a:r>
              <a:rPr lang="en-US" sz="1400" spc="25" dirty="0">
                <a:latin typeface="Times New Roman"/>
                <a:cs typeface="Times New Roman"/>
              </a:rPr>
              <a:t>t</a:t>
            </a:r>
            <a:r>
              <a:rPr lang="en-US" sz="1400" dirty="0">
                <a:latin typeface="Times New Roman"/>
                <a:cs typeface="Times New Roman"/>
              </a:rPr>
              <a:t>o</a:t>
            </a:r>
            <a:r>
              <a:rPr lang="en-US" sz="1400" spc="-60" dirty="0">
                <a:latin typeface="Times New Roman"/>
                <a:cs typeface="Times New Roman"/>
              </a:rPr>
              <a:t> </a:t>
            </a:r>
            <a:r>
              <a:rPr lang="en-US" sz="1400" spc="-5" dirty="0">
                <a:latin typeface="Times New Roman"/>
                <a:cs typeface="Times New Roman"/>
              </a:rPr>
              <a:t>A</a:t>
            </a:r>
            <a:r>
              <a:rPr lang="en-US" sz="1400" spc="-40" dirty="0">
                <a:latin typeface="Times New Roman"/>
                <a:cs typeface="Times New Roman"/>
              </a:rPr>
              <a:t>W</a:t>
            </a:r>
            <a:r>
              <a:rPr lang="en-US" sz="1400" spc="-5" dirty="0">
                <a:latin typeface="Times New Roman"/>
                <a:cs typeface="Times New Roman"/>
              </a:rPr>
              <a:t>S</a:t>
            </a:r>
            <a:r>
              <a:rPr lang="en-US" sz="1400" spc="-10" dirty="0">
                <a:latin typeface="Times New Roman"/>
                <a:cs typeface="Times New Roman"/>
              </a:rPr>
              <a:t> </a:t>
            </a:r>
            <a:r>
              <a:rPr lang="en-US" sz="1400" spc="-20" dirty="0">
                <a:latin typeface="Times New Roman"/>
                <a:cs typeface="Times New Roman"/>
              </a:rPr>
              <a:t>M</a:t>
            </a:r>
            <a:r>
              <a:rPr lang="en-US" sz="1400" spc="-5" dirty="0">
                <a:latin typeface="Times New Roman"/>
                <a:cs typeface="Times New Roman"/>
              </a:rPr>
              <a:t>a</a:t>
            </a:r>
            <a:r>
              <a:rPr lang="en-US" sz="1400" spc="-25" dirty="0">
                <a:latin typeface="Times New Roman"/>
                <a:cs typeface="Times New Roman"/>
              </a:rPr>
              <a:t>n</a:t>
            </a:r>
            <a:r>
              <a:rPr lang="en-US" sz="1400" spc="-5" dirty="0">
                <a:latin typeface="Times New Roman"/>
                <a:cs typeface="Times New Roman"/>
              </a:rPr>
              <a:t>a</a:t>
            </a:r>
            <a:r>
              <a:rPr lang="en-US" sz="1400" spc="20" dirty="0">
                <a:latin typeface="Times New Roman"/>
                <a:cs typeface="Times New Roman"/>
              </a:rPr>
              <a:t>g</a:t>
            </a:r>
            <a:r>
              <a:rPr lang="en-US" sz="1400" spc="15" dirty="0">
                <a:latin typeface="Times New Roman"/>
                <a:cs typeface="Times New Roman"/>
              </a:rPr>
              <a:t>e</a:t>
            </a:r>
            <a:r>
              <a:rPr lang="en-US" sz="1400" spc="-25" dirty="0">
                <a:latin typeface="Times New Roman"/>
                <a:cs typeface="Times New Roman"/>
              </a:rPr>
              <a:t>m</a:t>
            </a:r>
            <a:r>
              <a:rPr lang="en-US" sz="1400" spc="15" dirty="0">
                <a:latin typeface="Times New Roman"/>
                <a:cs typeface="Times New Roman"/>
              </a:rPr>
              <a:t>e</a:t>
            </a:r>
            <a:r>
              <a:rPr lang="en-US" sz="1400" spc="-25" dirty="0">
                <a:latin typeface="Times New Roman"/>
                <a:cs typeface="Times New Roman"/>
              </a:rPr>
              <a:t>n</a:t>
            </a:r>
            <a:r>
              <a:rPr lang="en-US" sz="1400" dirty="0">
                <a:latin typeface="Times New Roman"/>
                <a:cs typeface="Times New Roman"/>
              </a:rPr>
              <a:t>t</a:t>
            </a:r>
            <a:r>
              <a:rPr lang="en-US" sz="1400" spc="20" dirty="0">
                <a:latin typeface="Times New Roman"/>
                <a:cs typeface="Times New Roman"/>
              </a:rPr>
              <a:t> </a:t>
            </a:r>
            <a:r>
              <a:rPr lang="en-US" sz="1400" spc="-10" dirty="0">
                <a:latin typeface="Times New Roman"/>
                <a:cs typeface="Times New Roman"/>
              </a:rPr>
              <a:t>C</a:t>
            </a:r>
            <a:r>
              <a:rPr lang="en-US" sz="1400" spc="20" dirty="0">
                <a:latin typeface="Times New Roman"/>
                <a:cs typeface="Times New Roman"/>
              </a:rPr>
              <a:t>o</a:t>
            </a:r>
            <a:r>
              <a:rPr lang="en-US" sz="1400" spc="-25" dirty="0">
                <a:latin typeface="Times New Roman"/>
                <a:cs typeface="Times New Roman"/>
              </a:rPr>
              <a:t>n</a:t>
            </a:r>
            <a:r>
              <a:rPr lang="en-US" sz="1400" spc="-20" dirty="0">
                <a:latin typeface="Times New Roman"/>
                <a:cs typeface="Times New Roman"/>
              </a:rPr>
              <a:t>s</a:t>
            </a:r>
            <a:r>
              <a:rPr lang="en-US" sz="1400" spc="20" dirty="0">
                <a:latin typeface="Times New Roman"/>
                <a:cs typeface="Times New Roman"/>
              </a:rPr>
              <a:t>o</a:t>
            </a:r>
            <a:r>
              <a:rPr lang="en-US" sz="1400" spc="-50" dirty="0">
                <a:latin typeface="Times New Roman"/>
                <a:cs typeface="Times New Roman"/>
              </a:rPr>
              <a:t>l</a:t>
            </a:r>
            <a:r>
              <a:rPr lang="en-US" sz="1400" dirty="0">
                <a:latin typeface="Times New Roman"/>
                <a:cs typeface="Times New Roman"/>
              </a:rPr>
              <a:t>e  Log </a:t>
            </a:r>
            <a:r>
              <a:rPr lang="en-US" sz="1400" spc="-15" dirty="0">
                <a:latin typeface="Times New Roman"/>
                <a:cs typeface="Times New Roman"/>
              </a:rPr>
              <a:t>in</a:t>
            </a:r>
            <a:r>
              <a:rPr lang="en-US" sz="1400" spc="-20" dirty="0">
                <a:latin typeface="Times New Roman"/>
                <a:cs typeface="Times New Roman"/>
              </a:rPr>
              <a:t> </a:t>
            </a:r>
            <a:r>
              <a:rPr lang="en-US" sz="1400" dirty="0">
                <a:latin typeface="Times New Roman"/>
                <a:cs typeface="Times New Roman"/>
              </a:rPr>
              <a:t>to</a:t>
            </a:r>
            <a:r>
              <a:rPr lang="en-US" sz="1400" spc="5" dirty="0">
                <a:latin typeface="Times New Roman"/>
                <a:cs typeface="Times New Roman"/>
              </a:rPr>
              <a:t> </a:t>
            </a:r>
            <a:r>
              <a:rPr lang="en-US" sz="1400" dirty="0">
                <a:latin typeface="Times New Roman"/>
                <a:cs typeface="Times New Roman"/>
              </a:rPr>
              <a:t>the </a:t>
            </a:r>
            <a:r>
              <a:rPr lang="en-US" sz="1400" spc="-15" dirty="0">
                <a:latin typeface="Times New Roman"/>
                <a:cs typeface="Times New Roman"/>
              </a:rPr>
              <a:t>AWS</a:t>
            </a:r>
            <a:r>
              <a:rPr lang="en-US" sz="1400" spc="5" dirty="0">
                <a:latin typeface="Times New Roman"/>
                <a:cs typeface="Times New Roman"/>
              </a:rPr>
              <a:t> </a:t>
            </a:r>
            <a:r>
              <a:rPr lang="en-US" sz="1400" spc="-5" dirty="0">
                <a:latin typeface="Times New Roman"/>
                <a:cs typeface="Times New Roman"/>
              </a:rPr>
              <a:t>Management</a:t>
            </a:r>
            <a:r>
              <a:rPr lang="en-US" sz="1400" spc="55" dirty="0">
                <a:latin typeface="Times New Roman"/>
                <a:cs typeface="Times New Roman"/>
              </a:rPr>
              <a:t> </a:t>
            </a:r>
            <a:r>
              <a:rPr lang="en-US" sz="1400" spc="-10" dirty="0">
                <a:latin typeface="Times New Roman"/>
                <a:cs typeface="Times New Roman"/>
              </a:rPr>
              <a:t>Console.</a:t>
            </a:r>
            <a:endParaRPr lang="en-US" sz="1400" dirty="0">
              <a:latin typeface="Times New Roman"/>
              <a:cs typeface="Times New Roman"/>
            </a:endParaRPr>
          </a:p>
          <a:p>
            <a:pPr marL="0" indent="0" algn="just">
              <a:buNone/>
            </a:pPr>
            <a:r>
              <a:rPr lang="en-US" sz="1400" b="1" spc="5" dirty="0">
                <a:latin typeface="Times New Roman"/>
                <a:cs typeface="Times New Roman"/>
              </a:rPr>
              <a:t>Step</a:t>
            </a:r>
            <a:r>
              <a:rPr lang="en-US" sz="1400" b="1" spc="-45" dirty="0">
                <a:latin typeface="Times New Roman"/>
                <a:cs typeface="Times New Roman"/>
              </a:rPr>
              <a:t> </a:t>
            </a:r>
            <a:r>
              <a:rPr lang="en-US" sz="1400" b="1" dirty="0">
                <a:latin typeface="Times New Roman"/>
                <a:cs typeface="Times New Roman"/>
              </a:rPr>
              <a:t>2: </a:t>
            </a:r>
            <a:r>
              <a:rPr lang="en-US" sz="1400" dirty="0">
                <a:latin typeface="Times New Roman"/>
                <a:cs typeface="Times New Roman"/>
              </a:rPr>
              <a:t>Step</a:t>
            </a:r>
            <a:r>
              <a:rPr lang="en-US" sz="1400" spc="-45" dirty="0">
                <a:latin typeface="Times New Roman"/>
                <a:cs typeface="Times New Roman"/>
              </a:rPr>
              <a:t> </a:t>
            </a:r>
            <a:r>
              <a:rPr lang="en-US" sz="1400" dirty="0">
                <a:latin typeface="Times New Roman"/>
                <a:cs typeface="Times New Roman"/>
              </a:rPr>
              <a:t>2:</a:t>
            </a:r>
            <a:r>
              <a:rPr lang="en-US" sz="1400" spc="-25" dirty="0">
                <a:latin typeface="Times New Roman"/>
                <a:cs typeface="Times New Roman"/>
              </a:rPr>
              <a:t> </a:t>
            </a:r>
            <a:r>
              <a:rPr lang="en-US" sz="1400" spc="-10" dirty="0">
                <a:latin typeface="Times New Roman"/>
                <a:cs typeface="Times New Roman"/>
              </a:rPr>
              <a:t>Configure</a:t>
            </a:r>
            <a:r>
              <a:rPr lang="en-US" sz="1400" dirty="0">
                <a:latin typeface="Times New Roman"/>
                <a:cs typeface="Times New Roman"/>
              </a:rPr>
              <a:t> </a:t>
            </a:r>
            <a:r>
              <a:rPr lang="en-US" sz="1400" spc="-10" dirty="0">
                <a:latin typeface="Times New Roman"/>
                <a:cs typeface="Times New Roman"/>
              </a:rPr>
              <a:t>CloudTrail</a:t>
            </a:r>
            <a:endParaRPr lang="en-US" sz="1400" dirty="0">
              <a:latin typeface="Times New Roman"/>
              <a:cs typeface="Times New Roman"/>
            </a:endParaRPr>
          </a:p>
          <a:p>
            <a:pPr marL="0" indent="0" algn="just">
              <a:buNone/>
            </a:pPr>
            <a:r>
              <a:rPr lang="en-US" sz="1400" b="1" dirty="0">
                <a:latin typeface="Times New Roman"/>
                <a:cs typeface="Times New Roman"/>
              </a:rPr>
              <a:t>Step3:</a:t>
            </a:r>
            <a:r>
              <a:rPr lang="en-US" sz="1400" b="1" spc="-40" dirty="0">
                <a:latin typeface="Times New Roman"/>
                <a:cs typeface="Times New Roman"/>
              </a:rPr>
              <a:t> </a:t>
            </a:r>
            <a:r>
              <a:rPr lang="en-US" sz="1400" spc="-10" dirty="0">
                <a:latin typeface="Times New Roman"/>
                <a:cs typeface="Times New Roman"/>
              </a:rPr>
              <a:t>Review</a:t>
            </a:r>
            <a:r>
              <a:rPr lang="en-US" sz="1400" spc="-25" dirty="0">
                <a:latin typeface="Times New Roman"/>
                <a:cs typeface="Times New Roman"/>
              </a:rPr>
              <a:t> </a:t>
            </a:r>
            <a:r>
              <a:rPr lang="en-US" sz="1400" spc="-5" dirty="0">
                <a:latin typeface="Times New Roman"/>
                <a:cs typeface="Times New Roman"/>
              </a:rPr>
              <a:t>Event</a:t>
            </a:r>
            <a:r>
              <a:rPr lang="en-US" sz="1400" spc="25" dirty="0">
                <a:latin typeface="Times New Roman"/>
                <a:cs typeface="Times New Roman"/>
              </a:rPr>
              <a:t> </a:t>
            </a:r>
            <a:r>
              <a:rPr lang="en-US" sz="1400" spc="-10" dirty="0">
                <a:latin typeface="Times New Roman"/>
                <a:cs typeface="Times New Roman"/>
              </a:rPr>
              <a:t>History</a:t>
            </a:r>
            <a:endParaRPr lang="en-US" sz="1400" dirty="0">
              <a:latin typeface="Times New Roman"/>
              <a:cs typeface="Times New Roman"/>
            </a:endParaRPr>
          </a:p>
          <a:p>
            <a:pPr marL="0" indent="0" algn="just">
              <a:buNone/>
            </a:pP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98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22F4-79B2-ED2B-7201-588B33170FCF}"/>
              </a:ext>
            </a:extLst>
          </p:cNvPr>
          <p:cNvSpPr>
            <a:spLocks noGrp="1"/>
          </p:cNvSpPr>
          <p:nvPr>
            <p:ph type="title"/>
          </p:nvPr>
        </p:nvSpPr>
        <p:spPr/>
        <p:txBody>
          <a:bodyPr>
            <a:normAutofit/>
          </a:bodyPr>
          <a:lstStyle/>
          <a:p>
            <a:r>
              <a:rPr lang="en-IN"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WORKING OF MY PROJECT.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AC68656-9557-A34F-2B8C-DE5E67B27B83}"/>
              </a:ext>
            </a:extLst>
          </p:cNvPr>
          <p:cNvSpPr>
            <a:spLocks noGrp="1"/>
          </p:cNvSpPr>
          <p:nvPr>
            <p:ph type="body" sz="half" idx="2"/>
          </p:nvPr>
        </p:nvSpPr>
        <p:spPr>
          <a:xfrm>
            <a:off x="2399505" y="1598612"/>
            <a:ext cx="3884611" cy="5046028"/>
          </a:xfrm>
        </p:spPr>
        <p:txBody>
          <a:bodyPr>
            <a:normAutofit lnSpcReduction="10000"/>
          </a:bodyPr>
          <a:lstStyle/>
          <a:p>
            <a:r>
              <a:rPr lang="en-US" b="1" dirty="0"/>
              <a:t>Scenario:</a:t>
            </a:r>
            <a:r>
              <a:rPr lang="en-US" dirty="0"/>
              <a:t> A web application hosted on an EC2 instance experiences intermittent performance issues.</a:t>
            </a:r>
          </a:p>
          <a:p>
            <a:r>
              <a:rPr lang="en-US" b="1" dirty="0"/>
              <a:t>CloudWatch and CloudTrail Integration:</a:t>
            </a:r>
            <a:endParaRPr lang="en-US" dirty="0"/>
          </a:p>
          <a:p>
            <a:pPr>
              <a:buFont typeface="+mj-lt"/>
              <a:buAutoNum type="arabicPeriod"/>
            </a:pPr>
            <a:r>
              <a:rPr lang="en-US" b="1" dirty="0"/>
              <a:t>CloudWatch Metrics:</a:t>
            </a:r>
            <a:r>
              <a:rPr lang="en-US" dirty="0"/>
              <a:t> Set up metrics to monitor CPU utilization, memory usage, and network traffic on the EC2 instance.</a:t>
            </a:r>
          </a:p>
          <a:p>
            <a:pPr>
              <a:buFont typeface="+mj-lt"/>
              <a:buAutoNum type="arabicPeriod"/>
            </a:pPr>
            <a:r>
              <a:rPr lang="en-US" b="1" dirty="0"/>
              <a:t>CloudWatch Alarms:</a:t>
            </a:r>
            <a:r>
              <a:rPr lang="en-US" dirty="0"/>
              <a:t> Create alarms that trigger when metrics exceed thresholds (e.g., CPU usage reaching 90%).</a:t>
            </a:r>
          </a:p>
          <a:p>
            <a:pPr>
              <a:buFont typeface="+mj-lt"/>
              <a:buAutoNum type="arabicPeriod"/>
            </a:pPr>
            <a:r>
              <a:rPr lang="en-US" b="1" dirty="0"/>
              <a:t>CloudTrail Logging:</a:t>
            </a:r>
            <a:r>
              <a:rPr lang="en-US" dirty="0"/>
              <a:t> Enable CloudTrail to record API calls related to the EC2 instance, including configuration changes and resource usage.</a:t>
            </a:r>
          </a:p>
          <a:p>
            <a:pPr>
              <a:buFont typeface="+mj-lt"/>
              <a:buAutoNum type="arabicPeriod"/>
            </a:pPr>
            <a:r>
              <a:rPr lang="en-US" b="1" dirty="0"/>
              <a:t>CloudWatch Logs Integration:</a:t>
            </a:r>
            <a:r>
              <a:rPr lang="en-US" dirty="0"/>
              <a:t> Configure CloudTrail to deliver logs to CloudWatch Logs for analysis.</a:t>
            </a:r>
          </a:p>
          <a:p>
            <a:pPr>
              <a:buFont typeface="+mj-lt"/>
              <a:buAutoNum type="arabicPeriod"/>
            </a:pPr>
            <a:r>
              <a:rPr lang="en-US" b="1" dirty="0"/>
              <a:t>Correlation and Analysis:</a:t>
            </a:r>
            <a:r>
              <a:rPr lang="en-US" dirty="0"/>
              <a:t> Use CloudWatch Logs to search for error messages or unusual patterns in API calls that coincide with performance issues.</a:t>
            </a:r>
          </a:p>
        </p:txBody>
      </p:sp>
      <p:pic>
        <p:nvPicPr>
          <p:cNvPr id="8" name="Content Placeholder 7">
            <a:extLst>
              <a:ext uri="{FF2B5EF4-FFF2-40B4-BE49-F238E27FC236}">
                <a16:creationId xmlns:a16="http://schemas.microsoft.com/office/drawing/2014/main" id="{38D9BEEC-5BCA-F45C-3D7B-985D97300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3706" y="934244"/>
            <a:ext cx="4290094" cy="5414962"/>
          </a:xfrm>
        </p:spPr>
      </p:pic>
    </p:spTree>
    <p:extLst>
      <p:ext uri="{BB962C8B-B14F-4D97-AF65-F5344CB8AC3E}">
        <p14:creationId xmlns:p14="http://schemas.microsoft.com/office/powerpoint/2010/main" val="10089316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410</TotalTime>
  <Words>1230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Bodoni MT Black</vt:lpstr>
      <vt:lpstr>Century Gothic</vt:lpstr>
      <vt:lpstr>Congenial Black</vt:lpstr>
      <vt:lpstr>Google Sans</vt:lpstr>
      <vt:lpstr>Times New Roman</vt:lpstr>
      <vt:lpstr>Wingdings 3</vt:lpstr>
      <vt:lpstr>Wisp</vt:lpstr>
      <vt:lpstr>Summer Internship Training On AWS.</vt:lpstr>
      <vt:lpstr>About Company: Gokboru Tech Pvt. Ltd.</vt:lpstr>
      <vt:lpstr>SUMMER TRAINING CERTIFICATE</vt:lpstr>
      <vt:lpstr>Reason For Selecting Cloud Computing in AWS</vt:lpstr>
      <vt:lpstr>Reason For Selecting Cloud Computing in AWS</vt:lpstr>
      <vt:lpstr>COMMONLY USED AWS SERVICES</vt:lpstr>
      <vt:lpstr>Project: Monitor Infrastructure with AWS CloudWatch and CloudTrail</vt:lpstr>
      <vt:lpstr>ROADMAP OF Monitor Infrastructure with AWS CloudWatch and CloudTrail</vt:lpstr>
      <vt:lpstr>WORKING OF MY PROJECT.</vt:lpstr>
      <vt:lpstr>WORKING OF MY PROJECT (CONTD.)</vt:lpstr>
      <vt:lpstr>Review Event History</vt:lpstr>
      <vt:lpstr>Real-Life Applications of AWS CloudWatch and CloudTrail</vt:lpstr>
      <vt:lpstr>THANK YOU! HAVE A NICE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kumar</dc:creator>
  <cp:lastModifiedBy>Asus Asus</cp:lastModifiedBy>
  <cp:revision>7</cp:revision>
  <dcterms:created xsi:type="dcterms:W3CDTF">2024-09-12T11:45:14Z</dcterms:created>
  <dcterms:modified xsi:type="dcterms:W3CDTF">2024-09-19T18:53:37Z</dcterms:modified>
</cp:coreProperties>
</file>