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4"/>
    <p:restoredTop sz="94710"/>
  </p:normalViewPr>
  <p:slideViewPr>
    <p:cSldViewPr snapToGrid="0">
      <p:cViewPr>
        <p:scale>
          <a:sx n="161" d="100"/>
          <a:sy n="161" d="100"/>
        </p:scale>
        <p:origin x="-76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679775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3187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61755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67814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6635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06651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07639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15565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08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10/9/24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10/9/24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77497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62"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FD2A85-C47F-A7D4-7E8E-73C1848C3249}"/>
              </a:ext>
            </a:extLst>
          </p:cNvPr>
          <p:cNvSpPr>
            <a:spLocks noGrp="1"/>
          </p:cNvSpPr>
          <p:nvPr>
            <p:ph type="ctrTitle"/>
          </p:nvPr>
        </p:nvSpPr>
        <p:spPr>
          <a:xfrm>
            <a:off x="3428010" y="1724571"/>
            <a:ext cx="5481212" cy="2464370"/>
          </a:xfrm>
        </p:spPr>
        <p:txBody>
          <a:bodyPr anchor="b">
            <a:normAutofit/>
          </a:bodyPr>
          <a:lstStyle/>
          <a:p>
            <a:r>
              <a:rPr lang="en-US" dirty="0"/>
              <a:t>Changes from Assignment 2 to assignment 3</a:t>
            </a:r>
          </a:p>
        </p:txBody>
      </p:sp>
      <p:sp>
        <p:nvSpPr>
          <p:cNvPr id="3" name="Subtitle 2">
            <a:extLst>
              <a:ext uri="{FF2B5EF4-FFF2-40B4-BE49-F238E27FC236}">
                <a16:creationId xmlns:a16="http://schemas.microsoft.com/office/drawing/2014/main" id="{3F89C6BE-72A4-A874-3222-1FA2DEB72A29}"/>
              </a:ext>
            </a:extLst>
          </p:cNvPr>
          <p:cNvSpPr>
            <a:spLocks noGrp="1"/>
          </p:cNvSpPr>
          <p:nvPr>
            <p:ph type="subTitle" idx="1"/>
          </p:nvPr>
        </p:nvSpPr>
        <p:spPr>
          <a:xfrm>
            <a:off x="1902941" y="4343400"/>
            <a:ext cx="8303740" cy="1580057"/>
          </a:xfrm>
        </p:spPr>
        <p:txBody>
          <a:bodyPr anchor="t">
            <a:normAutofit/>
          </a:bodyPr>
          <a:lstStyle/>
          <a:p>
            <a:pPr>
              <a:lnSpc>
                <a:spcPct val="110000"/>
              </a:lnSpc>
            </a:pPr>
            <a:r>
              <a:rPr lang="en-US" dirty="0"/>
              <a:t>Here are few screenshot from assignment 2 of the storyboard on story “ The Clever Fox and Foolish Crow” </a:t>
            </a:r>
          </a:p>
        </p:txBody>
      </p:sp>
    </p:spTree>
    <p:extLst>
      <p:ext uri="{BB962C8B-B14F-4D97-AF65-F5344CB8AC3E}">
        <p14:creationId xmlns:p14="http://schemas.microsoft.com/office/powerpoint/2010/main" val="160132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B00B-A988-3844-AA2E-8CF4F65D3E62}"/>
              </a:ext>
            </a:extLst>
          </p:cNvPr>
          <p:cNvSpPr>
            <a:spLocks noGrp="1"/>
          </p:cNvSpPr>
          <p:nvPr>
            <p:ph type="title"/>
          </p:nvPr>
        </p:nvSpPr>
        <p:spPr>
          <a:xfrm>
            <a:off x="1039879" y="1014466"/>
            <a:ext cx="3445829" cy="1073825"/>
          </a:xfrm>
        </p:spPr>
        <p:txBody>
          <a:bodyPr/>
          <a:lstStyle/>
          <a:p>
            <a:r>
              <a:rPr lang="en-US" dirty="0"/>
              <a:t>Mind Map A2</a:t>
            </a:r>
          </a:p>
        </p:txBody>
      </p:sp>
      <p:pic>
        <p:nvPicPr>
          <p:cNvPr id="4" name="Content Placeholder 3">
            <a:extLst>
              <a:ext uri="{FF2B5EF4-FFF2-40B4-BE49-F238E27FC236}">
                <a16:creationId xmlns:a16="http://schemas.microsoft.com/office/drawing/2014/main" id="{136E800D-F9A3-E068-6B9D-AA5142757EC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735540" y="2398959"/>
            <a:ext cx="3845293" cy="3141663"/>
          </a:xfrm>
          <a:prstGeom prst="rect">
            <a:avLst/>
          </a:prstGeom>
        </p:spPr>
      </p:pic>
      <p:pic>
        <p:nvPicPr>
          <p:cNvPr id="5" name="Picture 4">
            <a:extLst>
              <a:ext uri="{FF2B5EF4-FFF2-40B4-BE49-F238E27FC236}">
                <a16:creationId xmlns:a16="http://schemas.microsoft.com/office/drawing/2014/main" id="{7965C622-C16B-BD36-E812-CC8CC8D7C6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891220" y="2532907"/>
            <a:ext cx="3886441" cy="2914915"/>
          </a:xfrm>
          <a:prstGeom prst="rect">
            <a:avLst/>
          </a:prstGeom>
        </p:spPr>
      </p:pic>
      <p:sp>
        <p:nvSpPr>
          <p:cNvPr id="7" name="Title 1">
            <a:extLst>
              <a:ext uri="{FF2B5EF4-FFF2-40B4-BE49-F238E27FC236}">
                <a16:creationId xmlns:a16="http://schemas.microsoft.com/office/drawing/2014/main" id="{F0F6FFEC-3495-C171-0408-D29806A5617D}"/>
              </a:ext>
            </a:extLst>
          </p:cNvPr>
          <p:cNvSpPr txBox="1">
            <a:spLocks/>
          </p:cNvSpPr>
          <p:nvPr/>
        </p:nvSpPr>
        <p:spPr>
          <a:xfrm>
            <a:off x="7247090" y="1069224"/>
            <a:ext cx="3445829" cy="1073825"/>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dirty="0"/>
              <a:t>Beginning of story</a:t>
            </a:r>
          </a:p>
          <a:p>
            <a:r>
              <a:rPr lang="en-US" dirty="0"/>
              <a:t>A2</a:t>
            </a:r>
          </a:p>
        </p:txBody>
      </p:sp>
    </p:spTree>
    <p:extLst>
      <p:ext uri="{BB962C8B-B14F-4D97-AF65-F5344CB8AC3E}">
        <p14:creationId xmlns:p14="http://schemas.microsoft.com/office/powerpoint/2010/main" val="174735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B218-B272-717A-98C5-7E902F718085}"/>
              </a:ext>
            </a:extLst>
          </p:cNvPr>
          <p:cNvSpPr>
            <a:spLocks noGrp="1"/>
          </p:cNvSpPr>
          <p:nvPr>
            <p:ph type="title"/>
          </p:nvPr>
        </p:nvSpPr>
        <p:spPr/>
        <p:txBody>
          <a:bodyPr/>
          <a:lstStyle/>
          <a:p>
            <a:r>
              <a:rPr lang="en-US" dirty="0"/>
              <a:t>Feedback from Assignment 2</a:t>
            </a:r>
          </a:p>
        </p:txBody>
      </p:sp>
      <p:sp>
        <p:nvSpPr>
          <p:cNvPr id="3" name="Content Placeholder 2">
            <a:extLst>
              <a:ext uri="{FF2B5EF4-FFF2-40B4-BE49-F238E27FC236}">
                <a16:creationId xmlns:a16="http://schemas.microsoft.com/office/drawing/2014/main" id="{37D79A71-B7A1-B963-F2AC-C8C6840F263C}"/>
              </a:ext>
            </a:extLst>
          </p:cNvPr>
          <p:cNvSpPr>
            <a:spLocks noGrp="1"/>
          </p:cNvSpPr>
          <p:nvPr>
            <p:ph idx="1"/>
          </p:nvPr>
        </p:nvSpPr>
        <p:spPr/>
        <p:txBody>
          <a:bodyPr>
            <a:normAutofit fontScale="70000" lnSpcReduction="20000"/>
          </a:bodyPr>
          <a:lstStyle/>
          <a:p>
            <a:pPr algn="l"/>
            <a:r>
              <a:rPr lang="en-AU" b="0" i="0" dirty="0">
                <a:solidFill>
                  <a:srgbClr val="000000"/>
                </a:solidFill>
                <a:effectLst/>
                <a:latin typeface="Open Sans" panose="020B0606030504020204" pitchFamily="34" charset="0"/>
              </a:rPr>
              <a:t>Good attempt but needs much improvement in Ass3 such as: </a:t>
            </a:r>
          </a:p>
          <a:p>
            <a:pPr algn="l"/>
            <a:r>
              <a:rPr lang="en-AU" b="0" i="0" dirty="0">
                <a:solidFill>
                  <a:srgbClr val="000000"/>
                </a:solidFill>
                <a:effectLst/>
                <a:latin typeface="Open Sans" panose="020B0606030504020204" pitchFamily="34" charset="0"/>
              </a:rPr>
              <a:t>The report does not sufficiently justify its design choices from a UX perspective with references. The explanations for why particular UX principles were applied are lacking in depth. </a:t>
            </a:r>
          </a:p>
          <a:p>
            <a:pPr algn="l"/>
            <a:r>
              <a:rPr lang="en-AU" b="0" i="0" dirty="0">
                <a:solidFill>
                  <a:srgbClr val="000000"/>
                </a:solidFill>
                <a:effectLst/>
                <a:latin typeface="Open Sans" panose="020B0606030504020204" pitchFamily="34" charset="0"/>
              </a:rPr>
              <a:t>The report provides media elements and storyboarding but lacks depth.  By expanding on these sections with clearer details  and justifications tied to user needs and the overall theme, the report will better communicate how these elements are integral to the project’s success. </a:t>
            </a:r>
          </a:p>
          <a:p>
            <a:pPr algn="l"/>
            <a:r>
              <a:rPr lang="en-AU" b="0" i="0" dirty="0">
                <a:solidFill>
                  <a:srgbClr val="000000"/>
                </a:solidFill>
                <a:effectLst/>
                <a:latin typeface="Open Sans" panose="020B0606030504020204" pitchFamily="34" charset="0"/>
              </a:rPr>
              <a:t>The report should provide more in-depth details on the selection and use of media elements. It should clarify why specific media choices were made based on the theme and target audience preferences.</a:t>
            </a:r>
          </a:p>
          <a:p>
            <a:pPr algn="l"/>
            <a:r>
              <a:rPr lang="en-AU" b="0" i="0" dirty="0">
                <a:solidFill>
                  <a:srgbClr val="000000"/>
                </a:solidFill>
                <a:effectLst/>
                <a:latin typeface="Open Sans" panose="020B0606030504020204" pitchFamily="34" charset="0"/>
              </a:rPr>
              <a:t>Little more focus should be placed on engaging users through interactive elements</a:t>
            </a:r>
          </a:p>
          <a:p>
            <a:pPr algn="l"/>
            <a:r>
              <a:rPr lang="en-AU" b="0" i="0" dirty="0">
                <a:solidFill>
                  <a:srgbClr val="000000"/>
                </a:solidFill>
                <a:effectLst/>
                <a:latin typeface="Open Sans" panose="020B0606030504020204" pitchFamily="34" charset="0"/>
              </a:rPr>
              <a:t>There is no clear reference to established research or best practices in UX/UI design when formulating evaluation questions. The report does not include any form of rating scale, such as Likert scales, that can allow users to provide quantifiable feedback. </a:t>
            </a:r>
          </a:p>
          <a:p>
            <a:endParaRPr lang="en-US" dirty="0"/>
          </a:p>
        </p:txBody>
      </p:sp>
    </p:spTree>
    <p:extLst>
      <p:ext uri="{BB962C8B-B14F-4D97-AF65-F5344CB8AC3E}">
        <p14:creationId xmlns:p14="http://schemas.microsoft.com/office/powerpoint/2010/main" val="3491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54DA-0948-11FF-C20A-D9ABB7B521B8}"/>
              </a:ext>
            </a:extLst>
          </p:cNvPr>
          <p:cNvSpPr>
            <a:spLocks noGrp="1"/>
          </p:cNvSpPr>
          <p:nvPr>
            <p:ph type="title"/>
          </p:nvPr>
        </p:nvSpPr>
        <p:spPr/>
        <p:txBody>
          <a:bodyPr/>
          <a:lstStyle/>
          <a:p>
            <a:r>
              <a:rPr lang="en-GB" dirty="0"/>
              <a:t>Changes in Assignment 3</a:t>
            </a:r>
            <a:endParaRPr lang="en-US" dirty="0"/>
          </a:p>
        </p:txBody>
      </p:sp>
      <p:sp>
        <p:nvSpPr>
          <p:cNvPr id="3" name="Content Placeholder 2">
            <a:extLst>
              <a:ext uri="{FF2B5EF4-FFF2-40B4-BE49-F238E27FC236}">
                <a16:creationId xmlns:a16="http://schemas.microsoft.com/office/drawing/2014/main" id="{C4F69062-C3C5-AFBD-8144-166413DD09C6}"/>
              </a:ext>
            </a:extLst>
          </p:cNvPr>
          <p:cNvSpPr>
            <a:spLocks noGrp="1"/>
          </p:cNvSpPr>
          <p:nvPr>
            <p:ph idx="1"/>
          </p:nvPr>
        </p:nvSpPr>
        <p:spPr/>
        <p:txBody>
          <a:bodyPr/>
          <a:lstStyle/>
          <a:p>
            <a:pPr marL="0" indent="0">
              <a:buNone/>
            </a:pPr>
            <a:r>
              <a:rPr lang="en-AU" dirty="0"/>
              <a:t>Several key changes have been made in this iteration. The focus has shifted towards enhancing interactive features, which are now a primary concern for the improvement section. Additionally, the total number of scenes has been reduced for better user </a:t>
            </a:r>
            <a:r>
              <a:rPr lang="en-AU" dirty="0" err="1"/>
              <a:t>navigation.The</a:t>
            </a:r>
            <a:r>
              <a:rPr lang="en-AU" dirty="0"/>
              <a:t> </a:t>
            </a:r>
            <a:r>
              <a:rPr lang="en-AU" dirty="0" err="1"/>
              <a:t>color</a:t>
            </a:r>
            <a:r>
              <a:rPr lang="en-AU" dirty="0"/>
              <a:t> scheme has been updated to create a more visually appealing background, making the interface more attractive for the users. This improvement aims to enhance the overall user experience and engagement.</a:t>
            </a:r>
            <a:br>
              <a:rPr lang="en-AU" dirty="0"/>
            </a:br>
            <a:r>
              <a:rPr lang="en-AU" dirty="0"/>
              <a:t>Here are some screenshot of assignment 3 from unity.</a:t>
            </a:r>
          </a:p>
          <a:p>
            <a:pPr marL="0" indent="0">
              <a:buNone/>
            </a:pPr>
            <a:endParaRPr lang="en-AU" dirty="0"/>
          </a:p>
          <a:p>
            <a:pPr marL="0" indent="0">
              <a:buNone/>
            </a:pPr>
            <a:endParaRPr lang="en-US" dirty="0"/>
          </a:p>
        </p:txBody>
      </p:sp>
    </p:spTree>
    <p:extLst>
      <p:ext uri="{BB962C8B-B14F-4D97-AF65-F5344CB8AC3E}">
        <p14:creationId xmlns:p14="http://schemas.microsoft.com/office/powerpoint/2010/main" val="399511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6661-C171-4E1A-C7C4-12715F9F2FD6}"/>
              </a:ext>
            </a:extLst>
          </p:cNvPr>
          <p:cNvSpPr>
            <a:spLocks noGrp="1"/>
          </p:cNvSpPr>
          <p:nvPr>
            <p:ph type="title"/>
          </p:nvPr>
        </p:nvSpPr>
        <p:spPr>
          <a:xfrm>
            <a:off x="1620443" y="1233199"/>
            <a:ext cx="3964812" cy="1073825"/>
          </a:xfrm>
        </p:spPr>
        <p:txBody>
          <a:bodyPr/>
          <a:lstStyle/>
          <a:p>
            <a:r>
              <a:rPr lang="en-US" dirty="0"/>
              <a:t>Beginning of A3</a:t>
            </a:r>
          </a:p>
        </p:txBody>
      </p:sp>
      <p:pic>
        <p:nvPicPr>
          <p:cNvPr id="5" name="Content Placeholder 4" descr="A screenshot of a computer&#10;&#10;Description automatically generated">
            <a:extLst>
              <a:ext uri="{FF2B5EF4-FFF2-40B4-BE49-F238E27FC236}">
                <a16:creationId xmlns:a16="http://schemas.microsoft.com/office/drawing/2014/main" id="{1B73AFB3-1AA1-B058-68BA-DCAA83255F1F}"/>
              </a:ext>
            </a:extLst>
          </p:cNvPr>
          <p:cNvPicPr>
            <a:picLocks noGrp="1" noChangeAspect="1"/>
          </p:cNvPicPr>
          <p:nvPr>
            <p:ph idx="1"/>
          </p:nvPr>
        </p:nvPicPr>
        <p:blipFill>
          <a:blip r:embed="rId2"/>
          <a:stretch>
            <a:fillRect/>
          </a:stretch>
        </p:blipFill>
        <p:spPr>
          <a:xfrm>
            <a:off x="932534" y="2483136"/>
            <a:ext cx="4852975" cy="3141663"/>
          </a:xfrm>
        </p:spPr>
      </p:pic>
      <p:sp>
        <p:nvSpPr>
          <p:cNvPr id="6" name="Title 1">
            <a:extLst>
              <a:ext uri="{FF2B5EF4-FFF2-40B4-BE49-F238E27FC236}">
                <a16:creationId xmlns:a16="http://schemas.microsoft.com/office/drawing/2014/main" id="{F433C6BD-6F18-B959-1913-8E71C91F5D67}"/>
              </a:ext>
            </a:extLst>
          </p:cNvPr>
          <p:cNvSpPr txBox="1">
            <a:spLocks/>
          </p:cNvSpPr>
          <p:nvPr/>
        </p:nvSpPr>
        <p:spPr>
          <a:xfrm>
            <a:off x="6851470" y="1233198"/>
            <a:ext cx="3964812" cy="1073825"/>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a:lstStyle>
          <a:p>
            <a:r>
              <a:rPr lang="en-US" dirty="0"/>
              <a:t>2</a:t>
            </a:r>
            <a:r>
              <a:rPr lang="en-US" baseline="30000" dirty="0"/>
              <a:t>nd</a:t>
            </a:r>
            <a:r>
              <a:rPr lang="en-US" dirty="0"/>
              <a:t> scene of A3</a:t>
            </a:r>
          </a:p>
        </p:txBody>
      </p:sp>
      <p:pic>
        <p:nvPicPr>
          <p:cNvPr id="8" name="Picture 7" descr="A screenshot of a computer&#10;&#10;Description automatically generated">
            <a:extLst>
              <a:ext uri="{FF2B5EF4-FFF2-40B4-BE49-F238E27FC236}">
                <a16:creationId xmlns:a16="http://schemas.microsoft.com/office/drawing/2014/main" id="{39D74F65-C231-1EBD-F075-37E0DF226A4B}"/>
              </a:ext>
            </a:extLst>
          </p:cNvPr>
          <p:cNvPicPr>
            <a:picLocks noChangeAspect="1"/>
          </p:cNvPicPr>
          <p:nvPr/>
        </p:nvPicPr>
        <p:blipFill>
          <a:blip r:embed="rId3"/>
          <a:stretch>
            <a:fillRect/>
          </a:stretch>
        </p:blipFill>
        <p:spPr>
          <a:xfrm>
            <a:off x="6239372" y="2483137"/>
            <a:ext cx="4852975" cy="3141663"/>
          </a:xfrm>
          <a:prstGeom prst="rect">
            <a:avLst/>
          </a:prstGeom>
        </p:spPr>
      </p:pic>
    </p:spTree>
    <p:extLst>
      <p:ext uri="{BB962C8B-B14F-4D97-AF65-F5344CB8AC3E}">
        <p14:creationId xmlns:p14="http://schemas.microsoft.com/office/powerpoint/2010/main" val="113013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1DA5-42BB-B4B5-2EB7-FCDA0676EA76}"/>
              </a:ext>
            </a:extLst>
          </p:cNvPr>
          <p:cNvSpPr>
            <a:spLocks noGrp="1"/>
          </p:cNvSpPr>
          <p:nvPr>
            <p:ph type="title"/>
          </p:nvPr>
        </p:nvSpPr>
        <p:spPr/>
        <p:txBody>
          <a:bodyPr/>
          <a:lstStyle/>
          <a:p>
            <a:r>
              <a:rPr lang="en-AU" b="1" dirty="0"/>
              <a:t>Application of UX Principles</a:t>
            </a:r>
            <a:br>
              <a:rPr lang="en-AU" b="1" dirty="0"/>
            </a:br>
            <a:endParaRPr lang="en-US" dirty="0"/>
          </a:p>
        </p:txBody>
      </p:sp>
      <p:sp>
        <p:nvSpPr>
          <p:cNvPr id="3" name="Content Placeholder 2">
            <a:extLst>
              <a:ext uri="{FF2B5EF4-FFF2-40B4-BE49-F238E27FC236}">
                <a16:creationId xmlns:a16="http://schemas.microsoft.com/office/drawing/2014/main" id="{AD78CC90-16B6-4189-4E36-C97E5FF0A587}"/>
              </a:ext>
            </a:extLst>
          </p:cNvPr>
          <p:cNvSpPr>
            <a:spLocks noGrp="1"/>
          </p:cNvSpPr>
          <p:nvPr>
            <p:ph idx="1"/>
          </p:nvPr>
        </p:nvSpPr>
        <p:spPr/>
        <p:txBody>
          <a:bodyPr/>
          <a:lstStyle/>
          <a:p>
            <a:pPr marL="0" indent="0">
              <a:buNone/>
            </a:pPr>
            <a:r>
              <a:rPr lang="en-AU" dirty="0"/>
              <a:t>In my design, I prioritized several key principles to improve user experience. One of the main focuses was on ensuring consistency across the interface. This included maintaining uniformity in buttons, navigation, and feedback mechanisms, which helps users intuitively understand how to interact with the application. Additionally, I enhanced accessibility by optimizing text size and ensuring sufficient contrast to promote readability. These changes are intended to create a more user-friendly environment that caters to a diverse audience.</a:t>
            </a:r>
          </a:p>
          <a:p>
            <a:endParaRPr lang="en-US" dirty="0"/>
          </a:p>
        </p:txBody>
      </p:sp>
    </p:spTree>
    <p:extLst>
      <p:ext uri="{BB962C8B-B14F-4D97-AF65-F5344CB8AC3E}">
        <p14:creationId xmlns:p14="http://schemas.microsoft.com/office/powerpoint/2010/main" val="420810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BB5E-C940-AB24-8F20-1B586E8B9BB0}"/>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92E22199-9C24-1615-D179-933A5EE4386B}"/>
              </a:ext>
            </a:extLst>
          </p:cNvPr>
          <p:cNvSpPr>
            <a:spLocks noGrp="1"/>
          </p:cNvSpPr>
          <p:nvPr>
            <p:ph idx="1"/>
          </p:nvPr>
        </p:nvSpPr>
        <p:spPr/>
        <p:txBody>
          <a:bodyPr/>
          <a:lstStyle/>
          <a:p>
            <a:pPr marL="0" indent="0">
              <a:buNone/>
            </a:pPr>
            <a:r>
              <a:rPr lang="en-AU" b="1" dirty="0"/>
              <a:t>Technical Challenges</a:t>
            </a:r>
          </a:p>
          <a:p>
            <a:pPr marL="0" indent="0">
              <a:buNone/>
            </a:pPr>
            <a:r>
              <a:rPr lang="en-AU" dirty="0"/>
              <a:t>During the project, I encountered several technical challenges that impacted my workflow. Initially, I faced difficulties in determining the appropriate version of Unity needed for development. Additionally, scaling elements and setting up animations took more time than anticipated. Implementing navigation required coding specific button functionalities, which added complexity to the project.</a:t>
            </a:r>
          </a:p>
          <a:p>
            <a:pPr marL="0" indent="0">
              <a:buNone/>
            </a:pPr>
            <a:r>
              <a:rPr lang="en-AU" dirty="0"/>
              <a:t>I am currently addressing these issues, and I will share further details about the challenges I faced and the solutions I implemented during my presentation.</a:t>
            </a:r>
          </a:p>
          <a:p>
            <a:pPr marL="0" indent="0">
              <a:buNone/>
            </a:pPr>
            <a:endParaRPr lang="en-US" dirty="0"/>
          </a:p>
        </p:txBody>
      </p:sp>
    </p:spTree>
    <p:extLst>
      <p:ext uri="{BB962C8B-B14F-4D97-AF65-F5344CB8AC3E}">
        <p14:creationId xmlns:p14="http://schemas.microsoft.com/office/powerpoint/2010/main" val="7194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3E24-249E-E11B-0263-74A0876DC2BA}"/>
              </a:ext>
            </a:extLst>
          </p:cNvPr>
          <p:cNvSpPr>
            <a:spLocks noGrp="1"/>
          </p:cNvSpPr>
          <p:nvPr>
            <p:ph type="title"/>
          </p:nvPr>
        </p:nvSpPr>
        <p:spPr/>
        <p:txBody>
          <a:bodyPr/>
          <a:lstStyle/>
          <a:p>
            <a:r>
              <a:rPr lang="en-AU" b="1" dirty="0"/>
              <a:t>Conclusion</a:t>
            </a:r>
            <a:br>
              <a:rPr lang="en-AU" b="1" dirty="0"/>
            </a:br>
            <a:endParaRPr lang="en-US" dirty="0"/>
          </a:p>
        </p:txBody>
      </p:sp>
      <p:sp>
        <p:nvSpPr>
          <p:cNvPr id="3" name="Content Placeholder 2">
            <a:extLst>
              <a:ext uri="{FF2B5EF4-FFF2-40B4-BE49-F238E27FC236}">
                <a16:creationId xmlns:a16="http://schemas.microsoft.com/office/drawing/2014/main" id="{476D3FA4-967D-5C30-4507-F8D114F2A38A}"/>
              </a:ext>
            </a:extLst>
          </p:cNvPr>
          <p:cNvSpPr>
            <a:spLocks noGrp="1"/>
          </p:cNvSpPr>
          <p:nvPr>
            <p:ph idx="1"/>
          </p:nvPr>
        </p:nvSpPr>
        <p:spPr/>
        <p:txBody>
          <a:bodyPr>
            <a:normAutofit/>
          </a:bodyPr>
          <a:lstStyle/>
          <a:p>
            <a:pPr marL="0" indent="0">
              <a:buNone/>
            </a:pPr>
            <a:r>
              <a:rPr lang="en-AU" dirty="0"/>
              <a:t>In conclusion, this project has been a valuable learning experience, highlighting the importance of user experience (UX) principles in design. By focusing on consistency, accessibility, and interactive elements, I have aimed to create an engaging interface that meets user needs. Despite facing technical challenges, I have developed problem-solving skills and gained insights into effective project management. As I finalize the prototype, I look forward to gathering feedback and making further enhancements to ensure a seamless user experience. This process has reinforced my understanding of the critical role UX plays in creating successful applications.</a:t>
            </a:r>
          </a:p>
          <a:p>
            <a:pPr marL="0" indent="0">
              <a:buNone/>
            </a:pPr>
            <a:endParaRPr lang="en-US" dirty="0"/>
          </a:p>
        </p:txBody>
      </p:sp>
    </p:spTree>
    <p:extLst>
      <p:ext uri="{BB962C8B-B14F-4D97-AF65-F5344CB8AC3E}">
        <p14:creationId xmlns:p14="http://schemas.microsoft.com/office/powerpoint/2010/main" val="95996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FE2B-9CB5-032A-2049-B6D9501B112A}"/>
              </a:ext>
            </a:extLst>
          </p:cNvPr>
          <p:cNvSpPr>
            <a:spLocks noGrp="1"/>
          </p:cNvSpPr>
          <p:nvPr>
            <p:ph type="title"/>
          </p:nvPr>
        </p:nvSpPr>
        <p:spPr/>
        <p:txBody>
          <a:bodyPr/>
          <a:lstStyle/>
          <a:p>
            <a:r>
              <a:rPr lang="en-US" dirty="0" err="1"/>
              <a:t>Refrences</a:t>
            </a:r>
            <a:r>
              <a:rPr lang="en-US" dirty="0"/>
              <a:t>:</a:t>
            </a:r>
          </a:p>
        </p:txBody>
      </p:sp>
      <p:sp>
        <p:nvSpPr>
          <p:cNvPr id="3" name="Content Placeholder 2">
            <a:extLst>
              <a:ext uri="{FF2B5EF4-FFF2-40B4-BE49-F238E27FC236}">
                <a16:creationId xmlns:a16="http://schemas.microsoft.com/office/drawing/2014/main" id="{4ABAEBB6-C309-168F-3C71-605AD771E858}"/>
              </a:ext>
            </a:extLst>
          </p:cNvPr>
          <p:cNvSpPr>
            <a:spLocks noGrp="1"/>
          </p:cNvSpPr>
          <p:nvPr>
            <p:ph idx="1"/>
          </p:nvPr>
        </p:nvSpPr>
        <p:spPr/>
        <p:txBody>
          <a:bodyPr/>
          <a:lstStyle/>
          <a:p>
            <a:r>
              <a:rPr lang="en-AU" dirty="0"/>
              <a:t>Gibson, J. J. (1977). </a:t>
            </a:r>
            <a:r>
              <a:rPr lang="en-AU" i="1" dirty="0"/>
              <a:t>The Theory of Affordances</a:t>
            </a:r>
            <a:r>
              <a:rPr lang="en-AU" dirty="0"/>
              <a:t>. In R. Shaw &amp; J. Bransford (Eds.), Perception (pp. 67-82). Lawrence Erlbaum.</a:t>
            </a:r>
          </a:p>
          <a:p>
            <a:r>
              <a:rPr lang="en-AU" dirty="0"/>
              <a:t>Nielsen, J. (1994). </a:t>
            </a:r>
            <a:r>
              <a:rPr lang="en-AU" i="1" dirty="0"/>
              <a:t>Usability Engineering</a:t>
            </a:r>
            <a:r>
              <a:rPr lang="en-AU" dirty="0"/>
              <a:t>. Academic </a:t>
            </a:r>
            <a:r>
              <a:rPr lang="en-AU" dirty="0" err="1"/>
              <a:t>Press.Shneiderman</a:t>
            </a:r>
            <a:r>
              <a:rPr lang="en-AU" dirty="0"/>
              <a:t>, B., </a:t>
            </a:r>
            <a:r>
              <a:rPr lang="en-AU" dirty="0" err="1"/>
              <a:t>Plaisant</a:t>
            </a:r>
            <a:r>
              <a:rPr lang="en-AU" dirty="0"/>
              <a:t>, C., Cohen, M., &amp; Jacobs, S. (2016).</a:t>
            </a:r>
          </a:p>
          <a:p>
            <a:r>
              <a:rPr lang="en-AU" dirty="0"/>
              <a:t> </a:t>
            </a:r>
            <a:r>
              <a:rPr lang="en-AU" i="1" dirty="0"/>
              <a:t>Designing the User Interface: Strategies for Effective Human-Computer Interaction</a:t>
            </a:r>
            <a:r>
              <a:rPr lang="en-AU" dirty="0"/>
              <a:t>. Pearson.</a:t>
            </a:r>
            <a:endParaRPr lang="en-US" dirty="0"/>
          </a:p>
        </p:txBody>
      </p:sp>
    </p:spTree>
    <p:extLst>
      <p:ext uri="{BB962C8B-B14F-4D97-AF65-F5344CB8AC3E}">
        <p14:creationId xmlns:p14="http://schemas.microsoft.com/office/powerpoint/2010/main" val="1705694565"/>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31</TotalTime>
  <Words>690</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Open Sans</vt:lpstr>
      <vt:lpstr>Trade Gothic Next Cond</vt:lpstr>
      <vt:lpstr>Trade Gothic Next Light</vt:lpstr>
      <vt:lpstr>LimelightVTI</vt:lpstr>
      <vt:lpstr>Changes from Assignment 2 to assignment 3</vt:lpstr>
      <vt:lpstr>Mind Map A2</vt:lpstr>
      <vt:lpstr>Feedback from Assignment 2</vt:lpstr>
      <vt:lpstr>Changes in Assignment 3</vt:lpstr>
      <vt:lpstr>Beginning of A3</vt:lpstr>
      <vt:lpstr>Application of UX Principles </vt:lpstr>
      <vt:lpstr>Challenges </vt:lpstr>
      <vt:lpstr>Conclusion </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Ritesh Shah</dc:creator>
  <cp:lastModifiedBy>Ritesh Shah</cp:lastModifiedBy>
  <cp:revision>5</cp:revision>
  <dcterms:created xsi:type="dcterms:W3CDTF">2024-10-09T12:26:12Z</dcterms:created>
  <dcterms:modified xsi:type="dcterms:W3CDTF">2024-10-09T12:57:19Z</dcterms:modified>
</cp:coreProperties>
</file>