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DC0B725-C116-4A8A-8A54-AFCC810800DC}" type="datetimeFigureOut">
              <a:rPr lang="en-US" smtClean="0"/>
              <a:t>06-Oct-23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332404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C0B725-C116-4A8A-8A54-AFCC810800DC}"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428667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C0B725-C116-4A8A-8A54-AFCC810800DC}"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1879974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C0B725-C116-4A8A-8A54-AFCC810800DC}"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E82B8-CDB1-4ACF-8761-7B207ED0049B}"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2538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C0B725-C116-4A8A-8A54-AFCC810800DC}"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514612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DC0B725-C116-4A8A-8A54-AFCC810800DC}" type="datetimeFigureOut">
              <a:rPr lang="en-US" smtClean="0"/>
              <a:t>06-Oct-23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398148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DC0B725-C116-4A8A-8A54-AFCC810800DC}" type="datetimeFigureOut">
              <a:rPr lang="en-US" smtClean="0"/>
              <a:t>06-Oct-23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915910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C0B725-C116-4A8A-8A54-AFCC810800DC}" type="datetimeFigureOut">
              <a:rPr lang="en-US" smtClean="0"/>
              <a:t>06-Oct-23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3324187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C0B725-C116-4A8A-8A54-AFCC810800DC}" type="datetimeFigureOut">
              <a:rPr lang="en-US" smtClean="0"/>
              <a:t>06-Oct-23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222588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C0B725-C116-4A8A-8A54-AFCC810800DC}" type="datetimeFigureOut">
              <a:rPr lang="en-US" smtClean="0"/>
              <a:t>06-Oct-23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118308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C0B725-C116-4A8A-8A54-AFCC810800DC}" type="datetimeFigureOut">
              <a:rPr lang="en-US" smtClean="0"/>
              <a:t>06-Oct-23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21358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C0B725-C116-4A8A-8A54-AFCC810800DC}"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389035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0B725-C116-4A8A-8A54-AFCC810800DC}" type="datetimeFigureOut">
              <a:rPr lang="en-US" smtClean="0"/>
              <a:t>06-Oct-23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1209369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C0B725-C116-4A8A-8A54-AFCC810800DC}" type="datetimeFigureOut">
              <a:rPr lang="en-US" smtClean="0"/>
              <a:t>06-Oct-23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172223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0B725-C116-4A8A-8A54-AFCC810800DC}" type="datetimeFigureOut">
              <a:rPr lang="en-US" smtClean="0"/>
              <a:t>06-Oct-23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282458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C0B725-C116-4A8A-8A54-AFCC810800DC}"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325132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C0B725-C116-4A8A-8A54-AFCC810800DC}"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E82B8-CDB1-4ACF-8761-7B207ED0049B}" type="slidenum">
              <a:rPr lang="en-US" smtClean="0"/>
              <a:t>‹#›</a:t>
            </a:fld>
            <a:endParaRPr lang="en-US"/>
          </a:p>
        </p:txBody>
      </p:sp>
    </p:spTree>
    <p:extLst>
      <p:ext uri="{BB962C8B-B14F-4D97-AF65-F5344CB8AC3E}">
        <p14:creationId xmlns:p14="http://schemas.microsoft.com/office/powerpoint/2010/main" val="382548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C0B725-C116-4A8A-8A54-AFCC810800DC}" type="datetimeFigureOut">
              <a:rPr lang="en-US" smtClean="0"/>
              <a:t>06-Oct-23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03E82B8-CDB1-4ACF-8761-7B207ED0049B}" type="slidenum">
              <a:rPr lang="en-US" smtClean="0"/>
              <a:t>‹#›</a:t>
            </a:fld>
            <a:endParaRPr lang="en-US"/>
          </a:p>
        </p:txBody>
      </p:sp>
    </p:spTree>
    <p:extLst>
      <p:ext uri="{BB962C8B-B14F-4D97-AF65-F5344CB8AC3E}">
        <p14:creationId xmlns:p14="http://schemas.microsoft.com/office/powerpoint/2010/main" val="83433557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754" y="4644137"/>
            <a:ext cx="9144000" cy="1641490"/>
          </a:xfrm>
        </p:spPr>
        <p:txBody>
          <a:bodyPr/>
          <a:lstStyle/>
          <a:p>
            <a:pPr algn="ctr"/>
            <a:r>
              <a:rPr lang="en-US" dirty="0" smtClean="0"/>
              <a:t>Bank Telemarketing</a:t>
            </a:r>
            <a:endParaRPr lang="en-US" dirty="0"/>
          </a:p>
        </p:txBody>
      </p:sp>
      <p:pic>
        <p:nvPicPr>
          <p:cNvPr id="5" name="Picture 4"/>
          <p:cNvPicPr>
            <a:picLocks noChangeAspect="1"/>
          </p:cNvPicPr>
          <p:nvPr/>
        </p:nvPicPr>
        <p:blipFill>
          <a:blip r:embed="rId2">
            <a:clrChange>
              <a:clrFrom>
                <a:srgbClr val="ADB1AE"/>
              </a:clrFrom>
              <a:clrTo>
                <a:srgbClr val="ADB1AE">
                  <a:alpha val="0"/>
                </a:srgbClr>
              </a:clrTo>
            </a:clrChange>
            <a:extLst>
              <a:ext uri="{28A0092B-C50C-407E-A947-70E740481C1C}">
                <a14:useLocalDpi xmlns:a14="http://schemas.microsoft.com/office/drawing/2010/main" val="0"/>
              </a:ext>
            </a:extLst>
          </a:blip>
          <a:stretch>
            <a:fillRect/>
          </a:stretch>
        </p:blipFill>
        <p:spPr>
          <a:xfrm>
            <a:off x="3581399" y="0"/>
            <a:ext cx="4980709" cy="4980709"/>
          </a:xfrm>
          <a:prstGeom prst="rect">
            <a:avLst/>
          </a:prstGeom>
        </p:spPr>
      </p:pic>
    </p:spTree>
    <p:extLst>
      <p:ext uri="{BB962C8B-B14F-4D97-AF65-F5344CB8AC3E}">
        <p14:creationId xmlns:p14="http://schemas.microsoft.com/office/powerpoint/2010/main" val="3781164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0182" y="561308"/>
            <a:ext cx="10233800" cy="431469"/>
          </a:xfrm>
        </p:spPr>
        <p:txBody>
          <a:bodyPr>
            <a:noAutofit/>
          </a:bodyPr>
          <a:lstStyle/>
          <a:p>
            <a:pPr marL="0" indent="0" algn="ctr">
              <a:buNone/>
            </a:pPr>
            <a:r>
              <a:rPr lang="en-US" sz="2000" b="1" dirty="0" smtClean="0"/>
              <a:t>Visualization of Day</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p:txBody>
      </p:sp>
      <p:pic>
        <p:nvPicPr>
          <p:cNvPr id="2" name="Picture 1"/>
          <p:cNvPicPr>
            <a:picLocks noChangeAspect="1"/>
          </p:cNvPicPr>
          <p:nvPr/>
        </p:nvPicPr>
        <p:blipFill>
          <a:blip r:embed="rId2"/>
          <a:stretch>
            <a:fillRect/>
          </a:stretch>
        </p:blipFill>
        <p:spPr>
          <a:xfrm>
            <a:off x="1805006" y="1202325"/>
            <a:ext cx="8043501" cy="4153445"/>
          </a:xfrm>
          <a:prstGeom prst="rect">
            <a:avLst/>
          </a:prstGeom>
        </p:spPr>
      </p:pic>
    </p:spTree>
    <p:extLst>
      <p:ext uri="{BB962C8B-B14F-4D97-AF65-F5344CB8AC3E}">
        <p14:creationId xmlns:p14="http://schemas.microsoft.com/office/powerpoint/2010/main" val="2843692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0182" y="561308"/>
            <a:ext cx="10233800" cy="431469"/>
          </a:xfrm>
        </p:spPr>
        <p:txBody>
          <a:bodyPr>
            <a:noAutofit/>
          </a:bodyPr>
          <a:lstStyle/>
          <a:p>
            <a:pPr marL="0" indent="0" algn="ctr">
              <a:buNone/>
            </a:pPr>
            <a:r>
              <a:rPr lang="en-US" sz="2000" b="1" dirty="0" smtClean="0"/>
              <a:t>Visualization of Response</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p:txBody>
      </p:sp>
      <p:pic>
        <p:nvPicPr>
          <p:cNvPr id="4" name="Picture 3"/>
          <p:cNvPicPr>
            <a:picLocks noChangeAspect="1"/>
          </p:cNvPicPr>
          <p:nvPr/>
        </p:nvPicPr>
        <p:blipFill>
          <a:blip r:embed="rId2"/>
          <a:stretch>
            <a:fillRect/>
          </a:stretch>
        </p:blipFill>
        <p:spPr>
          <a:xfrm>
            <a:off x="2978916" y="1203374"/>
            <a:ext cx="5969141" cy="3742243"/>
          </a:xfrm>
          <a:prstGeom prst="rect">
            <a:avLst/>
          </a:prstGeom>
        </p:spPr>
      </p:pic>
      <p:sp>
        <p:nvSpPr>
          <p:cNvPr id="5" name="Content Placeholder 2"/>
          <p:cNvSpPr txBox="1">
            <a:spLocks/>
          </p:cNvSpPr>
          <p:nvPr/>
        </p:nvSpPr>
        <p:spPr>
          <a:xfrm>
            <a:off x="948004" y="5455525"/>
            <a:ext cx="10235978" cy="6448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F</a:t>
            </a:r>
            <a:r>
              <a:rPr lang="en-US" sz="2000" b="1" dirty="0" smtClean="0"/>
              <a:t>rom the Visualization of target column, we see that data is imbalanced with No has 38000 and Yes has 5200.</a:t>
            </a:r>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a:p>
        </p:txBody>
      </p:sp>
    </p:spTree>
    <p:extLst>
      <p:ext uri="{BB962C8B-B14F-4D97-AF65-F5344CB8AC3E}">
        <p14:creationId xmlns:p14="http://schemas.microsoft.com/office/powerpoint/2010/main" val="1371556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491" y="940131"/>
            <a:ext cx="10074869" cy="411969"/>
          </a:xfrm>
        </p:spPr>
        <p:txBody>
          <a:bodyPr>
            <a:noAutofit/>
          </a:bodyPr>
          <a:lstStyle/>
          <a:p>
            <a:pPr marL="0" indent="0">
              <a:buNone/>
            </a:pPr>
            <a:r>
              <a:rPr lang="en-US" sz="2000" b="1" dirty="0"/>
              <a:t>Now, we will convert the </a:t>
            </a:r>
            <a:r>
              <a:rPr lang="en-US" sz="2000" b="1" dirty="0" smtClean="0"/>
              <a:t>Categorical </a:t>
            </a:r>
            <a:r>
              <a:rPr lang="en-US" sz="2000" b="1" dirty="0"/>
              <a:t>data into Numerical with the help of </a:t>
            </a:r>
            <a:r>
              <a:rPr lang="en-US" sz="2000" b="1" dirty="0" smtClean="0"/>
              <a:t>Label Encoding - </a:t>
            </a: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p:txBody>
      </p:sp>
      <p:pic>
        <p:nvPicPr>
          <p:cNvPr id="4" name="Picture 3"/>
          <p:cNvPicPr>
            <a:picLocks noChangeAspect="1"/>
          </p:cNvPicPr>
          <p:nvPr/>
        </p:nvPicPr>
        <p:blipFill>
          <a:blip r:embed="rId2"/>
          <a:stretch>
            <a:fillRect/>
          </a:stretch>
        </p:blipFill>
        <p:spPr>
          <a:xfrm>
            <a:off x="1005296" y="1352100"/>
            <a:ext cx="6639338" cy="1532155"/>
          </a:xfrm>
          <a:prstGeom prst="rect">
            <a:avLst/>
          </a:prstGeom>
        </p:spPr>
      </p:pic>
      <p:sp>
        <p:nvSpPr>
          <p:cNvPr id="8" name="Content Placeholder 2"/>
          <p:cNvSpPr txBox="1">
            <a:spLocks/>
          </p:cNvSpPr>
          <p:nvPr/>
        </p:nvSpPr>
        <p:spPr>
          <a:xfrm>
            <a:off x="806491" y="3248958"/>
            <a:ext cx="9173532" cy="471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We will convert the Month Column to numeric data with the help of mapping- </a:t>
            </a:r>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a:p>
        </p:txBody>
      </p:sp>
      <p:pic>
        <p:nvPicPr>
          <p:cNvPr id="10" name="Picture 9"/>
          <p:cNvPicPr>
            <a:picLocks noChangeAspect="1"/>
          </p:cNvPicPr>
          <p:nvPr/>
        </p:nvPicPr>
        <p:blipFill>
          <a:blip r:embed="rId3"/>
          <a:stretch>
            <a:fillRect/>
          </a:stretch>
        </p:blipFill>
        <p:spPr>
          <a:xfrm>
            <a:off x="1005296" y="3720643"/>
            <a:ext cx="8688712" cy="1333751"/>
          </a:xfrm>
          <a:prstGeom prst="rect">
            <a:avLst/>
          </a:prstGeom>
        </p:spPr>
      </p:pic>
      <p:pic>
        <p:nvPicPr>
          <p:cNvPr id="11" name="Picture 10"/>
          <p:cNvPicPr>
            <a:picLocks noChangeAspect="1"/>
          </p:cNvPicPr>
          <p:nvPr/>
        </p:nvPicPr>
        <p:blipFill>
          <a:blip r:embed="rId4"/>
          <a:stretch>
            <a:fillRect/>
          </a:stretch>
        </p:blipFill>
        <p:spPr>
          <a:xfrm>
            <a:off x="1005296" y="5970074"/>
            <a:ext cx="8856010" cy="421068"/>
          </a:xfrm>
          <a:prstGeom prst="rect">
            <a:avLst/>
          </a:prstGeom>
        </p:spPr>
      </p:pic>
      <p:sp>
        <p:nvSpPr>
          <p:cNvPr id="16" name="TextBox 15"/>
          <p:cNvSpPr txBox="1"/>
          <p:nvPr/>
        </p:nvSpPr>
        <p:spPr>
          <a:xfrm>
            <a:off x="806491" y="5417446"/>
            <a:ext cx="8481200" cy="400110"/>
          </a:xfrm>
          <a:prstGeom prst="rect">
            <a:avLst/>
          </a:prstGeom>
          <a:noFill/>
        </p:spPr>
        <p:txBody>
          <a:bodyPr wrap="square" rtlCol="0">
            <a:spAutoFit/>
          </a:bodyPr>
          <a:lstStyle/>
          <a:p>
            <a:r>
              <a:rPr lang="en-US" sz="2000" b="1" dirty="0" smtClean="0">
                <a:solidFill>
                  <a:schemeClr val="tx1">
                    <a:lumMod val="95000"/>
                  </a:schemeClr>
                </a:solidFill>
              </a:rPr>
              <a:t>Applying one-hot encoding for columns with values more than 2</a:t>
            </a:r>
            <a:r>
              <a:rPr lang="en-US" sz="2000" b="1" dirty="0" smtClean="0">
                <a:solidFill>
                  <a:schemeClr val="tx1">
                    <a:lumMod val="65000"/>
                  </a:schemeClr>
                </a:solidFill>
              </a:rPr>
              <a:t>.</a:t>
            </a:r>
            <a:endParaRPr lang="en-US" sz="2000" b="1" dirty="0">
              <a:solidFill>
                <a:schemeClr val="tx1">
                  <a:lumMod val="65000"/>
                </a:schemeClr>
              </a:solidFill>
            </a:endParaRPr>
          </a:p>
        </p:txBody>
      </p:sp>
    </p:spTree>
    <p:extLst>
      <p:ext uri="{BB962C8B-B14F-4D97-AF65-F5344CB8AC3E}">
        <p14:creationId xmlns:p14="http://schemas.microsoft.com/office/powerpoint/2010/main" val="1111238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681" y="1059595"/>
            <a:ext cx="10213119" cy="1788108"/>
          </a:xfrm>
        </p:spPr>
        <p:txBody>
          <a:bodyPr>
            <a:noAutofit/>
          </a:bodyPr>
          <a:lstStyle/>
          <a:p>
            <a:pPr marL="0" indent="0">
              <a:buNone/>
            </a:pPr>
            <a:r>
              <a:rPr lang="en-US" sz="2000" b="1" dirty="0"/>
              <a:t>Handling Outliers in all columns </a:t>
            </a:r>
            <a:r>
              <a:rPr lang="en-US" sz="2000" b="1" dirty="0" smtClean="0"/>
              <a:t>– </a:t>
            </a:r>
          </a:p>
          <a:p>
            <a:pPr marL="0" indent="0">
              <a:buNone/>
            </a:pPr>
            <a:r>
              <a:rPr lang="en-US" sz="2000" b="1" dirty="0"/>
              <a:t>We checked for outliers using “describe” function and “box plot”. We had outliers in all products columns only rest all columns had decent distribution so we handled it using IQR method which is one of the most reliable method to handle outliers.</a:t>
            </a:r>
          </a:p>
          <a:p>
            <a:pPr marL="0" indent="0">
              <a:buNone/>
            </a:pPr>
            <a:endParaRPr lang="en-US" sz="2000" b="1" dirty="0" smtClean="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p:txBody>
      </p:sp>
      <p:sp>
        <p:nvSpPr>
          <p:cNvPr id="8" name="Content Placeholder 2"/>
          <p:cNvSpPr txBox="1">
            <a:spLocks/>
          </p:cNvSpPr>
          <p:nvPr/>
        </p:nvSpPr>
        <p:spPr>
          <a:xfrm>
            <a:off x="910993" y="5023770"/>
            <a:ext cx="9931177" cy="932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Here </a:t>
            </a:r>
            <a:r>
              <a:rPr lang="en-US" sz="2000" b="1" dirty="0" smtClean="0"/>
              <a:t>upper bound </a:t>
            </a:r>
            <a:r>
              <a:rPr lang="en-US" sz="2000" b="1" dirty="0"/>
              <a:t>limit </a:t>
            </a:r>
            <a:r>
              <a:rPr lang="en-US" sz="2000" b="1" dirty="0" smtClean="0"/>
              <a:t>was 3437.5 </a:t>
            </a:r>
            <a:r>
              <a:rPr lang="en-US" sz="2000" b="1" dirty="0"/>
              <a:t>so we replaced values greater than it with median value of this column.</a:t>
            </a:r>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a:p>
        </p:txBody>
      </p:sp>
      <p:pic>
        <p:nvPicPr>
          <p:cNvPr id="2" name="Picture 1"/>
          <p:cNvPicPr>
            <a:picLocks noChangeAspect="1"/>
          </p:cNvPicPr>
          <p:nvPr/>
        </p:nvPicPr>
        <p:blipFill>
          <a:blip r:embed="rId2"/>
          <a:stretch>
            <a:fillRect/>
          </a:stretch>
        </p:blipFill>
        <p:spPr>
          <a:xfrm>
            <a:off x="910993" y="2629430"/>
            <a:ext cx="5733680" cy="2122851"/>
          </a:xfrm>
          <a:prstGeom prst="rect">
            <a:avLst/>
          </a:prstGeom>
        </p:spPr>
      </p:pic>
      <p:pic>
        <p:nvPicPr>
          <p:cNvPr id="5" name="Picture 4"/>
          <p:cNvPicPr>
            <a:picLocks noChangeAspect="1"/>
          </p:cNvPicPr>
          <p:nvPr/>
        </p:nvPicPr>
        <p:blipFill>
          <a:blip r:embed="rId3"/>
          <a:stretch>
            <a:fillRect/>
          </a:stretch>
        </p:blipFill>
        <p:spPr>
          <a:xfrm>
            <a:off x="910993" y="5776776"/>
            <a:ext cx="8410735" cy="358412"/>
          </a:xfrm>
          <a:prstGeom prst="rect">
            <a:avLst/>
          </a:prstGeom>
        </p:spPr>
      </p:pic>
    </p:spTree>
    <p:extLst>
      <p:ext uri="{BB962C8B-B14F-4D97-AF65-F5344CB8AC3E}">
        <p14:creationId xmlns:p14="http://schemas.microsoft.com/office/powerpoint/2010/main" val="1846427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994" y="940131"/>
            <a:ext cx="10233800" cy="1149926"/>
          </a:xfrm>
        </p:spPr>
        <p:txBody>
          <a:bodyPr>
            <a:noAutofit/>
          </a:bodyPr>
          <a:lstStyle/>
          <a:p>
            <a:pPr marL="0" indent="0">
              <a:buNone/>
            </a:pPr>
            <a:r>
              <a:rPr lang="en-US" sz="2000" b="1" dirty="0"/>
              <a:t>SMOTE method is used when we have unbalanced data in our target column. We had data in response column in the ratio of </a:t>
            </a:r>
            <a:r>
              <a:rPr lang="en-US" sz="2000" b="1" dirty="0" smtClean="0"/>
              <a:t>90:10 where 90% </a:t>
            </a:r>
            <a:r>
              <a:rPr lang="en-US" sz="2000" b="1" dirty="0"/>
              <a:t>value was 0 and only </a:t>
            </a:r>
            <a:r>
              <a:rPr lang="en-US" sz="2000" b="1" dirty="0" smtClean="0"/>
              <a:t>10% </a:t>
            </a:r>
            <a:r>
              <a:rPr lang="en-US" sz="2000" b="1" dirty="0"/>
              <a:t>value was 1. Using smote method we created dummy values for response 1, which helped to balance the data.</a:t>
            </a:r>
          </a:p>
          <a:p>
            <a:pPr marL="0" indent="0">
              <a:buNone/>
            </a:pPr>
            <a:endParaRPr lang="en-US" sz="2000" b="1" dirty="0" smtClean="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p:txBody>
      </p:sp>
      <p:sp>
        <p:nvSpPr>
          <p:cNvPr id="6" name="TextBox 5"/>
          <p:cNvSpPr txBox="1"/>
          <p:nvPr/>
        </p:nvSpPr>
        <p:spPr>
          <a:xfrm>
            <a:off x="5518715" y="316878"/>
            <a:ext cx="1018356" cy="400110"/>
          </a:xfrm>
          <a:prstGeom prst="rect">
            <a:avLst/>
          </a:prstGeom>
          <a:noFill/>
        </p:spPr>
        <p:txBody>
          <a:bodyPr wrap="none" rtlCol="0">
            <a:spAutoFit/>
          </a:bodyPr>
          <a:lstStyle/>
          <a:p>
            <a:pPr algn="ctr"/>
            <a:r>
              <a:rPr lang="en-US" sz="2000" b="1" u="sng" dirty="0" smtClean="0"/>
              <a:t>SMOTE</a:t>
            </a:r>
            <a:endParaRPr lang="en-US" sz="2000" b="1" u="sng" dirty="0"/>
          </a:p>
        </p:txBody>
      </p:sp>
      <p:pic>
        <p:nvPicPr>
          <p:cNvPr id="4" name="Picture 3"/>
          <p:cNvPicPr>
            <a:picLocks noChangeAspect="1"/>
          </p:cNvPicPr>
          <p:nvPr/>
        </p:nvPicPr>
        <p:blipFill>
          <a:blip r:embed="rId2"/>
          <a:stretch>
            <a:fillRect/>
          </a:stretch>
        </p:blipFill>
        <p:spPr>
          <a:xfrm>
            <a:off x="3212829" y="2430766"/>
            <a:ext cx="5630128" cy="3735977"/>
          </a:xfrm>
          <a:prstGeom prst="rect">
            <a:avLst/>
          </a:prstGeom>
        </p:spPr>
      </p:pic>
    </p:spTree>
    <p:extLst>
      <p:ext uri="{BB962C8B-B14F-4D97-AF65-F5344CB8AC3E}">
        <p14:creationId xmlns:p14="http://schemas.microsoft.com/office/powerpoint/2010/main" val="753734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994" y="940131"/>
            <a:ext cx="10233800" cy="1149926"/>
          </a:xfrm>
        </p:spPr>
        <p:txBody>
          <a:bodyPr>
            <a:noAutofit/>
          </a:bodyPr>
          <a:lstStyle/>
          <a:p>
            <a:pPr marL="0" indent="0">
              <a:buNone/>
            </a:pPr>
            <a:r>
              <a:rPr lang="en-US" sz="2000" b="1" dirty="0"/>
              <a:t>We divide the data into </a:t>
            </a:r>
            <a:r>
              <a:rPr lang="en-US" sz="2000" b="1" dirty="0" err="1"/>
              <a:t>X_train,Y_train</a:t>
            </a:r>
            <a:r>
              <a:rPr lang="en-US" sz="2000" b="1" dirty="0"/>
              <a:t>, </a:t>
            </a:r>
            <a:r>
              <a:rPr lang="en-US" sz="2000" b="1" dirty="0" err="1"/>
              <a:t>X_test</a:t>
            </a:r>
            <a:r>
              <a:rPr lang="en-US" sz="2000" b="1" dirty="0"/>
              <a:t>, </a:t>
            </a:r>
            <a:r>
              <a:rPr lang="en-US" sz="2000" b="1" dirty="0" err="1"/>
              <a:t>Y_test</a:t>
            </a:r>
            <a:r>
              <a:rPr lang="en-US" sz="2000" b="1" dirty="0"/>
              <a:t> to fit the model and also test the model on test data. We have got very good output from </a:t>
            </a:r>
            <a:r>
              <a:rPr lang="en-US" sz="2000" b="1" dirty="0" smtClean="0"/>
              <a:t>the </a:t>
            </a:r>
            <a:r>
              <a:rPr lang="en-US" sz="2000" b="1" dirty="0" err="1" smtClean="0"/>
              <a:t>XGBoost</a:t>
            </a:r>
            <a:r>
              <a:rPr lang="en-US" sz="2000" b="1" dirty="0" smtClean="0"/>
              <a:t> Classifier </a:t>
            </a:r>
            <a:r>
              <a:rPr lang="en-US" sz="2000" b="1" dirty="0"/>
              <a:t>Model. We achieved Precision Score of </a:t>
            </a:r>
            <a:r>
              <a:rPr lang="en-US" sz="2000" b="1" dirty="0" smtClean="0"/>
              <a:t>0.92 and </a:t>
            </a:r>
            <a:r>
              <a:rPr lang="en-US" sz="2000" b="1" dirty="0"/>
              <a:t>Recall Score of </a:t>
            </a:r>
            <a:r>
              <a:rPr lang="en-US" sz="2000" b="1" dirty="0" smtClean="0"/>
              <a:t>0.92. </a:t>
            </a:r>
            <a:r>
              <a:rPr lang="en-US" sz="2000" b="1" dirty="0"/>
              <a:t>It also has train accuracy of </a:t>
            </a:r>
            <a:r>
              <a:rPr lang="en-US" sz="2000" b="1" dirty="0" smtClean="0"/>
              <a:t>95% </a:t>
            </a:r>
            <a:r>
              <a:rPr lang="en-US" sz="2000" b="1" dirty="0"/>
              <a:t>and test accuracy of </a:t>
            </a:r>
            <a:r>
              <a:rPr lang="en-US" sz="2000" b="1" dirty="0" smtClean="0"/>
              <a:t>92%.</a:t>
            </a:r>
            <a:endParaRPr lang="en-US" sz="2000" b="1" dirty="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p:txBody>
      </p:sp>
      <p:sp>
        <p:nvSpPr>
          <p:cNvPr id="6" name="TextBox 5"/>
          <p:cNvSpPr txBox="1"/>
          <p:nvPr/>
        </p:nvSpPr>
        <p:spPr>
          <a:xfrm>
            <a:off x="4550693" y="316878"/>
            <a:ext cx="2954399" cy="400110"/>
          </a:xfrm>
          <a:prstGeom prst="rect">
            <a:avLst/>
          </a:prstGeom>
          <a:noFill/>
        </p:spPr>
        <p:txBody>
          <a:bodyPr wrap="none" rtlCol="0">
            <a:spAutoFit/>
          </a:bodyPr>
          <a:lstStyle/>
          <a:p>
            <a:pPr algn="ctr"/>
            <a:r>
              <a:rPr lang="en-US" sz="2000" b="1" u="sng" dirty="0" err="1"/>
              <a:t>XGBoost</a:t>
            </a:r>
            <a:r>
              <a:rPr lang="en-US" sz="2000" b="1" u="sng" dirty="0"/>
              <a:t> </a:t>
            </a:r>
            <a:r>
              <a:rPr lang="en-US" sz="2000" b="1" u="sng" dirty="0" smtClean="0"/>
              <a:t>Classifier Model</a:t>
            </a:r>
            <a:endParaRPr lang="en-US" sz="2000" b="1" u="sng" dirty="0"/>
          </a:p>
        </p:txBody>
      </p:sp>
      <p:pic>
        <p:nvPicPr>
          <p:cNvPr id="2" name="Picture 1"/>
          <p:cNvPicPr>
            <a:picLocks noChangeAspect="1"/>
          </p:cNvPicPr>
          <p:nvPr/>
        </p:nvPicPr>
        <p:blipFill>
          <a:blip r:embed="rId2"/>
          <a:stretch>
            <a:fillRect/>
          </a:stretch>
        </p:blipFill>
        <p:spPr>
          <a:xfrm>
            <a:off x="1042644" y="2141396"/>
            <a:ext cx="4665826" cy="2248591"/>
          </a:xfrm>
          <a:prstGeom prst="rect">
            <a:avLst/>
          </a:prstGeom>
        </p:spPr>
      </p:pic>
      <p:pic>
        <p:nvPicPr>
          <p:cNvPr id="5" name="Picture 4"/>
          <p:cNvPicPr>
            <a:picLocks noChangeAspect="1"/>
          </p:cNvPicPr>
          <p:nvPr/>
        </p:nvPicPr>
        <p:blipFill>
          <a:blip r:embed="rId3"/>
          <a:stretch>
            <a:fillRect/>
          </a:stretch>
        </p:blipFill>
        <p:spPr>
          <a:xfrm>
            <a:off x="1042644" y="4441326"/>
            <a:ext cx="4665826" cy="2181543"/>
          </a:xfrm>
          <a:prstGeom prst="rect">
            <a:avLst/>
          </a:prstGeom>
        </p:spPr>
      </p:pic>
      <p:pic>
        <p:nvPicPr>
          <p:cNvPr id="7" name="Picture 6"/>
          <p:cNvPicPr>
            <a:picLocks noChangeAspect="1"/>
          </p:cNvPicPr>
          <p:nvPr/>
        </p:nvPicPr>
        <p:blipFill>
          <a:blip r:embed="rId4"/>
          <a:stretch>
            <a:fillRect/>
          </a:stretch>
        </p:blipFill>
        <p:spPr>
          <a:xfrm>
            <a:off x="6309017" y="2141396"/>
            <a:ext cx="4835777" cy="4481473"/>
          </a:xfrm>
          <a:prstGeom prst="rect">
            <a:avLst/>
          </a:prstGeom>
        </p:spPr>
      </p:pic>
    </p:spTree>
    <p:extLst>
      <p:ext uri="{BB962C8B-B14F-4D97-AF65-F5344CB8AC3E}">
        <p14:creationId xmlns:p14="http://schemas.microsoft.com/office/powerpoint/2010/main" val="460450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993" y="940130"/>
            <a:ext cx="10310001" cy="2573779"/>
          </a:xfrm>
        </p:spPr>
        <p:txBody>
          <a:bodyPr>
            <a:noAutofit/>
          </a:bodyPr>
          <a:lstStyle/>
          <a:p>
            <a:pPr marL="0" indent="0">
              <a:buNone/>
            </a:pPr>
            <a:r>
              <a:rPr lang="en-US" sz="2000" b="1" dirty="0"/>
              <a:t>In this project, we leveraged the power of the </a:t>
            </a:r>
            <a:r>
              <a:rPr lang="en-US" sz="2000" b="1" dirty="0" err="1"/>
              <a:t>XGBoost</a:t>
            </a:r>
            <a:r>
              <a:rPr lang="en-US" sz="2000" b="1" dirty="0"/>
              <a:t> classifier to address a complex and critical machine learning task. </a:t>
            </a:r>
            <a:r>
              <a:rPr lang="en-US" sz="2000" b="1" dirty="0" err="1"/>
              <a:t>XGBoost</a:t>
            </a:r>
            <a:r>
              <a:rPr lang="en-US" sz="2000" b="1" dirty="0"/>
              <a:t>, renowned for its efficiency and predictive prowess, proved to be an invaluable asset in our pursuit of accurate and robust predictive models.</a:t>
            </a:r>
          </a:p>
          <a:p>
            <a:pPr marL="0" indent="0">
              <a:buNone/>
            </a:pPr>
            <a:r>
              <a:rPr lang="en-US" sz="2000" b="1" dirty="0" smtClean="0"/>
              <a:t>Our </a:t>
            </a:r>
            <a:r>
              <a:rPr lang="en-US" sz="2000" b="1" dirty="0"/>
              <a:t>journey with </a:t>
            </a:r>
            <a:r>
              <a:rPr lang="en-US" sz="2000" b="1" dirty="0" err="1"/>
              <a:t>XGBoost</a:t>
            </a:r>
            <a:r>
              <a:rPr lang="en-US" sz="2000" b="1" dirty="0"/>
              <a:t> began with data preprocessing and feature engineering, where we prepared the dataset to extract meaningful insights and patterns. The ability of </a:t>
            </a:r>
            <a:r>
              <a:rPr lang="en-US" sz="2000" b="1" dirty="0" err="1"/>
              <a:t>XGBoost</a:t>
            </a:r>
            <a:r>
              <a:rPr lang="en-US" sz="2000" b="1" dirty="0"/>
              <a:t> to handle missing values seamlessly and accommodate various types of features greatly expedited this phase.</a:t>
            </a:r>
          </a:p>
          <a:p>
            <a:pPr marL="0" indent="0">
              <a:buNone/>
            </a:pPr>
            <a:r>
              <a:rPr lang="en-US" sz="2000" b="1" dirty="0" err="1" smtClean="0"/>
              <a:t>XGBoost</a:t>
            </a:r>
            <a:r>
              <a:rPr lang="en-US" sz="2000" b="1" dirty="0" smtClean="0"/>
              <a:t> has best accuracy amongst all other models.</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p:txBody>
      </p:sp>
      <p:sp>
        <p:nvSpPr>
          <p:cNvPr id="6" name="TextBox 5"/>
          <p:cNvSpPr txBox="1"/>
          <p:nvPr/>
        </p:nvSpPr>
        <p:spPr>
          <a:xfrm>
            <a:off x="5297562" y="316878"/>
            <a:ext cx="1460656" cy="400110"/>
          </a:xfrm>
          <a:prstGeom prst="rect">
            <a:avLst/>
          </a:prstGeom>
          <a:noFill/>
        </p:spPr>
        <p:txBody>
          <a:bodyPr wrap="none" rtlCol="0">
            <a:spAutoFit/>
          </a:bodyPr>
          <a:lstStyle/>
          <a:p>
            <a:pPr algn="ctr"/>
            <a:r>
              <a:rPr lang="en-US" sz="2000" b="1" u="sng" dirty="0" err="1" smtClean="0"/>
              <a:t>Conculision</a:t>
            </a:r>
            <a:endParaRPr lang="en-US" sz="2000" b="1" u="sng" dirty="0"/>
          </a:p>
        </p:txBody>
      </p:sp>
    </p:spTree>
    <p:extLst>
      <p:ext uri="{BB962C8B-B14F-4D97-AF65-F5344CB8AC3E}">
        <p14:creationId xmlns:p14="http://schemas.microsoft.com/office/powerpoint/2010/main" val="2562950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6869" y="2743200"/>
            <a:ext cx="2975495" cy="830997"/>
          </a:xfrm>
          <a:prstGeom prst="rect">
            <a:avLst/>
          </a:prstGeom>
          <a:noFill/>
        </p:spPr>
        <p:txBody>
          <a:bodyPr wrap="none" rtlCol="0">
            <a:spAutoFit/>
          </a:bodyPr>
          <a:lstStyle/>
          <a:p>
            <a:r>
              <a:rPr lang="en-US" sz="4800" b="1" dirty="0" smtClean="0"/>
              <a:t>Thank you</a:t>
            </a:r>
            <a:endParaRPr lang="en-US" sz="4800" b="1" dirty="0"/>
          </a:p>
        </p:txBody>
      </p:sp>
    </p:spTree>
    <p:extLst>
      <p:ext uri="{BB962C8B-B14F-4D97-AF65-F5344CB8AC3E}">
        <p14:creationId xmlns:p14="http://schemas.microsoft.com/office/powerpoint/2010/main" val="51739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00" y="674482"/>
            <a:ext cx="10515600" cy="1366693"/>
          </a:xfrm>
        </p:spPr>
        <p:txBody>
          <a:bodyPr>
            <a:normAutofit/>
          </a:bodyPr>
          <a:lstStyle/>
          <a:p>
            <a:pPr marL="0" indent="0" algn="ctr"/>
            <a:r>
              <a:rPr lang="en-US" sz="2400" b="1" dirty="0"/>
              <a:t>Predict if the client will subscribe to a term deposit</a:t>
            </a:r>
          </a:p>
        </p:txBody>
      </p:sp>
      <p:sp>
        <p:nvSpPr>
          <p:cNvPr id="3" name="Content Placeholder 2"/>
          <p:cNvSpPr>
            <a:spLocks noGrp="1"/>
          </p:cNvSpPr>
          <p:nvPr>
            <p:ph idx="1"/>
          </p:nvPr>
        </p:nvSpPr>
        <p:spPr>
          <a:xfrm>
            <a:off x="1120000" y="2041175"/>
            <a:ext cx="10233800" cy="3669290"/>
          </a:xfrm>
        </p:spPr>
        <p:txBody>
          <a:bodyPr>
            <a:normAutofit/>
          </a:bodyPr>
          <a:lstStyle/>
          <a:p>
            <a:pPr marL="0" indent="0">
              <a:buNone/>
            </a:pPr>
            <a:r>
              <a:rPr lang="en-US" sz="2000" b="1" dirty="0"/>
              <a:t>Abstract </a:t>
            </a:r>
            <a:r>
              <a:rPr lang="en-US" sz="2000" b="1" dirty="0" smtClean="0"/>
              <a:t>-</a:t>
            </a:r>
          </a:p>
          <a:p>
            <a:pPr marL="0" indent="0">
              <a:buNone/>
            </a:pPr>
            <a:r>
              <a:rPr lang="en-US" sz="2000" b="1" dirty="0" smtClean="0"/>
              <a:t>This project </a:t>
            </a:r>
            <a:r>
              <a:rPr lang="en-US" sz="2000" b="1" dirty="0"/>
              <a:t>focuses on predicting client subscriptions to term deposits in a Portuguese bank's direct marketing campaigns. </a:t>
            </a:r>
            <a:r>
              <a:rPr lang="en-US" sz="2000" b="1" dirty="0" smtClean="0"/>
              <a:t>By </a:t>
            </a:r>
            <a:r>
              <a:rPr lang="en-US" sz="2000" b="1" dirty="0"/>
              <a:t>analyzing customer data and employing predictive modeling, we aim to optimize telephonic marketing efforts. Our goal is to identify clients most likely to subscribe, reducing campaign costs and maximizing returns. </a:t>
            </a:r>
            <a:endParaRPr lang="en-US" sz="2000" b="1" dirty="0" smtClean="0"/>
          </a:p>
          <a:p>
            <a:pPr marL="0" indent="0">
              <a:buNone/>
            </a:pPr>
            <a:r>
              <a:rPr lang="en-US" sz="2000" b="1" dirty="0" smtClean="0"/>
              <a:t>This </a:t>
            </a:r>
            <a:r>
              <a:rPr lang="en-US" sz="2000" b="1" dirty="0"/>
              <a:t>project underscores the potential of data science in enhancing marketing strategies for improved bank profitability.</a:t>
            </a:r>
          </a:p>
        </p:txBody>
      </p:sp>
    </p:spTree>
    <p:extLst>
      <p:ext uri="{BB962C8B-B14F-4D97-AF65-F5344CB8AC3E}">
        <p14:creationId xmlns:p14="http://schemas.microsoft.com/office/powerpoint/2010/main" val="3499415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994" y="940131"/>
            <a:ext cx="10233800" cy="5212474"/>
          </a:xfrm>
        </p:spPr>
        <p:txBody>
          <a:bodyPr>
            <a:noAutofit/>
          </a:bodyPr>
          <a:lstStyle/>
          <a:p>
            <a:pPr marL="0" indent="0">
              <a:buNone/>
            </a:pPr>
            <a:r>
              <a:rPr lang="en-US" sz="2000" b="1" u="sng" dirty="0" smtClean="0">
                <a:latin typeface="+mj-lt"/>
              </a:rPr>
              <a:t>Objective</a:t>
            </a:r>
            <a:r>
              <a:rPr lang="en-US" sz="2000" b="1" dirty="0" smtClean="0"/>
              <a:t> -</a:t>
            </a:r>
          </a:p>
          <a:p>
            <a:pPr marL="0" indent="0">
              <a:buNone/>
            </a:pPr>
            <a:r>
              <a:rPr lang="en-US" sz="2000" b="1" dirty="0"/>
              <a:t>The primary objective of this project is to develop a predictive model for a Portuguese bank's direct marketing campaigns with the aim of identifying clients who are most likely to subscribe to term </a:t>
            </a:r>
            <a:r>
              <a:rPr lang="en-US" sz="2000" b="1" dirty="0" smtClean="0"/>
              <a:t>deposits. Predict </a:t>
            </a:r>
            <a:r>
              <a:rPr lang="en-US" sz="2000" b="1" dirty="0"/>
              <a:t>customers' responses to future marketing campaigns &amp; increase the effectiveness of the bank's telemarketing </a:t>
            </a:r>
            <a:r>
              <a:rPr lang="en-US" sz="2000" b="1" dirty="0" smtClean="0"/>
              <a:t>campaign.</a:t>
            </a:r>
          </a:p>
          <a:p>
            <a:pPr marL="0" indent="0">
              <a:buNone/>
            </a:pPr>
            <a:r>
              <a:rPr lang="en-US" sz="2000" b="1" u="sng" dirty="0" smtClean="0">
                <a:latin typeface="+mj-lt"/>
              </a:rPr>
              <a:t>Challenges</a:t>
            </a:r>
            <a:r>
              <a:rPr lang="en-US" sz="2000" b="1" dirty="0" smtClean="0"/>
              <a:t> </a:t>
            </a:r>
            <a:r>
              <a:rPr lang="en-US" sz="2000" b="1" dirty="0"/>
              <a:t>-</a:t>
            </a:r>
          </a:p>
          <a:p>
            <a:pPr marL="0" indent="0">
              <a:buNone/>
            </a:pPr>
            <a:r>
              <a:rPr lang="en-US" sz="2000" b="1" dirty="0"/>
              <a:t>Imbalanced classes in the target variable (subscribed vs. not subscribed) </a:t>
            </a:r>
            <a:r>
              <a:rPr lang="en-US" sz="2000" b="1" dirty="0" smtClean="0"/>
              <a:t>(5000 vs 40000)can </a:t>
            </a:r>
            <a:r>
              <a:rPr lang="en-US" sz="2000" b="1" dirty="0"/>
              <a:t>lead to biased model predictions. Addressing class imbalance is essential for model performance. </a:t>
            </a:r>
            <a:r>
              <a:rPr lang="en-US" sz="2000" b="1" dirty="0" smtClean="0"/>
              <a:t>Creating </a:t>
            </a:r>
            <a:r>
              <a:rPr lang="en-US" sz="2000" b="1" dirty="0"/>
              <a:t>relevant features from the available data can be challenging. Selecting the right set of features that contribute to prediction accuracy is vital</a:t>
            </a:r>
            <a:r>
              <a:rPr lang="en-US" sz="2000" b="1" dirty="0" smtClean="0"/>
              <a:t>.</a:t>
            </a:r>
          </a:p>
          <a:p>
            <a:pPr marL="0" indent="0">
              <a:buNone/>
            </a:pPr>
            <a:r>
              <a:rPr lang="en-US" sz="2000" b="1" u="sng" dirty="0">
                <a:latin typeface="+mj-lt"/>
              </a:rPr>
              <a:t>Real World Impact </a:t>
            </a:r>
            <a:r>
              <a:rPr lang="en-US" sz="2000" b="1" dirty="0" smtClean="0"/>
              <a:t>-</a:t>
            </a:r>
            <a:endParaRPr lang="en-US" sz="2000" b="1" dirty="0"/>
          </a:p>
          <a:p>
            <a:pPr marL="0" indent="0">
              <a:buNone/>
            </a:pPr>
            <a:r>
              <a:rPr lang="en-US" sz="2000" b="1" dirty="0"/>
              <a:t>By accurately predicting which clients are more likely to subscribe to term deposits, the bank can tailor its marketing efforts more effectively. This translates to reduced marketing costs and improved allocation of resources. The project's insights can lead to an increase in term deposit subscriptions, contributing to a growth in the bank's revenue. It also helps in achieving a higher return on investment for marketing initiatives.</a:t>
            </a:r>
            <a:endParaRPr lang="en-US" sz="2000" b="1" dirty="0" smtClean="0"/>
          </a:p>
        </p:txBody>
      </p:sp>
      <p:sp>
        <p:nvSpPr>
          <p:cNvPr id="6" name="TextBox 5"/>
          <p:cNvSpPr txBox="1"/>
          <p:nvPr/>
        </p:nvSpPr>
        <p:spPr>
          <a:xfrm>
            <a:off x="4928875" y="395255"/>
            <a:ext cx="2198038" cy="400110"/>
          </a:xfrm>
          <a:prstGeom prst="rect">
            <a:avLst/>
          </a:prstGeom>
          <a:noFill/>
        </p:spPr>
        <p:txBody>
          <a:bodyPr wrap="none" rtlCol="0">
            <a:spAutoFit/>
          </a:bodyPr>
          <a:lstStyle/>
          <a:p>
            <a:r>
              <a:rPr lang="en-US" sz="2000" b="1" u="sng" dirty="0" smtClean="0"/>
              <a:t>Business Problem </a:t>
            </a:r>
            <a:endParaRPr lang="en-US" sz="2000" b="1" u="sng" dirty="0"/>
          </a:p>
        </p:txBody>
      </p:sp>
    </p:spTree>
    <p:extLst>
      <p:ext uri="{BB962C8B-B14F-4D97-AF65-F5344CB8AC3E}">
        <p14:creationId xmlns:p14="http://schemas.microsoft.com/office/powerpoint/2010/main" val="2598903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994" y="940131"/>
            <a:ext cx="10233800" cy="5212474"/>
          </a:xfrm>
        </p:spPr>
        <p:txBody>
          <a:bodyPr>
            <a:noAutofit/>
          </a:bodyPr>
          <a:lstStyle/>
          <a:p>
            <a:pPr marL="0" indent="0">
              <a:buNone/>
            </a:pPr>
            <a:r>
              <a:rPr lang="en-US" sz="2000" b="1" dirty="0"/>
              <a:t>Datasets-</a:t>
            </a:r>
            <a:endParaRPr lang="en-US" sz="2000" b="1" dirty="0" smtClean="0"/>
          </a:p>
          <a:p>
            <a:pPr marL="0" indent="0">
              <a:buNone/>
            </a:pPr>
            <a:r>
              <a:rPr lang="en-US" sz="2000" b="1" dirty="0" smtClean="0"/>
              <a:t>The </a:t>
            </a:r>
            <a:r>
              <a:rPr lang="en-US" sz="2000" b="1" dirty="0"/>
              <a:t>dataset is about the direct phone call marketing campaigns, which aim to promote term deposits among existing customers, by a Portuguese banking institution from May 2008 to November 2010. There are </a:t>
            </a:r>
            <a:r>
              <a:rPr lang="en-US" sz="2000" b="1" dirty="0" smtClean="0"/>
              <a:t>45,212 </a:t>
            </a:r>
            <a:r>
              <a:rPr lang="en-US" sz="2000" b="1" dirty="0"/>
              <a:t>observations in the dataset, with no missing values. Each represents an existing customer that the bank reached via phone </a:t>
            </a:r>
            <a:r>
              <a:rPr lang="en-US" sz="2000" b="1" dirty="0" smtClean="0"/>
              <a:t>calls.</a:t>
            </a:r>
          </a:p>
          <a:p>
            <a:pPr marL="0" indent="0">
              <a:buNone/>
            </a:pPr>
            <a:r>
              <a:rPr lang="en-US" sz="2000" b="1" dirty="0" smtClean="0"/>
              <a:t>Data Fields-</a:t>
            </a:r>
          </a:p>
          <a:p>
            <a:pPr marL="0" indent="0">
              <a:buNone/>
            </a:pPr>
            <a:r>
              <a:rPr lang="en-US" sz="2000" b="1" dirty="0"/>
              <a:t>1 - age (numeric)</a:t>
            </a:r>
          </a:p>
          <a:p>
            <a:pPr marL="0" indent="0">
              <a:buNone/>
            </a:pPr>
            <a:r>
              <a:rPr lang="en-US" sz="2000" b="1" dirty="0"/>
              <a:t>2 - job : type of job (categorical:</a:t>
            </a:r>
          </a:p>
          <a:p>
            <a:pPr marL="0" indent="0">
              <a:buNone/>
            </a:pPr>
            <a:r>
              <a:rPr lang="en-US" sz="2000" b="1" dirty="0"/>
              <a:t>"admin.","unknown","unemployed","management","housemaid","</a:t>
            </a:r>
            <a:r>
              <a:rPr lang="en-US" sz="2000" b="1" dirty="0" smtClean="0"/>
              <a:t>entrepreneur</a:t>
            </a:r>
            <a:r>
              <a:rPr lang="en-US" sz="2000" b="1" dirty="0"/>
              <a:t>","student</a:t>
            </a:r>
            <a:r>
              <a:rPr lang="en-US" sz="2000" b="1" dirty="0" smtClean="0"/>
              <a:t>","</a:t>
            </a:r>
            <a:r>
              <a:rPr lang="en-US" sz="2000" b="1" dirty="0"/>
              <a:t>blue-collar","self-employed","retired","technician","services")</a:t>
            </a:r>
          </a:p>
          <a:p>
            <a:pPr marL="0" indent="0">
              <a:buNone/>
            </a:pPr>
            <a:r>
              <a:rPr lang="en-US" sz="2000" b="1" dirty="0"/>
              <a:t>3 - marital : marital status (categorical: "</a:t>
            </a:r>
            <a:r>
              <a:rPr lang="en-US" sz="2000" b="1" dirty="0" err="1"/>
              <a:t>married","divorced","single</a:t>
            </a:r>
            <a:r>
              <a:rPr lang="en-US" sz="2000" b="1" dirty="0" smtClean="0"/>
              <a:t>";)</a:t>
            </a:r>
          </a:p>
          <a:p>
            <a:pPr marL="0" indent="0">
              <a:buNone/>
            </a:pPr>
            <a:r>
              <a:rPr lang="en-US" sz="2000" b="1" dirty="0" smtClean="0"/>
              <a:t> 4 </a:t>
            </a:r>
            <a:r>
              <a:rPr lang="en-US" sz="2000" b="1" dirty="0"/>
              <a:t>- education (categorical: "</a:t>
            </a:r>
            <a:r>
              <a:rPr lang="en-US" sz="2000" b="1" dirty="0" err="1"/>
              <a:t>unknown","secondary","primary","tertiary</a:t>
            </a:r>
            <a:r>
              <a:rPr lang="en-US" sz="2000" b="1" dirty="0"/>
              <a:t>")</a:t>
            </a:r>
          </a:p>
          <a:p>
            <a:pPr marL="0" indent="0">
              <a:buNone/>
            </a:pPr>
            <a:r>
              <a:rPr lang="en-US" sz="2000" b="1" dirty="0"/>
              <a:t>5 - default: has credit in default? (binary: "</a:t>
            </a:r>
            <a:r>
              <a:rPr lang="en-US" sz="2000" b="1" dirty="0" err="1"/>
              <a:t>yes","no</a:t>
            </a:r>
            <a:r>
              <a:rPr lang="en-US" sz="2000" b="1" dirty="0" smtClean="0"/>
              <a:t>")</a:t>
            </a:r>
            <a:endParaRPr lang="en-US" sz="2000" b="1" dirty="0"/>
          </a:p>
        </p:txBody>
      </p:sp>
      <p:sp>
        <p:nvSpPr>
          <p:cNvPr id="6" name="TextBox 5"/>
          <p:cNvSpPr txBox="1"/>
          <p:nvPr/>
        </p:nvSpPr>
        <p:spPr>
          <a:xfrm>
            <a:off x="5514772" y="421381"/>
            <a:ext cx="1026243" cy="400110"/>
          </a:xfrm>
          <a:prstGeom prst="rect">
            <a:avLst/>
          </a:prstGeom>
          <a:noFill/>
        </p:spPr>
        <p:txBody>
          <a:bodyPr wrap="none" rtlCol="0">
            <a:spAutoFit/>
          </a:bodyPr>
          <a:lstStyle/>
          <a:p>
            <a:r>
              <a:rPr lang="en-US" b="1" u="sng" dirty="0" smtClean="0"/>
              <a:t>Dataset</a:t>
            </a:r>
            <a:r>
              <a:rPr lang="en-US" sz="2000" b="1" dirty="0" smtClean="0"/>
              <a:t> </a:t>
            </a:r>
            <a:endParaRPr lang="en-US" sz="2000" b="1" dirty="0"/>
          </a:p>
        </p:txBody>
      </p:sp>
    </p:spTree>
    <p:extLst>
      <p:ext uri="{BB962C8B-B14F-4D97-AF65-F5344CB8AC3E}">
        <p14:creationId xmlns:p14="http://schemas.microsoft.com/office/powerpoint/2010/main" val="3406540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3873" y="992382"/>
            <a:ext cx="10233800" cy="4938155"/>
          </a:xfrm>
        </p:spPr>
        <p:txBody>
          <a:bodyPr>
            <a:noAutofit/>
          </a:bodyPr>
          <a:lstStyle/>
          <a:p>
            <a:pPr marL="0" indent="0">
              <a:buNone/>
            </a:pPr>
            <a:r>
              <a:rPr lang="en-US" sz="2000" b="1" dirty="0" smtClean="0"/>
              <a:t>Data Fields - </a:t>
            </a:r>
          </a:p>
          <a:p>
            <a:pPr marL="0" indent="0">
              <a:buNone/>
            </a:pPr>
            <a:r>
              <a:rPr lang="en-US" sz="2000" b="1" dirty="0"/>
              <a:t>6 - balance: average yearly balance, in euros (numeric)</a:t>
            </a:r>
          </a:p>
          <a:p>
            <a:pPr marL="0" indent="0">
              <a:buNone/>
            </a:pPr>
            <a:r>
              <a:rPr lang="en-US" sz="2000" b="1" dirty="0"/>
              <a:t>7 - housing: has housing loan? (binary: "</a:t>
            </a:r>
            <a:r>
              <a:rPr lang="en-US" sz="2000" b="1" dirty="0" err="1"/>
              <a:t>yes","no</a:t>
            </a:r>
            <a:r>
              <a:rPr lang="en-US" sz="2000" b="1" dirty="0"/>
              <a:t>")</a:t>
            </a:r>
          </a:p>
          <a:p>
            <a:pPr marL="0" indent="0">
              <a:buNone/>
            </a:pPr>
            <a:r>
              <a:rPr lang="en-US" sz="2000" b="1" dirty="0"/>
              <a:t>8 - loan: has personal loan? (binary: "</a:t>
            </a:r>
            <a:r>
              <a:rPr lang="en-US" sz="2000" b="1" dirty="0" err="1"/>
              <a:t>yes","no</a:t>
            </a:r>
            <a:r>
              <a:rPr lang="en-US" sz="2000" b="1" dirty="0"/>
              <a:t>")</a:t>
            </a:r>
          </a:p>
          <a:p>
            <a:pPr marL="0" indent="0">
              <a:buNone/>
            </a:pPr>
            <a:r>
              <a:rPr lang="en-US" sz="2000" b="1" dirty="0"/>
              <a:t># related with the last contact of the current campaign:</a:t>
            </a:r>
          </a:p>
          <a:p>
            <a:pPr marL="0" indent="0">
              <a:buNone/>
            </a:pPr>
            <a:r>
              <a:rPr lang="en-US" sz="2000" b="1" dirty="0"/>
              <a:t>9 - contact: contact communication type (</a:t>
            </a:r>
            <a:r>
              <a:rPr lang="en-US" sz="2000" b="1" dirty="0" err="1"/>
              <a:t>categorical</a:t>
            </a:r>
            <a:r>
              <a:rPr lang="en-US" sz="2000" b="1" dirty="0" err="1" smtClean="0"/>
              <a:t>:"</a:t>
            </a:r>
            <a:r>
              <a:rPr lang="en-US" sz="2000" b="1" dirty="0" err="1"/>
              <a:t>unknown","telephone","cellular</a:t>
            </a:r>
            <a:r>
              <a:rPr lang="en-US" sz="2000" b="1" dirty="0"/>
              <a:t>")</a:t>
            </a:r>
          </a:p>
          <a:p>
            <a:pPr marL="0" indent="0">
              <a:buNone/>
            </a:pPr>
            <a:r>
              <a:rPr lang="en-US" sz="2000" b="1" dirty="0"/>
              <a:t>10 - day: last contact day of the month (numeric)</a:t>
            </a:r>
          </a:p>
          <a:p>
            <a:pPr marL="0" indent="0">
              <a:buNone/>
            </a:pPr>
            <a:r>
              <a:rPr lang="en-US" sz="2000" b="1" dirty="0"/>
              <a:t>11 - month: last contact month of year (categorical: "</a:t>
            </a:r>
            <a:r>
              <a:rPr lang="en-US" sz="2000" b="1" dirty="0" err="1"/>
              <a:t>jan</a:t>
            </a:r>
            <a:r>
              <a:rPr lang="en-US" sz="2000" b="1" dirty="0"/>
              <a:t>", "</a:t>
            </a:r>
            <a:r>
              <a:rPr lang="en-US" sz="2000" b="1" dirty="0" err="1"/>
              <a:t>feb</a:t>
            </a:r>
            <a:r>
              <a:rPr lang="en-US" sz="2000" b="1" dirty="0"/>
              <a:t>", "mar</a:t>
            </a:r>
            <a:r>
              <a:rPr lang="en-US" sz="2000" b="1" dirty="0" smtClean="0"/>
              <a:t>",…, </a:t>
            </a:r>
            <a:r>
              <a:rPr lang="en-US" sz="2000" b="1" dirty="0"/>
              <a:t>"</a:t>
            </a:r>
            <a:r>
              <a:rPr lang="en-US" sz="2000" b="1" dirty="0" err="1"/>
              <a:t>nov</a:t>
            </a:r>
            <a:r>
              <a:rPr lang="en-US" sz="2000" b="1" dirty="0"/>
              <a:t>", "</a:t>
            </a:r>
            <a:r>
              <a:rPr lang="en-US" sz="2000" b="1" dirty="0" err="1"/>
              <a:t>dec</a:t>
            </a:r>
            <a:r>
              <a:rPr lang="en-US" sz="2000" b="1" dirty="0"/>
              <a:t>")</a:t>
            </a:r>
          </a:p>
          <a:p>
            <a:pPr marL="0" indent="0">
              <a:buNone/>
            </a:pPr>
            <a:r>
              <a:rPr lang="en-US" sz="2000" b="1" dirty="0"/>
              <a:t>12 - duration: last contact duration, in seconds (numeric</a:t>
            </a:r>
            <a:r>
              <a:rPr lang="en-US" sz="2000" b="1" dirty="0" smtClean="0"/>
              <a:t>)# </a:t>
            </a:r>
            <a:r>
              <a:rPr lang="en-US" sz="2000" b="1" dirty="0"/>
              <a:t>other attributes:</a:t>
            </a:r>
          </a:p>
          <a:p>
            <a:pPr marL="0" indent="0">
              <a:buNone/>
            </a:pPr>
            <a:r>
              <a:rPr lang="en-US" sz="2000" b="1" dirty="0"/>
              <a:t>13 - campaign: number of contacts performed during this campaign </a:t>
            </a:r>
            <a:r>
              <a:rPr lang="en-US" sz="2000" b="1" dirty="0" smtClean="0"/>
              <a:t>and for </a:t>
            </a:r>
            <a:r>
              <a:rPr lang="en-US" sz="2000" b="1" dirty="0"/>
              <a:t>this client (numeric, includes last contact</a:t>
            </a:r>
            <a:r>
              <a:rPr lang="en-US" sz="2000" b="1" dirty="0" smtClean="0"/>
              <a:t>)</a:t>
            </a:r>
            <a:endParaRPr lang="en-US" sz="2000" b="1" dirty="0"/>
          </a:p>
        </p:txBody>
      </p:sp>
    </p:spTree>
    <p:extLst>
      <p:ext uri="{BB962C8B-B14F-4D97-AF65-F5344CB8AC3E}">
        <p14:creationId xmlns:p14="http://schemas.microsoft.com/office/powerpoint/2010/main" val="2937542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434" y="953195"/>
            <a:ext cx="10233800" cy="5212474"/>
          </a:xfrm>
        </p:spPr>
        <p:txBody>
          <a:bodyPr>
            <a:noAutofit/>
          </a:bodyPr>
          <a:lstStyle/>
          <a:p>
            <a:pPr marL="0" indent="0">
              <a:buNone/>
            </a:pPr>
            <a:r>
              <a:rPr lang="en-US" sz="2000" b="1" dirty="0" smtClean="0"/>
              <a:t>Data Fields-</a:t>
            </a:r>
          </a:p>
          <a:p>
            <a:pPr marL="0" indent="0">
              <a:buNone/>
            </a:pPr>
            <a:r>
              <a:rPr lang="en-US" sz="2000" b="1" dirty="0" smtClean="0"/>
              <a:t>14 </a:t>
            </a:r>
            <a:r>
              <a:rPr lang="en-US" sz="2000" b="1" dirty="0"/>
              <a:t>- </a:t>
            </a:r>
            <a:r>
              <a:rPr lang="en-US" sz="2000" b="1" dirty="0" err="1"/>
              <a:t>pdays</a:t>
            </a:r>
            <a:r>
              <a:rPr lang="en-US" sz="2000" b="1" dirty="0"/>
              <a:t>: number of days that passed by after the client was last</a:t>
            </a:r>
          </a:p>
          <a:p>
            <a:pPr marL="0" indent="0">
              <a:buNone/>
            </a:pPr>
            <a:r>
              <a:rPr lang="en-US" sz="2000" b="1" dirty="0"/>
              <a:t>contacted from a previous campaign (numeric, -1 means client was </a:t>
            </a:r>
            <a:r>
              <a:rPr lang="en-US" sz="2000" b="1" dirty="0" smtClean="0"/>
              <a:t>not previously </a:t>
            </a:r>
            <a:r>
              <a:rPr lang="en-US" sz="2000" b="1" dirty="0"/>
              <a:t>contacted)</a:t>
            </a:r>
          </a:p>
          <a:p>
            <a:pPr marL="0" indent="0">
              <a:buNone/>
            </a:pPr>
            <a:r>
              <a:rPr lang="en-US" sz="2000" b="1" dirty="0"/>
              <a:t>15 - previous: number of contacts performed before this campaign and</a:t>
            </a:r>
          </a:p>
          <a:p>
            <a:pPr marL="0" indent="0">
              <a:buNone/>
            </a:pPr>
            <a:r>
              <a:rPr lang="en-US" sz="2000" b="1" dirty="0"/>
              <a:t>for this client (numeric)</a:t>
            </a:r>
          </a:p>
          <a:p>
            <a:pPr marL="0" indent="0">
              <a:buNone/>
            </a:pPr>
            <a:r>
              <a:rPr lang="en-US" sz="2000" b="1" dirty="0"/>
              <a:t>16 - </a:t>
            </a:r>
            <a:r>
              <a:rPr lang="en-US" sz="2000" b="1" dirty="0" err="1"/>
              <a:t>poutcome</a:t>
            </a:r>
            <a:r>
              <a:rPr lang="en-US" sz="2000" b="1" dirty="0"/>
              <a:t>: outcome of the previous marketing </a:t>
            </a:r>
            <a:r>
              <a:rPr lang="en-US" sz="2000" b="1" dirty="0" smtClean="0"/>
              <a:t>campaign (categorical</a:t>
            </a:r>
            <a:r>
              <a:rPr lang="en-US" sz="2000" b="1" dirty="0"/>
              <a:t>: "</a:t>
            </a:r>
            <a:r>
              <a:rPr lang="en-US" sz="2000" b="1" dirty="0" err="1"/>
              <a:t>unknown</a:t>
            </a:r>
            <a:r>
              <a:rPr lang="en-US" sz="2000" b="1" dirty="0" err="1" smtClean="0"/>
              <a:t>","</a:t>
            </a:r>
            <a:r>
              <a:rPr lang="en-US" sz="2000" b="1" dirty="0" err="1"/>
              <a:t>other","failure","success</a:t>
            </a:r>
            <a:r>
              <a:rPr lang="en-US" sz="2000" b="1" dirty="0" smtClean="0"/>
              <a:t>")</a:t>
            </a:r>
          </a:p>
          <a:p>
            <a:pPr marL="0" indent="0">
              <a:buNone/>
            </a:pPr>
            <a:r>
              <a:rPr lang="en-US" sz="2000" b="1" dirty="0"/>
              <a:t>Output variable (desired target):</a:t>
            </a:r>
          </a:p>
          <a:p>
            <a:pPr marL="0" indent="0">
              <a:buNone/>
            </a:pPr>
            <a:r>
              <a:rPr lang="en-US" sz="2000" b="1" dirty="0"/>
              <a:t>17 - y - has the client subscribed a term deposit? (binary: "</a:t>
            </a:r>
            <a:r>
              <a:rPr lang="en-US" sz="2000" b="1" dirty="0" err="1"/>
              <a:t>yes","no</a:t>
            </a:r>
            <a:r>
              <a:rPr lang="en-US" sz="2000" b="1" dirty="0"/>
              <a:t>")</a:t>
            </a:r>
            <a:endParaRPr lang="en-US" sz="2000" b="1" dirty="0" smtClean="0"/>
          </a:p>
        </p:txBody>
      </p:sp>
    </p:spTree>
    <p:extLst>
      <p:ext uri="{BB962C8B-B14F-4D97-AF65-F5344CB8AC3E}">
        <p14:creationId xmlns:p14="http://schemas.microsoft.com/office/powerpoint/2010/main" val="2451712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994" y="940131"/>
            <a:ext cx="10233800" cy="5512920"/>
          </a:xfrm>
        </p:spPr>
        <p:txBody>
          <a:bodyPr>
            <a:noAutofit/>
          </a:bodyPr>
          <a:lstStyle/>
          <a:p>
            <a:pPr marL="0" indent="0">
              <a:buNone/>
            </a:pPr>
            <a:r>
              <a:rPr lang="en-US" sz="2000" b="1" dirty="0" smtClean="0"/>
              <a:t>Constraints - </a:t>
            </a:r>
          </a:p>
          <a:p>
            <a:pPr marL="0" indent="0">
              <a:buNone/>
            </a:pPr>
            <a:r>
              <a:rPr lang="en-US" sz="2000" b="1" dirty="0" smtClean="0"/>
              <a:t>Real </a:t>
            </a:r>
            <a:r>
              <a:rPr lang="en-US" sz="2000" b="1" dirty="0"/>
              <a:t>world challenges and constraints can pose significant obstacles when trying to address employee attrition. Some of the common constraints include limited </a:t>
            </a:r>
            <a:r>
              <a:rPr lang="en-US" sz="2000" b="1" dirty="0" smtClean="0"/>
              <a:t>data volume, class Imbalance </a:t>
            </a:r>
            <a:r>
              <a:rPr lang="en-US" sz="2000" b="1" dirty="0"/>
              <a:t>and time constraints. </a:t>
            </a:r>
            <a:endParaRPr lang="en-US" sz="2000" b="1" dirty="0" smtClean="0"/>
          </a:p>
          <a:p>
            <a:pPr marL="0" indent="0">
              <a:buNone/>
            </a:pPr>
            <a:r>
              <a:rPr lang="en-US" sz="2000" b="1" dirty="0" smtClean="0"/>
              <a:t>Requirement </a:t>
            </a:r>
            <a:r>
              <a:rPr lang="en-US" sz="2000" b="1" dirty="0"/>
              <a:t>for </a:t>
            </a:r>
            <a:r>
              <a:rPr lang="en-US" sz="2000" b="1" dirty="0" smtClean="0"/>
              <a:t>Solution - </a:t>
            </a:r>
          </a:p>
          <a:p>
            <a:pPr marL="0" indent="0">
              <a:buNone/>
            </a:pPr>
            <a:r>
              <a:rPr lang="en-US" sz="2000" b="1" dirty="0"/>
              <a:t>Given the relatively limited dataset available, it is essential to maximize the utility of the existing </a:t>
            </a:r>
            <a:r>
              <a:rPr lang="en-US" sz="2000" b="1" dirty="0" smtClean="0"/>
              <a:t>data, </a:t>
            </a:r>
            <a:r>
              <a:rPr lang="en-US" sz="2000" b="1" dirty="0"/>
              <a:t>for example </a:t>
            </a:r>
            <a:r>
              <a:rPr lang="en-US" sz="2000" b="1" dirty="0" smtClean="0"/>
              <a:t>feature </a:t>
            </a:r>
            <a:r>
              <a:rPr lang="en-US" sz="2000" b="1" dirty="0"/>
              <a:t>e</a:t>
            </a:r>
            <a:r>
              <a:rPr lang="en-US" sz="2000" b="1" dirty="0" smtClean="0"/>
              <a:t>ngineering</a:t>
            </a:r>
            <a:r>
              <a:rPr lang="en-US" sz="2000" b="1" dirty="0"/>
              <a:t>. Address the class imbalance issue to ensure that the predictive model does not exhibit a bias toward the majority class (negative instances of term deposit subscriptions), for example </a:t>
            </a:r>
            <a:r>
              <a:rPr lang="en-US" sz="2000" b="1" dirty="0" smtClean="0"/>
              <a:t>oversampling </a:t>
            </a:r>
            <a:r>
              <a:rPr lang="en-US" sz="2000" b="1" dirty="0"/>
              <a:t>t</a:t>
            </a:r>
            <a:r>
              <a:rPr lang="en-US" sz="2000" b="1" dirty="0" smtClean="0"/>
              <a:t>echniques</a:t>
            </a:r>
            <a:r>
              <a:rPr lang="en-US" sz="2000" b="1" dirty="0"/>
              <a:t>. Accomplish the project's objectives within the defined project timeline, considering potential time constraints</a:t>
            </a:r>
            <a:r>
              <a:rPr lang="en-US" sz="2000" b="1" dirty="0" smtClean="0"/>
              <a:t>.</a:t>
            </a:r>
          </a:p>
          <a:p>
            <a:pPr marL="0" indent="0">
              <a:buNone/>
            </a:pPr>
            <a:r>
              <a:rPr lang="en-US" sz="2000" b="1" dirty="0"/>
              <a:t>Solution Approach and Problem </a:t>
            </a:r>
            <a:r>
              <a:rPr lang="en-US" sz="2000" b="1" dirty="0" smtClean="0"/>
              <a:t>Type - </a:t>
            </a:r>
          </a:p>
          <a:p>
            <a:pPr marL="0" indent="0">
              <a:buNone/>
            </a:pPr>
            <a:r>
              <a:rPr lang="en-US" sz="2000" b="1" dirty="0"/>
              <a:t>This problem type is very similar to </a:t>
            </a:r>
            <a:r>
              <a:rPr lang="en-US" sz="2000" b="1" dirty="0" smtClean="0"/>
              <a:t>Classification with imbalanced data </a:t>
            </a:r>
            <a:r>
              <a:rPr lang="en-US" sz="2000" b="1" dirty="0"/>
              <a:t>and there are multiple ways in which these are handled to name a few are : </a:t>
            </a:r>
          </a:p>
          <a:p>
            <a:pPr marL="457200" indent="-457200">
              <a:buFont typeface="+mj-lt"/>
              <a:buAutoNum type="arabicParenR"/>
            </a:pPr>
            <a:r>
              <a:rPr lang="en-US" sz="2000" b="1" dirty="0" smtClean="0"/>
              <a:t>SMOTE</a:t>
            </a:r>
          </a:p>
          <a:p>
            <a:pPr marL="457200" indent="-457200">
              <a:buFont typeface="+mj-lt"/>
              <a:buAutoNum type="arabicParenR"/>
            </a:pPr>
            <a:r>
              <a:rPr lang="en-US" sz="2000" b="1" dirty="0" err="1" smtClean="0"/>
              <a:t>XGboost</a:t>
            </a:r>
            <a:r>
              <a:rPr lang="en-US" sz="2000" b="1" dirty="0" smtClean="0"/>
              <a:t> Classifier </a:t>
            </a:r>
            <a:endParaRPr lang="en-US" sz="2000" b="1" dirty="0"/>
          </a:p>
          <a:p>
            <a:pPr marL="0" indent="0">
              <a:buNone/>
            </a:pPr>
            <a:endParaRPr lang="en-US" sz="2000" b="1" dirty="0"/>
          </a:p>
        </p:txBody>
      </p:sp>
      <p:sp>
        <p:nvSpPr>
          <p:cNvPr id="6" name="TextBox 5"/>
          <p:cNvSpPr txBox="1"/>
          <p:nvPr/>
        </p:nvSpPr>
        <p:spPr>
          <a:xfrm>
            <a:off x="4039850" y="356067"/>
            <a:ext cx="3976088" cy="400110"/>
          </a:xfrm>
          <a:prstGeom prst="rect">
            <a:avLst/>
          </a:prstGeom>
          <a:noFill/>
        </p:spPr>
        <p:txBody>
          <a:bodyPr wrap="none" rtlCol="0">
            <a:spAutoFit/>
          </a:bodyPr>
          <a:lstStyle/>
          <a:p>
            <a:pPr algn="ctr"/>
            <a:r>
              <a:rPr lang="en-US" b="1" u="sng" dirty="0"/>
              <a:t>Real world challenges and constraints</a:t>
            </a:r>
            <a:r>
              <a:rPr lang="en-US" sz="2000" b="1" dirty="0" smtClean="0"/>
              <a:t> </a:t>
            </a:r>
            <a:endParaRPr lang="en-US" sz="2000" b="1" dirty="0"/>
          </a:p>
        </p:txBody>
      </p:sp>
    </p:spTree>
    <p:extLst>
      <p:ext uri="{BB962C8B-B14F-4D97-AF65-F5344CB8AC3E}">
        <p14:creationId xmlns:p14="http://schemas.microsoft.com/office/powerpoint/2010/main" val="2919905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994" y="940131"/>
            <a:ext cx="10233800" cy="2521526"/>
          </a:xfrm>
        </p:spPr>
        <p:txBody>
          <a:bodyPr>
            <a:noAutofit/>
          </a:bodyPr>
          <a:lstStyle/>
          <a:p>
            <a:pPr marL="0" indent="0">
              <a:buNone/>
            </a:pPr>
            <a:r>
              <a:rPr lang="en-US" sz="2000" b="1" dirty="0"/>
              <a:t>We have used multiple libraries to perform EDA  </a:t>
            </a:r>
            <a:r>
              <a:rPr lang="en-US" sz="2000" b="1" dirty="0" smtClean="0"/>
              <a:t>- </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p:txBody>
      </p:sp>
      <p:sp>
        <p:nvSpPr>
          <p:cNvPr id="6" name="TextBox 5"/>
          <p:cNvSpPr txBox="1"/>
          <p:nvPr/>
        </p:nvSpPr>
        <p:spPr>
          <a:xfrm>
            <a:off x="5455461" y="316878"/>
            <a:ext cx="1144865" cy="400110"/>
          </a:xfrm>
          <a:prstGeom prst="rect">
            <a:avLst/>
          </a:prstGeom>
          <a:noFill/>
        </p:spPr>
        <p:txBody>
          <a:bodyPr wrap="none" rtlCol="0">
            <a:spAutoFit/>
          </a:bodyPr>
          <a:lstStyle/>
          <a:p>
            <a:pPr algn="ctr"/>
            <a:r>
              <a:rPr lang="en-US" sz="2000" b="1" u="sng" dirty="0"/>
              <a:t>Libraries</a:t>
            </a:r>
          </a:p>
        </p:txBody>
      </p:sp>
      <p:pic>
        <p:nvPicPr>
          <p:cNvPr id="2" name="Picture 1"/>
          <p:cNvPicPr>
            <a:picLocks noChangeAspect="1"/>
          </p:cNvPicPr>
          <p:nvPr/>
        </p:nvPicPr>
        <p:blipFill>
          <a:blip r:embed="rId2"/>
          <a:stretch>
            <a:fillRect/>
          </a:stretch>
        </p:blipFill>
        <p:spPr>
          <a:xfrm>
            <a:off x="1025843" y="1373097"/>
            <a:ext cx="5218203" cy="1853630"/>
          </a:xfrm>
          <a:prstGeom prst="rect">
            <a:avLst/>
          </a:prstGeom>
        </p:spPr>
      </p:pic>
      <p:sp>
        <p:nvSpPr>
          <p:cNvPr id="5" name="TextBox 4"/>
          <p:cNvSpPr txBox="1"/>
          <p:nvPr/>
        </p:nvSpPr>
        <p:spPr>
          <a:xfrm>
            <a:off x="5690301" y="3451863"/>
            <a:ext cx="675186" cy="400110"/>
          </a:xfrm>
          <a:prstGeom prst="rect">
            <a:avLst/>
          </a:prstGeom>
          <a:noFill/>
        </p:spPr>
        <p:txBody>
          <a:bodyPr wrap="none" rtlCol="0">
            <a:spAutoFit/>
          </a:bodyPr>
          <a:lstStyle/>
          <a:p>
            <a:pPr algn="ctr"/>
            <a:r>
              <a:rPr lang="en-US" sz="2000" b="1" u="sng" dirty="0" smtClean="0"/>
              <a:t>EDA</a:t>
            </a:r>
            <a:endParaRPr lang="en-US" sz="2000" b="1" u="sng" dirty="0"/>
          </a:p>
        </p:txBody>
      </p:sp>
      <p:sp>
        <p:nvSpPr>
          <p:cNvPr id="7" name="Content Placeholder 2"/>
          <p:cNvSpPr txBox="1">
            <a:spLocks/>
          </p:cNvSpPr>
          <p:nvPr/>
        </p:nvSpPr>
        <p:spPr>
          <a:xfrm>
            <a:off x="910993" y="3894623"/>
            <a:ext cx="10233800" cy="25215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We will start with understanding of the </a:t>
            </a:r>
            <a:r>
              <a:rPr lang="en-US" sz="2000" b="1" dirty="0" smtClean="0"/>
              <a:t>data.</a:t>
            </a:r>
          </a:p>
          <a:p>
            <a:pPr marL="0" indent="0">
              <a:buNone/>
            </a:pPr>
            <a:r>
              <a:rPr lang="en-US" sz="2000" b="1" u="sng" dirty="0"/>
              <a:t>Finding NA and Null values </a:t>
            </a:r>
            <a:r>
              <a:rPr lang="en-US" sz="2000" b="1" dirty="0" smtClean="0"/>
              <a:t>-</a:t>
            </a:r>
            <a:endParaRPr lang="en-US" sz="2000" b="1" dirty="0"/>
          </a:p>
          <a:p>
            <a:pPr marL="0" indent="0">
              <a:buNone/>
            </a:pPr>
            <a:r>
              <a:rPr lang="en-US" sz="2000" b="1" dirty="0"/>
              <a:t>We found no Null or NA values across the data set</a:t>
            </a:r>
          </a:p>
          <a:p>
            <a:pPr marL="0" indent="0">
              <a:buNone/>
            </a:pPr>
            <a:r>
              <a:rPr lang="en-US" sz="2000" b="1" u="sng" dirty="0"/>
              <a:t> Understanding Data types of different </a:t>
            </a:r>
            <a:r>
              <a:rPr lang="en-US" sz="2000" b="1" u="sng" dirty="0" smtClean="0"/>
              <a:t>columns </a:t>
            </a:r>
            <a:r>
              <a:rPr lang="en-US" sz="2000" b="1" dirty="0" smtClean="0"/>
              <a:t>-</a:t>
            </a:r>
            <a:endParaRPr lang="en-US" sz="2000" b="1" dirty="0"/>
          </a:p>
          <a:p>
            <a:pPr marL="0" indent="0">
              <a:buNone/>
            </a:pPr>
            <a:r>
              <a:rPr lang="en-US" sz="2000" b="1" dirty="0"/>
              <a:t>We found all the columns to have appropriate data types </a:t>
            </a:r>
          </a:p>
          <a:p>
            <a:pPr marL="0" inden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a:p>
        </p:txBody>
      </p:sp>
    </p:spTree>
    <p:extLst>
      <p:ext uri="{BB962C8B-B14F-4D97-AF65-F5344CB8AC3E}">
        <p14:creationId xmlns:p14="http://schemas.microsoft.com/office/powerpoint/2010/main" val="165604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0994" y="940131"/>
            <a:ext cx="10233800" cy="431469"/>
          </a:xfrm>
        </p:spPr>
        <p:txBody>
          <a:bodyPr>
            <a:noAutofit/>
          </a:bodyPr>
          <a:lstStyle/>
          <a:p>
            <a:pPr marL="0" indent="0" algn="ctr">
              <a:buNone/>
            </a:pPr>
            <a:r>
              <a:rPr lang="en-US" sz="2000" b="1" dirty="0" smtClean="0"/>
              <a:t>Visualization of Age and Balance</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b="1" dirty="0" smtClean="0"/>
          </a:p>
          <a:p>
            <a:pPr marL="0" indent="0">
              <a:buNone/>
            </a:pPr>
            <a:endParaRPr lang="en-US" sz="2000" b="1" dirty="0"/>
          </a:p>
        </p:txBody>
      </p:sp>
      <p:sp>
        <p:nvSpPr>
          <p:cNvPr id="6" name="TextBox 5"/>
          <p:cNvSpPr txBox="1"/>
          <p:nvPr/>
        </p:nvSpPr>
        <p:spPr>
          <a:xfrm>
            <a:off x="5218217" y="316878"/>
            <a:ext cx="1619354" cy="400110"/>
          </a:xfrm>
          <a:prstGeom prst="rect">
            <a:avLst/>
          </a:prstGeom>
          <a:noFill/>
        </p:spPr>
        <p:txBody>
          <a:bodyPr wrap="none" rtlCol="0">
            <a:spAutoFit/>
          </a:bodyPr>
          <a:lstStyle/>
          <a:p>
            <a:pPr algn="ctr"/>
            <a:r>
              <a:rPr lang="en-US" sz="2000" b="1" u="sng" dirty="0"/>
              <a:t>Visualization</a:t>
            </a:r>
          </a:p>
        </p:txBody>
      </p:sp>
      <p:pic>
        <p:nvPicPr>
          <p:cNvPr id="4" name="Picture 3"/>
          <p:cNvPicPr>
            <a:picLocks noChangeAspect="1"/>
          </p:cNvPicPr>
          <p:nvPr/>
        </p:nvPicPr>
        <p:blipFill>
          <a:blip r:embed="rId2"/>
          <a:stretch>
            <a:fillRect/>
          </a:stretch>
        </p:blipFill>
        <p:spPr>
          <a:xfrm>
            <a:off x="1744075" y="1490240"/>
            <a:ext cx="8567637" cy="3155898"/>
          </a:xfrm>
          <a:prstGeom prst="rect">
            <a:avLst/>
          </a:prstGeom>
        </p:spPr>
      </p:pic>
      <p:sp>
        <p:nvSpPr>
          <p:cNvPr id="9" name="Content Placeholder 2"/>
          <p:cNvSpPr txBox="1">
            <a:spLocks/>
          </p:cNvSpPr>
          <p:nvPr/>
        </p:nvSpPr>
        <p:spPr>
          <a:xfrm>
            <a:off x="1424614" y="4859382"/>
            <a:ext cx="8887098" cy="15414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t>Age</a:t>
            </a:r>
            <a:r>
              <a:rPr lang="en-US" sz="2000" dirty="0"/>
              <a:t>: In its telemarketing campaigns, clients called by the bank have an extensive age range, from 18 to </a:t>
            </a:r>
            <a:r>
              <a:rPr lang="en-US" sz="2000" dirty="0" smtClean="0"/>
              <a:t>85 </a:t>
            </a:r>
            <a:r>
              <a:rPr lang="en-US" sz="2000" dirty="0"/>
              <a:t>years old. However, a majority of customers called is in the age of 30s and </a:t>
            </a:r>
            <a:r>
              <a:rPr lang="en-US" sz="2000" dirty="0" smtClean="0"/>
              <a:t>40s.</a:t>
            </a:r>
          </a:p>
          <a:p>
            <a:pPr marL="0" indent="0">
              <a:buNone/>
            </a:pPr>
            <a:r>
              <a:rPr lang="en-US" sz="2000" b="1" dirty="0" smtClean="0"/>
              <a:t>Balance</a:t>
            </a:r>
            <a:r>
              <a:rPr lang="en-US" sz="2000" dirty="0"/>
              <a:t>: After dropping outliers in balance, the range of balance is still massive, </a:t>
            </a:r>
            <a:r>
              <a:rPr lang="en-US" sz="2000" dirty="0" smtClean="0"/>
              <a:t>the maximum people have balance between </a:t>
            </a:r>
            <a:r>
              <a:rPr lang="en-US" sz="2000" dirty="0"/>
              <a:t>(0 </a:t>
            </a:r>
            <a:r>
              <a:rPr lang="en-US" sz="2000" dirty="0" smtClean="0"/>
              <a:t>to </a:t>
            </a:r>
            <a:r>
              <a:rPr lang="en-US" sz="2000" dirty="0" smtClean="0"/>
              <a:t>1000</a:t>
            </a:r>
            <a:r>
              <a:rPr lang="en-US" sz="2000" dirty="0" smtClean="0"/>
              <a:t>)</a:t>
            </a: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smtClean="0"/>
          </a:p>
          <a:p>
            <a:pPr marL="0" indent="0">
              <a:buFont typeface="Arial" panose="020B0604020202020204" pitchFamily="34" charset="0"/>
              <a:buNone/>
            </a:pPr>
            <a:endParaRPr lang="en-US" sz="2000" b="1" dirty="0"/>
          </a:p>
        </p:txBody>
      </p:sp>
    </p:spTree>
    <p:extLst>
      <p:ext uri="{BB962C8B-B14F-4D97-AF65-F5344CB8AC3E}">
        <p14:creationId xmlns:p14="http://schemas.microsoft.com/office/powerpoint/2010/main" val="3687810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Slice</Template>
  <TotalTime>851</TotalTime>
  <Words>1331</Words>
  <Application>Microsoft Office PowerPoint</Application>
  <PresentationFormat>Widescreen</PresentationFormat>
  <Paragraphs>140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Depth</vt:lpstr>
      <vt:lpstr>Bank Telemarketing</vt:lpstr>
      <vt:lpstr>Predict if the client will subscribe to a term deposit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38</cp:revision>
  <dcterms:created xsi:type="dcterms:W3CDTF">2023-10-05T10:54:43Z</dcterms:created>
  <dcterms:modified xsi:type="dcterms:W3CDTF">2023-10-06T17:44:14Z</dcterms:modified>
</cp:coreProperties>
</file>