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notesMasterIdLst>
    <p:notesMasterId r:id="rId21"/>
  </p:notesMasterIdLst>
  <p:sldIdLst>
    <p:sldId id="275" r:id="rId2"/>
    <p:sldId id="276" r:id="rId3"/>
    <p:sldId id="277" r:id="rId4"/>
    <p:sldId id="278" r:id="rId5"/>
    <p:sldId id="280" r:id="rId6"/>
    <p:sldId id="281" r:id="rId7"/>
    <p:sldId id="282" r:id="rId8"/>
    <p:sldId id="283" r:id="rId9"/>
    <p:sldId id="284" r:id="rId10"/>
    <p:sldId id="285" r:id="rId11"/>
    <p:sldId id="293" r:id="rId12"/>
    <p:sldId id="292" r:id="rId13"/>
    <p:sldId id="295" r:id="rId14"/>
    <p:sldId id="294" r:id="rId15"/>
    <p:sldId id="286" r:id="rId16"/>
    <p:sldId id="287"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p:restoredTop sz="94775"/>
  </p:normalViewPr>
  <p:slideViewPr>
    <p:cSldViewPr snapToGrid="0">
      <p:cViewPr varScale="1">
        <p:scale>
          <a:sx n="113" d="100"/>
          <a:sy n="113" d="100"/>
        </p:scale>
        <p:origin x="6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D3883-61FC-7C41-88A2-7BEDC3987B6C}"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69095-E75C-D34E-A061-86E7A8AEEA2A}" type="slidenum">
              <a:rPr lang="en-US" smtClean="0"/>
              <a:t>‹#›</a:t>
            </a:fld>
            <a:endParaRPr lang="en-US"/>
          </a:p>
        </p:txBody>
      </p:sp>
    </p:spTree>
    <p:extLst>
      <p:ext uri="{BB962C8B-B14F-4D97-AF65-F5344CB8AC3E}">
        <p14:creationId xmlns:p14="http://schemas.microsoft.com/office/powerpoint/2010/main" val="346466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ec6e60869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ec6e60869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69095-E75C-D34E-A061-86E7A8AEEA2A}" type="slidenum">
              <a:rPr lang="en-US" smtClean="0"/>
              <a:t>4</a:t>
            </a:fld>
            <a:endParaRPr lang="en-US"/>
          </a:p>
        </p:txBody>
      </p:sp>
    </p:spTree>
    <p:extLst>
      <p:ext uri="{BB962C8B-B14F-4D97-AF65-F5344CB8AC3E}">
        <p14:creationId xmlns:p14="http://schemas.microsoft.com/office/powerpoint/2010/main" val="3707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26BA-82C4-0804-C90D-3CC3739C0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22D5B7-B625-5FE7-CF45-98E76992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CB1967-90AC-8CDB-6537-7DA092D2EFC6}"/>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5" name="Footer Placeholder 4">
            <a:extLst>
              <a:ext uri="{FF2B5EF4-FFF2-40B4-BE49-F238E27FC236}">
                <a16:creationId xmlns:a16="http://schemas.microsoft.com/office/drawing/2014/main" id="{D4942FAC-A6D4-4480-C383-E7E42DF3C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C9EEF-33C1-4E36-CECE-E00A4ACECFF1}"/>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177478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52EA-1F7F-7AC9-5B38-CE96EF5E56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65D568-9FD4-CEE5-7B6E-A1CDC952D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9462-3123-C608-8E4D-D2B802D894DA}"/>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5" name="Footer Placeholder 4">
            <a:extLst>
              <a:ext uri="{FF2B5EF4-FFF2-40B4-BE49-F238E27FC236}">
                <a16:creationId xmlns:a16="http://schemas.microsoft.com/office/drawing/2014/main" id="{E4CAF923-98CD-E99D-F5BF-3106990D4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60354-2D45-C77D-903D-5AFFF3CAE7D1}"/>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213210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18D8C-16EE-4A57-60AE-2F2546C6E9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639CE3-9501-FC70-8AE8-27E3859DA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485469-BC49-FFC3-9DA6-102C53333735}"/>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5" name="Footer Placeholder 4">
            <a:extLst>
              <a:ext uri="{FF2B5EF4-FFF2-40B4-BE49-F238E27FC236}">
                <a16:creationId xmlns:a16="http://schemas.microsoft.com/office/drawing/2014/main" id="{8B61D19C-9A95-C902-4A28-86C5AB543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72FC8-9228-44E8-A53D-B9B77FE3B2D0}"/>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2506471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1 2">
  <p:cSld name="Section title and description 1 2">
    <p:spTree>
      <p:nvGrpSpPr>
        <p:cNvPr id="1"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l="31883" t="8096" r="25713"/>
          <a:stretch/>
        </p:blipFill>
        <p:spPr>
          <a:xfrm>
            <a:off x="0" y="0"/>
            <a:ext cx="6100333" cy="6858000"/>
          </a:xfrm>
          <a:prstGeom prst="rect">
            <a:avLst/>
          </a:prstGeom>
          <a:noFill/>
          <a:ln>
            <a:noFill/>
          </a:ln>
        </p:spPr>
      </p:pic>
      <p:sp>
        <p:nvSpPr>
          <p:cNvPr id="111" name="Google Shape;111;p13"/>
          <p:cNvSpPr/>
          <p:nvPr/>
        </p:nvSpPr>
        <p:spPr>
          <a:xfrm>
            <a:off x="-100" y="0"/>
            <a:ext cx="6096000" cy="6858000"/>
          </a:xfrm>
          <a:prstGeom prst="rect">
            <a:avLst/>
          </a:prstGeom>
          <a:solidFill>
            <a:srgbClr val="178D7D">
              <a:alpha val="6808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2" name="Google Shape;112;p13"/>
          <p:cNvGrpSpPr/>
          <p:nvPr/>
        </p:nvGrpSpPr>
        <p:grpSpPr>
          <a:xfrm>
            <a:off x="1107190" y="1588342"/>
            <a:ext cx="994351" cy="61101"/>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3"/>
            <p:cNvSpPr/>
            <p:nvPr/>
          </p:nvSpPr>
          <p:spPr>
            <a:xfrm rot="-5400000">
              <a:off x="4836311" y="2333254"/>
              <a:ext cx="252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13"/>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4000">
                <a:solidFill>
                  <a:srgbClr val="FFFFFF"/>
                </a:solidFill>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endParaRPr/>
          </a:p>
        </p:txBody>
      </p:sp>
      <p:sp>
        <p:nvSpPr>
          <p:cNvPr id="116" name="Google Shape;116;p13"/>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2133">
                <a:solidFill>
                  <a:srgbClr val="FFFFFF"/>
                </a:solidFill>
              </a:defRPr>
            </a:lvl1pPr>
            <a:lvl2pPr lvl="1" rtl="0">
              <a:lnSpc>
                <a:spcPct val="100000"/>
              </a:lnSpc>
              <a:spcBef>
                <a:spcPts val="0"/>
              </a:spcBef>
              <a:spcAft>
                <a:spcPts val="0"/>
              </a:spcAft>
              <a:buClr>
                <a:srgbClr val="FFFFFF"/>
              </a:buClr>
              <a:buSzPts val="1600"/>
              <a:buNone/>
              <a:defRPr sz="2133">
                <a:solidFill>
                  <a:srgbClr val="FFFFFF"/>
                </a:solidFill>
              </a:defRPr>
            </a:lvl2pPr>
            <a:lvl3pPr lvl="2" rtl="0">
              <a:lnSpc>
                <a:spcPct val="100000"/>
              </a:lnSpc>
              <a:spcBef>
                <a:spcPts val="0"/>
              </a:spcBef>
              <a:spcAft>
                <a:spcPts val="0"/>
              </a:spcAft>
              <a:buClr>
                <a:srgbClr val="FFFFFF"/>
              </a:buClr>
              <a:buSzPts val="1600"/>
              <a:buNone/>
              <a:defRPr sz="2133">
                <a:solidFill>
                  <a:srgbClr val="FFFFFF"/>
                </a:solidFill>
              </a:defRPr>
            </a:lvl3pPr>
            <a:lvl4pPr lvl="3" rtl="0">
              <a:lnSpc>
                <a:spcPct val="100000"/>
              </a:lnSpc>
              <a:spcBef>
                <a:spcPts val="0"/>
              </a:spcBef>
              <a:spcAft>
                <a:spcPts val="0"/>
              </a:spcAft>
              <a:buClr>
                <a:srgbClr val="FFFFFF"/>
              </a:buClr>
              <a:buSzPts val="1600"/>
              <a:buNone/>
              <a:defRPr sz="2133">
                <a:solidFill>
                  <a:srgbClr val="FFFFFF"/>
                </a:solidFill>
              </a:defRPr>
            </a:lvl4pPr>
            <a:lvl5pPr lvl="4" rtl="0">
              <a:lnSpc>
                <a:spcPct val="100000"/>
              </a:lnSpc>
              <a:spcBef>
                <a:spcPts val="0"/>
              </a:spcBef>
              <a:spcAft>
                <a:spcPts val="0"/>
              </a:spcAft>
              <a:buClr>
                <a:srgbClr val="FFFFFF"/>
              </a:buClr>
              <a:buSzPts val="1600"/>
              <a:buNone/>
              <a:defRPr sz="2133">
                <a:solidFill>
                  <a:srgbClr val="FFFFFF"/>
                </a:solidFill>
              </a:defRPr>
            </a:lvl5pPr>
            <a:lvl6pPr lvl="5" rtl="0">
              <a:lnSpc>
                <a:spcPct val="100000"/>
              </a:lnSpc>
              <a:spcBef>
                <a:spcPts val="0"/>
              </a:spcBef>
              <a:spcAft>
                <a:spcPts val="0"/>
              </a:spcAft>
              <a:buClr>
                <a:srgbClr val="FFFFFF"/>
              </a:buClr>
              <a:buSzPts val="1600"/>
              <a:buNone/>
              <a:defRPr sz="2133">
                <a:solidFill>
                  <a:srgbClr val="FFFFFF"/>
                </a:solidFill>
              </a:defRPr>
            </a:lvl6pPr>
            <a:lvl7pPr lvl="6" rtl="0">
              <a:lnSpc>
                <a:spcPct val="100000"/>
              </a:lnSpc>
              <a:spcBef>
                <a:spcPts val="0"/>
              </a:spcBef>
              <a:spcAft>
                <a:spcPts val="0"/>
              </a:spcAft>
              <a:buClr>
                <a:srgbClr val="FFFFFF"/>
              </a:buClr>
              <a:buSzPts val="1600"/>
              <a:buNone/>
              <a:defRPr sz="2133">
                <a:solidFill>
                  <a:srgbClr val="FFFFFF"/>
                </a:solidFill>
              </a:defRPr>
            </a:lvl7pPr>
            <a:lvl8pPr lvl="7" rtl="0">
              <a:lnSpc>
                <a:spcPct val="100000"/>
              </a:lnSpc>
              <a:spcBef>
                <a:spcPts val="0"/>
              </a:spcBef>
              <a:spcAft>
                <a:spcPts val="0"/>
              </a:spcAft>
              <a:buClr>
                <a:srgbClr val="FFFFFF"/>
              </a:buClr>
              <a:buSzPts val="1600"/>
              <a:buNone/>
              <a:defRPr sz="2133">
                <a:solidFill>
                  <a:srgbClr val="FFFFFF"/>
                </a:solidFill>
              </a:defRPr>
            </a:lvl8pPr>
            <a:lvl9pPr lvl="8" rtl="0">
              <a:lnSpc>
                <a:spcPct val="100000"/>
              </a:lnSpc>
              <a:spcBef>
                <a:spcPts val="0"/>
              </a:spcBef>
              <a:spcAft>
                <a:spcPts val="0"/>
              </a:spcAft>
              <a:buClr>
                <a:srgbClr val="FFFFFF"/>
              </a:buClr>
              <a:buSzPts val="1600"/>
              <a:buNone/>
              <a:defRPr sz="2133">
                <a:solidFill>
                  <a:srgbClr val="FFFFFF"/>
                </a:solidFill>
              </a:defRPr>
            </a:lvl9pPr>
          </a:lstStyle>
          <a:p>
            <a:endParaRPr/>
          </a:p>
        </p:txBody>
      </p:sp>
      <p:sp>
        <p:nvSpPr>
          <p:cNvPr id="117" name="Google Shape;117;p13"/>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a:lvl1pPr>
            <a:lvl2pPr marL="1219170" lvl="1" indent="-397923" rtl="0">
              <a:spcBef>
                <a:spcPts val="2133"/>
              </a:spcBef>
              <a:spcAft>
                <a:spcPts val="0"/>
              </a:spcAft>
              <a:buSzPts val="1100"/>
              <a:buChar char="○"/>
              <a:defRPr/>
            </a:lvl2pPr>
            <a:lvl3pPr marL="1828754" lvl="2" indent="-397923" rtl="0">
              <a:spcBef>
                <a:spcPts val="2133"/>
              </a:spcBef>
              <a:spcAft>
                <a:spcPts val="0"/>
              </a:spcAft>
              <a:buSzPts val="1100"/>
              <a:buChar char="■"/>
              <a:defRPr/>
            </a:lvl3pPr>
            <a:lvl4pPr marL="2438339" lvl="3" indent="-397923" rtl="0">
              <a:spcBef>
                <a:spcPts val="2133"/>
              </a:spcBef>
              <a:spcAft>
                <a:spcPts val="0"/>
              </a:spcAft>
              <a:buSzPts val="1100"/>
              <a:buChar char="●"/>
              <a:defRPr/>
            </a:lvl4pPr>
            <a:lvl5pPr marL="3047924" lvl="4" indent="-397923" rtl="0">
              <a:spcBef>
                <a:spcPts val="2133"/>
              </a:spcBef>
              <a:spcAft>
                <a:spcPts val="0"/>
              </a:spcAft>
              <a:buSzPts val="1100"/>
              <a:buChar char="○"/>
              <a:defRPr/>
            </a:lvl5pPr>
            <a:lvl6pPr marL="3657509" lvl="5" indent="-397923" rtl="0">
              <a:spcBef>
                <a:spcPts val="2133"/>
              </a:spcBef>
              <a:spcAft>
                <a:spcPts val="0"/>
              </a:spcAft>
              <a:buSzPts val="1100"/>
              <a:buChar char="■"/>
              <a:defRPr/>
            </a:lvl6pPr>
            <a:lvl7pPr marL="4267093" lvl="6" indent="-397923" rtl="0">
              <a:spcBef>
                <a:spcPts val="2133"/>
              </a:spcBef>
              <a:spcAft>
                <a:spcPts val="0"/>
              </a:spcAft>
              <a:buSzPts val="1100"/>
              <a:buChar char="●"/>
              <a:defRPr/>
            </a:lvl7pPr>
            <a:lvl8pPr marL="4876678" lvl="7" indent="-397923" rtl="0">
              <a:spcBef>
                <a:spcPts val="2133"/>
              </a:spcBef>
              <a:spcAft>
                <a:spcPts val="0"/>
              </a:spcAft>
              <a:buSzPts val="1100"/>
              <a:buChar char="○"/>
              <a:defRPr/>
            </a:lvl8pPr>
            <a:lvl9pPr marL="5486263" lvl="8" indent="-397923" rtl="0">
              <a:spcBef>
                <a:spcPts val="2133"/>
              </a:spcBef>
              <a:spcAft>
                <a:spcPts val="2133"/>
              </a:spcAft>
              <a:buSzPts val="1100"/>
              <a:buChar char="■"/>
              <a:defRPr/>
            </a:lvl9pPr>
          </a:lstStyle>
          <a:p>
            <a:endParaRPr/>
          </a:p>
        </p:txBody>
      </p:sp>
      <p:sp>
        <p:nvSpPr>
          <p:cNvPr id="118" name="Google Shape;118;p1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84876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2B77-3FAE-A66C-8727-26DF220AE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51B6F-CA0F-6D71-71C3-F00760AABE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C87AD-A26F-76CC-2FB1-A179D942A6FE}"/>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5" name="Footer Placeholder 4">
            <a:extLst>
              <a:ext uri="{FF2B5EF4-FFF2-40B4-BE49-F238E27FC236}">
                <a16:creationId xmlns:a16="http://schemas.microsoft.com/office/drawing/2014/main" id="{74488E78-2F58-54C4-E892-30436A53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7EA3F-B755-2D97-66EC-35538A197954}"/>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300317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2C9DC-A9C0-D922-998C-1280AAB579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81BDA8-60B9-48A6-4B30-138F79D2F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B4F42-0C5C-5DB2-ABFD-AEAB93D0F080}"/>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5" name="Footer Placeholder 4">
            <a:extLst>
              <a:ext uri="{FF2B5EF4-FFF2-40B4-BE49-F238E27FC236}">
                <a16:creationId xmlns:a16="http://schemas.microsoft.com/office/drawing/2014/main" id="{24D557B2-034B-4C08-B166-D8BDCFD4C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57629-D102-90E9-42A9-B920039E2B95}"/>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145517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8035-ED88-253F-23CD-E731D94ED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6506C-7520-25B8-FFFA-EAD8DD7770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651385-FBF7-8E98-0FFC-2B53A02D5A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622B4-6E46-9A17-81F4-3A85D6730A10}"/>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6" name="Footer Placeholder 5">
            <a:extLst>
              <a:ext uri="{FF2B5EF4-FFF2-40B4-BE49-F238E27FC236}">
                <a16:creationId xmlns:a16="http://schemas.microsoft.com/office/drawing/2014/main" id="{5E310215-1E17-7D82-68A3-E248F502F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29C79-F19E-17DB-0DDE-D311B02EEDAD}"/>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183211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381B0-6B96-1C47-E46B-A99B88DC89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D77671-3F4F-F6B4-4921-915825FAB2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6FF00-8CD8-2DC5-8F7D-BC2E97DF7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00D335-03D4-0E4A-AB57-0CABF8C2B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73DFF-21B7-1B64-65E3-33E5611A1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7FF190-04E5-F8FB-8847-B6FC356F9B60}"/>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8" name="Footer Placeholder 7">
            <a:extLst>
              <a:ext uri="{FF2B5EF4-FFF2-40B4-BE49-F238E27FC236}">
                <a16:creationId xmlns:a16="http://schemas.microsoft.com/office/drawing/2014/main" id="{5F66A37A-04A6-EC3A-B6E0-1023C866A8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9F679E-E3AD-5464-1D1D-6A029DC02647}"/>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374472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B5C-EF98-B8A8-12A9-B805D41456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9590AB-FD8F-0FD2-4037-0288D6051823}"/>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4" name="Footer Placeholder 3">
            <a:extLst>
              <a:ext uri="{FF2B5EF4-FFF2-40B4-BE49-F238E27FC236}">
                <a16:creationId xmlns:a16="http://schemas.microsoft.com/office/drawing/2014/main" id="{769EFC18-B9DC-7EB6-B170-F29E96CCC2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DD63E7-5CB3-1161-CA38-5AA685EE48E4}"/>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212749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22D057-2A9D-196F-B021-96F940893AAB}"/>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3" name="Footer Placeholder 2">
            <a:extLst>
              <a:ext uri="{FF2B5EF4-FFF2-40B4-BE49-F238E27FC236}">
                <a16:creationId xmlns:a16="http://schemas.microsoft.com/office/drawing/2014/main" id="{319AFF0F-614A-C10C-900D-56F09BF4B1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EEC62-C654-6A5E-5CBA-5A3B480C77C9}"/>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2054514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54CA-D2CD-1CF5-A30B-FDA198EF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5CFB0-582B-9D96-F3B6-1C5EA35AD6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66887-7018-7B63-1960-74D76D169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89DB5-0DBB-BA72-1CAB-694F87019EF6}"/>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6" name="Footer Placeholder 5">
            <a:extLst>
              <a:ext uri="{FF2B5EF4-FFF2-40B4-BE49-F238E27FC236}">
                <a16:creationId xmlns:a16="http://schemas.microsoft.com/office/drawing/2014/main" id="{3351231E-1CE6-566C-FA8F-91A2783EE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5907C-9CC3-9548-83A2-FFC8553006E1}"/>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1646102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B174-75AD-7655-368C-7157E82E15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92A0ED-8F25-C34D-6A4F-B1AEA96E21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AA457-C203-93EF-699F-014F1083B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E513E-B515-08BD-94DD-19E07259ECBA}"/>
              </a:ext>
            </a:extLst>
          </p:cNvPr>
          <p:cNvSpPr>
            <a:spLocks noGrp="1"/>
          </p:cNvSpPr>
          <p:nvPr>
            <p:ph type="dt" sz="half" idx="10"/>
          </p:nvPr>
        </p:nvSpPr>
        <p:spPr/>
        <p:txBody>
          <a:bodyPr/>
          <a:lstStyle/>
          <a:p>
            <a:fld id="{B3D0E343-38A7-C44F-AC6A-719D4DB1D257}" type="datetimeFigureOut">
              <a:rPr lang="en-US" smtClean="0"/>
              <a:t>12/6/23</a:t>
            </a:fld>
            <a:endParaRPr lang="en-US"/>
          </a:p>
        </p:txBody>
      </p:sp>
      <p:sp>
        <p:nvSpPr>
          <p:cNvPr id="6" name="Footer Placeholder 5">
            <a:extLst>
              <a:ext uri="{FF2B5EF4-FFF2-40B4-BE49-F238E27FC236}">
                <a16:creationId xmlns:a16="http://schemas.microsoft.com/office/drawing/2014/main" id="{2C569C1A-722B-49BF-AD4B-5F082D946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5AAE0-3A6C-D4E0-E1ED-FAE25A1A05F3}"/>
              </a:ext>
            </a:extLst>
          </p:cNvPr>
          <p:cNvSpPr>
            <a:spLocks noGrp="1"/>
          </p:cNvSpPr>
          <p:nvPr>
            <p:ph type="sldNum" sz="quarter" idx="12"/>
          </p:nvPr>
        </p:nvSpPr>
        <p:spPr/>
        <p:txBody>
          <a:bodyPr/>
          <a:lstStyle/>
          <a:p>
            <a:fld id="{73A2B603-31FD-E64E-BE53-23D54FA59E78}" type="slidenum">
              <a:rPr lang="en-US" smtClean="0"/>
              <a:t>‹#›</a:t>
            </a:fld>
            <a:endParaRPr lang="en-US"/>
          </a:p>
        </p:txBody>
      </p:sp>
    </p:spTree>
    <p:extLst>
      <p:ext uri="{BB962C8B-B14F-4D97-AF65-F5344CB8AC3E}">
        <p14:creationId xmlns:p14="http://schemas.microsoft.com/office/powerpoint/2010/main" val="314849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D61EE-116F-1DC0-0B9B-20FB48D37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BF8EEE-6C9E-346F-1258-9E0BDF3D7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AC0C96-73BB-1844-AC2A-1E2E50650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0E343-38A7-C44F-AC6A-719D4DB1D257}" type="datetimeFigureOut">
              <a:rPr lang="en-US" smtClean="0"/>
              <a:t>12/6/23</a:t>
            </a:fld>
            <a:endParaRPr lang="en-US"/>
          </a:p>
        </p:txBody>
      </p:sp>
      <p:sp>
        <p:nvSpPr>
          <p:cNvPr id="5" name="Footer Placeholder 4">
            <a:extLst>
              <a:ext uri="{FF2B5EF4-FFF2-40B4-BE49-F238E27FC236}">
                <a16:creationId xmlns:a16="http://schemas.microsoft.com/office/drawing/2014/main" id="{F32CA766-BA35-C5E9-00F5-7B41C7B715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C52FA-C45C-CD36-AB73-E52EEF693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A2B603-31FD-E64E-BE53-23D54FA59E78}" type="slidenum">
              <a:rPr lang="en-US" smtClean="0"/>
              <a:t>‹#›</a:t>
            </a:fld>
            <a:endParaRPr lang="en-US"/>
          </a:p>
        </p:txBody>
      </p:sp>
    </p:spTree>
    <p:extLst>
      <p:ext uri="{BB962C8B-B14F-4D97-AF65-F5344CB8AC3E}">
        <p14:creationId xmlns:p14="http://schemas.microsoft.com/office/powerpoint/2010/main" val="206319547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henrysue/online-shoppers-intention/"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 name="TextBox 1">
            <a:extLst>
              <a:ext uri="{FF2B5EF4-FFF2-40B4-BE49-F238E27FC236}">
                <a16:creationId xmlns:a16="http://schemas.microsoft.com/office/drawing/2014/main" id="{699AAFCA-3601-BFB7-4E94-855CA4276F3E}"/>
              </a:ext>
            </a:extLst>
          </p:cNvPr>
          <p:cNvSpPr txBox="1"/>
          <p:nvPr/>
        </p:nvSpPr>
        <p:spPr>
          <a:xfrm>
            <a:off x="349022" y="317075"/>
            <a:ext cx="4536831" cy="1169551"/>
          </a:xfrm>
          <a:prstGeom prst="rect">
            <a:avLst/>
          </a:prstGeom>
          <a:noFill/>
        </p:spPr>
        <p:txBody>
          <a:bodyPr wrap="square" rtlCol="0">
            <a:spAutoFit/>
          </a:bodyPr>
          <a:lstStyle/>
          <a:p>
            <a:r>
              <a:rPr lang="en-US" sz="3500" b="1" dirty="0">
                <a:solidFill>
                  <a:schemeClr val="bg1"/>
                </a:solidFill>
              </a:rPr>
              <a:t>BIG DATA ANALYTICS (IST 718)</a:t>
            </a:r>
          </a:p>
        </p:txBody>
      </p:sp>
      <p:sp>
        <p:nvSpPr>
          <p:cNvPr id="3" name="TextBox 2">
            <a:extLst>
              <a:ext uri="{FF2B5EF4-FFF2-40B4-BE49-F238E27FC236}">
                <a16:creationId xmlns:a16="http://schemas.microsoft.com/office/drawing/2014/main" id="{946F0E1E-0C86-7CB0-EAFA-3F8AFCA0F443}"/>
              </a:ext>
            </a:extLst>
          </p:cNvPr>
          <p:cNvSpPr txBox="1"/>
          <p:nvPr/>
        </p:nvSpPr>
        <p:spPr>
          <a:xfrm>
            <a:off x="7393759" y="4859703"/>
            <a:ext cx="2311349" cy="353943"/>
          </a:xfrm>
          <a:prstGeom prst="rect">
            <a:avLst/>
          </a:prstGeom>
          <a:noFill/>
        </p:spPr>
        <p:txBody>
          <a:bodyPr wrap="square" rtlCol="0">
            <a:spAutoFit/>
          </a:bodyPr>
          <a:lstStyle/>
          <a:p>
            <a:r>
              <a:rPr lang="en-US" sz="1700" b="1" dirty="0"/>
              <a:t>GROUP 2 MEMBERS - </a:t>
            </a:r>
          </a:p>
        </p:txBody>
      </p:sp>
      <p:sp>
        <p:nvSpPr>
          <p:cNvPr id="4" name="TextBox 3">
            <a:extLst>
              <a:ext uri="{FF2B5EF4-FFF2-40B4-BE49-F238E27FC236}">
                <a16:creationId xmlns:a16="http://schemas.microsoft.com/office/drawing/2014/main" id="{C3FD918B-C42D-C111-6D91-2F95CFDE10C4}"/>
              </a:ext>
            </a:extLst>
          </p:cNvPr>
          <p:cNvSpPr txBox="1"/>
          <p:nvPr/>
        </p:nvSpPr>
        <p:spPr>
          <a:xfrm>
            <a:off x="9497887" y="5213646"/>
            <a:ext cx="2542309" cy="1200329"/>
          </a:xfrm>
          <a:prstGeom prst="rect">
            <a:avLst/>
          </a:prstGeom>
          <a:noFill/>
        </p:spPr>
        <p:txBody>
          <a:bodyPr wrap="square" rtlCol="0">
            <a:spAutoFit/>
          </a:bodyPr>
          <a:lstStyle/>
          <a:p>
            <a:r>
              <a:rPr lang="en-US" dirty="0"/>
              <a:t>VAIBHAV CHAUDHARI</a:t>
            </a:r>
          </a:p>
          <a:p>
            <a:r>
              <a:rPr lang="en-US" dirty="0"/>
              <a:t>SHUBH MODY</a:t>
            </a:r>
          </a:p>
          <a:p>
            <a:r>
              <a:rPr lang="en-US" dirty="0"/>
              <a:t>JAINEEL PRAVIN PARMAR</a:t>
            </a:r>
          </a:p>
          <a:p>
            <a:r>
              <a:rPr lang="en-US" dirty="0"/>
              <a:t>RITESH VERMA</a:t>
            </a:r>
          </a:p>
        </p:txBody>
      </p:sp>
      <p:sp>
        <p:nvSpPr>
          <p:cNvPr id="8" name="TextBox 7">
            <a:extLst>
              <a:ext uri="{FF2B5EF4-FFF2-40B4-BE49-F238E27FC236}">
                <a16:creationId xmlns:a16="http://schemas.microsoft.com/office/drawing/2014/main" id="{C96DDCEE-56EC-A42B-7FC5-F51F64CAA72B}"/>
              </a:ext>
            </a:extLst>
          </p:cNvPr>
          <p:cNvSpPr txBox="1"/>
          <p:nvPr/>
        </p:nvSpPr>
        <p:spPr>
          <a:xfrm>
            <a:off x="6672154" y="2433871"/>
            <a:ext cx="4588196" cy="892552"/>
          </a:xfrm>
          <a:prstGeom prst="rect">
            <a:avLst/>
          </a:prstGeom>
          <a:noFill/>
        </p:spPr>
        <p:txBody>
          <a:bodyPr wrap="square" rtlCol="0">
            <a:spAutoFit/>
          </a:bodyPr>
          <a:lstStyle/>
          <a:p>
            <a:r>
              <a:rPr lang="en-US" sz="2600" b="1" dirty="0">
                <a:effectLst/>
                <a:ea typeface="Calibri" panose="020F0502020204030204" pitchFamily="34" charset="0"/>
              </a:rPr>
              <a:t>ANALYZING ONLINE SHOPPER BEHAVIOR  USING PYSPARK</a:t>
            </a:r>
            <a:r>
              <a:rPr lang="en-US" sz="2600" b="1" dirty="0">
                <a:effectLst/>
              </a:rPr>
              <a:t> </a:t>
            </a:r>
            <a:endParaRPr lang="en-US" sz="2600" b="1" dirty="0"/>
          </a:p>
        </p:txBody>
      </p:sp>
      <p:sp>
        <p:nvSpPr>
          <p:cNvPr id="9" name="TextBox 8">
            <a:extLst>
              <a:ext uri="{FF2B5EF4-FFF2-40B4-BE49-F238E27FC236}">
                <a16:creationId xmlns:a16="http://schemas.microsoft.com/office/drawing/2014/main" id="{4F0B24A3-A35A-83C6-A51F-D3020B92C769}"/>
              </a:ext>
            </a:extLst>
          </p:cNvPr>
          <p:cNvSpPr txBox="1"/>
          <p:nvPr/>
        </p:nvSpPr>
        <p:spPr>
          <a:xfrm>
            <a:off x="349022" y="2295372"/>
            <a:ext cx="5682343" cy="584775"/>
          </a:xfrm>
          <a:prstGeom prst="rect">
            <a:avLst/>
          </a:prstGeom>
          <a:noFill/>
        </p:spPr>
        <p:txBody>
          <a:bodyPr wrap="square" rtlCol="0">
            <a:spAutoFit/>
          </a:bodyPr>
          <a:lstStyle/>
          <a:p>
            <a:r>
              <a:rPr lang="en-US" sz="3200" b="1" dirty="0">
                <a:solidFill>
                  <a:schemeClr val="bg1"/>
                </a:solidFill>
              </a:rPr>
              <a:t>FINAL 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5E05-FA8F-EE81-70DD-3E19335E27D0}"/>
              </a:ext>
            </a:extLst>
          </p:cNvPr>
          <p:cNvSpPr>
            <a:spLocks noGrp="1"/>
          </p:cNvSpPr>
          <p:nvPr>
            <p:ph type="title"/>
          </p:nvPr>
        </p:nvSpPr>
        <p:spPr>
          <a:xfrm>
            <a:off x="1018311" y="1092442"/>
            <a:ext cx="4062844" cy="538191"/>
          </a:xfrm>
        </p:spPr>
        <p:txBody>
          <a:bodyPr/>
          <a:lstStyle/>
          <a:p>
            <a:r>
              <a:rPr lang="en-US" sz="2600" b="1" dirty="0">
                <a:latin typeface="+mn-lt"/>
              </a:rPr>
              <a:t>FEATURE ENGINEERING</a:t>
            </a:r>
          </a:p>
        </p:txBody>
      </p:sp>
      <p:sp>
        <p:nvSpPr>
          <p:cNvPr id="4" name="Text Placeholder 3">
            <a:extLst>
              <a:ext uri="{FF2B5EF4-FFF2-40B4-BE49-F238E27FC236}">
                <a16:creationId xmlns:a16="http://schemas.microsoft.com/office/drawing/2014/main" id="{25549FAC-5996-94B4-7DC2-A90EB4C59E47}"/>
              </a:ext>
            </a:extLst>
          </p:cNvPr>
          <p:cNvSpPr>
            <a:spLocks noGrp="1"/>
          </p:cNvSpPr>
          <p:nvPr>
            <p:ph type="body" idx="2"/>
          </p:nvPr>
        </p:nvSpPr>
        <p:spPr>
          <a:xfrm>
            <a:off x="6096000" y="1460599"/>
            <a:ext cx="6019140" cy="4599033"/>
          </a:xfrm>
        </p:spPr>
        <p:txBody>
          <a:bodyPr/>
          <a:lstStyle/>
          <a:p>
            <a:r>
              <a:rPr lang="en-US" sz="1700" b="0" i="0" u="none" strike="noStrike" dirty="0">
                <a:solidFill>
                  <a:srgbClr val="374151"/>
                </a:solidFill>
                <a:effectLst/>
              </a:rPr>
              <a:t>Boolean columns are converted to integers for use in a machine learning model.</a:t>
            </a:r>
          </a:p>
          <a:p>
            <a:pPr marL="194729" indent="0">
              <a:buNone/>
            </a:pPr>
            <a:endParaRPr lang="en-US" sz="1700" b="0" i="0" u="none" strike="noStrike" dirty="0">
              <a:solidFill>
                <a:srgbClr val="374151"/>
              </a:solidFill>
              <a:effectLst/>
            </a:endParaRPr>
          </a:p>
          <a:p>
            <a:r>
              <a:rPr lang="en-US" sz="1700" b="0" i="0" u="none" strike="noStrike" dirty="0">
                <a:solidFill>
                  <a:srgbClr val="374151"/>
                </a:solidFill>
                <a:effectLst/>
              </a:rPr>
              <a:t>Categorical features are numerically indexed.</a:t>
            </a:r>
          </a:p>
          <a:p>
            <a:pPr marL="194729" indent="0">
              <a:buNone/>
            </a:pPr>
            <a:endParaRPr lang="en-US" sz="1700" b="0" i="0" u="none" strike="noStrike" dirty="0">
              <a:solidFill>
                <a:srgbClr val="374151"/>
              </a:solidFill>
              <a:effectLst/>
            </a:endParaRPr>
          </a:p>
          <a:p>
            <a:r>
              <a:rPr lang="en-US" sz="1700" b="0" i="0" u="none" strike="noStrike" dirty="0">
                <a:solidFill>
                  <a:srgbClr val="374151"/>
                </a:solidFill>
                <a:effectLst/>
              </a:rPr>
              <a:t>A feature vector is created by assembling both categorical and numerical features.</a:t>
            </a:r>
          </a:p>
          <a:p>
            <a:pPr marL="194729" indent="0">
              <a:buNone/>
            </a:pPr>
            <a:endParaRPr lang="en-US" sz="1700" b="0" i="0" u="none" strike="noStrike" dirty="0">
              <a:solidFill>
                <a:srgbClr val="374151"/>
              </a:solidFill>
              <a:effectLst/>
            </a:endParaRPr>
          </a:p>
          <a:p>
            <a:r>
              <a:rPr lang="en-US" sz="1700" b="0" i="0" u="none" strike="noStrike" dirty="0">
                <a:solidFill>
                  <a:srgbClr val="374151"/>
                </a:solidFill>
                <a:effectLst/>
              </a:rPr>
              <a:t>Features are standardized using a scaler.</a:t>
            </a:r>
          </a:p>
          <a:p>
            <a:pPr marL="194729" indent="0">
              <a:buNone/>
            </a:pPr>
            <a:endParaRPr lang="en-US" sz="1700" b="0" i="0" u="none" strike="noStrike" dirty="0">
              <a:solidFill>
                <a:srgbClr val="374151"/>
              </a:solidFill>
              <a:effectLst/>
            </a:endParaRPr>
          </a:p>
          <a:p>
            <a:r>
              <a:rPr lang="en-US" sz="1700" b="0" i="0" u="none" strike="noStrike" dirty="0">
                <a:solidFill>
                  <a:srgbClr val="374151"/>
                </a:solidFill>
                <a:effectLst/>
              </a:rPr>
              <a:t>The resulting DataFrame shows the top 5 rows with a '</a:t>
            </a:r>
            <a:r>
              <a:rPr lang="en-US" sz="1700" b="0" i="0" u="none" strike="noStrike" dirty="0" err="1">
                <a:solidFill>
                  <a:srgbClr val="374151"/>
                </a:solidFill>
                <a:effectLst/>
              </a:rPr>
              <a:t>scaledFeatures</a:t>
            </a:r>
            <a:r>
              <a:rPr lang="en-US" sz="1700" b="0" i="0" u="none" strike="noStrike" dirty="0">
                <a:solidFill>
                  <a:srgbClr val="374151"/>
                </a:solidFill>
                <a:effectLst/>
              </a:rPr>
              <a:t>' vector and a binary 'Revenue' target, ready for use in predictive modeling.</a:t>
            </a:r>
          </a:p>
          <a:p>
            <a:pPr marL="194729" indent="0">
              <a:buNone/>
            </a:pPr>
            <a:endParaRPr lang="en-US" sz="1700" b="0" i="0" u="none" strike="noStrike" dirty="0">
              <a:solidFill>
                <a:srgbClr val="374151"/>
              </a:solidFill>
              <a:effectLst/>
            </a:endParaRPr>
          </a:p>
          <a:p>
            <a:r>
              <a:rPr lang="en-US" sz="1700" b="0" i="0" u="none" strike="noStrike" dirty="0">
                <a:solidFill>
                  <a:srgbClr val="374151"/>
                </a:solidFill>
                <a:effectLst/>
              </a:rPr>
              <a:t>Data analysis reveals 1,908 instances with 'Revenue' = 1 and 10,422 with 'Revenue' = 0, highlighting class distribution.</a:t>
            </a:r>
          </a:p>
          <a:p>
            <a:pPr marL="194729" indent="0">
              <a:buNone/>
            </a:pPr>
            <a:endParaRPr lang="en-US" sz="1700" dirty="0"/>
          </a:p>
        </p:txBody>
      </p:sp>
      <p:pic>
        <p:nvPicPr>
          <p:cNvPr id="7" name="Picture 6">
            <a:extLst>
              <a:ext uri="{FF2B5EF4-FFF2-40B4-BE49-F238E27FC236}">
                <a16:creationId xmlns:a16="http://schemas.microsoft.com/office/drawing/2014/main" id="{552D92C8-046A-8D52-73AE-4DC4D7824912}"/>
              </a:ext>
            </a:extLst>
          </p:cNvPr>
          <p:cNvPicPr>
            <a:picLocks noChangeAspect="1"/>
          </p:cNvPicPr>
          <p:nvPr/>
        </p:nvPicPr>
        <p:blipFill>
          <a:blip r:embed="rId2"/>
          <a:stretch>
            <a:fillRect/>
          </a:stretch>
        </p:blipFill>
        <p:spPr>
          <a:xfrm>
            <a:off x="1552863" y="2458028"/>
            <a:ext cx="2780146" cy="1667164"/>
          </a:xfrm>
          <a:prstGeom prst="rect">
            <a:avLst/>
          </a:prstGeom>
        </p:spPr>
      </p:pic>
      <p:pic>
        <p:nvPicPr>
          <p:cNvPr id="8" name="Picture 7">
            <a:extLst>
              <a:ext uri="{FF2B5EF4-FFF2-40B4-BE49-F238E27FC236}">
                <a16:creationId xmlns:a16="http://schemas.microsoft.com/office/drawing/2014/main" id="{846E7341-970B-0109-46D8-790EE39263C5}"/>
              </a:ext>
            </a:extLst>
          </p:cNvPr>
          <p:cNvPicPr>
            <a:picLocks noChangeAspect="1"/>
          </p:cNvPicPr>
          <p:nvPr/>
        </p:nvPicPr>
        <p:blipFill>
          <a:blip r:embed="rId3"/>
          <a:stretch>
            <a:fillRect/>
          </a:stretch>
        </p:blipFill>
        <p:spPr>
          <a:xfrm>
            <a:off x="1812636" y="4726132"/>
            <a:ext cx="2260600" cy="1333500"/>
          </a:xfrm>
          <a:prstGeom prst="rect">
            <a:avLst/>
          </a:prstGeom>
        </p:spPr>
      </p:pic>
    </p:spTree>
    <p:extLst>
      <p:ext uri="{BB962C8B-B14F-4D97-AF65-F5344CB8AC3E}">
        <p14:creationId xmlns:p14="http://schemas.microsoft.com/office/powerpoint/2010/main" val="498245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6EB8-BC20-AE4B-42CB-89F2CF5BE8BD}"/>
              </a:ext>
            </a:extLst>
          </p:cNvPr>
          <p:cNvSpPr>
            <a:spLocks noGrp="1"/>
          </p:cNvSpPr>
          <p:nvPr>
            <p:ph type="title"/>
          </p:nvPr>
        </p:nvSpPr>
        <p:spPr>
          <a:xfrm>
            <a:off x="182175" y="313509"/>
            <a:ext cx="5760720" cy="1031967"/>
          </a:xfrm>
        </p:spPr>
        <p:txBody>
          <a:bodyPr/>
          <a:lstStyle/>
          <a:p>
            <a:r>
              <a:rPr lang="en-US" sz="3500" dirty="0"/>
              <a:t>Shoppers Segmentation using PCA and K-Means Clustering</a:t>
            </a:r>
          </a:p>
        </p:txBody>
      </p:sp>
      <p:sp>
        <p:nvSpPr>
          <p:cNvPr id="4" name="Text Placeholder 3">
            <a:extLst>
              <a:ext uri="{FF2B5EF4-FFF2-40B4-BE49-F238E27FC236}">
                <a16:creationId xmlns:a16="http://schemas.microsoft.com/office/drawing/2014/main" id="{07088183-BF05-65D6-EF45-89FD4542C773}"/>
              </a:ext>
            </a:extLst>
          </p:cNvPr>
          <p:cNvSpPr>
            <a:spLocks noGrp="1"/>
          </p:cNvSpPr>
          <p:nvPr>
            <p:ph type="body" idx="2"/>
          </p:nvPr>
        </p:nvSpPr>
        <p:spPr>
          <a:xfrm>
            <a:off x="6348549" y="313509"/>
            <a:ext cx="5661276" cy="6335485"/>
          </a:xfrm>
        </p:spPr>
        <p:txBody>
          <a:bodyPr/>
          <a:lstStyle/>
          <a:p>
            <a:pPr marL="194729" indent="0">
              <a:buNone/>
            </a:pPr>
            <a:endParaRPr lang="en-US" dirty="0"/>
          </a:p>
          <a:p>
            <a:pPr marL="194729" indent="0">
              <a:buNone/>
            </a:pPr>
            <a:r>
              <a:rPr lang="en-US" dirty="0"/>
              <a:t>PCA </a:t>
            </a:r>
          </a:p>
          <a:p>
            <a:pPr marL="194729" indent="0">
              <a:buNone/>
            </a:pPr>
            <a:endParaRPr lang="en-US" dirty="0"/>
          </a:p>
          <a:p>
            <a:r>
              <a:rPr lang="en-US" sz="2000" dirty="0"/>
              <a:t>Used PCA for Dimensionality Reduction, simplifying the data, reducing noise, and possibly improving our clustering.</a:t>
            </a:r>
          </a:p>
          <a:p>
            <a:pPr marL="194729" indent="0">
              <a:buNone/>
            </a:pPr>
            <a:endParaRPr lang="en-US" sz="2000" dirty="0"/>
          </a:p>
          <a:p>
            <a:r>
              <a:rPr lang="en-US" sz="2000" dirty="0"/>
              <a:t>The scree plot explains the variance by each principal component. It helps in determining the number of components to retain.</a:t>
            </a:r>
          </a:p>
          <a:p>
            <a:pPr marL="194729" indent="0">
              <a:buNone/>
            </a:pPr>
            <a:endParaRPr lang="en-US" sz="2000" dirty="0"/>
          </a:p>
          <a:p>
            <a:r>
              <a:rPr lang="en-US" sz="2000" dirty="0"/>
              <a:t>The cumulative variance plot shows the total variance explained by the first 'n' components.</a:t>
            </a:r>
          </a:p>
          <a:p>
            <a:endParaRPr lang="en-US" sz="2000" dirty="0"/>
          </a:p>
          <a:p>
            <a:r>
              <a:rPr lang="en-US" sz="2000" dirty="0"/>
              <a:t>Based on our plots, we chose 10 components which cover 80% of the total variance.</a:t>
            </a:r>
          </a:p>
        </p:txBody>
      </p:sp>
      <p:pic>
        <p:nvPicPr>
          <p:cNvPr id="2050" name="Picture 2">
            <a:extLst>
              <a:ext uri="{FF2B5EF4-FFF2-40B4-BE49-F238E27FC236}">
                <a16:creationId xmlns:a16="http://schemas.microsoft.com/office/drawing/2014/main" id="{7AAA9D71-F717-020A-661F-47B4B1F2A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78" y="2148453"/>
            <a:ext cx="5833717" cy="2867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D8BD6A8-E236-3BBD-76CC-1301358A50C6}"/>
              </a:ext>
            </a:extLst>
          </p:cNvPr>
          <p:cNvSpPr>
            <a:spLocks noGrp="1"/>
          </p:cNvSpPr>
          <p:nvPr>
            <p:ph type="body" idx="2"/>
          </p:nvPr>
        </p:nvSpPr>
        <p:spPr>
          <a:xfrm>
            <a:off x="6322437" y="1084217"/>
            <a:ext cx="5495103" cy="4180114"/>
          </a:xfrm>
        </p:spPr>
        <p:txBody>
          <a:bodyPr/>
          <a:lstStyle/>
          <a:p>
            <a:pPr marL="194729" indent="0">
              <a:buNone/>
            </a:pPr>
            <a:r>
              <a:rPr lang="en-US" dirty="0"/>
              <a:t>Elbow Method for K-means – WSSSE (Within Set Sum of Squared Errors)</a:t>
            </a:r>
          </a:p>
          <a:p>
            <a:pPr marL="194729" indent="0">
              <a:buNone/>
            </a:pPr>
            <a:endParaRPr lang="en-US" dirty="0"/>
          </a:p>
          <a:p>
            <a:r>
              <a:rPr lang="en-US" sz="2000" dirty="0"/>
              <a:t>To determine the Optimal number of clusters (Chose k = 4)</a:t>
            </a:r>
          </a:p>
          <a:p>
            <a:pPr marL="194729" indent="0">
              <a:buNone/>
            </a:pPr>
            <a:endParaRPr lang="en-US" sz="2000" dirty="0"/>
          </a:p>
          <a:p>
            <a:r>
              <a:rPr lang="en-US" sz="2000" dirty="0"/>
              <a:t>After 4, the variance decreases and smaller tighter clusters will cause overfitting which we need to avoid.  </a:t>
            </a:r>
          </a:p>
          <a:p>
            <a:endParaRPr lang="en-US" sz="2000" dirty="0"/>
          </a:p>
        </p:txBody>
      </p:sp>
      <p:pic>
        <p:nvPicPr>
          <p:cNvPr id="7" name="Picture 2">
            <a:extLst>
              <a:ext uri="{FF2B5EF4-FFF2-40B4-BE49-F238E27FC236}">
                <a16:creationId xmlns:a16="http://schemas.microsoft.com/office/drawing/2014/main" id="{6317DF3B-77C4-547F-9D0D-2C4DB1D81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79" y="876037"/>
            <a:ext cx="5793159" cy="438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071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2D7ACA-F130-2B4B-988B-EA18F1F4F126}"/>
              </a:ext>
            </a:extLst>
          </p:cNvPr>
          <p:cNvSpPr>
            <a:spLocks noGrp="1"/>
          </p:cNvSpPr>
          <p:nvPr>
            <p:ph type="title"/>
          </p:nvPr>
        </p:nvSpPr>
        <p:spPr>
          <a:xfrm>
            <a:off x="403561" y="402320"/>
            <a:ext cx="11470576" cy="796834"/>
          </a:xfrm>
        </p:spPr>
        <p:txBody>
          <a:bodyPr>
            <a:normAutofit/>
          </a:bodyPr>
          <a:lstStyle/>
          <a:p>
            <a:r>
              <a:rPr lang="en-US" dirty="0"/>
              <a:t>K-Means Clustering (PCA1 VS PCA2)</a:t>
            </a:r>
          </a:p>
        </p:txBody>
      </p:sp>
      <p:pic>
        <p:nvPicPr>
          <p:cNvPr id="9" name="Content Placeholder 8">
            <a:extLst>
              <a:ext uri="{FF2B5EF4-FFF2-40B4-BE49-F238E27FC236}">
                <a16:creationId xmlns:a16="http://schemas.microsoft.com/office/drawing/2014/main" id="{C13D21E4-739A-F590-5E09-49D8A15C8FAE}"/>
              </a:ext>
            </a:extLst>
          </p:cNvPr>
          <p:cNvPicPr>
            <a:picLocks noGrp="1" noChangeAspect="1"/>
          </p:cNvPicPr>
          <p:nvPr>
            <p:ph idx="1"/>
          </p:nvPr>
        </p:nvPicPr>
        <p:blipFill rotWithShape="1">
          <a:blip r:embed="rId2"/>
          <a:srcRect t="25595"/>
          <a:stretch/>
        </p:blipFill>
        <p:spPr>
          <a:xfrm>
            <a:off x="9279936" y="2921897"/>
            <a:ext cx="2073863" cy="1443026"/>
          </a:xfrm>
          <a:prstGeom prst="rect">
            <a:avLst/>
          </a:prstGeom>
        </p:spPr>
      </p:pic>
      <p:pic>
        <p:nvPicPr>
          <p:cNvPr id="6" name="Picture 5" descr="A graph showing a number of dots&#10;&#10;Description automatically generated">
            <a:extLst>
              <a:ext uri="{FF2B5EF4-FFF2-40B4-BE49-F238E27FC236}">
                <a16:creationId xmlns:a16="http://schemas.microsoft.com/office/drawing/2014/main" id="{901BD855-70CB-D988-5712-0EC89109B8C9}"/>
              </a:ext>
            </a:extLst>
          </p:cNvPr>
          <p:cNvPicPr>
            <a:picLocks noChangeAspect="1"/>
          </p:cNvPicPr>
          <p:nvPr/>
        </p:nvPicPr>
        <p:blipFill>
          <a:blip r:embed="rId3"/>
          <a:stretch>
            <a:fillRect/>
          </a:stretch>
        </p:blipFill>
        <p:spPr>
          <a:xfrm>
            <a:off x="403561" y="2028601"/>
            <a:ext cx="8708263" cy="4267696"/>
          </a:xfrm>
          <a:prstGeom prst="rect">
            <a:avLst/>
          </a:prstGeom>
        </p:spPr>
      </p:pic>
      <p:sp>
        <p:nvSpPr>
          <p:cNvPr id="10" name="TextBox 9">
            <a:extLst>
              <a:ext uri="{FF2B5EF4-FFF2-40B4-BE49-F238E27FC236}">
                <a16:creationId xmlns:a16="http://schemas.microsoft.com/office/drawing/2014/main" id="{DBD5A758-D19E-0ECE-0306-63C433DC6BDA}"/>
              </a:ext>
            </a:extLst>
          </p:cNvPr>
          <p:cNvSpPr txBox="1"/>
          <p:nvPr/>
        </p:nvSpPr>
        <p:spPr>
          <a:xfrm>
            <a:off x="838201" y="1358537"/>
            <a:ext cx="10371908"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see that Cluster 0 has the highest percentage of sessions (28.25%) which resulted in a complete transaction which in turn contributed to the revenue of the website.</a:t>
            </a:r>
          </a:p>
        </p:txBody>
      </p:sp>
    </p:spTree>
    <p:extLst>
      <p:ext uri="{BB962C8B-B14F-4D97-AF65-F5344CB8AC3E}">
        <p14:creationId xmlns:p14="http://schemas.microsoft.com/office/powerpoint/2010/main" val="4119823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DACCDED0-697A-7291-20BF-1DE365D743F6}"/>
              </a:ext>
            </a:extLst>
          </p:cNvPr>
          <p:cNvPicPr>
            <a:picLocks noChangeAspect="1"/>
          </p:cNvPicPr>
          <p:nvPr/>
        </p:nvPicPr>
        <p:blipFill>
          <a:blip r:embed="rId2"/>
          <a:stretch>
            <a:fillRect/>
          </a:stretch>
        </p:blipFill>
        <p:spPr>
          <a:xfrm>
            <a:off x="174897" y="824982"/>
            <a:ext cx="3619500" cy="2984500"/>
          </a:xfrm>
          <a:prstGeom prst="rect">
            <a:avLst/>
          </a:prstGeom>
        </p:spPr>
      </p:pic>
      <p:sp>
        <p:nvSpPr>
          <p:cNvPr id="14" name="TextBox 13">
            <a:extLst>
              <a:ext uri="{FF2B5EF4-FFF2-40B4-BE49-F238E27FC236}">
                <a16:creationId xmlns:a16="http://schemas.microsoft.com/office/drawing/2014/main" id="{789F1810-8E53-4186-3956-C91F07F67BF1}"/>
              </a:ext>
            </a:extLst>
          </p:cNvPr>
          <p:cNvSpPr txBox="1"/>
          <p:nvPr/>
        </p:nvSpPr>
        <p:spPr>
          <a:xfrm>
            <a:off x="4924697" y="1789611"/>
            <a:ext cx="184731" cy="369332"/>
          </a:xfrm>
          <a:prstGeom prst="rect">
            <a:avLst/>
          </a:prstGeom>
          <a:noFill/>
        </p:spPr>
        <p:txBody>
          <a:bodyPr wrap="none" rtlCol="0">
            <a:spAutoFit/>
          </a:bodyPr>
          <a:lstStyle/>
          <a:p>
            <a:endParaRPr lang="en-US"/>
          </a:p>
        </p:txBody>
      </p:sp>
      <p:sp>
        <p:nvSpPr>
          <p:cNvPr id="15" name="TextBox 14">
            <a:extLst>
              <a:ext uri="{FF2B5EF4-FFF2-40B4-BE49-F238E27FC236}">
                <a16:creationId xmlns:a16="http://schemas.microsoft.com/office/drawing/2014/main" id="{13675D6C-B74C-031B-CC77-025411F18C2C}"/>
              </a:ext>
            </a:extLst>
          </p:cNvPr>
          <p:cNvSpPr txBox="1"/>
          <p:nvPr/>
        </p:nvSpPr>
        <p:spPr>
          <a:xfrm>
            <a:off x="3921577" y="962073"/>
            <a:ext cx="7221040" cy="1477328"/>
          </a:xfrm>
          <a:prstGeom prst="rect">
            <a:avLst/>
          </a:prstGeom>
          <a:noFill/>
        </p:spPr>
        <p:txBody>
          <a:bodyPr wrap="square" rtlCol="0">
            <a:spAutoFit/>
          </a:bodyPr>
          <a:lstStyle/>
          <a:p>
            <a:r>
              <a:rPr lang="en-US" dirty="0"/>
              <a:t>The prediction column shows a strong positive correlation with pca2 (0.578383), and a moderate positive correlation with pca1 (0.410659). </a:t>
            </a:r>
          </a:p>
          <a:p>
            <a:endParaRPr lang="en-US" dirty="0"/>
          </a:p>
          <a:p>
            <a:r>
              <a:rPr lang="en-US" dirty="0"/>
              <a:t>This indicates that PCA2 is most influential in the formation of the clusters,  followed by PCA1.</a:t>
            </a:r>
          </a:p>
        </p:txBody>
      </p:sp>
      <p:pic>
        <p:nvPicPr>
          <p:cNvPr id="17" name="Picture 16">
            <a:extLst>
              <a:ext uri="{FF2B5EF4-FFF2-40B4-BE49-F238E27FC236}">
                <a16:creationId xmlns:a16="http://schemas.microsoft.com/office/drawing/2014/main" id="{ECE7C285-DB92-83D9-6863-3B2A5AE3554F}"/>
              </a:ext>
            </a:extLst>
          </p:cNvPr>
          <p:cNvPicPr>
            <a:picLocks noChangeAspect="1"/>
          </p:cNvPicPr>
          <p:nvPr/>
        </p:nvPicPr>
        <p:blipFill>
          <a:blip r:embed="rId3"/>
          <a:stretch>
            <a:fillRect/>
          </a:stretch>
        </p:blipFill>
        <p:spPr>
          <a:xfrm>
            <a:off x="174897" y="4069350"/>
            <a:ext cx="4749800" cy="698500"/>
          </a:xfrm>
          <a:prstGeom prst="rect">
            <a:avLst/>
          </a:prstGeom>
        </p:spPr>
      </p:pic>
      <p:pic>
        <p:nvPicPr>
          <p:cNvPr id="18" name="Picture 17">
            <a:extLst>
              <a:ext uri="{FF2B5EF4-FFF2-40B4-BE49-F238E27FC236}">
                <a16:creationId xmlns:a16="http://schemas.microsoft.com/office/drawing/2014/main" id="{86393194-C211-9ECA-6B5B-4B22DD6D0192}"/>
              </a:ext>
            </a:extLst>
          </p:cNvPr>
          <p:cNvPicPr>
            <a:picLocks noChangeAspect="1"/>
          </p:cNvPicPr>
          <p:nvPr/>
        </p:nvPicPr>
        <p:blipFill>
          <a:blip r:embed="rId4"/>
          <a:stretch>
            <a:fillRect/>
          </a:stretch>
        </p:blipFill>
        <p:spPr>
          <a:xfrm>
            <a:off x="174897" y="5027718"/>
            <a:ext cx="4152900" cy="723900"/>
          </a:xfrm>
          <a:prstGeom prst="rect">
            <a:avLst/>
          </a:prstGeom>
        </p:spPr>
      </p:pic>
      <p:sp>
        <p:nvSpPr>
          <p:cNvPr id="21" name="TextBox 20">
            <a:extLst>
              <a:ext uri="{FF2B5EF4-FFF2-40B4-BE49-F238E27FC236}">
                <a16:creationId xmlns:a16="http://schemas.microsoft.com/office/drawing/2014/main" id="{78B5344F-DB59-0436-FE7E-1B6A62423C7E}"/>
              </a:ext>
            </a:extLst>
          </p:cNvPr>
          <p:cNvSpPr txBox="1"/>
          <p:nvPr/>
        </p:nvSpPr>
        <p:spPr>
          <a:xfrm>
            <a:off x="666205" y="104505"/>
            <a:ext cx="10593977" cy="553998"/>
          </a:xfrm>
          <a:prstGeom prst="rect">
            <a:avLst/>
          </a:prstGeom>
          <a:noFill/>
        </p:spPr>
        <p:txBody>
          <a:bodyPr wrap="square" rtlCol="0">
            <a:spAutoFit/>
          </a:bodyPr>
          <a:lstStyle/>
          <a:p>
            <a:r>
              <a:rPr lang="en-US" sz="3000" dirty="0"/>
              <a:t>PCA Correlation with Clusters and Most Impactful (Key) Features</a:t>
            </a:r>
          </a:p>
        </p:txBody>
      </p:sp>
      <p:sp>
        <p:nvSpPr>
          <p:cNvPr id="22" name="TextBox 21">
            <a:extLst>
              <a:ext uri="{FF2B5EF4-FFF2-40B4-BE49-F238E27FC236}">
                <a16:creationId xmlns:a16="http://schemas.microsoft.com/office/drawing/2014/main" id="{F89D23E6-9D46-1575-ED3C-C08CD2AB80AA}"/>
              </a:ext>
            </a:extLst>
          </p:cNvPr>
          <p:cNvSpPr txBox="1"/>
          <p:nvPr/>
        </p:nvSpPr>
        <p:spPr>
          <a:xfrm>
            <a:off x="5891349" y="4153989"/>
            <a:ext cx="184731" cy="369332"/>
          </a:xfrm>
          <a:prstGeom prst="rect">
            <a:avLst/>
          </a:prstGeom>
          <a:noFill/>
        </p:spPr>
        <p:txBody>
          <a:bodyPr wrap="square" rtlCol="0">
            <a:spAutoFit/>
          </a:bodyPr>
          <a:lstStyle/>
          <a:p>
            <a:endParaRPr lang="en-US" dirty="0"/>
          </a:p>
        </p:txBody>
      </p:sp>
      <p:sp>
        <p:nvSpPr>
          <p:cNvPr id="23" name="TextBox 22">
            <a:extLst>
              <a:ext uri="{FF2B5EF4-FFF2-40B4-BE49-F238E27FC236}">
                <a16:creationId xmlns:a16="http://schemas.microsoft.com/office/drawing/2014/main" id="{17B5AF74-FBAB-AE32-3A1E-A5FFED30AF0C}"/>
              </a:ext>
            </a:extLst>
          </p:cNvPr>
          <p:cNvSpPr txBox="1"/>
          <p:nvPr/>
        </p:nvSpPr>
        <p:spPr>
          <a:xfrm>
            <a:off x="5276669" y="3984645"/>
            <a:ext cx="6740434" cy="932802"/>
          </a:xfrm>
          <a:prstGeom prst="rect">
            <a:avLst/>
          </a:prstGeom>
          <a:noFill/>
        </p:spPr>
        <p:txBody>
          <a:bodyPr wrap="square" rtlCol="0">
            <a:spAutoFit/>
          </a:bodyPr>
          <a:lstStyle/>
          <a:p>
            <a:r>
              <a:rPr lang="en-US" dirty="0"/>
              <a:t>Features like </a:t>
            </a:r>
            <a:r>
              <a:rPr lang="en-US" dirty="0" err="1"/>
              <a:t>Administrative_Duration</a:t>
            </a:r>
            <a:r>
              <a:rPr lang="en-US" dirty="0"/>
              <a:t> and Informational have high absolute loadings. This means that these features are the most influential in defining the variance captured by PCA1</a:t>
            </a:r>
          </a:p>
        </p:txBody>
      </p:sp>
      <p:sp>
        <p:nvSpPr>
          <p:cNvPr id="24" name="TextBox 23">
            <a:extLst>
              <a:ext uri="{FF2B5EF4-FFF2-40B4-BE49-F238E27FC236}">
                <a16:creationId xmlns:a16="http://schemas.microsoft.com/office/drawing/2014/main" id="{F656FAE5-4566-6B37-A56D-4EC1D9BC2552}"/>
              </a:ext>
            </a:extLst>
          </p:cNvPr>
          <p:cNvSpPr txBox="1"/>
          <p:nvPr/>
        </p:nvSpPr>
        <p:spPr>
          <a:xfrm>
            <a:off x="5237480" y="4963125"/>
            <a:ext cx="6740434" cy="932802"/>
          </a:xfrm>
          <a:prstGeom prst="rect">
            <a:avLst/>
          </a:prstGeom>
          <a:noFill/>
        </p:spPr>
        <p:txBody>
          <a:bodyPr wrap="square" rtlCol="0">
            <a:spAutoFit/>
          </a:bodyPr>
          <a:lstStyle/>
          <a:p>
            <a:r>
              <a:rPr lang="en-US" dirty="0" err="1"/>
              <a:t>VisitorTypeIndex</a:t>
            </a:r>
            <a:r>
              <a:rPr lang="en-US" dirty="0"/>
              <a:t>, Administrative, and Informational have significant loadings on PCA2. Their contribution influences how data points are spread out on the PCA2 axis.</a:t>
            </a:r>
          </a:p>
        </p:txBody>
      </p:sp>
    </p:spTree>
    <p:extLst>
      <p:ext uri="{BB962C8B-B14F-4D97-AF65-F5344CB8AC3E}">
        <p14:creationId xmlns:p14="http://schemas.microsoft.com/office/powerpoint/2010/main" val="206830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3B30-87A3-040F-E8E3-E8B73A2484DB}"/>
              </a:ext>
            </a:extLst>
          </p:cNvPr>
          <p:cNvSpPr>
            <a:spLocks noGrp="1"/>
          </p:cNvSpPr>
          <p:nvPr>
            <p:ph type="title"/>
          </p:nvPr>
        </p:nvSpPr>
        <p:spPr>
          <a:xfrm>
            <a:off x="190599" y="351356"/>
            <a:ext cx="5648497" cy="1111684"/>
          </a:xfrm>
        </p:spPr>
        <p:txBody>
          <a:bodyPr/>
          <a:lstStyle/>
          <a:p>
            <a:r>
              <a:rPr lang="en-US" sz="3500" b="1" i="0" u="none" strike="noStrike" dirty="0">
                <a:effectLst/>
                <a:latin typeface="Calibri" panose="020F0502020204030204" pitchFamily="34" charset="0"/>
                <a:cs typeface="Calibri" panose="020F0502020204030204" pitchFamily="34" charset="0"/>
              </a:rPr>
              <a:t>PREDICTION AND INFERENCE GOALS</a:t>
            </a:r>
            <a:endParaRPr lang="en-US" sz="35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6FF66ACC-BDBD-0298-B62F-C9701BB8B193}"/>
              </a:ext>
            </a:extLst>
          </p:cNvPr>
          <p:cNvSpPr>
            <a:spLocks noGrp="1"/>
          </p:cNvSpPr>
          <p:nvPr>
            <p:ph type="body" idx="2"/>
          </p:nvPr>
        </p:nvSpPr>
        <p:spPr>
          <a:xfrm>
            <a:off x="6252754" y="1122630"/>
            <a:ext cx="5400650" cy="1895664"/>
          </a:xfrm>
        </p:spPr>
        <p:txBody>
          <a:bodyPr/>
          <a:lstStyle/>
          <a:p>
            <a:pPr algn="l">
              <a:buFont typeface="Arial" panose="020B0604020202020204" pitchFamily="34" charset="0"/>
              <a:buChar char="•"/>
            </a:pPr>
            <a:r>
              <a:rPr lang="en-US" sz="2000" b="0" i="0" u="none" strike="noStrike" dirty="0">
                <a:effectLst/>
              </a:rPr>
              <a:t>The project aims to predict whether a session will result in revenue on a website, which is a binary classification task.</a:t>
            </a:r>
          </a:p>
          <a:p>
            <a:pPr marL="194729" indent="0" algn="l">
              <a:buNone/>
            </a:pPr>
            <a:endParaRPr lang="en-US" sz="2000" b="0" i="0" u="none" strike="noStrike" dirty="0">
              <a:effectLst/>
            </a:endParaRPr>
          </a:p>
          <a:p>
            <a:pPr algn="l">
              <a:buFont typeface="Arial" panose="020B0604020202020204" pitchFamily="34" charset="0"/>
              <a:buChar char="•"/>
            </a:pPr>
            <a:r>
              <a:rPr lang="en-US" sz="2000" b="0" i="0" u="none" strike="noStrike" dirty="0">
                <a:effectLst/>
              </a:rPr>
              <a:t>The inference objective is to understand which model best predicts revenue generation and to interpret the model's performance metrics.</a:t>
            </a:r>
          </a:p>
          <a:p>
            <a:endParaRPr lang="en-US" sz="1700" dirty="0"/>
          </a:p>
        </p:txBody>
      </p:sp>
    </p:spTree>
    <p:extLst>
      <p:ext uri="{BB962C8B-B14F-4D97-AF65-F5344CB8AC3E}">
        <p14:creationId xmlns:p14="http://schemas.microsoft.com/office/powerpoint/2010/main" val="151024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97C2-EDC1-3336-A83D-6946C21EDBB0}"/>
              </a:ext>
            </a:extLst>
          </p:cNvPr>
          <p:cNvSpPr>
            <a:spLocks noGrp="1"/>
          </p:cNvSpPr>
          <p:nvPr>
            <p:ph type="title"/>
          </p:nvPr>
        </p:nvSpPr>
        <p:spPr>
          <a:xfrm>
            <a:off x="203313" y="233705"/>
            <a:ext cx="5701097" cy="1294649"/>
          </a:xfrm>
        </p:spPr>
        <p:txBody>
          <a:bodyPr/>
          <a:lstStyle/>
          <a:p>
            <a:r>
              <a:rPr lang="en-US" sz="3500" b="1" i="0" u="none" strike="noStrike" dirty="0">
                <a:solidFill>
                  <a:schemeClr val="bg1"/>
                </a:solidFill>
                <a:effectLst/>
                <a:latin typeface="+mn-lt"/>
              </a:rPr>
              <a:t>INTERESTING/SURPRISING RESULTS</a:t>
            </a:r>
            <a:endParaRPr lang="en-US" sz="3500" dirty="0">
              <a:solidFill>
                <a:schemeClr val="bg1"/>
              </a:solidFill>
              <a:latin typeface="+mn-lt"/>
            </a:endParaRPr>
          </a:p>
        </p:txBody>
      </p:sp>
      <p:sp>
        <p:nvSpPr>
          <p:cNvPr id="4" name="Text Placeholder 3">
            <a:extLst>
              <a:ext uri="{FF2B5EF4-FFF2-40B4-BE49-F238E27FC236}">
                <a16:creationId xmlns:a16="http://schemas.microsoft.com/office/drawing/2014/main" id="{C31F9444-4832-DB0E-B4C1-36D8440F62B1}"/>
              </a:ext>
            </a:extLst>
          </p:cNvPr>
          <p:cNvSpPr>
            <a:spLocks noGrp="1"/>
          </p:cNvSpPr>
          <p:nvPr>
            <p:ph type="body" idx="2"/>
          </p:nvPr>
        </p:nvSpPr>
        <p:spPr>
          <a:xfrm>
            <a:off x="6096000" y="2190223"/>
            <a:ext cx="5469082" cy="2018096"/>
          </a:xfrm>
        </p:spPr>
        <p:txBody>
          <a:bodyPr/>
          <a:lstStyle/>
          <a:p>
            <a:pPr algn="l">
              <a:buFont typeface="Arial" panose="020B0604020202020204" pitchFamily="34" charset="0"/>
              <a:buChar char="•"/>
            </a:pPr>
            <a:r>
              <a:rPr lang="en-US" sz="1700" b="0" i="0" u="none" strike="noStrike" dirty="0">
                <a:effectLst/>
              </a:rPr>
              <a:t>Gradient Boosting Trees (GBT) have the highest AUC score, suggesting they perform best in balancing the true positive rate against the false positive rate.</a:t>
            </a:r>
          </a:p>
          <a:p>
            <a:pPr algn="l">
              <a:buFont typeface="Arial" panose="020B0604020202020204" pitchFamily="34" charset="0"/>
              <a:buChar char="•"/>
            </a:pPr>
            <a:endParaRPr lang="en-US" sz="1700" b="0" i="0" u="none" strike="noStrike" dirty="0">
              <a:effectLst/>
            </a:endParaRPr>
          </a:p>
          <a:p>
            <a:pPr algn="l">
              <a:buFont typeface="Arial" panose="020B0604020202020204" pitchFamily="34" charset="0"/>
              <a:buChar char="•"/>
            </a:pPr>
            <a:r>
              <a:rPr lang="en-US" sz="1700" b="0" i="0" u="none" strike="noStrike" dirty="0">
                <a:effectLst/>
              </a:rPr>
              <a:t>Logistic Regression, despite being a simpler model, shows competitive performance with an AUC close to that of the more complex Random Forest model.</a:t>
            </a:r>
          </a:p>
        </p:txBody>
      </p:sp>
    </p:spTree>
    <p:extLst>
      <p:ext uri="{BB962C8B-B14F-4D97-AF65-F5344CB8AC3E}">
        <p14:creationId xmlns:p14="http://schemas.microsoft.com/office/powerpoint/2010/main" val="161034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1269-2BD1-E120-2A46-D8C2D17EE7F7}"/>
              </a:ext>
            </a:extLst>
          </p:cNvPr>
          <p:cNvSpPr>
            <a:spLocks noGrp="1"/>
          </p:cNvSpPr>
          <p:nvPr>
            <p:ph type="title"/>
          </p:nvPr>
        </p:nvSpPr>
        <p:spPr>
          <a:xfrm>
            <a:off x="440129" y="499270"/>
            <a:ext cx="4783231" cy="507018"/>
          </a:xfrm>
        </p:spPr>
        <p:txBody>
          <a:bodyPr/>
          <a:lstStyle/>
          <a:p>
            <a:r>
              <a:rPr lang="en-US" sz="3500" b="1" i="0" u="none" strike="noStrike" dirty="0">
                <a:effectLst/>
                <a:latin typeface="+mn-lt"/>
              </a:rPr>
              <a:t>SUMMARY OF METHODS USED</a:t>
            </a:r>
            <a:endParaRPr lang="en-US" sz="3500" dirty="0">
              <a:latin typeface="+mn-lt"/>
            </a:endParaRPr>
          </a:p>
        </p:txBody>
      </p:sp>
      <p:sp>
        <p:nvSpPr>
          <p:cNvPr id="4" name="Text Placeholder 3">
            <a:extLst>
              <a:ext uri="{FF2B5EF4-FFF2-40B4-BE49-F238E27FC236}">
                <a16:creationId xmlns:a16="http://schemas.microsoft.com/office/drawing/2014/main" id="{9E7DC6AB-5C40-1083-806B-CA259AB01E3A}"/>
              </a:ext>
            </a:extLst>
          </p:cNvPr>
          <p:cNvSpPr>
            <a:spLocks noGrp="1"/>
          </p:cNvSpPr>
          <p:nvPr>
            <p:ph type="body" idx="2"/>
          </p:nvPr>
        </p:nvSpPr>
        <p:spPr>
          <a:xfrm>
            <a:off x="6327466" y="2156791"/>
            <a:ext cx="4946669" cy="2737327"/>
          </a:xfrm>
        </p:spPr>
        <p:txBody>
          <a:bodyPr/>
          <a:lstStyle/>
          <a:p>
            <a:pPr algn="l">
              <a:buFont typeface="Arial" panose="020B0604020202020204" pitchFamily="34" charset="0"/>
              <a:buChar char="•"/>
            </a:pPr>
            <a:r>
              <a:rPr lang="en-US" sz="1700" b="0" i="0" u="none" strike="noStrike" dirty="0">
                <a:effectLst/>
              </a:rPr>
              <a:t>Three machine learning models were trained and tested: Logistic Regression (LR), Gradient Boosting Trees (GBT), and Random Forest (RF).</a:t>
            </a:r>
          </a:p>
          <a:p>
            <a:pPr marL="194729" indent="0" algn="l">
              <a:buNone/>
            </a:pPr>
            <a:endParaRPr lang="en-US" sz="1700" b="0" i="0" u="none" strike="noStrike" dirty="0">
              <a:effectLst/>
            </a:endParaRPr>
          </a:p>
          <a:p>
            <a:pPr algn="l">
              <a:buFont typeface="Arial" panose="020B0604020202020204" pitchFamily="34" charset="0"/>
              <a:buChar char="•"/>
            </a:pPr>
            <a:r>
              <a:rPr lang="en-US" sz="1700" b="0" i="0" u="none" strike="noStrike" dirty="0">
                <a:effectLst/>
              </a:rPr>
              <a:t>The models were evaluated using multiple metrics: AUC, accuracy, precision, recall, and F1 score.</a:t>
            </a:r>
          </a:p>
          <a:p>
            <a:pPr marL="194729" indent="0" algn="l">
              <a:buNone/>
            </a:pPr>
            <a:endParaRPr lang="en-US" sz="1700" b="0" i="0" u="none" strike="noStrike" dirty="0">
              <a:effectLst/>
            </a:endParaRPr>
          </a:p>
          <a:p>
            <a:pPr algn="l">
              <a:buFont typeface="Arial" panose="020B0604020202020204" pitchFamily="34" charset="0"/>
              <a:buChar char="•"/>
            </a:pPr>
            <a:r>
              <a:rPr lang="en-US" sz="1700" b="0" i="0" u="none" strike="noStrike" dirty="0">
                <a:effectLst/>
              </a:rPr>
              <a:t>An ROC curve was plotted to visualize the performance of each model.</a:t>
            </a:r>
          </a:p>
          <a:p>
            <a:endParaRPr lang="en-US" sz="1700" dirty="0"/>
          </a:p>
        </p:txBody>
      </p:sp>
      <p:pic>
        <p:nvPicPr>
          <p:cNvPr id="6" name="Picture 5">
            <a:extLst>
              <a:ext uri="{FF2B5EF4-FFF2-40B4-BE49-F238E27FC236}">
                <a16:creationId xmlns:a16="http://schemas.microsoft.com/office/drawing/2014/main" id="{B0A5B68E-5FE2-D2BB-5A0A-5DCA902D8243}"/>
              </a:ext>
            </a:extLst>
          </p:cNvPr>
          <p:cNvPicPr>
            <a:picLocks noChangeAspect="1"/>
          </p:cNvPicPr>
          <p:nvPr/>
        </p:nvPicPr>
        <p:blipFill>
          <a:blip r:embed="rId2"/>
          <a:stretch>
            <a:fillRect/>
          </a:stretch>
        </p:blipFill>
        <p:spPr>
          <a:xfrm>
            <a:off x="90055" y="2068784"/>
            <a:ext cx="5863936" cy="4622961"/>
          </a:xfrm>
          <a:prstGeom prst="rect">
            <a:avLst/>
          </a:prstGeom>
        </p:spPr>
      </p:pic>
    </p:spTree>
    <p:extLst>
      <p:ext uri="{BB962C8B-B14F-4D97-AF65-F5344CB8AC3E}">
        <p14:creationId xmlns:p14="http://schemas.microsoft.com/office/powerpoint/2010/main" val="2991723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9321-593D-3DC7-758B-F29B00403DD5}"/>
              </a:ext>
            </a:extLst>
          </p:cNvPr>
          <p:cNvSpPr>
            <a:spLocks noGrp="1"/>
          </p:cNvSpPr>
          <p:nvPr>
            <p:ph type="title"/>
          </p:nvPr>
        </p:nvSpPr>
        <p:spPr>
          <a:xfrm>
            <a:off x="573329" y="704512"/>
            <a:ext cx="3868042" cy="635000"/>
          </a:xfrm>
        </p:spPr>
        <p:txBody>
          <a:bodyPr/>
          <a:lstStyle/>
          <a:p>
            <a:r>
              <a:rPr lang="en-US" sz="3500" b="1" i="0" u="none" strike="noStrike" dirty="0">
                <a:effectLst/>
                <a:latin typeface="+mn-lt"/>
              </a:rPr>
              <a:t>RESULTS SUMMARY</a:t>
            </a:r>
            <a:endParaRPr lang="en-US" sz="3500" dirty="0">
              <a:latin typeface="+mn-lt"/>
            </a:endParaRPr>
          </a:p>
        </p:txBody>
      </p:sp>
      <p:sp>
        <p:nvSpPr>
          <p:cNvPr id="4" name="Text Placeholder 3">
            <a:extLst>
              <a:ext uri="{FF2B5EF4-FFF2-40B4-BE49-F238E27FC236}">
                <a16:creationId xmlns:a16="http://schemas.microsoft.com/office/drawing/2014/main" id="{74AA7678-6BE7-5FD4-1CFC-86B32E94FBDD}"/>
              </a:ext>
            </a:extLst>
          </p:cNvPr>
          <p:cNvSpPr>
            <a:spLocks noGrp="1"/>
          </p:cNvSpPr>
          <p:nvPr>
            <p:ph type="body" idx="2"/>
          </p:nvPr>
        </p:nvSpPr>
        <p:spPr>
          <a:xfrm>
            <a:off x="6096000" y="2692914"/>
            <a:ext cx="5822373" cy="2113873"/>
          </a:xfrm>
        </p:spPr>
        <p:txBody>
          <a:bodyPr/>
          <a:lstStyle/>
          <a:p>
            <a:pPr algn="l">
              <a:buFont typeface="Arial" panose="020B0604020202020204" pitchFamily="34" charset="0"/>
              <a:buChar char="•"/>
            </a:pPr>
            <a:r>
              <a:rPr lang="en-US" sz="1700" b="0" i="0" u="none" strike="noStrike" dirty="0">
                <a:effectLst/>
              </a:rPr>
              <a:t>LR showed an AUC of 0.881, accuracy of 0.880, precision of 0.730, recall of 0.366, and F1 score of 0.861.</a:t>
            </a:r>
          </a:p>
          <a:p>
            <a:pPr marL="194729" indent="0" algn="l">
              <a:buNone/>
            </a:pPr>
            <a:endParaRPr lang="en-US" sz="1700" b="0" i="0" u="none" strike="noStrike" dirty="0">
              <a:effectLst/>
            </a:endParaRPr>
          </a:p>
          <a:p>
            <a:pPr algn="l">
              <a:buFont typeface="Arial" panose="020B0604020202020204" pitchFamily="34" charset="0"/>
              <a:buChar char="•"/>
            </a:pPr>
            <a:r>
              <a:rPr lang="en-US" sz="1700" b="0" i="0" u="none" strike="noStrike" dirty="0">
                <a:effectLst/>
              </a:rPr>
              <a:t>GBT had an AUC of 0.921, accuracy of 0.897, precision of 0.703, recall of 0.592, and F1 score of 0.839.</a:t>
            </a:r>
          </a:p>
          <a:p>
            <a:pPr marL="194729" indent="0" algn="l">
              <a:buNone/>
            </a:pPr>
            <a:endParaRPr lang="en-US" sz="1700" b="0" i="0" u="none" strike="noStrike" dirty="0">
              <a:effectLst/>
            </a:endParaRPr>
          </a:p>
          <a:p>
            <a:pPr algn="l">
              <a:buFont typeface="Arial" panose="020B0604020202020204" pitchFamily="34" charset="0"/>
              <a:buChar char="•"/>
            </a:pPr>
            <a:r>
              <a:rPr lang="en-US" sz="1700" b="0" i="0" u="none" strike="noStrike" dirty="0">
                <a:effectLst/>
              </a:rPr>
              <a:t>RF resulted in an AUC of 0.902, accuracy of 0.895, precision of 0.759, recall of 0.477, and F1 score of 0.884.</a:t>
            </a:r>
          </a:p>
          <a:p>
            <a:endParaRPr lang="en-US" sz="1700" dirty="0"/>
          </a:p>
        </p:txBody>
      </p:sp>
      <p:pic>
        <p:nvPicPr>
          <p:cNvPr id="6" name="Picture 5">
            <a:extLst>
              <a:ext uri="{FF2B5EF4-FFF2-40B4-BE49-F238E27FC236}">
                <a16:creationId xmlns:a16="http://schemas.microsoft.com/office/drawing/2014/main" id="{F21FF2E3-7D9E-3506-B23A-F8170B5EC63C}"/>
              </a:ext>
            </a:extLst>
          </p:cNvPr>
          <p:cNvPicPr>
            <a:picLocks noChangeAspect="1"/>
          </p:cNvPicPr>
          <p:nvPr/>
        </p:nvPicPr>
        <p:blipFill>
          <a:blip r:embed="rId2"/>
          <a:stretch>
            <a:fillRect/>
          </a:stretch>
        </p:blipFill>
        <p:spPr>
          <a:xfrm>
            <a:off x="573329" y="2126999"/>
            <a:ext cx="5130800" cy="635000"/>
          </a:xfrm>
          <a:prstGeom prst="rect">
            <a:avLst/>
          </a:prstGeom>
        </p:spPr>
      </p:pic>
      <p:pic>
        <p:nvPicPr>
          <p:cNvPr id="7" name="Picture 6">
            <a:extLst>
              <a:ext uri="{FF2B5EF4-FFF2-40B4-BE49-F238E27FC236}">
                <a16:creationId xmlns:a16="http://schemas.microsoft.com/office/drawing/2014/main" id="{74B8E7BE-CFB3-1705-2E32-EF7794FBF330}"/>
              </a:ext>
            </a:extLst>
          </p:cNvPr>
          <p:cNvPicPr>
            <a:picLocks noChangeAspect="1"/>
          </p:cNvPicPr>
          <p:nvPr/>
        </p:nvPicPr>
        <p:blipFill>
          <a:blip r:embed="rId3"/>
          <a:stretch>
            <a:fillRect/>
          </a:stretch>
        </p:blipFill>
        <p:spPr>
          <a:xfrm>
            <a:off x="573329" y="2922895"/>
            <a:ext cx="5130800" cy="635000"/>
          </a:xfrm>
          <a:prstGeom prst="rect">
            <a:avLst/>
          </a:prstGeom>
        </p:spPr>
      </p:pic>
      <p:pic>
        <p:nvPicPr>
          <p:cNvPr id="8" name="Picture 7">
            <a:extLst>
              <a:ext uri="{FF2B5EF4-FFF2-40B4-BE49-F238E27FC236}">
                <a16:creationId xmlns:a16="http://schemas.microsoft.com/office/drawing/2014/main" id="{300C53F6-0F15-CD97-5929-45FBE9C81F62}"/>
              </a:ext>
            </a:extLst>
          </p:cNvPr>
          <p:cNvPicPr>
            <a:picLocks noChangeAspect="1"/>
          </p:cNvPicPr>
          <p:nvPr/>
        </p:nvPicPr>
        <p:blipFill>
          <a:blip r:embed="rId4"/>
          <a:stretch>
            <a:fillRect/>
          </a:stretch>
        </p:blipFill>
        <p:spPr>
          <a:xfrm>
            <a:off x="573329" y="3693391"/>
            <a:ext cx="5130800" cy="660400"/>
          </a:xfrm>
          <a:prstGeom prst="rect">
            <a:avLst/>
          </a:prstGeom>
        </p:spPr>
      </p:pic>
      <p:pic>
        <p:nvPicPr>
          <p:cNvPr id="9" name="Picture 8">
            <a:extLst>
              <a:ext uri="{FF2B5EF4-FFF2-40B4-BE49-F238E27FC236}">
                <a16:creationId xmlns:a16="http://schemas.microsoft.com/office/drawing/2014/main" id="{26D2CFA3-CA99-CABC-1EED-0CEE0A91BCAF}"/>
              </a:ext>
            </a:extLst>
          </p:cNvPr>
          <p:cNvPicPr>
            <a:picLocks noChangeAspect="1"/>
          </p:cNvPicPr>
          <p:nvPr/>
        </p:nvPicPr>
        <p:blipFill>
          <a:blip r:embed="rId5"/>
          <a:stretch>
            <a:fillRect/>
          </a:stretch>
        </p:blipFill>
        <p:spPr>
          <a:xfrm>
            <a:off x="573329" y="4501987"/>
            <a:ext cx="5130800" cy="635000"/>
          </a:xfrm>
          <a:prstGeom prst="rect">
            <a:avLst/>
          </a:prstGeom>
        </p:spPr>
      </p:pic>
      <p:pic>
        <p:nvPicPr>
          <p:cNvPr id="10" name="Picture 9">
            <a:extLst>
              <a:ext uri="{FF2B5EF4-FFF2-40B4-BE49-F238E27FC236}">
                <a16:creationId xmlns:a16="http://schemas.microsoft.com/office/drawing/2014/main" id="{22C7E378-2B69-9E16-7A52-7BB2BF7E7C38}"/>
              </a:ext>
            </a:extLst>
          </p:cNvPr>
          <p:cNvPicPr>
            <a:picLocks noChangeAspect="1"/>
          </p:cNvPicPr>
          <p:nvPr/>
        </p:nvPicPr>
        <p:blipFill>
          <a:blip r:embed="rId6"/>
          <a:stretch>
            <a:fillRect/>
          </a:stretch>
        </p:blipFill>
        <p:spPr>
          <a:xfrm>
            <a:off x="573329" y="5285183"/>
            <a:ext cx="5130800" cy="609600"/>
          </a:xfrm>
          <a:prstGeom prst="rect">
            <a:avLst/>
          </a:prstGeom>
        </p:spPr>
      </p:pic>
    </p:spTree>
    <p:extLst>
      <p:ext uri="{BB962C8B-B14F-4D97-AF65-F5344CB8AC3E}">
        <p14:creationId xmlns:p14="http://schemas.microsoft.com/office/powerpoint/2010/main" val="180581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6883-B38B-0892-2D67-9D666584DF6A}"/>
              </a:ext>
            </a:extLst>
          </p:cNvPr>
          <p:cNvSpPr>
            <a:spLocks noGrp="1"/>
          </p:cNvSpPr>
          <p:nvPr>
            <p:ph type="title"/>
          </p:nvPr>
        </p:nvSpPr>
        <p:spPr>
          <a:xfrm>
            <a:off x="190499" y="1915845"/>
            <a:ext cx="5766164" cy="2329584"/>
          </a:xfrm>
        </p:spPr>
        <p:txBody>
          <a:bodyPr/>
          <a:lstStyle/>
          <a:p>
            <a:r>
              <a:rPr lang="en-US" sz="3500" b="1" i="0" u="none" strike="noStrike" dirty="0">
                <a:solidFill>
                  <a:schemeClr val="bg1"/>
                </a:solidFill>
                <a:effectLst/>
                <a:latin typeface="+mn-lt"/>
              </a:rPr>
              <a:t>SUMMARY OF ACHIEVEMENT</a:t>
            </a:r>
            <a:r>
              <a:rPr lang="en-US" sz="3500" b="1" dirty="0">
                <a:solidFill>
                  <a:schemeClr val="bg1"/>
                </a:solidFill>
                <a:latin typeface="+mn-lt"/>
              </a:rPr>
              <a:t> </a:t>
            </a:r>
            <a:r>
              <a:rPr lang="en-US" sz="3500" b="1" i="0" u="none" strike="noStrike" dirty="0">
                <a:solidFill>
                  <a:schemeClr val="bg1"/>
                </a:solidFill>
                <a:effectLst/>
                <a:latin typeface="+mn-lt"/>
              </a:rPr>
              <a:t>OF OUR GOALS</a:t>
            </a:r>
            <a:br>
              <a:rPr lang="en-US" sz="2600" b="1" i="0" u="none" strike="noStrike" dirty="0">
                <a:solidFill>
                  <a:schemeClr val="bg1"/>
                </a:solidFill>
                <a:effectLst/>
                <a:latin typeface="+mn-lt"/>
              </a:rPr>
            </a:br>
            <a:endParaRPr lang="en-US" sz="2600" b="1" dirty="0">
              <a:solidFill>
                <a:schemeClr val="bg1"/>
              </a:solidFill>
              <a:latin typeface="+mn-lt"/>
            </a:endParaRPr>
          </a:p>
        </p:txBody>
      </p:sp>
      <p:sp>
        <p:nvSpPr>
          <p:cNvPr id="4" name="Text Placeholder 3">
            <a:extLst>
              <a:ext uri="{FF2B5EF4-FFF2-40B4-BE49-F238E27FC236}">
                <a16:creationId xmlns:a16="http://schemas.microsoft.com/office/drawing/2014/main" id="{F012AD74-457D-B0E1-AA4E-98A92AB77A93}"/>
              </a:ext>
            </a:extLst>
          </p:cNvPr>
          <p:cNvSpPr>
            <a:spLocks noGrp="1"/>
          </p:cNvSpPr>
          <p:nvPr>
            <p:ph type="body" idx="2"/>
          </p:nvPr>
        </p:nvSpPr>
        <p:spPr>
          <a:xfrm>
            <a:off x="6096000" y="495227"/>
            <a:ext cx="5905500" cy="2841236"/>
          </a:xfrm>
        </p:spPr>
        <p:txBody>
          <a:bodyPr/>
          <a:lstStyle/>
          <a:p>
            <a:pPr marL="742950" lvl="1" indent="-285750">
              <a:buFont typeface="Arial" panose="020B0604020202020204" pitchFamily="34" charset="0"/>
              <a:buChar char="•"/>
            </a:pPr>
            <a:r>
              <a:rPr lang="en-US" sz="1700" b="0" i="0" u="none" strike="noStrike" dirty="0">
                <a:effectLst/>
              </a:rPr>
              <a:t>The features that most influence PCA1 and PCA2, as shown by their loadings, are </a:t>
            </a:r>
            <a:r>
              <a:rPr lang="en-US" sz="1700" b="0" i="0" u="none" strike="noStrike" dirty="0" err="1">
                <a:effectLst/>
              </a:rPr>
              <a:t>VisitorTypeIndex</a:t>
            </a:r>
            <a:r>
              <a:rPr lang="en-US" sz="1700" b="0" i="0" u="none" strike="noStrike" dirty="0">
                <a:effectLst/>
              </a:rPr>
              <a:t>, Administrative, </a:t>
            </a:r>
            <a:r>
              <a:rPr lang="en-US" sz="1700" b="0" i="0" u="none" strike="noStrike" dirty="0" err="1">
                <a:effectLst/>
              </a:rPr>
              <a:t>Administrative_duration</a:t>
            </a:r>
            <a:r>
              <a:rPr lang="en-US" sz="1700" b="0" i="0" u="none" strike="noStrike" dirty="0">
                <a:effectLst/>
              </a:rPr>
              <a:t>, and Informational. </a:t>
            </a:r>
          </a:p>
          <a:p>
            <a:pPr marL="742950" lvl="1" indent="-285750">
              <a:buFont typeface="Arial" panose="020B0604020202020204" pitchFamily="34" charset="0"/>
              <a:buChar char="•"/>
            </a:pPr>
            <a:r>
              <a:rPr lang="en-US" sz="1700" b="0" i="0" u="none" strike="noStrike" dirty="0">
                <a:effectLst/>
              </a:rPr>
              <a:t>Since PCA1 and PCA2 is highly correlated with the clusters, these features are likely pivotal in determining the cluster with the highest revenue conversion. Hence, focusing on strategies that leverage these aspects of customer engagement could be key to driving higher revenue.</a:t>
            </a:r>
          </a:p>
          <a:p>
            <a:pPr marL="742950" lvl="1" indent="-285750">
              <a:buFont typeface="Arial" panose="020B0604020202020204" pitchFamily="34" charset="0"/>
              <a:buChar char="•"/>
            </a:pPr>
            <a:r>
              <a:rPr lang="en-US" sz="1700" b="0" i="0" u="none" strike="noStrike" dirty="0">
                <a:effectLst/>
              </a:rPr>
              <a:t>GBT leads in AUC, a critical metric for imbalanced classes, which indicates a strong predictive ability. </a:t>
            </a:r>
            <a:r>
              <a:rPr lang="en-US" sz="1700" dirty="0"/>
              <a:t>We consider Recall to compare our models as we are more interested in predicting revenue generating sessions.</a:t>
            </a:r>
            <a:endParaRPr lang="en-US" sz="1700" b="0" i="0" u="none" strike="noStrike" dirty="0">
              <a:effectLst/>
            </a:endParaRPr>
          </a:p>
          <a:p>
            <a:pPr marL="742950" lvl="1" indent="-285750">
              <a:buFont typeface="Arial" panose="020B0604020202020204" pitchFamily="34" charset="0"/>
              <a:buChar char="•"/>
            </a:pPr>
            <a:r>
              <a:rPr lang="en-US" sz="1700" b="0" i="0" u="none" strike="noStrike">
                <a:effectLst/>
              </a:rPr>
              <a:t>LR</a:t>
            </a:r>
            <a:r>
              <a:rPr lang="en-US" sz="1700" b="0" i="0" u="none" strike="noStrike" dirty="0">
                <a:effectLst/>
              </a:rPr>
              <a:t>, while having the lowest recall, maintains strong performance in AUC and F1, indicating good model performance despite its simplicity.</a:t>
            </a:r>
          </a:p>
          <a:p>
            <a:pPr>
              <a:buFont typeface="Arial" panose="020B0604020202020204" pitchFamily="34" charset="0"/>
              <a:buChar char="•"/>
            </a:pPr>
            <a:endParaRPr lang="en-US" sz="1700" dirty="0"/>
          </a:p>
        </p:txBody>
      </p:sp>
    </p:spTree>
    <p:extLst>
      <p:ext uri="{BB962C8B-B14F-4D97-AF65-F5344CB8AC3E}">
        <p14:creationId xmlns:p14="http://schemas.microsoft.com/office/powerpoint/2010/main" val="1610429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9610-9FD0-272F-14D3-AE15BC51B149}"/>
              </a:ext>
            </a:extLst>
          </p:cNvPr>
          <p:cNvSpPr>
            <a:spLocks noGrp="1"/>
          </p:cNvSpPr>
          <p:nvPr>
            <p:ph type="title"/>
          </p:nvPr>
        </p:nvSpPr>
        <p:spPr>
          <a:xfrm>
            <a:off x="962645" y="440337"/>
            <a:ext cx="3900004" cy="529365"/>
          </a:xfrm>
        </p:spPr>
        <p:txBody>
          <a:bodyPr/>
          <a:lstStyle/>
          <a:p>
            <a:r>
              <a:rPr lang="en-US" sz="3500" b="1" kern="100" dirty="0">
                <a:solidFill>
                  <a:schemeClr val="bg1"/>
                </a:solidFill>
                <a:latin typeface="Calibri" panose="020F0502020204030204" pitchFamily="34" charset="0"/>
                <a:ea typeface="Calibri" panose="020F0502020204030204" pitchFamily="34" charset="0"/>
                <a:cs typeface="Calibri" panose="020F0502020204030204" pitchFamily="34" charset="0"/>
              </a:rPr>
              <a:t>PROJECT OVERVIEW</a:t>
            </a:r>
            <a:r>
              <a:rPr lang="en-US"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US" sz="3500" dirty="0">
              <a:solidFill>
                <a:schemeClr val="bg1"/>
              </a:solidFill>
            </a:endParaRPr>
          </a:p>
        </p:txBody>
      </p:sp>
      <p:sp>
        <p:nvSpPr>
          <p:cNvPr id="4" name="Text Placeholder 3">
            <a:extLst>
              <a:ext uri="{FF2B5EF4-FFF2-40B4-BE49-F238E27FC236}">
                <a16:creationId xmlns:a16="http://schemas.microsoft.com/office/drawing/2014/main" id="{0A989A1F-D3CF-28F8-6AC9-84441EFC2965}"/>
              </a:ext>
            </a:extLst>
          </p:cNvPr>
          <p:cNvSpPr>
            <a:spLocks noGrp="1"/>
          </p:cNvSpPr>
          <p:nvPr>
            <p:ph type="body" idx="2"/>
          </p:nvPr>
        </p:nvSpPr>
        <p:spPr>
          <a:xfrm>
            <a:off x="6096000" y="2585131"/>
            <a:ext cx="5555855" cy="2267424"/>
          </a:xfrm>
        </p:spPr>
        <p:txBody>
          <a:bodyPr/>
          <a:lstStyle/>
          <a:p>
            <a:pPr marL="194729" indent="0" algn="l">
              <a:buNone/>
            </a:pPr>
            <a:r>
              <a:rPr lang="en-US" sz="1700" b="0" i="0" u="none" strike="noStrike" dirty="0">
                <a:solidFill>
                  <a:srgbClr val="374151"/>
                </a:solidFill>
                <a:effectLst/>
                <a:latin typeface="Calibri" panose="020F0502020204030204" pitchFamily="34" charset="0"/>
                <a:cs typeface="Calibri" panose="020F0502020204030204" pitchFamily="34" charset="0"/>
              </a:rPr>
              <a:t>Our project focuses on analyzing online shopper behavior and website performance using PySpark. It aims to explore data, create visualizations, and derive insights to improve the online shopping experience, enhance marketing strategies, and increase revenue. The analysis will identify key patterns and factors affecting website efficiency, user engagement, and sales, providing actionable recommendations for e-commerce optimization.</a:t>
            </a:r>
          </a:p>
        </p:txBody>
      </p:sp>
    </p:spTree>
    <p:extLst>
      <p:ext uri="{BB962C8B-B14F-4D97-AF65-F5344CB8AC3E}">
        <p14:creationId xmlns:p14="http://schemas.microsoft.com/office/powerpoint/2010/main" val="142381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39B7-063D-0074-CABF-21AF8F514862}"/>
              </a:ext>
            </a:extLst>
          </p:cNvPr>
          <p:cNvSpPr>
            <a:spLocks noGrp="1"/>
          </p:cNvSpPr>
          <p:nvPr>
            <p:ph type="title"/>
          </p:nvPr>
        </p:nvSpPr>
        <p:spPr>
          <a:xfrm>
            <a:off x="991441" y="877633"/>
            <a:ext cx="4717027" cy="742162"/>
          </a:xfrm>
        </p:spPr>
        <p:txBody>
          <a:bodyPr/>
          <a:lstStyle/>
          <a:p>
            <a:r>
              <a:rPr lang="en-US"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SET DESCRIPTION</a:t>
            </a:r>
            <a:r>
              <a:rPr lang="en-US" sz="26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br>
              <a:rPr lang="en-US" sz="2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600" b="1" dirty="0">
              <a:solidFill>
                <a:schemeClr val="bg1"/>
              </a:solidFill>
            </a:endParaRPr>
          </a:p>
        </p:txBody>
      </p:sp>
      <p:sp>
        <p:nvSpPr>
          <p:cNvPr id="4" name="Text Placeholder 3">
            <a:extLst>
              <a:ext uri="{FF2B5EF4-FFF2-40B4-BE49-F238E27FC236}">
                <a16:creationId xmlns:a16="http://schemas.microsoft.com/office/drawing/2014/main" id="{72E20DF9-8641-88C7-9B01-A829823FBEC4}"/>
              </a:ext>
            </a:extLst>
          </p:cNvPr>
          <p:cNvSpPr>
            <a:spLocks noGrp="1"/>
          </p:cNvSpPr>
          <p:nvPr>
            <p:ph type="body" idx="2"/>
          </p:nvPr>
        </p:nvSpPr>
        <p:spPr>
          <a:xfrm>
            <a:off x="6096000" y="2060711"/>
            <a:ext cx="5912427" cy="3041225"/>
          </a:xfrm>
        </p:spPr>
        <p:txBody>
          <a:bodyPr/>
          <a:lstStyle/>
          <a:p>
            <a:pPr marL="342900" indent="-3429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Overview: </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are using the "Online Shoppers Intention" dataset, which contains information about online shoppers' behavior on an e-commerce website. The dataset includes various features related to the visitor, their interaction with the website, and whether they made a purchase or not.</a:t>
            </a: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Number of Rows and Columns: </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contains 12331 rows and 18 columns.</a:t>
            </a:r>
          </a:p>
          <a:p>
            <a:pPr marL="342900" indent="-342900"/>
            <a:endParaRPr lang="en-US" sz="1700" u="sng"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Data-Set Link:</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700"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https://www.kaggle.com/datasets/henrysue/online-shoppers-intention/</a:t>
            </a: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endParaRPr lang="en-US" sz="1700" dirty="0">
              <a:latin typeface="Calibri" panose="020F0502020204030204" pitchFamily="34" charset="0"/>
              <a:cs typeface="Calibri" panose="020F0502020204030204" pitchFamily="34" charset="0"/>
            </a:endParaRPr>
          </a:p>
          <a:p>
            <a:pPr marL="0" indent="0">
              <a:buNone/>
            </a:pPr>
            <a:endPar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endParaRPr lang="en-US" sz="17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endParaRPr lang="en-US" sz="17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762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E7BB8-4266-7EBF-9135-76D43799ECF5}"/>
              </a:ext>
            </a:extLst>
          </p:cNvPr>
          <p:cNvSpPr>
            <a:spLocks noGrp="1"/>
          </p:cNvSpPr>
          <p:nvPr>
            <p:ph type="body" idx="2"/>
          </p:nvPr>
        </p:nvSpPr>
        <p:spPr>
          <a:xfrm>
            <a:off x="6096000" y="2202721"/>
            <a:ext cx="5881253" cy="5848291"/>
          </a:xfrm>
        </p:spPr>
        <p:txBody>
          <a:bodyPr/>
          <a:lstStyle/>
          <a:p>
            <a:pPr marL="0" indent="0">
              <a:buNone/>
            </a:pPr>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Sample Predictors: </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Some of the key predictors in the dataset include:</a:t>
            </a:r>
          </a:p>
          <a:p>
            <a:pPr marL="0" indent="0">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Administrative:</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Number of administrative pages visited.</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Informational:</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Number of informational pages visited.</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ProductRelated:</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Number of product-related pages visited.</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BounceRates:</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Bounce rate of the website.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ExitRates:</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Exit rate of the website.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PageValues:</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Page values indicating the importance of a page.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r>
              <a:rPr lang="en-US" sz="1700" u="sng"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VisitorType:</a:t>
            </a: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Type of visitor (Returning, New, or Other).</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194729" indent="0">
              <a:buNone/>
            </a:pPr>
            <a:endParaRPr lang="en-US" sz="1700" dirty="0"/>
          </a:p>
        </p:txBody>
      </p:sp>
      <p:sp>
        <p:nvSpPr>
          <p:cNvPr id="7" name="Title 1">
            <a:extLst>
              <a:ext uri="{FF2B5EF4-FFF2-40B4-BE49-F238E27FC236}">
                <a16:creationId xmlns:a16="http://schemas.microsoft.com/office/drawing/2014/main" id="{2C823D0F-CA85-6637-6689-BD9FAF850ADB}"/>
              </a:ext>
            </a:extLst>
          </p:cNvPr>
          <p:cNvSpPr>
            <a:spLocks noGrp="1"/>
          </p:cNvSpPr>
          <p:nvPr>
            <p:ph type="title"/>
          </p:nvPr>
        </p:nvSpPr>
        <p:spPr>
          <a:xfrm>
            <a:off x="982635" y="923749"/>
            <a:ext cx="4791147" cy="565417"/>
          </a:xfrm>
        </p:spPr>
        <p:txBody>
          <a:bodyPr/>
          <a:lstStyle/>
          <a:p>
            <a:r>
              <a:rPr lang="en-US" sz="35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DATA SET DESCRIPTION </a:t>
            </a:r>
            <a:r>
              <a:rPr lang="en-US" sz="2600" b="1"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br>
              <a:rPr lang="en-US" sz="2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600" b="1" dirty="0">
              <a:solidFill>
                <a:schemeClr val="bg1"/>
              </a:solidFill>
            </a:endParaRPr>
          </a:p>
        </p:txBody>
      </p:sp>
    </p:spTree>
    <p:extLst>
      <p:ext uri="{BB962C8B-B14F-4D97-AF65-F5344CB8AC3E}">
        <p14:creationId xmlns:p14="http://schemas.microsoft.com/office/powerpoint/2010/main" val="124128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639CAC-05CA-95EF-E25A-783E8F897157}"/>
              </a:ext>
            </a:extLst>
          </p:cNvPr>
          <p:cNvSpPr>
            <a:spLocks noGrp="1"/>
          </p:cNvSpPr>
          <p:nvPr>
            <p:ph type="body" idx="2"/>
          </p:nvPr>
        </p:nvSpPr>
        <p:spPr>
          <a:xfrm>
            <a:off x="6628804" y="1108505"/>
            <a:ext cx="5033260" cy="5459746"/>
          </a:xfrm>
        </p:spPr>
        <p:txBody>
          <a:bodyPr/>
          <a:lstStyle/>
          <a:p>
            <a:pPr>
              <a:buFont typeface="+mj-lt"/>
              <a:buAutoNum type="arabicPeriod"/>
            </a:pPr>
            <a:endParaRPr lang="en-US" sz="1700" b="0" i="0" u="none" strike="noStrike" dirty="0">
              <a:solidFill>
                <a:srgbClr val="374151"/>
              </a:solidFill>
              <a:effectLst/>
            </a:endParaRPr>
          </a:p>
          <a:p>
            <a:pPr marL="0" marR="0" lvl="0" indent="0">
              <a:spcBef>
                <a:spcPts val="0"/>
              </a:spcBef>
              <a:spcAft>
                <a:spcPts val="0"/>
              </a:spcAft>
              <a:buNone/>
            </a:pPr>
            <a:r>
              <a:rPr lang="en-US" sz="1700" b="1" kern="100" dirty="0">
                <a:effectLst/>
                <a:ea typeface="Calibri" panose="020F0502020204030204" pitchFamily="34" charset="0"/>
                <a:cs typeface="Calibri" panose="020F0502020204030204" pitchFamily="34" charset="0"/>
              </a:rPr>
              <a:t>1) Administrative vs Administrative_Duration, </a:t>
            </a:r>
            <a:endParaRPr lang="en-US" sz="1700" kern="100" dirty="0">
              <a:effectLst/>
              <a:ea typeface="Calibri" panose="020F0502020204030204" pitchFamily="34" charset="0"/>
              <a:cs typeface="Times New Roman" panose="02020603050405020304" pitchFamily="18" charset="0"/>
            </a:endParaRPr>
          </a:p>
          <a:p>
            <a:pPr marL="42344" marR="0" indent="0">
              <a:spcBef>
                <a:spcPts val="0"/>
              </a:spcBef>
              <a:spcAft>
                <a:spcPts val="0"/>
              </a:spcAft>
              <a:buNone/>
            </a:pPr>
            <a:r>
              <a:rPr lang="en-US" sz="1700" b="1" kern="100" dirty="0">
                <a:effectLst/>
                <a:ea typeface="Calibri" panose="020F0502020204030204" pitchFamily="34" charset="0"/>
                <a:cs typeface="Calibri" panose="020F0502020204030204" pitchFamily="34" charset="0"/>
              </a:rPr>
              <a:t>    Informational vs Informational_Duration, </a:t>
            </a:r>
            <a:endParaRPr lang="en-US" sz="1700" kern="100" dirty="0">
              <a:ea typeface="Calibri" panose="020F0502020204030204" pitchFamily="34" charset="0"/>
              <a:cs typeface="Times New Roman" panose="02020603050405020304" pitchFamily="18" charset="0"/>
            </a:endParaRPr>
          </a:p>
          <a:p>
            <a:pPr marL="42344" marR="0" indent="0">
              <a:spcBef>
                <a:spcPts val="0"/>
              </a:spcBef>
              <a:spcAft>
                <a:spcPts val="0"/>
              </a:spcAft>
              <a:buNone/>
            </a:pPr>
            <a:r>
              <a:rPr lang="en-US" sz="1700" b="1" kern="100" dirty="0">
                <a:effectLst/>
                <a:ea typeface="Calibri" panose="020F0502020204030204" pitchFamily="34" charset="0"/>
                <a:cs typeface="Times New Roman" panose="02020603050405020304" pitchFamily="18" charset="0"/>
              </a:rPr>
              <a:t>    </a:t>
            </a:r>
            <a:r>
              <a:rPr lang="en-US" sz="1700" b="1" kern="100" dirty="0">
                <a:effectLst/>
                <a:ea typeface="Calibri" panose="020F0502020204030204" pitchFamily="34" charset="0"/>
                <a:cs typeface="Calibri" panose="020F0502020204030204" pitchFamily="34" charset="0"/>
              </a:rPr>
              <a:t>ProductRelated vs ProductRelated_Duration:</a:t>
            </a:r>
            <a:endParaRPr lang="en-US" sz="1700" kern="100" dirty="0">
              <a:effectLst/>
              <a:ea typeface="Calibri" panose="020F0502020204030204" pitchFamily="34" charset="0"/>
              <a:cs typeface="Times New Roman" panose="02020603050405020304" pitchFamily="18" charset="0"/>
            </a:endParaRPr>
          </a:p>
          <a:p>
            <a:pPr marL="194729" indent="0">
              <a:buNone/>
            </a:pPr>
            <a:endParaRPr lang="en-US" sz="1700" dirty="0"/>
          </a:p>
          <a:p>
            <a:pPr marL="194729" indent="0">
              <a:buNone/>
            </a:pPr>
            <a:r>
              <a:rPr lang="en-US" sz="1700" b="0" i="0" u="none" strike="noStrike" dirty="0">
                <a:effectLst/>
              </a:rPr>
              <a:t>Higher engagement in administrative, informational, and product-related sections of a website correlates with longer time spent in these areas, driven by complex tasks, relevant information, and in-depth exploration, as indicated by correlations of 0.60, 0.62, and 0.86, respectively.</a:t>
            </a:r>
          </a:p>
          <a:p>
            <a:pPr>
              <a:buFont typeface="+mj-lt"/>
              <a:buAutoNum type="arabicPeriod"/>
            </a:pPr>
            <a:endParaRPr lang="en-US" sz="1700" dirty="0"/>
          </a:p>
          <a:p>
            <a:pPr marL="0" marR="0" lvl="0" indent="0">
              <a:spcBef>
                <a:spcPts val="0"/>
              </a:spcBef>
              <a:spcAft>
                <a:spcPts val="0"/>
              </a:spcAft>
              <a:buNone/>
            </a:pPr>
            <a:r>
              <a:rPr lang="en-US" sz="1700" b="1" kern="100" dirty="0">
                <a:effectLst/>
                <a:ea typeface="Calibri" panose="020F0502020204030204" pitchFamily="34" charset="0"/>
                <a:cs typeface="Calibri" panose="020F0502020204030204" pitchFamily="34" charset="0"/>
              </a:rPr>
              <a:t>2) BounceRates vs ExitRates</a:t>
            </a:r>
            <a:r>
              <a:rPr lang="en-US" sz="1700" kern="100" dirty="0">
                <a:effectLst/>
                <a:ea typeface="Calibri" panose="020F0502020204030204" pitchFamily="34" charset="0"/>
                <a:cs typeface="Calibri" panose="020F0502020204030204" pitchFamily="34" charset="0"/>
              </a:rPr>
              <a:t> shows a strong positive correlation of 0.91 which suggests that when bounce rates are high (users leave after viewing a single page), exit rates are also typically high.</a:t>
            </a:r>
            <a:endParaRPr lang="en-US" sz="1700" kern="100" dirty="0">
              <a:effectLst/>
              <a:ea typeface="Calibri" panose="020F0502020204030204" pitchFamily="34" charset="0"/>
              <a:cs typeface="Times New Roman" panose="02020603050405020304" pitchFamily="18" charset="0"/>
            </a:endParaRPr>
          </a:p>
          <a:p>
            <a:pPr marL="0" marR="0" lvl="0" indent="0">
              <a:spcBef>
                <a:spcPts val="0"/>
              </a:spcBef>
              <a:spcAft>
                <a:spcPts val="0"/>
              </a:spcAft>
              <a:buNone/>
            </a:pPr>
            <a:endParaRPr lang="en-US" sz="1700" kern="100" dirty="0">
              <a:ea typeface="Calibri" panose="020F0502020204030204" pitchFamily="34" charset="0"/>
              <a:cs typeface="Times New Roman" panose="02020603050405020304" pitchFamily="18" charset="0"/>
            </a:endParaRPr>
          </a:p>
          <a:p>
            <a:pPr marL="0" marR="0" lvl="0" indent="0">
              <a:spcBef>
                <a:spcPts val="0"/>
              </a:spcBef>
              <a:spcAft>
                <a:spcPts val="0"/>
              </a:spcAft>
              <a:buNone/>
            </a:pPr>
            <a:r>
              <a:rPr lang="en-US" sz="1700" b="1" kern="100" dirty="0">
                <a:effectLst/>
                <a:ea typeface="Calibri" panose="020F0502020204030204" pitchFamily="34" charset="0"/>
                <a:cs typeface="Times New Roman" panose="02020603050405020304" pitchFamily="18" charset="0"/>
              </a:rPr>
              <a:t>3) </a:t>
            </a:r>
            <a:r>
              <a:rPr lang="en-US" sz="1700" b="1" kern="100" dirty="0">
                <a:effectLst/>
                <a:ea typeface="Calibri" panose="020F0502020204030204" pitchFamily="34" charset="0"/>
                <a:cs typeface="Calibri" panose="020F0502020204030204" pitchFamily="34" charset="0"/>
              </a:rPr>
              <a:t>OperatingSystems vs Browser</a:t>
            </a:r>
            <a:r>
              <a:rPr lang="en-US" sz="1700" kern="100" dirty="0">
                <a:effectLst/>
                <a:ea typeface="Calibri" panose="020F0502020204030204" pitchFamily="34" charset="0"/>
                <a:cs typeface="Calibri" panose="020F0502020204030204" pitchFamily="34" charset="0"/>
              </a:rPr>
              <a:t> show a correlation of 0.22 which suggests a mild relationship between the type of operating system and browser. Some browsers might be more popular on specific operating systems.</a:t>
            </a:r>
            <a:endParaRPr lang="en-US" sz="1700" kern="100" dirty="0">
              <a:effectLst/>
              <a:ea typeface="Calibri" panose="020F0502020204030204" pitchFamily="34" charset="0"/>
              <a:cs typeface="Times New Roman" panose="02020603050405020304" pitchFamily="18" charset="0"/>
            </a:endParaRPr>
          </a:p>
          <a:p>
            <a:pPr>
              <a:buFont typeface="+mj-lt"/>
              <a:buAutoNum type="arabicPeriod"/>
            </a:pPr>
            <a:endParaRPr lang="en-US" sz="1700" dirty="0"/>
          </a:p>
        </p:txBody>
      </p:sp>
      <p:sp>
        <p:nvSpPr>
          <p:cNvPr id="5" name="Title 1">
            <a:extLst>
              <a:ext uri="{FF2B5EF4-FFF2-40B4-BE49-F238E27FC236}">
                <a16:creationId xmlns:a16="http://schemas.microsoft.com/office/drawing/2014/main" id="{48954102-E7B8-A0AA-5BFC-377236317AEB}"/>
              </a:ext>
            </a:extLst>
          </p:cNvPr>
          <p:cNvSpPr txBox="1">
            <a:spLocks/>
          </p:cNvSpPr>
          <p:nvPr/>
        </p:nvSpPr>
        <p:spPr>
          <a:xfrm>
            <a:off x="1004506" y="1108505"/>
            <a:ext cx="4440330" cy="491695"/>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Clr>
                <a:srgbClr val="FFFFFF"/>
              </a:buClr>
              <a:buSzPts val="3000"/>
              <a:buNone/>
              <a:defRPr sz="4000" kern="1200">
                <a:solidFill>
                  <a:srgbClr val="FFFFFF"/>
                </a:solidFill>
                <a:latin typeface="+mj-lt"/>
                <a:ea typeface="+mj-ea"/>
                <a:cs typeface="+mj-cs"/>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r>
              <a:rPr lang="en-US" sz="2600" b="1" dirty="0">
                <a:latin typeface="+mn-lt"/>
              </a:rPr>
              <a:t>EXPLORATORY DATA ANALYSIS</a:t>
            </a:r>
          </a:p>
        </p:txBody>
      </p:sp>
      <p:pic>
        <p:nvPicPr>
          <p:cNvPr id="6" name="Picture 5" descr="A graph with red and blue squares&#10;&#10;Description automatically generated">
            <a:extLst>
              <a:ext uri="{FF2B5EF4-FFF2-40B4-BE49-F238E27FC236}">
                <a16:creationId xmlns:a16="http://schemas.microsoft.com/office/drawing/2014/main" id="{D7DBEE2F-08CA-17AB-DE4E-EA5BE42A10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073" y="1956810"/>
            <a:ext cx="5361709" cy="4611441"/>
          </a:xfrm>
          <a:prstGeom prst="rect">
            <a:avLst/>
          </a:prstGeom>
          <a:noFill/>
          <a:ln>
            <a:noFill/>
          </a:ln>
        </p:spPr>
      </p:pic>
    </p:spTree>
    <p:extLst>
      <p:ext uri="{BB962C8B-B14F-4D97-AF65-F5344CB8AC3E}">
        <p14:creationId xmlns:p14="http://schemas.microsoft.com/office/powerpoint/2010/main" val="392216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606BFB-B547-A8E4-C042-1F5BEFFB9241}"/>
              </a:ext>
            </a:extLst>
          </p:cNvPr>
          <p:cNvSpPr>
            <a:spLocks noGrp="1"/>
          </p:cNvSpPr>
          <p:nvPr>
            <p:ph type="body" idx="2"/>
          </p:nvPr>
        </p:nvSpPr>
        <p:spPr>
          <a:xfrm>
            <a:off x="6618411" y="2686727"/>
            <a:ext cx="5092143" cy="2020355"/>
          </a:xfrm>
        </p:spPr>
        <p:txBody>
          <a:bodyPr/>
          <a:lstStyle/>
          <a:p>
            <a:pPr marL="194729" indent="0">
              <a:buNone/>
            </a:pPr>
            <a:r>
              <a:rPr lang="en-US" sz="1700" dirty="0"/>
              <a:t>The upward-sloping trend line showing a positive correlation between BounceRates and ExitRates, coupled with transactions clustering near this line, indicates that transactions are more likely to occur in scenarios where these two rates are aligned. This pattern suggests a predictable relationship between user engagement metrics and transaction likelihood.</a:t>
            </a:r>
          </a:p>
        </p:txBody>
      </p:sp>
      <p:pic>
        <p:nvPicPr>
          <p:cNvPr id="5" name="Picture 4" descr="A graph with blue dots and green lines&#10;&#10;Description automatically generated">
            <a:extLst>
              <a:ext uri="{FF2B5EF4-FFF2-40B4-BE49-F238E27FC236}">
                <a16:creationId xmlns:a16="http://schemas.microsoft.com/office/drawing/2014/main" id="{D5F58D7D-739F-C4FD-31F7-1CF6700744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3291" y="2372452"/>
            <a:ext cx="5403273" cy="4184211"/>
          </a:xfrm>
          <a:prstGeom prst="rect">
            <a:avLst/>
          </a:prstGeom>
          <a:noFill/>
          <a:ln>
            <a:noFill/>
          </a:ln>
        </p:spPr>
      </p:pic>
      <p:sp>
        <p:nvSpPr>
          <p:cNvPr id="6" name="Title 1">
            <a:extLst>
              <a:ext uri="{FF2B5EF4-FFF2-40B4-BE49-F238E27FC236}">
                <a16:creationId xmlns:a16="http://schemas.microsoft.com/office/drawing/2014/main" id="{54214798-B27C-0635-51A9-8D4195E4EDBA}"/>
              </a:ext>
            </a:extLst>
          </p:cNvPr>
          <p:cNvSpPr txBox="1">
            <a:spLocks/>
          </p:cNvSpPr>
          <p:nvPr/>
        </p:nvSpPr>
        <p:spPr>
          <a:xfrm>
            <a:off x="1004506" y="1108505"/>
            <a:ext cx="4440330" cy="491695"/>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Clr>
                <a:srgbClr val="FFFFFF"/>
              </a:buClr>
              <a:buSzPts val="3000"/>
              <a:buNone/>
              <a:defRPr sz="4000" kern="1200">
                <a:solidFill>
                  <a:srgbClr val="FFFFFF"/>
                </a:solidFill>
                <a:latin typeface="+mj-lt"/>
                <a:ea typeface="+mj-ea"/>
                <a:cs typeface="+mj-cs"/>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r>
              <a:rPr lang="en-US" sz="2600" b="1" dirty="0">
                <a:latin typeface="+mn-lt"/>
              </a:rPr>
              <a:t>EXPLORATORY DATA ANALYSIS</a:t>
            </a:r>
          </a:p>
        </p:txBody>
      </p:sp>
    </p:spTree>
    <p:extLst>
      <p:ext uri="{BB962C8B-B14F-4D97-AF65-F5344CB8AC3E}">
        <p14:creationId xmlns:p14="http://schemas.microsoft.com/office/powerpoint/2010/main" val="376290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41B209-DB92-B135-BC67-588B42DC34B7}"/>
              </a:ext>
            </a:extLst>
          </p:cNvPr>
          <p:cNvSpPr>
            <a:spLocks noGrp="1"/>
          </p:cNvSpPr>
          <p:nvPr>
            <p:ph type="body" idx="2"/>
          </p:nvPr>
        </p:nvSpPr>
        <p:spPr>
          <a:xfrm>
            <a:off x="6096000" y="1600200"/>
            <a:ext cx="5915891" cy="3734856"/>
          </a:xfrm>
        </p:spPr>
        <p:txBody>
          <a:bodyPr/>
          <a:lstStyle/>
          <a:p>
            <a:pPr marL="194729" indent="0">
              <a:buNone/>
            </a:pPr>
            <a:endParaRPr lang="en-US" sz="1700" dirty="0"/>
          </a:p>
          <a:p>
            <a:r>
              <a:rPr lang="en-US" sz="1700" u="sng" dirty="0"/>
              <a:t>Returning Visitor (85.57%): </a:t>
            </a:r>
            <a:r>
              <a:rPr lang="en-US" sz="1700" dirty="0"/>
              <a:t>This large green segment represents the majority of visitors, indicating that they are repeat visitors who have previously accessed the site.</a:t>
            </a:r>
          </a:p>
          <a:p>
            <a:pPr marL="194729" indent="0">
              <a:buNone/>
            </a:pPr>
            <a:endParaRPr lang="en-US" sz="1700" dirty="0"/>
          </a:p>
          <a:p>
            <a:r>
              <a:rPr lang="en-US" sz="1700" u="sng" dirty="0"/>
              <a:t>New Visitor (13.74%): </a:t>
            </a:r>
            <a:r>
              <a:rPr lang="en-US" sz="1700" dirty="0"/>
              <a:t>This smaller section, although significantly less than the returning visitors, represents those who are visiting the platform for the first time.</a:t>
            </a:r>
          </a:p>
          <a:p>
            <a:pPr marL="194729" indent="0">
              <a:buNone/>
            </a:pPr>
            <a:endParaRPr lang="en-US" sz="1700" dirty="0"/>
          </a:p>
          <a:p>
            <a:r>
              <a:rPr lang="en-US" sz="1700" u="sng" dirty="0"/>
              <a:t>Others (0.69%): </a:t>
            </a:r>
            <a:r>
              <a:rPr lang="en-US" sz="1700" dirty="0"/>
              <a:t>The smallest segment, labeled "Others," likely includes visitors who don't fit into the "Returning" or "New" categories. This might include bots, users not tracked due to disabled cookies, or any other group not easily classified.</a:t>
            </a:r>
          </a:p>
        </p:txBody>
      </p:sp>
      <p:pic>
        <p:nvPicPr>
          <p:cNvPr id="5" name="Picture 4" descr="A green pie chart with a number of visitors&#10;&#10;Description automatically generated">
            <a:extLst>
              <a:ext uri="{FF2B5EF4-FFF2-40B4-BE49-F238E27FC236}">
                <a16:creationId xmlns:a16="http://schemas.microsoft.com/office/drawing/2014/main" id="{56C107D0-DFCF-83D5-379B-D8F726B4C3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068" y="2021785"/>
            <a:ext cx="4936895" cy="4503706"/>
          </a:xfrm>
          <a:prstGeom prst="rect">
            <a:avLst/>
          </a:prstGeom>
          <a:noFill/>
          <a:ln>
            <a:noFill/>
          </a:ln>
        </p:spPr>
      </p:pic>
      <p:sp>
        <p:nvSpPr>
          <p:cNvPr id="6" name="Title 1">
            <a:extLst>
              <a:ext uri="{FF2B5EF4-FFF2-40B4-BE49-F238E27FC236}">
                <a16:creationId xmlns:a16="http://schemas.microsoft.com/office/drawing/2014/main" id="{2F7275B6-194E-194E-E7A6-3333781805BF}"/>
              </a:ext>
            </a:extLst>
          </p:cNvPr>
          <p:cNvSpPr txBox="1">
            <a:spLocks/>
          </p:cNvSpPr>
          <p:nvPr/>
        </p:nvSpPr>
        <p:spPr>
          <a:xfrm>
            <a:off x="1004506" y="1108505"/>
            <a:ext cx="4440330" cy="491695"/>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Clr>
                <a:srgbClr val="FFFFFF"/>
              </a:buClr>
              <a:buSzPts val="3000"/>
              <a:buNone/>
              <a:defRPr sz="4000" kern="1200">
                <a:solidFill>
                  <a:srgbClr val="FFFFFF"/>
                </a:solidFill>
                <a:latin typeface="+mj-lt"/>
                <a:ea typeface="+mj-ea"/>
                <a:cs typeface="+mj-cs"/>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r>
              <a:rPr lang="en-US" sz="2600" b="1" dirty="0">
                <a:latin typeface="+mn-lt"/>
              </a:rPr>
              <a:t>EXPLORATORY DATA ANALYSIS</a:t>
            </a:r>
          </a:p>
        </p:txBody>
      </p:sp>
    </p:spTree>
    <p:extLst>
      <p:ext uri="{BB962C8B-B14F-4D97-AF65-F5344CB8AC3E}">
        <p14:creationId xmlns:p14="http://schemas.microsoft.com/office/powerpoint/2010/main" val="74981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6E8403-F230-0B98-D156-95CC70436B86}"/>
              </a:ext>
            </a:extLst>
          </p:cNvPr>
          <p:cNvSpPr>
            <a:spLocks noGrp="1"/>
          </p:cNvSpPr>
          <p:nvPr>
            <p:ph type="body" idx="2"/>
          </p:nvPr>
        </p:nvSpPr>
        <p:spPr>
          <a:xfrm>
            <a:off x="6203373" y="1907409"/>
            <a:ext cx="5988627" cy="3236091"/>
          </a:xfrm>
        </p:spPr>
        <p:txBody>
          <a:bodyPr/>
          <a:lstStyle/>
          <a:p>
            <a:pPr marL="0" marR="0" indent="0">
              <a:spcBef>
                <a:spcPts val="0"/>
              </a:spcBef>
              <a:spcAft>
                <a:spcPts val="0"/>
              </a:spcAft>
              <a:buNone/>
            </a:pP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bar chart depicts the count of sessions by month, divided into two categories: 'True' (shown in green) and 'False' (shown in beige). The term 'sessions' typically refers to interactions or visits to a website.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Overall, sessions fluctuate month by month, with certain months seeing higher activity.</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May and November stand out with the highest number of sessions, primarily falling under the 'False' category.</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While most months have a predominant number of 'False' sessions, the ratio of 'True' sessions is comparatively smaller.</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7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June and September show the lowest overall sessions, with June having very minimal 'True' sessions.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pic>
        <p:nvPicPr>
          <p:cNvPr id="5" name="Picture 4" descr="A graph with different colored bars&#10;&#10;Description automatically generated">
            <a:extLst>
              <a:ext uri="{FF2B5EF4-FFF2-40B4-BE49-F238E27FC236}">
                <a16:creationId xmlns:a16="http://schemas.microsoft.com/office/drawing/2014/main" id="{D9CFD1A6-B792-3DCF-F878-3B58B51A4D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817" y="2484424"/>
            <a:ext cx="5704609" cy="4144975"/>
          </a:xfrm>
          <a:prstGeom prst="rect">
            <a:avLst/>
          </a:prstGeom>
          <a:noFill/>
          <a:ln>
            <a:noFill/>
          </a:ln>
        </p:spPr>
      </p:pic>
      <p:sp>
        <p:nvSpPr>
          <p:cNvPr id="6" name="Title 1">
            <a:extLst>
              <a:ext uri="{FF2B5EF4-FFF2-40B4-BE49-F238E27FC236}">
                <a16:creationId xmlns:a16="http://schemas.microsoft.com/office/drawing/2014/main" id="{47B19897-678B-D8C0-45D5-CBC501FB3413}"/>
              </a:ext>
            </a:extLst>
          </p:cNvPr>
          <p:cNvSpPr txBox="1">
            <a:spLocks/>
          </p:cNvSpPr>
          <p:nvPr/>
        </p:nvSpPr>
        <p:spPr>
          <a:xfrm>
            <a:off x="1004506" y="1108505"/>
            <a:ext cx="4440330" cy="491695"/>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Clr>
                <a:srgbClr val="FFFFFF"/>
              </a:buClr>
              <a:buSzPts val="3000"/>
              <a:buNone/>
              <a:defRPr sz="4000" kern="1200">
                <a:solidFill>
                  <a:srgbClr val="FFFFFF"/>
                </a:solidFill>
                <a:latin typeface="+mj-lt"/>
                <a:ea typeface="+mj-ea"/>
                <a:cs typeface="+mj-cs"/>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r>
              <a:rPr lang="en-US" sz="2600" b="1" dirty="0">
                <a:latin typeface="+mn-lt"/>
              </a:rPr>
              <a:t>EXPLORATORY DATA ANALYSIS</a:t>
            </a:r>
          </a:p>
        </p:txBody>
      </p:sp>
    </p:spTree>
    <p:extLst>
      <p:ext uri="{BB962C8B-B14F-4D97-AF65-F5344CB8AC3E}">
        <p14:creationId xmlns:p14="http://schemas.microsoft.com/office/powerpoint/2010/main" val="179904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DC6026-E581-0CB8-BB71-EAC6DBA49E44}"/>
              </a:ext>
            </a:extLst>
          </p:cNvPr>
          <p:cNvSpPr>
            <a:spLocks noGrp="1"/>
          </p:cNvSpPr>
          <p:nvPr>
            <p:ph type="body" idx="2"/>
          </p:nvPr>
        </p:nvSpPr>
        <p:spPr>
          <a:xfrm>
            <a:off x="6186057" y="2281483"/>
            <a:ext cx="5690752" cy="2041136"/>
          </a:xfrm>
        </p:spPr>
        <p:txBody>
          <a:bodyPr/>
          <a:lstStyle/>
          <a:p>
            <a:pPr marL="194729" indent="0">
              <a:buNone/>
            </a:pPr>
            <a:r>
              <a:rPr lang="en-US" sz="1700" b="0" i="0" u="none" strike="noStrike" dirty="0">
                <a:solidFill>
                  <a:srgbClr val="374151"/>
                </a:solidFill>
                <a:effectLst/>
              </a:rPr>
              <a:t>The image displays a box plot titled "Exit Rate trend by Month by Revenue" for different months. Blue boxes represent non-revenue sessions with generally higher exit rates, while green boxes represent revenue sessions with lower exit rates. The chart shows monthly exit rate trends, with notable higher medians in June and October for revenue and non-revenue sessions, respectively, and several outliers indicated by diamonds above and below the boxes.</a:t>
            </a:r>
            <a:endParaRPr lang="en-US" sz="1700" dirty="0"/>
          </a:p>
        </p:txBody>
      </p:sp>
      <p:pic>
        <p:nvPicPr>
          <p:cNvPr id="5" name="Picture 4">
            <a:extLst>
              <a:ext uri="{FF2B5EF4-FFF2-40B4-BE49-F238E27FC236}">
                <a16:creationId xmlns:a16="http://schemas.microsoft.com/office/drawing/2014/main" id="{26C4C807-C510-AD8D-03E4-455F38787B74}"/>
              </a:ext>
            </a:extLst>
          </p:cNvPr>
          <p:cNvPicPr>
            <a:picLocks noChangeAspect="1"/>
          </p:cNvPicPr>
          <p:nvPr/>
        </p:nvPicPr>
        <p:blipFill>
          <a:blip r:embed="rId2"/>
          <a:stretch>
            <a:fillRect/>
          </a:stretch>
        </p:blipFill>
        <p:spPr>
          <a:xfrm>
            <a:off x="166254" y="2421083"/>
            <a:ext cx="5766955" cy="4216518"/>
          </a:xfrm>
          <a:prstGeom prst="rect">
            <a:avLst/>
          </a:prstGeom>
        </p:spPr>
      </p:pic>
      <p:sp>
        <p:nvSpPr>
          <p:cNvPr id="6" name="Title 1">
            <a:extLst>
              <a:ext uri="{FF2B5EF4-FFF2-40B4-BE49-F238E27FC236}">
                <a16:creationId xmlns:a16="http://schemas.microsoft.com/office/drawing/2014/main" id="{A465EB82-BFFD-9074-1399-49838351226C}"/>
              </a:ext>
            </a:extLst>
          </p:cNvPr>
          <p:cNvSpPr txBox="1">
            <a:spLocks/>
          </p:cNvSpPr>
          <p:nvPr/>
        </p:nvSpPr>
        <p:spPr>
          <a:xfrm>
            <a:off x="1004506" y="1108505"/>
            <a:ext cx="4440330" cy="491695"/>
          </a:xfrm>
          <a:prstGeom prst="rect">
            <a:avLst/>
          </a:prstGeom>
        </p:spPr>
        <p:txBody>
          <a:bodyPr spcFirstLastPara="1" vert="horz" wrap="square" lIns="91425" tIns="91425" rIns="91425" bIns="91425" rtlCol="0" anchor="t" anchorCtr="0">
            <a:noAutofit/>
          </a:bodyPr>
          <a:lstStyle>
            <a:lvl1pPr lvl="0" algn="l" defTabSz="914400" rtl="0" eaLnBrk="1" latinLnBrk="0" hangingPunct="1">
              <a:lnSpc>
                <a:spcPct val="90000"/>
              </a:lnSpc>
              <a:spcBef>
                <a:spcPts val="0"/>
              </a:spcBef>
              <a:spcAft>
                <a:spcPts val="0"/>
              </a:spcAft>
              <a:buClr>
                <a:srgbClr val="FFFFFF"/>
              </a:buClr>
              <a:buSzPts val="3000"/>
              <a:buNone/>
              <a:defRPr sz="4000" kern="1200">
                <a:solidFill>
                  <a:srgbClr val="FFFFFF"/>
                </a:solidFill>
                <a:latin typeface="+mj-lt"/>
                <a:ea typeface="+mj-ea"/>
                <a:cs typeface="+mj-cs"/>
              </a:defRPr>
            </a:lvl1pPr>
            <a:lvl2pPr lvl="1" rtl="0">
              <a:spcBef>
                <a:spcPts val="0"/>
              </a:spcBef>
              <a:spcAft>
                <a:spcPts val="0"/>
              </a:spcAft>
              <a:buClr>
                <a:srgbClr val="FFFFFF"/>
              </a:buClr>
              <a:buSzPts val="3000"/>
              <a:buNone/>
              <a:defRPr sz="4000">
                <a:solidFill>
                  <a:srgbClr val="FFFFFF"/>
                </a:solidFill>
              </a:defRPr>
            </a:lvl2pPr>
            <a:lvl3pPr lvl="2" rtl="0">
              <a:spcBef>
                <a:spcPts val="0"/>
              </a:spcBef>
              <a:spcAft>
                <a:spcPts val="0"/>
              </a:spcAft>
              <a:buClr>
                <a:srgbClr val="FFFFFF"/>
              </a:buClr>
              <a:buSzPts val="3000"/>
              <a:buNone/>
              <a:defRPr sz="4000">
                <a:solidFill>
                  <a:srgbClr val="FFFFFF"/>
                </a:solidFill>
              </a:defRPr>
            </a:lvl3pPr>
            <a:lvl4pPr lvl="3" rtl="0">
              <a:spcBef>
                <a:spcPts val="0"/>
              </a:spcBef>
              <a:spcAft>
                <a:spcPts val="0"/>
              </a:spcAft>
              <a:buClr>
                <a:srgbClr val="FFFFFF"/>
              </a:buClr>
              <a:buSzPts val="3000"/>
              <a:buNone/>
              <a:defRPr sz="4000">
                <a:solidFill>
                  <a:srgbClr val="FFFFFF"/>
                </a:solidFill>
              </a:defRPr>
            </a:lvl4pPr>
            <a:lvl5pPr lvl="4" rtl="0">
              <a:spcBef>
                <a:spcPts val="0"/>
              </a:spcBef>
              <a:spcAft>
                <a:spcPts val="0"/>
              </a:spcAft>
              <a:buClr>
                <a:srgbClr val="FFFFFF"/>
              </a:buClr>
              <a:buSzPts val="3000"/>
              <a:buNone/>
              <a:defRPr sz="4000">
                <a:solidFill>
                  <a:srgbClr val="FFFFFF"/>
                </a:solidFill>
              </a:defRPr>
            </a:lvl5pPr>
            <a:lvl6pPr lvl="5" rtl="0">
              <a:spcBef>
                <a:spcPts val="0"/>
              </a:spcBef>
              <a:spcAft>
                <a:spcPts val="0"/>
              </a:spcAft>
              <a:buClr>
                <a:srgbClr val="FFFFFF"/>
              </a:buClr>
              <a:buSzPts val="3000"/>
              <a:buNone/>
              <a:defRPr sz="4000">
                <a:solidFill>
                  <a:srgbClr val="FFFFFF"/>
                </a:solidFill>
              </a:defRPr>
            </a:lvl6pPr>
            <a:lvl7pPr lvl="6" rtl="0">
              <a:spcBef>
                <a:spcPts val="0"/>
              </a:spcBef>
              <a:spcAft>
                <a:spcPts val="0"/>
              </a:spcAft>
              <a:buClr>
                <a:srgbClr val="FFFFFF"/>
              </a:buClr>
              <a:buSzPts val="3000"/>
              <a:buNone/>
              <a:defRPr sz="4000">
                <a:solidFill>
                  <a:srgbClr val="FFFFFF"/>
                </a:solidFill>
              </a:defRPr>
            </a:lvl7pPr>
            <a:lvl8pPr lvl="7" rtl="0">
              <a:spcBef>
                <a:spcPts val="0"/>
              </a:spcBef>
              <a:spcAft>
                <a:spcPts val="0"/>
              </a:spcAft>
              <a:buClr>
                <a:srgbClr val="FFFFFF"/>
              </a:buClr>
              <a:buSzPts val="3000"/>
              <a:buNone/>
              <a:defRPr sz="4000">
                <a:solidFill>
                  <a:srgbClr val="FFFFFF"/>
                </a:solidFill>
              </a:defRPr>
            </a:lvl8pPr>
            <a:lvl9pPr lvl="8" rtl="0">
              <a:spcBef>
                <a:spcPts val="0"/>
              </a:spcBef>
              <a:spcAft>
                <a:spcPts val="0"/>
              </a:spcAft>
              <a:buClr>
                <a:srgbClr val="FFFFFF"/>
              </a:buClr>
              <a:buSzPts val="3000"/>
              <a:buNone/>
              <a:defRPr sz="4000">
                <a:solidFill>
                  <a:srgbClr val="FFFFFF"/>
                </a:solidFill>
              </a:defRPr>
            </a:lvl9pPr>
          </a:lstStyle>
          <a:p>
            <a:r>
              <a:rPr lang="en-US" sz="2600" b="1" dirty="0">
                <a:latin typeface="+mn-lt"/>
              </a:rPr>
              <a:t>EXPLORATORY DATA ANALYSIS</a:t>
            </a:r>
          </a:p>
        </p:txBody>
      </p:sp>
    </p:spTree>
    <p:extLst>
      <p:ext uri="{BB962C8B-B14F-4D97-AF65-F5344CB8AC3E}">
        <p14:creationId xmlns:p14="http://schemas.microsoft.com/office/powerpoint/2010/main" val="397066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1111</TotalTime>
  <Words>1533</Words>
  <Application>Microsoft Macintosh PowerPoint</Application>
  <PresentationFormat>Widescreen</PresentationFormat>
  <Paragraphs>120</Paragraphs>
  <Slides>19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PowerPoint Presentation</vt:lpstr>
      <vt:lpstr>PROJECT OVERVIEW:</vt:lpstr>
      <vt:lpstr>DATA SET DESCRIPTION : </vt:lpstr>
      <vt:lpstr>DATA SET DESCRIPTION : </vt:lpstr>
      <vt:lpstr>PowerPoint Presentation</vt:lpstr>
      <vt:lpstr>PowerPoint Presentation</vt:lpstr>
      <vt:lpstr>PowerPoint Presentation</vt:lpstr>
      <vt:lpstr>PowerPoint Presentation</vt:lpstr>
      <vt:lpstr>PowerPoint Presentation</vt:lpstr>
      <vt:lpstr>FEATURE ENGINEERING</vt:lpstr>
      <vt:lpstr>Shoppers Segmentation using PCA and K-Means Clustering</vt:lpstr>
      <vt:lpstr>PowerPoint Presentation</vt:lpstr>
      <vt:lpstr>K-Means Clustering (PCA1 VS PCA2)</vt:lpstr>
      <vt:lpstr>PowerPoint Presentation</vt:lpstr>
      <vt:lpstr>PREDICTION AND INFERENCE GOALS</vt:lpstr>
      <vt:lpstr>INTERESTING/SURPRISING RESULTS</vt:lpstr>
      <vt:lpstr>SUMMARY OF METHODS USED</vt:lpstr>
      <vt:lpstr>RESULTS SUMMARY</vt:lpstr>
      <vt:lpstr>SUMMARY OF ACHIEVEMENT OF OUR GOALS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Jaineel Pravin Parmar</dc:creator>
  <cp:lastModifiedBy>Vaibhav Chaudhari</cp:lastModifiedBy>
  <cp:revision>74</cp:revision>
  <dcterms:created xsi:type="dcterms:W3CDTF">2023-12-05T04:12:13Z</dcterms:created>
  <dcterms:modified xsi:type="dcterms:W3CDTF">2023-12-06T17:57:08Z</dcterms:modified>
</cp:coreProperties>
</file>