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6" r:id="rId5"/>
    <p:sldId id="259" r:id="rId6"/>
    <p:sldId id="261" r:id="rId7"/>
    <p:sldId id="268" r:id="rId8"/>
    <p:sldId id="263" r:id="rId9"/>
    <p:sldId id="265" r:id="rId10"/>
    <p:sldId id="267" r:id="rId11"/>
    <p:sldId id="269" r:id="rId12"/>
    <p:sldId id="272" r:id="rId13"/>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E1697-C4C2-42A5-A094-933A795213CD}" v="23" dt="2023-11-18T09:29:31.549"/>
    <p1510:client id="{42DF4106-C326-43DF-AD6F-8B26C62112EB}" v="306" dt="2023-11-16T14:23:15.873"/>
    <p1510:client id="{45692251-78BF-4709-9345-C911623EBEE8}" v="529" dt="2023-11-09T09:50:04.368"/>
    <p1510:client id="{F2EBBB60-9737-4010-8FB8-9CD1BE06E98B}" v="751" dt="2023-11-07T04:50:56.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6" d="100"/>
          <a:sy n="116" d="100"/>
        </p:scale>
        <p:origin x="3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1D7FAE-1E06-4F8C-8B13-AE83947D37CA}" type="datetime1">
              <a:rPr lang="en-GB" smtClean="0"/>
              <a:t>18/11/2023</a:t>
            </a:fld>
            <a:endParaRPr lang="en-GB"/>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GB" smtClean="0"/>
              <a:t>‹#›</a:t>
            </a:fld>
            <a:endParaRPr lang="en-GB"/>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DDEDF6-FF44-4638-BB07-B63DE698F164}" type="datetime1">
              <a:rPr lang="en-GB" noProof="0" smtClean="0"/>
              <a:t>18/11/2023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Quarter level</a:t>
            </a:r>
          </a:p>
          <a:p>
            <a:pPr lvl="4" rtl="0"/>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noProof="0" smtClean="0"/>
              <a:t>‹#›</a:t>
            </a:fld>
            <a:endParaRPr 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918CCA95-4F40-4CDD-BF1E-B8C9EB86EE73}" type="slidenum">
              <a:rPr lang="en-GB" smtClean="0"/>
              <a:t>1</a:t>
            </a:fld>
            <a:endParaRPr lang="en-GB"/>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488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872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009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545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2135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1065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179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2274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9080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35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415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526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528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059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466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6349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1481441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computer with colorful envelopes flying out of it&#10;&#10;Description automatically generated">
            <a:extLst>
              <a:ext uri="{FF2B5EF4-FFF2-40B4-BE49-F238E27FC236}">
                <a16:creationId xmlns:a16="http://schemas.microsoft.com/office/drawing/2014/main" id="{23B125A8-74B6-F390-7454-26C9A154BF75}"/>
              </a:ext>
            </a:extLst>
          </p:cNvPr>
          <p:cNvPicPr>
            <a:picLocks noChangeAspect="1"/>
          </p:cNvPicPr>
          <p:nvPr/>
        </p:nvPicPr>
        <p:blipFill rotWithShape="1">
          <a:blip r:embed="rId4">
            <a:duotone>
              <a:prstClr val="black"/>
              <a:schemeClr val="accent5">
                <a:tint val="45000"/>
                <a:satMod val="400000"/>
              </a:schemeClr>
            </a:duotone>
            <a:alphaModFix amt="25000"/>
          </a:blip>
          <a:srcRect t="22145"/>
          <a:stretch/>
        </p:blipFill>
        <p:spPr>
          <a:xfrm>
            <a:off x="20" y="10"/>
            <a:ext cx="12191980" cy="6857990"/>
          </a:xfrm>
          <a:prstGeom prst="rect">
            <a:avLst/>
          </a:prstGeom>
        </p:spPr>
      </p:pic>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154955" y="1447800"/>
            <a:ext cx="8825658" cy="3329581"/>
          </a:xfrm>
        </p:spPr>
        <p:txBody>
          <a:bodyPr rtlCol="0">
            <a:normAutofit/>
          </a:bodyPr>
          <a:lstStyle/>
          <a:p>
            <a:pPr>
              <a:lnSpc>
                <a:spcPct val="90000"/>
              </a:lnSpc>
            </a:pPr>
            <a:r>
              <a:rPr lang="en-GB">
                <a:cs typeface="Arial"/>
              </a:rPr>
              <a:t>MASS MAIL DISPATCHER WEBSITE</a:t>
            </a:r>
            <a:endParaRPr lang="en-GB"/>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BB0B-A799-6685-7D8E-7F121E3C4064}"/>
              </a:ext>
            </a:extLst>
          </p:cNvPr>
          <p:cNvSpPr>
            <a:spLocks noGrp="1"/>
          </p:cNvSpPr>
          <p:nvPr>
            <p:ph type="title"/>
          </p:nvPr>
        </p:nvSpPr>
        <p:spPr>
          <a:xfrm>
            <a:off x="957466" y="452456"/>
            <a:ext cx="10414778" cy="1067069"/>
          </a:xfrm>
        </p:spPr>
        <p:txBody>
          <a:bodyPr/>
          <a:lstStyle/>
          <a:p>
            <a:pPr algn="ctr"/>
            <a:r>
              <a:rPr lang="en-GB" dirty="0">
                <a:cs typeface="Arial"/>
              </a:rPr>
              <a:t>CONTENTS</a:t>
            </a:r>
          </a:p>
        </p:txBody>
      </p:sp>
      <p:sp>
        <p:nvSpPr>
          <p:cNvPr id="4" name="Arrow: Pentagon 3">
            <a:extLst>
              <a:ext uri="{FF2B5EF4-FFF2-40B4-BE49-F238E27FC236}">
                <a16:creationId xmlns:a16="http://schemas.microsoft.com/office/drawing/2014/main" id="{389AE245-F3B4-C81B-AB8A-33BC07719AA3}"/>
              </a:ext>
            </a:extLst>
          </p:cNvPr>
          <p:cNvSpPr/>
          <p:nvPr/>
        </p:nvSpPr>
        <p:spPr>
          <a:xfrm>
            <a:off x="2858168" y="1537502"/>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cs typeface="Arial"/>
              </a:rPr>
              <a:t>INTRODUCTION</a:t>
            </a:r>
          </a:p>
        </p:txBody>
      </p:sp>
      <p:sp>
        <p:nvSpPr>
          <p:cNvPr id="5" name="Arrow: Pentagon 4">
            <a:extLst>
              <a:ext uri="{FF2B5EF4-FFF2-40B4-BE49-F238E27FC236}">
                <a16:creationId xmlns:a16="http://schemas.microsoft.com/office/drawing/2014/main" id="{3C8523EB-1574-4CDD-A7FE-3633FA01E38C}"/>
              </a:ext>
            </a:extLst>
          </p:cNvPr>
          <p:cNvSpPr/>
          <p:nvPr/>
        </p:nvSpPr>
        <p:spPr>
          <a:xfrm>
            <a:off x="2858167" y="2400299"/>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solidFill>
                  <a:schemeClr val="bg1"/>
                </a:solidFill>
                <a:cs typeface="Arial"/>
              </a:rPr>
              <a:t>ABSTRACT</a:t>
            </a:r>
          </a:p>
        </p:txBody>
      </p:sp>
      <p:sp>
        <p:nvSpPr>
          <p:cNvPr id="6" name="Arrow: Pentagon 5">
            <a:extLst>
              <a:ext uri="{FF2B5EF4-FFF2-40B4-BE49-F238E27FC236}">
                <a16:creationId xmlns:a16="http://schemas.microsoft.com/office/drawing/2014/main" id="{78F85DE9-2341-A236-A1C6-373F4EB4B753}"/>
              </a:ext>
            </a:extLst>
          </p:cNvPr>
          <p:cNvSpPr/>
          <p:nvPr/>
        </p:nvSpPr>
        <p:spPr>
          <a:xfrm>
            <a:off x="2857499" y="5143499"/>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solidFill>
                <a:schemeClr val="bg1"/>
              </a:solidFill>
              <a:cs typeface="Arial"/>
            </a:endParaRPr>
          </a:p>
          <a:p>
            <a:pPr algn="ctr"/>
            <a:r>
              <a:rPr lang="en-GB" dirty="0">
                <a:solidFill>
                  <a:schemeClr val="bg1"/>
                </a:solidFill>
                <a:cs typeface="Arial"/>
              </a:rPr>
              <a:t>DETAILS OF PROJECT</a:t>
            </a:r>
            <a:endParaRPr lang="en-GB" dirty="0">
              <a:solidFill>
                <a:schemeClr val="bg1"/>
              </a:solidFill>
            </a:endParaRPr>
          </a:p>
          <a:p>
            <a:pPr algn="ctr"/>
            <a:endParaRPr lang="en-GB" dirty="0">
              <a:solidFill>
                <a:schemeClr val="bg1"/>
              </a:solidFill>
              <a:cs typeface="Arial"/>
            </a:endParaRPr>
          </a:p>
        </p:txBody>
      </p:sp>
      <p:sp>
        <p:nvSpPr>
          <p:cNvPr id="7" name="Arrow: Pentagon 6">
            <a:extLst>
              <a:ext uri="{FF2B5EF4-FFF2-40B4-BE49-F238E27FC236}">
                <a16:creationId xmlns:a16="http://schemas.microsoft.com/office/drawing/2014/main" id="{7012AE47-B34F-F7F4-48D0-C1CBF4584492}"/>
              </a:ext>
            </a:extLst>
          </p:cNvPr>
          <p:cNvSpPr/>
          <p:nvPr/>
        </p:nvSpPr>
        <p:spPr>
          <a:xfrm>
            <a:off x="2858167" y="3273925"/>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800" baseline="0" dirty="0">
                <a:solidFill>
                  <a:schemeClr val="bg1"/>
                </a:solidFill>
                <a:latin typeface="Arial"/>
              </a:rPr>
              <a:t>OBJECTIVE</a:t>
            </a:r>
            <a:r>
              <a:rPr lang="en-GB" sz="1800" dirty="0">
                <a:solidFill>
                  <a:schemeClr val="bg1"/>
                </a:solidFill>
                <a:latin typeface="Arial"/>
                <a:ea typeface="Arial"/>
                <a:cs typeface="Arial"/>
              </a:rPr>
              <a:t>​</a:t>
            </a:r>
            <a:endParaRPr lang="en-GB" dirty="0">
              <a:solidFill>
                <a:schemeClr val="bg1"/>
              </a:solidFill>
              <a:cs typeface="Arial"/>
            </a:endParaRPr>
          </a:p>
        </p:txBody>
      </p:sp>
      <p:sp>
        <p:nvSpPr>
          <p:cNvPr id="8" name="Arrow: Pentagon 7">
            <a:extLst>
              <a:ext uri="{FF2B5EF4-FFF2-40B4-BE49-F238E27FC236}">
                <a16:creationId xmlns:a16="http://schemas.microsoft.com/office/drawing/2014/main" id="{60096269-A1F0-2FD9-F34F-FDD08BEF88B9}"/>
              </a:ext>
            </a:extLst>
          </p:cNvPr>
          <p:cNvSpPr/>
          <p:nvPr/>
        </p:nvSpPr>
        <p:spPr>
          <a:xfrm>
            <a:off x="2858167" y="4148755"/>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solidFill>
                <a:schemeClr val="bg1"/>
              </a:solidFill>
              <a:cs typeface="Arial"/>
            </a:endParaRPr>
          </a:p>
          <a:p>
            <a:pPr algn="ctr"/>
            <a:r>
              <a:rPr lang="en-GB" dirty="0">
                <a:solidFill>
                  <a:schemeClr val="bg1"/>
                </a:solidFill>
                <a:cs typeface="Arial"/>
              </a:rPr>
              <a:t>PROJRCT REVIEW</a:t>
            </a:r>
            <a:endParaRPr lang="en-GB" dirty="0">
              <a:solidFill>
                <a:schemeClr val="bg1"/>
              </a:solidFill>
            </a:endParaRPr>
          </a:p>
          <a:p>
            <a:pPr algn="ctr"/>
            <a:endParaRPr lang="en-GB" dirty="0">
              <a:solidFill>
                <a:schemeClr val="bg1"/>
              </a:solidFill>
              <a:cs typeface="Arial"/>
            </a:endParaRPr>
          </a:p>
        </p:txBody>
      </p:sp>
      <p:cxnSp>
        <p:nvCxnSpPr>
          <p:cNvPr id="9" name="Straight Arrow Connector 8">
            <a:extLst>
              <a:ext uri="{FF2B5EF4-FFF2-40B4-BE49-F238E27FC236}">
                <a16:creationId xmlns:a16="http://schemas.microsoft.com/office/drawing/2014/main" id="{3AB97025-3FA3-2BFB-5C0A-1F087A45A7B3}"/>
              </a:ext>
            </a:extLst>
          </p:cNvPr>
          <p:cNvCxnSpPr/>
          <p:nvPr/>
        </p:nvCxnSpPr>
        <p:spPr>
          <a:xfrm>
            <a:off x="6532880" y="1835217"/>
            <a:ext cx="192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306B38-62B1-EB31-B439-06B7ED48B4DF}"/>
              </a:ext>
            </a:extLst>
          </p:cNvPr>
          <p:cNvCxnSpPr>
            <a:cxnSpLocks/>
          </p:cNvCxnSpPr>
          <p:nvPr/>
        </p:nvCxnSpPr>
        <p:spPr>
          <a:xfrm>
            <a:off x="6532880" y="2748279"/>
            <a:ext cx="192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87E05E-BFBB-8B9C-C49A-8312C780AC8F}"/>
              </a:ext>
            </a:extLst>
          </p:cNvPr>
          <p:cNvCxnSpPr>
            <a:cxnSpLocks/>
          </p:cNvCxnSpPr>
          <p:nvPr/>
        </p:nvCxnSpPr>
        <p:spPr>
          <a:xfrm>
            <a:off x="6528526" y="5491479"/>
            <a:ext cx="192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58D428-6190-D76C-993D-FD6769871652}"/>
              </a:ext>
            </a:extLst>
          </p:cNvPr>
          <p:cNvCxnSpPr>
            <a:cxnSpLocks/>
          </p:cNvCxnSpPr>
          <p:nvPr/>
        </p:nvCxnSpPr>
        <p:spPr>
          <a:xfrm>
            <a:off x="6532880" y="3611879"/>
            <a:ext cx="192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782A8B-22CA-E2E9-9183-AD07C9A1D811}"/>
              </a:ext>
            </a:extLst>
          </p:cNvPr>
          <p:cNvCxnSpPr>
            <a:cxnSpLocks/>
          </p:cNvCxnSpPr>
          <p:nvPr/>
        </p:nvCxnSpPr>
        <p:spPr>
          <a:xfrm flipV="1">
            <a:off x="6528526" y="4428461"/>
            <a:ext cx="1927497" cy="2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Pentagon 2">
            <a:extLst>
              <a:ext uri="{FF2B5EF4-FFF2-40B4-BE49-F238E27FC236}">
                <a16:creationId xmlns:a16="http://schemas.microsoft.com/office/drawing/2014/main" id="{C3072EB8-BCF1-36C2-1A6D-D696D354E894}"/>
              </a:ext>
            </a:extLst>
          </p:cNvPr>
          <p:cNvSpPr/>
          <p:nvPr/>
        </p:nvSpPr>
        <p:spPr>
          <a:xfrm>
            <a:off x="2858168" y="6009238"/>
            <a:ext cx="3627120" cy="690880"/>
          </a:xfrm>
          <a:prstGeom prst="homePlat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solidFill>
                <a:schemeClr val="bg1"/>
              </a:solidFill>
              <a:cs typeface="Arial"/>
            </a:endParaRPr>
          </a:p>
          <a:p>
            <a:pPr algn="ctr"/>
            <a:r>
              <a:rPr lang="en-GB" dirty="0">
                <a:solidFill>
                  <a:schemeClr val="bg1"/>
                </a:solidFill>
                <a:cs typeface="Arial"/>
              </a:rPr>
              <a:t>CONCLUSION</a:t>
            </a:r>
            <a:endParaRPr lang="en-GB" dirty="0">
              <a:solidFill>
                <a:schemeClr val="bg1"/>
              </a:solidFill>
            </a:endParaRPr>
          </a:p>
          <a:p>
            <a:pPr algn="ctr"/>
            <a:endParaRPr lang="en-GB" dirty="0">
              <a:solidFill>
                <a:schemeClr val="bg1"/>
              </a:solidFill>
              <a:cs typeface="Arial"/>
            </a:endParaRPr>
          </a:p>
        </p:txBody>
      </p:sp>
      <p:cxnSp>
        <p:nvCxnSpPr>
          <p:cNvPr id="14" name="Straight Arrow Connector 13">
            <a:extLst>
              <a:ext uri="{FF2B5EF4-FFF2-40B4-BE49-F238E27FC236}">
                <a16:creationId xmlns:a16="http://schemas.microsoft.com/office/drawing/2014/main" id="{A3A5B18C-C11A-AD4B-E2B7-A8632A4D42E1}"/>
              </a:ext>
            </a:extLst>
          </p:cNvPr>
          <p:cNvCxnSpPr>
            <a:cxnSpLocks/>
          </p:cNvCxnSpPr>
          <p:nvPr/>
        </p:nvCxnSpPr>
        <p:spPr>
          <a:xfrm>
            <a:off x="6488420" y="6353742"/>
            <a:ext cx="192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12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61" name="Freeform: Shape 26">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E21440-5517-F1C0-A1AD-488EB6A845C4}"/>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sz="3300" b="0" i="0" kern="1200">
                <a:solidFill>
                  <a:srgbClr val="FFFFFF"/>
                </a:solidFill>
                <a:latin typeface="+mj-lt"/>
                <a:ea typeface="+mj-ea"/>
                <a:cs typeface="+mj-cs"/>
              </a:rPr>
              <a:t>INTRODUCTION</a:t>
            </a:r>
          </a:p>
        </p:txBody>
      </p:sp>
      <p:sp>
        <p:nvSpPr>
          <p:cNvPr id="3" name="Rectangle: Rounded Corners 2">
            <a:extLst>
              <a:ext uri="{FF2B5EF4-FFF2-40B4-BE49-F238E27FC236}">
                <a16:creationId xmlns:a16="http://schemas.microsoft.com/office/drawing/2014/main" id="{8EBA9B5C-AE9C-EE2C-CE6A-43FF156A14F2}"/>
              </a:ext>
            </a:extLst>
          </p:cNvPr>
          <p:cNvSpPr/>
          <p:nvPr/>
        </p:nvSpPr>
        <p:spPr>
          <a:xfrm>
            <a:off x="5204109" y="1645920"/>
            <a:ext cx="5919503" cy="44708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chemeClr val="tx1"/>
                </a:solidFill>
                <a:latin typeface="+mj-lt"/>
                <a:ea typeface="+mj-ea"/>
                <a:cs typeface="+mj-cs"/>
              </a:rPr>
              <a:t>                 JavaScript as high-level often just-in-time compiled and multi-paradigm it has curly-bracket syntax, dynamic typing, prototype-based object-orientation.</a:t>
            </a:r>
          </a:p>
          <a:p>
            <a:pPr>
              <a:spcBef>
                <a:spcPts val="1000"/>
              </a:spcBef>
              <a:buClr>
                <a:schemeClr val="bg2">
                  <a:lumMod val="40000"/>
                  <a:lumOff val="60000"/>
                </a:schemeClr>
              </a:buClr>
              <a:buSzPct val="80000"/>
              <a:buFont typeface="Wingdings 3" charset="2"/>
              <a:buChar char=""/>
            </a:pPr>
            <a:endParaRPr lang="en-US">
              <a:solidFill>
                <a:schemeClr val="tx1"/>
              </a:solidFill>
              <a:latin typeface="+mj-lt"/>
              <a:ea typeface="+mj-ea"/>
              <a:cs typeface="+mj-cs"/>
            </a:endParaRPr>
          </a:p>
        </p:txBody>
      </p:sp>
      <p:sp>
        <p:nvSpPr>
          <p:cNvPr id="5" name="Rectangle: Rounded Corners 4">
            <a:extLst>
              <a:ext uri="{FF2B5EF4-FFF2-40B4-BE49-F238E27FC236}">
                <a16:creationId xmlns:a16="http://schemas.microsoft.com/office/drawing/2014/main" id="{4AD35767-3764-BAE2-DF73-75D529E56E6E}"/>
              </a:ext>
            </a:extLst>
          </p:cNvPr>
          <p:cNvSpPr/>
          <p:nvPr/>
        </p:nvSpPr>
        <p:spPr>
          <a:xfrm>
            <a:off x="1160780" y="3200204"/>
            <a:ext cx="10012680" cy="159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r>
              <a:rPr lang="en-GB" sz="2000" baseline="0" dirty="0">
                <a:solidFill>
                  <a:srgbClr val="FFFFFF"/>
                </a:solidFill>
                <a:latin typeface="Arial"/>
              </a:rPr>
              <a:t>               The website is designed to send mass mails to all the recipients uploaded through</a:t>
            </a:r>
            <a:r>
              <a:rPr lang="en-GB" sz="2000" dirty="0">
                <a:solidFill>
                  <a:srgbClr val="FFFFFF"/>
                </a:solidFill>
                <a:latin typeface="Arial"/>
              </a:rPr>
              <a:t> </a:t>
            </a:r>
            <a:r>
              <a:rPr lang="en-GB" sz="2000" baseline="0" dirty="0">
                <a:solidFill>
                  <a:srgbClr val="FFFFFF"/>
                </a:solidFill>
                <a:latin typeface="Arial"/>
              </a:rPr>
              <a:t>csv file called bulk.csv.</a:t>
            </a:r>
            <a:r>
              <a:rPr lang="en-GB" sz="2000" dirty="0">
                <a:solidFill>
                  <a:srgbClr val="FFFFFF"/>
                </a:solidFill>
                <a:latin typeface="Arial"/>
                <a:ea typeface="Arial"/>
                <a:cs typeface="Arial"/>
              </a:rPr>
              <a:t>​</a:t>
            </a:r>
            <a:endParaRPr lang="en-GB" sz="2000">
              <a:cs typeface="Arial"/>
            </a:endParaRPr>
          </a:p>
        </p:txBody>
      </p:sp>
      <p:sp>
        <p:nvSpPr>
          <p:cNvPr id="6" name="Rectangle: Rounded Corners 5">
            <a:extLst>
              <a:ext uri="{FF2B5EF4-FFF2-40B4-BE49-F238E27FC236}">
                <a16:creationId xmlns:a16="http://schemas.microsoft.com/office/drawing/2014/main" id="{4E8AA966-5F87-7FBC-19E5-DC81007485CD}"/>
              </a:ext>
            </a:extLst>
          </p:cNvPr>
          <p:cNvSpPr/>
          <p:nvPr/>
        </p:nvSpPr>
        <p:spPr>
          <a:xfrm>
            <a:off x="1160780" y="4959447"/>
            <a:ext cx="10012680" cy="181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r>
              <a:rPr lang="en-GB" sz="2000" dirty="0">
                <a:ea typeface="+mn-lt"/>
                <a:cs typeface="+mn-lt"/>
              </a:rPr>
              <a:t>             The purpose of this is to provide a told to control and send emails to vast number of recipients the application will list and sort out the valid and invalid mail detected by the application allowing the user to more readily send emails as per the user convenience.</a:t>
            </a:r>
            <a:endParaRPr lang="en-US" sz="2000">
              <a:cs typeface="Arial"/>
            </a:endParaRPr>
          </a:p>
        </p:txBody>
      </p:sp>
    </p:spTree>
    <p:extLst>
      <p:ext uri="{BB962C8B-B14F-4D97-AF65-F5344CB8AC3E}">
        <p14:creationId xmlns:p14="http://schemas.microsoft.com/office/powerpoint/2010/main" val="2916086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7"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C9AB0A2-FBDF-5E62-D1B6-5020A6CC2CF4}"/>
              </a:ext>
            </a:extLst>
          </p:cNvPr>
          <p:cNvSpPr>
            <a:spLocks noGrp="1"/>
          </p:cNvSpPr>
          <p:nvPr>
            <p:ph type="subTitle" idx="1"/>
          </p:nvPr>
        </p:nvSpPr>
        <p:spPr>
          <a:xfrm>
            <a:off x="1154955" y="4777380"/>
            <a:ext cx="6974911" cy="861420"/>
          </a:xfrm>
        </p:spPr>
        <p:txBody>
          <a:bodyPr>
            <a:normAutofit/>
          </a:bodyPr>
          <a:lstStyle/>
          <a:p>
            <a:r>
              <a:rPr lang="en-GB">
                <a:solidFill>
                  <a:schemeClr val="tx1">
                    <a:lumMod val="85000"/>
                    <a:lumOff val="15000"/>
                  </a:schemeClr>
                </a:solidFill>
                <a:cs typeface="Arial" panose="020B0604020202020204"/>
              </a:rPr>
              <a:t>ABSTRACT</a:t>
            </a:r>
          </a:p>
        </p:txBody>
      </p:sp>
      <p:sp>
        <p:nvSpPr>
          <p:cNvPr id="2" name="Title 1">
            <a:extLst>
              <a:ext uri="{FF2B5EF4-FFF2-40B4-BE49-F238E27FC236}">
                <a16:creationId xmlns:a16="http://schemas.microsoft.com/office/drawing/2014/main" id="{2F7FD790-DD89-D726-1BF7-D3B88024CC66}"/>
              </a:ext>
            </a:extLst>
          </p:cNvPr>
          <p:cNvSpPr>
            <a:spLocks noGrp="1"/>
          </p:cNvSpPr>
          <p:nvPr>
            <p:ph type="ctrTitle"/>
          </p:nvPr>
        </p:nvSpPr>
        <p:spPr>
          <a:xfrm>
            <a:off x="1154955" y="1447800"/>
            <a:ext cx="6974915" cy="3329581"/>
          </a:xfrm>
        </p:spPr>
        <p:txBody>
          <a:bodyPr>
            <a:normAutofit/>
          </a:bodyPr>
          <a:lstStyle/>
          <a:p>
            <a:pPr>
              <a:lnSpc>
                <a:spcPct val="90000"/>
              </a:lnSpc>
            </a:pPr>
            <a:r>
              <a:rPr lang="en-GB" sz="1800">
                <a:latin typeface="Times New Roman"/>
                <a:cs typeface="Times New Roman"/>
              </a:rPr>
              <a:t>The "Mass-Mail Dispatcher" is a web-based application designed to efficiently send mass emails to many recipients from a CSV file. Its primary purpose is to provide users with a convenient tool for managing and dispatching emails. The system's key functionalities include the ability to upload CSV files, automatic detection and sorting of valid and invalid email addresses, and presenting users with a structured list of valid email addresses for sending. This system streamlines the email dispatching process, making it more user-friendly and error resistant.</a:t>
            </a:r>
          </a:p>
          <a:p>
            <a:pPr>
              <a:lnSpc>
                <a:spcPct val="90000"/>
              </a:lnSpc>
            </a:pPr>
            <a:br>
              <a:rPr lang="en-GB" sz="1800">
                <a:latin typeface="Calibri"/>
                <a:cs typeface="Calibri"/>
              </a:rPr>
            </a:br>
            <a:endParaRPr lang="en-GB" sz="1800">
              <a:latin typeface="Calibri"/>
              <a:cs typeface="Calibri"/>
            </a:endParaRPr>
          </a:p>
          <a:p>
            <a:pPr>
              <a:lnSpc>
                <a:spcPct val="90000"/>
              </a:lnSpc>
            </a:pPr>
            <a:endParaRPr lang="en-GB" sz="1800">
              <a:cs typeface="Arial"/>
            </a:endParaRPr>
          </a:p>
        </p:txBody>
      </p:sp>
      <p:sp>
        <p:nvSpPr>
          <p:cNvPr id="9" name="Rectangle 8">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9074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D3A25C-FB17-E26E-4709-A2253CE1DCB8}"/>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OBJECTIVE</a:t>
            </a:r>
          </a:p>
        </p:txBody>
      </p:sp>
      <p:sp>
        <p:nvSpPr>
          <p:cNvPr id="3" name="Text Placeholder 2">
            <a:extLst>
              <a:ext uri="{FF2B5EF4-FFF2-40B4-BE49-F238E27FC236}">
                <a16:creationId xmlns:a16="http://schemas.microsoft.com/office/drawing/2014/main" id="{9B0745D6-03D4-A901-EDEC-E9E9125A7EAB}"/>
              </a:ext>
            </a:extLst>
          </p:cNvPr>
          <p:cNvSpPr>
            <a:spLocks/>
          </p:cNvSpPr>
          <p:nvPr/>
        </p:nvSpPr>
        <p:spPr>
          <a:xfrm>
            <a:off x="646111" y="2397750"/>
            <a:ext cx="4706719" cy="651212"/>
          </a:xfrm>
          <a:prstGeom prst="rect">
            <a:avLst/>
          </a:prstGeom>
          <a:solidFill>
            <a:srgbClr val="92D050"/>
          </a:solidFill>
          <a:ln>
            <a:solidFill>
              <a:srgbClr val="92D050"/>
            </a:solidFill>
          </a:ln>
        </p:spPr>
        <p:txBody>
          <a:bodyPr/>
          <a:lstStyle/>
          <a:p>
            <a:pPr algn="ctr" defTabSz="416052">
              <a:spcAft>
                <a:spcPts val="600"/>
              </a:spcAft>
            </a:pPr>
            <a:r>
              <a:rPr lang="en-GB" sz="1638" kern="1200">
                <a:solidFill>
                  <a:schemeClr val="tx1"/>
                </a:solidFill>
                <a:latin typeface="+mn-lt"/>
                <a:ea typeface="+mn-ea"/>
                <a:cs typeface="Arial"/>
              </a:rPr>
              <a:t>BENEFITS</a:t>
            </a:r>
            <a:endParaRPr lang="en-US"/>
          </a:p>
        </p:txBody>
      </p:sp>
      <p:sp>
        <p:nvSpPr>
          <p:cNvPr id="4" name="Content Placeholder 3">
            <a:extLst>
              <a:ext uri="{FF2B5EF4-FFF2-40B4-BE49-F238E27FC236}">
                <a16:creationId xmlns:a16="http://schemas.microsoft.com/office/drawing/2014/main" id="{E7827332-ACDB-0DCA-3F0C-7CF49BE11FD2}"/>
              </a:ext>
            </a:extLst>
          </p:cNvPr>
          <p:cNvSpPr>
            <a:spLocks/>
          </p:cNvSpPr>
          <p:nvPr/>
        </p:nvSpPr>
        <p:spPr>
          <a:xfrm>
            <a:off x="646111" y="3126870"/>
            <a:ext cx="4714055" cy="2811983"/>
          </a:xfrm>
          <a:prstGeom prst="rect">
            <a:avLst/>
          </a:prstGeom>
          <a:solidFill>
            <a:schemeClr val="bg1"/>
          </a:solidFill>
        </p:spPr>
        <p:txBody>
          <a:bodyPr vert="horz" lIns="91440" tIns="45720" rIns="91440" bIns="45720" rtlCol="0" anchor="t">
            <a:normAutofit/>
          </a:bodyPr>
          <a:lstStyle/>
          <a:p>
            <a:pPr marL="313195" indent="-313195" defTabSz="416052">
              <a:spcAft>
                <a:spcPts val="600"/>
              </a:spcAft>
              <a:buChar char="v"/>
            </a:pPr>
            <a:r>
              <a:rPr lang="en-GB" sz="1638" kern="1200">
                <a:solidFill>
                  <a:schemeClr val="tx1"/>
                </a:solidFill>
                <a:latin typeface="+mn-lt"/>
                <a:ea typeface="+mn-ea"/>
                <a:cs typeface="Arial" panose="020B0604020202020204"/>
              </a:rPr>
              <a:t>Allows </a:t>
            </a:r>
            <a:r>
              <a:rPr lang="en-IN" sz="1638" kern="1200">
                <a:solidFill>
                  <a:schemeClr val="tx1"/>
                </a:solidFill>
                <a:latin typeface="+mn-lt"/>
                <a:ea typeface="+mn-ea"/>
                <a:cs typeface="Arial" panose="020B0604020202020204"/>
              </a:rPr>
              <a:t>real time messaging</a:t>
            </a:r>
          </a:p>
          <a:p>
            <a:pPr marL="313195" indent="-313195" defTabSz="416052">
              <a:spcAft>
                <a:spcPts val="600"/>
              </a:spcAft>
              <a:buChar char="v"/>
            </a:pPr>
            <a:r>
              <a:rPr lang="en-IN" sz="1638" kern="1200">
                <a:solidFill>
                  <a:schemeClr val="tx1"/>
                </a:solidFill>
                <a:latin typeface="+mn-lt"/>
                <a:ea typeface="+mn-ea"/>
                <a:cs typeface="Arial" panose="020B0604020202020204"/>
              </a:rPr>
              <a:t>Enables marketers to send personalized messages save your precious time</a:t>
            </a:r>
          </a:p>
          <a:p>
            <a:pPr marL="313195" indent="-313195" defTabSz="416052">
              <a:spcAft>
                <a:spcPts val="600"/>
              </a:spcAft>
              <a:buChar char="v"/>
            </a:pPr>
            <a:r>
              <a:rPr lang="en-IN" sz="1638" kern="1200">
                <a:solidFill>
                  <a:schemeClr val="tx1"/>
                </a:solidFill>
                <a:latin typeface="+mn-lt"/>
                <a:ea typeface="+mn-ea"/>
                <a:cs typeface="Arial" panose="020B0604020202020204"/>
              </a:rPr>
              <a:t>Leads to increased conversions</a:t>
            </a:r>
          </a:p>
          <a:p>
            <a:pPr marL="313195" indent="-313195" defTabSz="416052">
              <a:spcAft>
                <a:spcPts val="600"/>
              </a:spcAft>
              <a:buChar char="v"/>
            </a:pPr>
            <a:r>
              <a:rPr lang="en-IN" sz="1638" kern="1200">
                <a:solidFill>
                  <a:schemeClr val="tx1"/>
                </a:solidFill>
                <a:latin typeface="+mn-lt"/>
                <a:ea typeface="+mn-ea"/>
                <a:cs typeface="Arial" panose="020B0604020202020204"/>
              </a:rPr>
              <a:t>Offers information sharing</a:t>
            </a:r>
          </a:p>
          <a:p>
            <a:pPr marL="313195" indent="-313195" defTabSz="416052">
              <a:spcAft>
                <a:spcPts val="600"/>
              </a:spcAft>
              <a:buChar char="v"/>
            </a:pPr>
            <a:endParaRPr lang="en-IN" sz="1638" kern="1200">
              <a:solidFill>
                <a:schemeClr val="tx1"/>
              </a:solidFill>
              <a:latin typeface="+mn-lt"/>
              <a:ea typeface="+mn-ea"/>
              <a:cs typeface="Arial" panose="020B0604020202020204"/>
            </a:endParaRPr>
          </a:p>
          <a:p>
            <a:pPr marL="313195" indent="-313195" defTabSz="416052">
              <a:spcAft>
                <a:spcPts val="600"/>
              </a:spcAft>
              <a:buChar char="v"/>
            </a:pPr>
            <a:endParaRPr lang="en-IN" sz="1638" kern="1200">
              <a:solidFill>
                <a:schemeClr val="tx1"/>
              </a:solidFill>
              <a:latin typeface="+mn-lt"/>
              <a:ea typeface="+mn-ea"/>
              <a:cs typeface="Arial" panose="020B0604020202020204"/>
            </a:endParaRPr>
          </a:p>
          <a:p>
            <a:pPr marL="313195" indent="-313195" defTabSz="416052">
              <a:spcAft>
                <a:spcPts val="600"/>
              </a:spcAft>
              <a:buChar char="v"/>
            </a:pPr>
            <a:endParaRPr lang="en-IN" sz="1638" kern="1200">
              <a:solidFill>
                <a:schemeClr val="tx1"/>
              </a:solidFill>
              <a:latin typeface="+mn-lt"/>
              <a:ea typeface="+mn-ea"/>
              <a:cs typeface="Arial" panose="020B0604020202020204"/>
            </a:endParaRPr>
          </a:p>
          <a:p>
            <a:pPr marL="313195" indent="-313195" defTabSz="416052">
              <a:spcAft>
                <a:spcPts val="600"/>
              </a:spcAft>
              <a:buChar char="v"/>
            </a:pPr>
            <a:endParaRPr lang="en-IN" sz="1638" kern="1200">
              <a:solidFill>
                <a:schemeClr val="tx1"/>
              </a:solidFill>
              <a:latin typeface="+mn-lt"/>
              <a:ea typeface="+mn-ea"/>
              <a:cs typeface="Arial" panose="020B0604020202020204"/>
            </a:endParaRPr>
          </a:p>
          <a:p>
            <a:pPr marL="313195" indent="-313195" defTabSz="416052">
              <a:spcAft>
                <a:spcPts val="600"/>
              </a:spcAft>
              <a:buChar char="v"/>
            </a:pPr>
            <a:endParaRPr lang="en-IN" sz="1638" kern="1200">
              <a:solidFill>
                <a:schemeClr val="tx1"/>
              </a:solidFill>
              <a:latin typeface="+mn-lt"/>
              <a:ea typeface="+mn-ea"/>
              <a:cs typeface="Arial" panose="020B0604020202020204"/>
            </a:endParaRPr>
          </a:p>
          <a:p>
            <a:pPr marL="0" indent="0">
              <a:spcAft>
                <a:spcPts val="600"/>
              </a:spcAft>
              <a:buNone/>
            </a:pPr>
            <a:endParaRPr lang="en-IN">
              <a:cs typeface="Arial" panose="020B0604020202020204"/>
            </a:endParaRPr>
          </a:p>
        </p:txBody>
      </p:sp>
      <p:sp>
        <p:nvSpPr>
          <p:cNvPr id="5" name="Text Placeholder 4">
            <a:extLst>
              <a:ext uri="{FF2B5EF4-FFF2-40B4-BE49-F238E27FC236}">
                <a16:creationId xmlns:a16="http://schemas.microsoft.com/office/drawing/2014/main" id="{575FB2F1-33F0-CD79-6533-7100A5856896}"/>
              </a:ext>
            </a:extLst>
          </p:cNvPr>
          <p:cNvSpPr>
            <a:spLocks/>
          </p:cNvSpPr>
          <p:nvPr/>
        </p:nvSpPr>
        <p:spPr>
          <a:xfrm>
            <a:off x="5777668" y="2397750"/>
            <a:ext cx="4272795" cy="651212"/>
          </a:xfrm>
          <a:prstGeom prst="rect">
            <a:avLst/>
          </a:prstGeom>
          <a:solidFill>
            <a:srgbClr val="92D050"/>
          </a:solidFill>
        </p:spPr>
        <p:txBody>
          <a:bodyPr/>
          <a:lstStyle/>
          <a:p>
            <a:pPr algn="ctr" defTabSz="416052">
              <a:spcAft>
                <a:spcPts val="600"/>
              </a:spcAft>
            </a:pPr>
            <a:r>
              <a:rPr lang="en-GB" sz="1638" kern="1200">
                <a:solidFill>
                  <a:schemeClr val="tx1"/>
                </a:solidFill>
                <a:latin typeface="+mn-lt"/>
                <a:ea typeface="+mn-ea"/>
                <a:cs typeface="Arial" panose="020B0604020202020204"/>
              </a:rPr>
              <a:t>USER FRIENDLY UI</a:t>
            </a:r>
            <a:endParaRPr lang="en-GB">
              <a:cs typeface="Arial" panose="020B0604020202020204"/>
            </a:endParaRPr>
          </a:p>
        </p:txBody>
      </p:sp>
      <p:pic>
        <p:nvPicPr>
          <p:cNvPr id="7" name="Content Placeholder 6" descr="A cartoon of a person working on a computer&#10;&#10;Description automatically generated">
            <a:extLst>
              <a:ext uri="{FF2B5EF4-FFF2-40B4-BE49-F238E27FC236}">
                <a16:creationId xmlns:a16="http://schemas.microsoft.com/office/drawing/2014/main" id="{F9BFCD8B-D50D-F009-BEA2-264D8CE65913}"/>
              </a:ext>
            </a:extLst>
          </p:cNvPr>
          <p:cNvPicPr>
            <a:picLocks noChangeAspect="1"/>
          </p:cNvPicPr>
          <p:nvPr/>
        </p:nvPicPr>
        <p:blipFill>
          <a:blip r:embed="rId7"/>
          <a:stretch>
            <a:fillRect/>
          </a:stretch>
        </p:blipFill>
        <p:spPr>
          <a:xfrm>
            <a:off x="5451874" y="3853011"/>
            <a:ext cx="2815432" cy="1346889"/>
          </a:xfrm>
          <a:prstGeom prst="rect">
            <a:avLst/>
          </a:prstGeom>
          <a:solidFill>
            <a:schemeClr val="bg1"/>
          </a:solidFill>
        </p:spPr>
      </p:pic>
    </p:spTree>
    <p:extLst>
      <p:ext uri="{BB962C8B-B14F-4D97-AF65-F5344CB8AC3E}">
        <p14:creationId xmlns:p14="http://schemas.microsoft.com/office/powerpoint/2010/main" val="379106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0A15-7BD8-EB17-F954-5883A3026E31}"/>
              </a:ext>
            </a:extLst>
          </p:cNvPr>
          <p:cNvSpPr>
            <a:spLocks noGrp="1"/>
          </p:cNvSpPr>
          <p:nvPr>
            <p:ph type="title"/>
          </p:nvPr>
        </p:nvSpPr>
        <p:spPr>
          <a:xfrm>
            <a:off x="1007598" y="477188"/>
            <a:ext cx="10364646" cy="846623"/>
          </a:xfrm>
        </p:spPr>
        <p:txBody>
          <a:bodyPr/>
          <a:lstStyle/>
          <a:p>
            <a:pPr algn="ctr"/>
            <a:r>
              <a:rPr lang="en-GB">
                <a:cs typeface="Arial"/>
              </a:rPr>
              <a:t>PROJECT OVERVIEW</a:t>
            </a:r>
          </a:p>
        </p:txBody>
      </p:sp>
      <p:sp>
        <p:nvSpPr>
          <p:cNvPr id="3" name="Rectangle: Diagonal Corners Rounded 2">
            <a:extLst>
              <a:ext uri="{FF2B5EF4-FFF2-40B4-BE49-F238E27FC236}">
                <a16:creationId xmlns:a16="http://schemas.microsoft.com/office/drawing/2014/main" id="{813D944F-0CC0-E3D4-2C86-BC7CFFB3D6D4}"/>
              </a:ext>
            </a:extLst>
          </p:cNvPr>
          <p:cNvSpPr/>
          <p:nvPr/>
        </p:nvSpPr>
        <p:spPr>
          <a:xfrm>
            <a:off x="1433764" y="2105527"/>
            <a:ext cx="2877550" cy="405063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Diagonal Corners Rounded 3">
            <a:extLst>
              <a:ext uri="{FF2B5EF4-FFF2-40B4-BE49-F238E27FC236}">
                <a16:creationId xmlns:a16="http://schemas.microsoft.com/office/drawing/2014/main" id="{9826600E-4538-8518-D198-083B7DE57973}"/>
              </a:ext>
            </a:extLst>
          </p:cNvPr>
          <p:cNvSpPr/>
          <p:nvPr/>
        </p:nvSpPr>
        <p:spPr>
          <a:xfrm>
            <a:off x="1644315" y="2255921"/>
            <a:ext cx="2807367" cy="398044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Diagonal Corners Rounded 4">
            <a:extLst>
              <a:ext uri="{FF2B5EF4-FFF2-40B4-BE49-F238E27FC236}">
                <a16:creationId xmlns:a16="http://schemas.microsoft.com/office/drawing/2014/main" id="{341EE2CC-C422-CE28-6E49-1A3AF82E145C}"/>
              </a:ext>
            </a:extLst>
          </p:cNvPr>
          <p:cNvSpPr/>
          <p:nvPr/>
        </p:nvSpPr>
        <p:spPr>
          <a:xfrm>
            <a:off x="4702341" y="2105525"/>
            <a:ext cx="2877551" cy="405063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Diagonal Corners Rounded 5">
            <a:extLst>
              <a:ext uri="{FF2B5EF4-FFF2-40B4-BE49-F238E27FC236}">
                <a16:creationId xmlns:a16="http://schemas.microsoft.com/office/drawing/2014/main" id="{F4B937F5-A7CA-8B52-F8E6-18CC65DE0A5E}"/>
              </a:ext>
            </a:extLst>
          </p:cNvPr>
          <p:cNvSpPr/>
          <p:nvPr/>
        </p:nvSpPr>
        <p:spPr>
          <a:xfrm>
            <a:off x="4852736" y="2255920"/>
            <a:ext cx="2807367" cy="405063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solidFill>
                <a:srgbClr val="000000"/>
              </a:solidFill>
              <a:cs typeface="Arial"/>
            </a:endParaRPr>
          </a:p>
          <a:p>
            <a:pPr algn="ctr"/>
            <a:endParaRPr lang="en-GB" sz="2000" dirty="0">
              <a:solidFill>
                <a:srgbClr val="000000"/>
              </a:solidFill>
              <a:cs typeface="Arial"/>
            </a:endParaRPr>
          </a:p>
          <a:p>
            <a:pPr algn="ctr"/>
            <a:endParaRPr lang="en-GB" sz="2000" dirty="0">
              <a:solidFill>
                <a:srgbClr val="000000"/>
              </a:solidFill>
              <a:cs typeface="Arial"/>
            </a:endParaRPr>
          </a:p>
          <a:p>
            <a:pPr algn="ctr"/>
            <a:endParaRPr lang="en-GB" sz="2000" dirty="0">
              <a:solidFill>
                <a:srgbClr val="000000"/>
              </a:solidFill>
              <a:cs typeface="Arial"/>
            </a:endParaRPr>
          </a:p>
          <a:p>
            <a:pPr algn="ctr"/>
            <a:endParaRPr lang="en-GB" sz="2000" dirty="0">
              <a:solidFill>
                <a:srgbClr val="000000"/>
              </a:solidFill>
              <a:cs typeface="Arial"/>
            </a:endParaRPr>
          </a:p>
          <a:p>
            <a:pPr algn="ctr"/>
            <a:r>
              <a:rPr lang="en-GB" sz="2000" b="1" u="sng" dirty="0">
                <a:solidFill>
                  <a:srgbClr val="000000"/>
                </a:solidFill>
                <a:cs typeface="Arial"/>
              </a:rPr>
              <a:t>SECOUND</a:t>
            </a:r>
            <a:endParaRPr lang="en-GB" sz="2000" b="1" u="sng">
              <a:cs typeface="Arial"/>
            </a:endParaRPr>
          </a:p>
          <a:p>
            <a:pPr algn="ctr"/>
            <a:endParaRPr lang="en-GB" sz="2000" dirty="0">
              <a:solidFill>
                <a:srgbClr val="000000"/>
              </a:solidFill>
              <a:cs typeface="Arial"/>
            </a:endParaRPr>
          </a:p>
          <a:p>
            <a:pPr marL="342900" indent="-342900" algn="ctr">
              <a:buFont typeface="Wingdings"/>
              <a:buChar char="q"/>
            </a:pPr>
            <a:endParaRPr lang="en-GB" sz="2000" dirty="0">
              <a:solidFill>
                <a:srgbClr val="000000"/>
              </a:solidFill>
              <a:cs typeface="Arial"/>
            </a:endParaRPr>
          </a:p>
          <a:p>
            <a:pPr marL="285750" indent="-285750">
              <a:buFont typeface="Wingdings"/>
              <a:buChar char="q"/>
            </a:pPr>
            <a:r>
              <a:rPr lang="en-GB" sz="1400" dirty="0">
                <a:solidFill>
                  <a:srgbClr val="000000"/>
                </a:solidFill>
                <a:cs typeface="Arial"/>
              </a:rPr>
              <a:t>WEBSITES ARE DESIGNED TO SEND MASS MAILS TO ALL RECIPIENTS UPLOADED USING CSV FILES.</a:t>
            </a: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p:txBody>
      </p:sp>
      <p:sp>
        <p:nvSpPr>
          <p:cNvPr id="7" name="Rectangle: Diagonal Corners Rounded 6">
            <a:extLst>
              <a:ext uri="{FF2B5EF4-FFF2-40B4-BE49-F238E27FC236}">
                <a16:creationId xmlns:a16="http://schemas.microsoft.com/office/drawing/2014/main" id="{D67EEE60-CD97-7596-5828-9A685AC7B183}"/>
              </a:ext>
            </a:extLst>
          </p:cNvPr>
          <p:cNvSpPr/>
          <p:nvPr/>
        </p:nvSpPr>
        <p:spPr>
          <a:xfrm>
            <a:off x="1574132" y="2245895"/>
            <a:ext cx="2877550" cy="405063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u="sng" dirty="0">
                <a:solidFill>
                  <a:srgbClr val="000000"/>
                </a:solidFill>
                <a:cs typeface="Arial" panose="020B0604020202020204"/>
              </a:rPr>
              <a:t>FIRST </a:t>
            </a:r>
          </a:p>
          <a:p>
            <a:pPr algn="ctr"/>
            <a:endParaRPr lang="en-GB" sz="2000" dirty="0">
              <a:solidFill>
                <a:srgbClr val="000000"/>
              </a:solidFill>
              <a:cs typeface="Arial" panose="020B0604020202020204"/>
            </a:endParaRPr>
          </a:p>
          <a:p>
            <a:pPr algn="ctr"/>
            <a:endParaRPr lang="en-GB" sz="2000" dirty="0">
              <a:solidFill>
                <a:srgbClr val="000000"/>
              </a:solidFill>
              <a:cs typeface="Arial" panose="020B0604020202020204"/>
            </a:endParaRPr>
          </a:p>
          <a:p>
            <a:pPr marL="285750" indent="-285750">
              <a:buFont typeface="Wingdings"/>
              <a:buChar char="q"/>
            </a:pPr>
            <a:r>
              <a:rPr lang="en-GB" sz="1400" dirty="0">
                <a:solidFill>
                  <a:srgbClr val="000000"/>
                </a:solidFill>
                <a:cs typeface="Arial" panose="020B0604020202020204"/>
              </a:rPr>
              <a:t>THIS TOOL ALLOWS YOU TO CONTROL AND SEND EMAILS TO A LARGE NUMBER OF RECIPIENTS.</a:t>
            </a:r>
          </a:p>
          <a:p>
            <a:pPr marL="285750" indent="-285750" algn="ctr">
              <a:buFont typeface="Wingdings"/>
              <a:buChar char="q"/>
            </a:pPr>
            <a:endParaRPr lang="en-GB" dirty="0">
              <a:solidFill>
                <a:srgbClr val="000000"/>
              </a:solidFill>
              <a:cs typeface="Arial" panose="020B0604020202020204"/>
            </a:endParaRPr>
          </a:p>
          <a:p>
            <a:pPr algn="ctr"/>
            <a:endParaRPr lang="en-GB" dirty="0">
              <a:solidFill>
                <a:srgbClr val="000000"/>
              </a:solidFill>
              <a:cs typeface="Arial" panose="020B0604020202020204"/>
            </a:endParaRPr>
          </a:p>
        </p:txBody>
      </p:sp>
      <p:sp>
        <p:nvSpPr>
          <p:cNvPr id="8" name="Rectangle: Diagonal Corners Rounded 7">
            <a:extLst>
              <a:ext uri="{FF2B5EF4-FFF2-40B4-BE49-F238E27FC236}">
                <a16:creationId xmlns:a16="http://schemas.microsoft.com/office/drawing/2014/main" id="{FBAB7912-738B-9958-F37B-F7DCD55E9E07}"/>
              </a:ext>
            </a:extLst>
          </p:cNvPr>
          <p:cNvSpPr/>
          <p:nvPr/>
        </p:nvSpPr>
        <p:spPr>
          <a:xfrm>
            <a:off x="7970921" y="2105526"/>
            <a:ext cx="2877550" cy="405063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Diagonal Corners Rounded 8">
            <a:extLst>
              <a:ext uri="{FF2B5EF4-FFF2-40B4-BE49-F238E27FC236}">
                <a16:creationId xmlns:a16="http://schemas.microsoft.com/office/drawing/2014/main" id="{7BCD4A44-3ED5-B8A6-FD05-B2F6452A77B2}"/>
              </a:ext>
            </a:extLst>
          </p:cNvPr>
          <p:cNvSpPr/>
          <p:nvPr/>
        </p:nvSpPr>
        <p:spPr>
          <a:xfrm>
            <a:off x="8121315" y="2255920"/>
            <a:ext cx="2807367" cy="405063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r>
              <a:rPr lang="en-GB" b="1" u="sng" dirty="0">
                <a:solidFill>
                  <a:srgbClr val="000000"/>
                </a:solidFill>
                <a:cs typeface="Arial"/>
              </a:rPr>
              <a:t>THIRD</a:t>
            </a:r>
          </a:p>
          <a:p>
            <a:pPr algn="ctr"/>
            <a:endParaRPr lang="en-GB" dirty="0">
              <a:solidFill>
                <a:srgbClr val="000000"/>
              </a:solidFill>
              <a:cs typeface="Arial"/>
            </a:endParaRPr>
          </a:p>
          <a:p>
            <a:pPr algn="ctr"/>
            <a:endParaRPr lang="en-GB" dirty="0">
              <a:solidFill>
                <a:srgbClr val="000000"/>
              </a:solidFill>
              <a:cs typeface="Arial"/>
            </a:endParaRPr>
          </a:p>
          <a:p>
            <a:pPr marL="285750" indent="-285750">
              <a:buFont typeface="Wingdings"/>
              <a:buChar char="q"/>
            </a:pPr>
            <a:r>
              <a:rPr lang="en-GB" sz="1400" dirty="0">
                <a:solidFill>
                  <a:srgbClr val="000000"/>
                </a:solidFill>
                <a:cs typeface="Arial"/>
              </a:rPr>
              <a:t>INVALID EMAILS FOUND IN THE CSV FILE WILL BE LISTED ON THE WEBSITE.</a:t>
            </a:r>
          </a:p>
          <a:p>
            <a:pPr algn="ctr"/>
            <a:endParaRPr lang="en-GB" sz="1400"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a:p>
            <a:pPr algn="ctr"/>
            <a:endParaRPr lang="en-GB" dirty="0">
              <a:solidFill>
                <a:srgbClr val="000000"/>
              </a:solidFill>
              <a:cs typeface="Arial"/>
            </a:endParaRPr>
          </a:p>
        </p:txBody>
      </p:sp>
    </p:spTree>
    <p:extLst>
      <p:ext uri="{BB962C8B-B14F-4D97-AF65-F5344CB8AC3E}">
        <p14:creationId xmlns:p14="http://schemas.microsoft.com/office/powerpoint/2010/main" val="18282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55A1-7002-3AB6-EFFE-B39099CE11DE}"/>
              </a:ext>
            </a:extLst>
          </p:cNvPr>
          <p:cNvSpPr>
            <a:spLocks noGrp="1"/>
          </p:cNvSpPr>
          <p:nvPr>
            <p:ph type="title"/>
          </p:nvPr>
        </p:nvSpPr>
        <p:spPr>
          <a:xfrm>
            <a:off x="1007598" y="808056"/>
            <a:ext cx="10364646" cy="1077229"/>
          </a:xfrm>
        </p:spPr>
        <p:txBody>
          <a:bodyPr/>
          <a:lstStyle/>
          <a:p>
            <a:pPr algn="ctr"/>
            <a:r>
              <a:rPr lang="en-GB" dirty="0">
                <a:cs typeface="Arial" panose="020B0604020202020204"/>
              </a:rPr>
              <a:t>DETAILS OF THE PROJECT</a:t>
            </a:r>
          </a:p>
          <a:p>
            <a:pPr algn="ctr"/>
            <a:endParaRPr lang="en-GB" dirty="0">
              <a:cs typeface="Arial" panose="020B0604020202020204"/>
            </a:endParaRPr>
          </a:p>
        </p:txBody>
      </p:sp>
      <p:sp>
        <p:nvSpPr>
          <p:cNvPr id="3" name="Content Placeholder 2">
            <a:extLst>
              <a:ext uri="{FF2B5EF4-FFF2-40B4-BE49-F238E27FC236}">
                <a16:creationId xmlns:a16="http://schemas.microsoft.com/office/drawing/2014/main" id="{A079F735-81B9-82FC-D12E-5E2981C31D3F}"/>
              </a:ext>
            </a:extLst>
          </p:cNvPr>
          <p:cNvSpPr>
            <a:spLocks noGrp="1"/>
          </p:cNvSpPr>
          <p:nvPr>
            <p:ph idx="1"/>
          </p:nvPr>
        </p:nvSpPr>
        <p:spPr>
          <a:xfrm>
            <a:off x="1008968" y="1837193"/>
            <a:ext cx="10363533" cy="4212751"/>
          </a:xfrm>
        </p:spPr>
        <p:txBody>
          <a:bodyPr vert="horz" lIns="91440" tIns="45720" rIns="91440" bIns="45720" rtlCol="0" anchor="ctr">
            <a:normAutofit lnSpcReduction="10000"/>
          </a:bodyPr>
          <a:lstStyle/>
          <a:p>
            <a:pPr marL="344170" indent="-344170">
              <a:buFont typeface="Wingdings" panose="05000000000000000000" pitchFamily="2" charset="2"/>
              <a:buChar char="Ø"/>
            </a:pPr>
            <a:r>
              <a:rPr lang="en-GB" sz="1800" dirty="0">
                <a:solidFill>
                  <a:srgbClr val="FFFFFF"/>
                </a:solidFill>
                <a:latin typeface="Arial"/>
              </a:rPr>
              <a:t>TOPIC : MASS</a:t>
            </a:r>
            <a:r>
              <a:rPr lang="en-GB" sz="1800" baseline="0" dirty="0">
                <a:solidFill>
                  <a:srgbClr val="FFFFFF"/>
                </a:solidFill>
                <a:latin typeface="Arial"/>
              </a:rPr>
              <a:t> MAIL DISPATCHER WEBSITE</a:t>
            </a:r>
            <a:endParaRPr lang="en-GB" sz="1800" baseline="0" dirty="0">
              <a:solidFill>
                <a:srgbClr val="FFFFFF"/>
              </a:solidFill>
              <a:latin typeface="Arial"/>
              <a:cs typeface="Arial"/>
            </a:endParaRPr>
          </a:p>
          <a:p>
            <a:pPr marL="344170" indent="-344170">
              <a:buFont typeface="Wingdings" panose="05000000000000000000" pitchFamily="2" charset="2"/>
              <a:buChar char="Ø"/>
            </a:pPr>
            <a:r>
              <a:rPr lang="en-GB" sz="1800" dirty="0">
                <a:cs typeface="Arial"/>
              </a:rPr>
              <a:t>LANGUAGES USED : HTML, CSS, JAVASCRIPT</a:t>
            </a:r>
          </a:p>
          <a:p>
            <a:pPr marL="344170" indent="-344170">
              <a:buChar char="Ø"/>
            </a:pPr>
            <a:r>
              <a:rPr lang="en-GB" sz="1800" b="1" u="sng" dirty="0">
                <a:cs typeface="Arial"/>
              </a:rPr>
              <a:t>FEATURES : </a:t>
            </a:r>
          </a:p>
          <a:p>
            <a:pPr marL="0" indent="0" algn="just">
              <a:buNone/>
            </a:pPr>
            <a:r>
              <a:rPr lang="en-GB" sz="1800" dirty="0">
                <a:cs typeface="Arial"/>
              </a:rPr>
              <a:t>  . SEND MAILS IN BULK.</a:t>
            </a:r>
          </a:p>
          <a:p>
            <a:pPr marL="0" indent="0" algn="just">
              <a:buNone/>
            </a:pPr>
            <a:r>
              <a:rPr lang="en-GB" sz="1800" dirty="0">
                <a:cs typeface="Arial"/>
              </a:rPr>
              <a:t>  . THE WEBSITE WILL LIST AND SORT OUT ALL THE VALID AND INVALID EMAILS DETECTED  </a:t>
            </a:r>
            <a:endParaRPr lang="en-GB" dirty="0">
              <a:cs typeface="Arial"/>
            </a:endParaRPr>
          </a:p>
          <a:p>
            <a:pPr marL="0" indent="0" algn="just">
              <a:buNone/>
            </a:pPr>
            <a:r>
              <a:rPr lang="en-GB" sz="1800" dirty="0">
                <a:cs typeface="Arial"/>
              </a:rPr>
              <a:t>   BY THE WEBSITE ALLOWING THE USERS TO MORE READILY SEND EMAILS AS PER  </a:t>
            </a:r>
            <a:endParaRPr lang="en-GB" dirty="0">
              <a:cs typeface="Arial"/>
            </a:endParaRPr>
          </a:p>
          <a:p>
            <a:pPr marL="0" indent="0" algn="just">
              <a:buNone/>
            </a:pPr>
            <a:r>
              <a:rPr lang="en-GB" sz="1800" dirty="0">
                <a:cs typeface="Arial"/>
              </a:rPr>
              <a:t>   USER CONVENIENCE.</a:t>
            </a:r>
            <a:endParaRPr lang="en-GB" dirty="0">
              <a:cs typeface="Arial"/>
            </a:endParaRPr>
          </a:p>
          <a:p>
            <a:pPr marL="0" indent="0" algn="just">
              <a:buNone/>
            </a:pPr>
            <a:r>
              <a:rPr lang="en-GB" sz="1800" dirty="0">
                <a:cs typeface="Arial"/>
              </a:rPr>
              <a:t>  . UPLOAD CSV FILE.</a:t>
            </a:r>
          </a:p>
          <a:p>
            <a:pPr marL="344170" indent="-344170">
              <a:buFont typeface="Wingdings" panose="05000000000000000000" pitchFamily="2" charset="2"/>
              <a:buChar char="Ø"/>
            </a:pPr>
            <a:endParaRPr lang="en-GB" sz="1800" dirty="0">
              <a:cs typeface="Arial"/>
            </a:endParaRPr>
          </a:p>
        </p:txBody>
      </p:sp>
    </p:spTree>
    <p:extLst>
      <p:ext uri="{BB962C8B-B14F-4D97-AF65-F5344CB8AC3E}">
        <p14:creationId xmlns:p14="http://schemas.microsoft.com/office/powerpoint/2010/main" val="244113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9">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 name="Picture 13">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6" name="Rectangle 15">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4"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a:extLst>
              <a:ext uri="{FF2B5EF4-FFF2-40B4-BE49-F238E27FC236}">
                <a16:creationId xmlns:a16="http://schemas.microsoft.com/office/drawing/2014/main" id="{8AC4287B-7156-8B77-A1F7-EA1B81BE09D1}"/>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600" b="0" i="0" kern="1200">
                <a:solidFill>
                  <a:srgbClr val="FFFFFF"/>
                </a:solidFill>
                <a:latin typeface="+mj-lt"/>
                <a:ea typeface="+mj-ea"/>
                <a:cs typeface="+mj-cs"/>
              </a:rPr>
              <a:t>​</a:t>
            </a:r>
          </a:p>
          <a:p>
            <a:pPr>
              <a:lnSpc>
                <a:spcPct val="90000"/>
              </a:lnSpc>
              <a:spcBef>
                <a:spcPct val="0"/>
              </a:spcBef>
              <a:spcAft>
                <a:spcPts val="600"/>
              </a:spcAft>
            </a:pPr>
            <a:r>
              <a:rPr lang="en-US" sz="2600" b="0" i="0" kern="1200">
                <a:solidFill>
                  <a:srgbClr val="FFFFFF"/>
                </a:solidFill>
                <a:latin typeface="+mj-lt"/>
                <a:ea typeface="+mj-ea"/>
                <a:cs typeface="+mj-cs"/>
              </a:rPr>
              <a:t>CONCLUSION​</a:t>
            </a:r>
          </a:p>
          <a:p>
            <a:pPr>
              <a:lnSpc>
                <a:spcPct val="90000"/>
              </a:lnSpc>
              <a:spcBef>
                <a:spcPct val="0"/>
              </a:spcBef>
              <a:spcAft>
                <a:spcPts val="600"/>
              </a:spcAft>
            </a:pPr>
            <a:r>
              <a:rPr lang="en-US" sz="2600" b="0" i="0" kern="1200">
                <a:solidFill>
                  <a:srgbClr val="FFFFFF"/>
                </a:solidFill>
                <a:latin typeface="+mj-lt"/>
                <a:ea typeface="+mj-ea"/>
                <a:cs typeface="+mj-cs"/>
              </a:rPr>
              <a:t>​</a:t>
            </a:r>
          </a:p>
        </p:txBody>
      </p:sp>
      <p:sp>
        <p:nvSpPr>
          <p:cNvPr id="2" name="TextBox 1">
            <a:extLst>
              <a:ext uri="{FF2B5EF4-FFF2-40B4-BE49-F238E27FC236}">
                <a16:creationId xmlns:a16="http://schemas.microsoft.com/office/drawing/2014/main" id="{67141112-C526-EA23-6576-A32F3E35E667}"/>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The "Mass-Mail Dispatcher" is a web-based application designed to efficiently send mass emails to many recipients from a CSV file. Its primary purpose is to provide users with a convenient tool for managing and dispatching emails. The system's key functionalities include the ability to upload CSV files, automatic detection and sorting of valid and invalid email addresses, and presenting users with a structured list of valid email addresses for sending. This system streamlines the email dispatching process, making it more user-friendly and error resistant. </a:t>
            </a:r>
          </a:p>
          <a:p>
            <a:pPr>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24913648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44BC7-9607-C36A-B161-8707B703FD94}"/>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lnSpc>
                <a:spcPct val="90000"/>
              </a:lnSpc>
            </a:pPr>
            <a:br>
              <a:rPr lang="en-US" sz="2600" b="0" i="0" kern="1200" dirty="0"/>
            </a:br>
            <a:br>
              <a:rPr lang="en-US" sz="2600" b="0" i="0" kern="1200" dirty="0"/>
            </a:br>
            <a:r>
              <a:rPr lang="en-US" sz="2600" b="0" i="0" kern="1200" dirty="0">
                <a:latin typeface="+mj-lt"/>
                <a:ea typeface="+mj-ea"/>
                <a:cs typeface="+mj-cs"/>
              </a:rPr>
              <a:t>THANK YOU</a:t>
            </a:r>
            <a:br>
              <a:rPr lang="en-US" sz="2600" b="0" i="0" kern="1200" dirty="0"/>
            </a:br>
            <a:r>
              <a:rPr lang="en-US" sz="2600" b="0" i="0" kern="1200" dirty="0">
                <a:latin typeface="+mj-lt"/>
                <a:ea typeface="+mj-ea"/>
                <a:cs typeface="+mj-cs"/>
              </a:rPr>
              <a:t>         </a:t>
            </a:r>
            <a:br>
              <a:rPr lang="en-US" sz="2600" b="0" i="0" kern="1200" dirty="0"/>
            </a:br>
            <a:r>
              <a:rPr lang="en-US" sz="2600" b="0" i="0" kern="1200" dirty="0">
                <a:latin typeface="+mj-lt"/>
                <a:ea typeface="+mj-ea"/>
                <a:cs typeface="+mj-cs"/>
              </a:rPr>
              <a:t>                                  </a:t>
            </a:r>
            <a:br>
              <a:rPr lang="en-US" sz="2600" b="0" i="0" kern="1200" dirty="0"/>
            </a:br>
            <a:br>
              <a:rPr lang="en-US" sz="2600" b="0" i="0" kern="1200" dirty="0"/>
            </a:br>
            <a:br>
              <a:rPr lang="en-US" sz="2600" b="0" i="0" kern="1200" dirty="0"/>
            </a:br>
            <a:r>
              <a:rPr lang="en-US" sz="2600" b="0" i="0" kern="1200" dirty="0">
                <a:latin typeface="+mj-lt"/>
                <a:ea typeface="+mj-ea"/>
                <a:cs typeface="+mj-cs"/>
              </a:rPr>
              <a:t>                       BY </a:t>
            </a:r>
            <a:r>
              <a:rPr lang="en-US" sz="2600" dirty="0"/>
              <a:t>– Ritesh Singh</a:t>
            </a:r>
            <a:endParaRPr lang="en-US" sz="2600" b="0" i="0" kern="1200" dirty="0">
              <a:latin typeface="+mj-lt"/>
              <a:ea typeface="+mj-ea"/>
              <a:cs typeface="+mj-cs"/>
            </a:endParaRPr>
          </a:p>
        </p:txBody>
      </p:sp>
    </p:spTree>
    <p:extLst>
      <p:ext uri="{BB962C8B-B14F-4D97-AF65-F5344CB8AC3E}">
        <p14:creationId xmlns:p14="http://schemas.microsoft.com/office/powerpoint/2010/main" val="23138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MASS MAIL DISPATCHER WEBSITE</vt:lpstr>
      <vt:lpstr>CONTENTS</vt:lpstr>
      <vt:lpstr>INTRODUCTION</vt:lpstr>
      <vt:lpstr>The "Mass-Mail Dispatcher" is a web-based application designed to efficiently send mass emails to many recipients from a CSV file. Its primary purpose is to provide users with a convenient tool for managing and dispatching emails. The system's key functionalities include the ability to upload CSV files, automatic detection and sorting of valid and invalid email addresses, and presenting users with a structured list of valid email addresses for sending. This system streamlines the email dispatching process, making it more user-friendly and error resistant.   </vt:lpstr>
      <vt:lpstr>OBJECTIVE</vt:lpstr>
      <vt:lpstr>PROJECT OVERVIEW</vt:lpstr>
      <vt:lpstr>DETAILS OF THE PROJECT </vt:lpstr>
      <vt:lpstr>PowerPoint Presentation</vt:lpstr>
      <vt:lpstr>  THANK YOU                                                                       BY – Ritesh Singh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674</cp:revision>
  <dcterms:created xsi:type="dcterms:W3CDTF">2023-11-07T03:39:40Z</dcterms:created>
  <dcterms:modified xsi:type="dcterms:W3CDTF">2023-11-18T09:33:00Z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