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8" r:id="rId4"/>
    <p:sldId id="259" r:id="rId5"/>
    <p:sldId id="263" r:id="rId6"/>
    <p:sldId id="262" r:id="rId7"/>
    <p:sldId id="261" r:id="rId8"/>
    <p:sldId id="288" r:id="rId9"/>
    <p:sldId id="290" r:id="rId10"/>
    <p:sldId id="291" r:id="rId11"/>
    <p:sldId id="292" r:id="rId12"/>
    <p:sldId id="293" r:id="rId13"/>
    <p:sldId id="323" r:id="rId14"/>
    <p:sldId id="322" r:id="rId15"/>
    <p:sldId id="297" r:id="rId16"/>
    <p:sldId id="300" r:id="rId17"/>
    <p:sldId id="298" r:id="rId18"/>
    <p:sldId id="299" r:id="rId19"/>
    <p:sldId id="301" r:id="rId20"/>
    <p:sldId id="302" r:id="rId21"/>
    <p:sldId id="303" r:id="rId22"/>
    <p:sldId id="304" r:id="rId23"/>
    <p:sldId id="305"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260" r:id="rId37"/>
    <p:sldId id="324" r:id="rId38"/>
    <p:sldId id="264" r:id="rId39"/>
    <p:sldId id="265" r:id="rId40"/>
    <p:sldId id="326" r:id="rId41"/>
    <p:sldId id="266" r:id="rId42"/>
    <p:sldId id="325" r:id="rId43"/>
    <p:sldId id="267" r:id="rId44"/>
    <p:sldId id="328" r:id="rId45"/>
    <p:sldId id="340" r:id="rId46"/>
    <p:sldId id="342" r:id="rId47"/>
    <p:sldId id="341" r:id="rId48"/>
    <p:sldId id="343" r:id="rId49"/>
    <p:sldId id="344" r:id="rId50"/>
    <p:sldId id="345" r:id="rId51"/>
    <p:sldId id="329" r:id="rId52"/>
    <p:sldId id="330" r:id="rId53"/>
    <p:sldId id="332" r:id="rId54"/>
    <p:sldId id="335" r:id="rId55"/>
    <p:sldId id="331" r:id="rId56"/>
    <p:sldId id="333" r:id="rId57"/>
    <p:sldId id="334" r:id="rId58"/>
    <p:sldId id="339" r:id="rId59"/>
    <p:sldId id="336" r:id="rId60"/>
    <p:sldId id="337" r:id="rId61"/>
    <p:sldId id="338" r:id="rId62"/>
    <p:sldId id="351" r:id="rId63"/>
    <p:sldId id="347" r:id="rId64"/>
    <p:sldId id="348" r:id="rId65"/>
    <p:sldId id="349" r:id="rId66"/>
    <p:sldId id="346" r:id="rId67"/>
    <p:sldId id="352" r:id="rId68"/>
    <p:sldId id="353" r:id="rId69"/>
    <p:sldId id="354" r:id="rId70"/>
    <p:sldId id="358" r:id="rId71"/>
    <p:sldId id="355" r:id="rId72"/>
    <p:sldId id="35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C18AFE-9FDF-4C01-84D1-2314DC502B73}" type="doc">
      <dgm:prSet loTypeId="urn:microsoft.com/office/officeart/2018/5/layout/IconLeaf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4D4BBA80-48E0-4381-8D55-AEE907276356}">
      <dgm:prSet/>
      <dgm:spPr/>
      <dgm:t>
        <a:bodyPr/>
        <a:lstStyle/>
        <a:p>
          <a:pPr>
            <a:defRPr cap="all"/>
          </a:pPr>
          <a:r>
            <a:rPr lang="en-US"/>
            <a:t>Higher sampling rate</a:t>
          </a:r>
        </a:p>
      </dgm:t>
    </dgm:pt>
    <dgm:pt modelId="{7304835D-D6D7-4B0C-BC13-2470B6B3E81E}" type="parTrans" cxnId="{8334D6A1-8835-43C8-8061-F1C77295A88F}">
      <dgm:prSet/>
      <dgm:spPr/>
      <dgm:t>
        <a:bodyPr/>
        <a:lstStyle/>
        <a:p>
          <a:endParaRPr lang="en-US"/>
        </a:p>
      </dgm:t>
    </dgm:pt>
    <dgm:pt modelId="{E53867A5-9F74-434C-ADB6-45900890F8A3}" type="sibTrans" cxnId="{8334D6A1-8835-43C8-8061-F1C77295A88F}">
      <dgm:prSet/>
      <dgm:spPr/>
      <dgm:t>
        <a:bodyPr/>
        <a:lstStyle/>
        <a:p>
          <a:endParaRPr lang="en-US"/>
        </a:p>
      </dgm:t>
    </dgm:pt>
    <dgm:pt modelId="{C9A42C0E-9EB0-4C1D-A2BF-E8760049FC21}">
      <dgm:prSet/>
      <dgm:spPr/>
      <dgm:t>
        <a:bodyPr/>
        <a:lstStyle/>
        <a:p>
          <a:pPr>
            <a:defRPr cap="all"/>
          </a:pPr>
          <a:r>
            <a:rPr lang="en-US"/>
            <a:t>Delay is low</a:t>
          </a:r>
        </a:p>
      </dgm:t>
    </dgm:pt>
    <dgm:pt modelId="{FDE2202A-4B90-4D7C-99B7-B68B2529DF9A}" type="parTrans" cxnId="{038922AA-FD2B-4C22-83E6-0E7A06EC30E0}">
      <dgm:prSet/>
      <dgm:spPr/>
      <dgm:t>
        <a:bodyPr/>
        <a:lstStyle/>
        <a:p>
          <a:endParaRPr lang="en-US"/>
        </a:p>
      </dgm:t>
    </dgm:pt>
    <dgm:pt modelId="{B73CB59E-EC64-4206-A9E8-E1F066242799}" type="sibTrans" cxnId="{038922AA-FD2B-4C22-83E6-0E7A06EC30E0}">
      <dgm:prSet/>
      <dgm:spPr/>
      <dgm:t>
        <a:bodyPr/>
        <a:lstStyle/>
        <a:p>
          <a:endParaRPr lang="en-US"/>
        </a:p>
      </dgm:t>
    </dgm:pt>
    <dgm:pt modelId="{68CD5178-3C8C-49CD-A4D7-8A152FAFF6BA}" type="pres">
      <dgm:prSet presAssocID="{F3C18AFE-9FDF-4C01-84D1-2314DC502B73}" presName="root" presStyleCnt="0">
        <dgm:presLayoutVars>
          <dgm:dir/>
          <dgm:resizeHandles val="exact"/>
        </dgm:presLayoutVars>
      </dgm:prSet>
      <dgm:spPr/>
    </dgm:pt>
    <dgm:pt modelId="{55B81D21-6A27-46F2-AE13-26668B2FB2E6}" type="pres">
      <dgm:prSet presAssocID="{4D4BBA80-48E0-4381-8D55-AEE907276356}" presName="compNode" presStyleCnt="0"/>
      <dgm:spPr/>
    </dgm:pt>
    <dgm:pt modelId="{A1A397BC-9CF2-48E2-B48C-634BEC21008A}" type="pres">
      <dgm:prSet presAssocID="{4D4BBA80-48E0-4381-8D55-AEE907276356}" presName="iconBgRect" presStyleLbl="bgShp" presStyleIdx="0" presStyleCnt="2"/>
      <dgm:spPr>
        <a:prstGeom prst="round2DiagRect">
          <a:avLst>
            <a:gd name="adj1" fmla="val 29727"/>
            <a:gd name="adj2" fmla="val 0"/>
          </a:avLst>
        </a:prstGeom>
      </dgm:spPr>
    </dgm:pt>
    <dgm:pt modelId="{EFB8B98D-A138-4EB6-BDEE-48B753B7EF4A}" type="pres">
      <dgm:prSet presAssocID="{4D4BBA80-48E0-4381-8D55-AEE9072763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AF91AD1-C263-4857-BA98-F31DEF53A52A}" type="pres">
      <dgm:prSet presAssocID="{4D4BBA80-48E0-4381-8D55-AEE907276356}" presName="spaceRect" presStyleCnt="0"/>
      <dgm:spPr/>
    </dgm:pt>
    <dgm:pt modelId="{B46594CD-143E-454F-88B8-032ED88C7F7A}" type="pres">
      <dgm:prSet presAssocID="{4D4BBA80-48E0-4381-8D55-AEE907276356}" presName="textRect" presStyleLbl="revTx" presStyleIdx="0" presStyleCnt="2">
        <dgm:presLayoutVars>
          <dgm:chMax val="1"/>
          <dgm:chPref val="1"/>
        </dgm:presLayoutVars>
      </dgm:prSet>
      <dgm:spPr/>
    </dgm:pt>
    <dgm:pt modelId="{875F1A44-EEDB-4388-832F-3B874766DB2E}" type="pres">
      <dgm:prSet presAssocID="{E53867A5-9F74-434C-ADB6-45900890F8A3}" presName="sibTrans" presStyleCnt="0"/>
      <dgm:spPr/>
    </dgm:pt>
    <dgm:pt modelId="{77CB76EA-962E-4A25-825E-5DD77D59B39E}" type="pres">
      <dgm:prSet presAssocID="{C9A42C0E-9EB0-4C1D-A2BF-E8760049FC21}" presName="compNode" presStyleCnt="0"/>
      <dgm:spPr/>
    </dgm:pt>
    <dgm:pt modelId="{E5C67CA0-AB3E-4700-833A-9FFB1360D1FD}" type="pres">
      <dgm:prSet presAssocID="{C9A42C0E-9EB0-4C1D-A2BF-E8760049FC21}" presName="iconBgRect" presStyleLbl="bgShp" presStyleIdx="1" presStyleCnt="2"/>
      <dgm:spPr>
        <a:prstGeom prst="round2DiagRect">
          <a:avLst>
            <a:gd name="adj1" fmla="val 29727"/>
            <a:gd name="adj2" fmla="val 0"/>
          </a:avLst>
        </a:prstGeom>
      </dgm:spPr>
    </dgm:pt>
    <dgm:pt modelId="{15AD55D2-8C38-4A28-BE54-81A2DEC01468}" type="pres">
      <dgm:prSet presAssocID="{C9A42C0E-9EB0-4C1D-A2BF-E8760049FC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FB7F3D2-5B8C-4C56-95A8-A91C0E737AC9}" type="pres">
      <dgm:prSet presAssocID="{C9A42C0E-9EB0-4C1D-A2BF-E8760049FC21}" presName="spaceRect" presStyleCnt="0"/>
      <dgm:spPr/>
    </dgm:pt>
    <dgm:pt modelId="{6AA6A72D-FE9B-4DCC-BE79-6041A7E46718}" type="pres">
      <dgm:prSet presAssocID="{C9A42C0E-9EB0-4C1D-A2BF-E8760049FC21}" presName="textRect" presStyleLbl="revTx" presStyleIdx="1" presStyleCnt="2">
        <dgm:presLayoutVars>
          <dgm:chMax val="1"/>
          <dgm:chPref val="1"/>
        </dgm:presLayoutVars>
      </dgm:prSet>
      <dgm:spPr/>
    </dgm:pt>
  </dgm:ptLst>
  <dgm:cxnLst>
    <dgm:cxn modelId="{39D34270-CF03-4A93-96C3-5D2DE1884AFD}" type="presOf" srcId="{4D4BBA80-48E0-4381-8D55-AEE907276356}" destId="{B46594CD-143E-454F-88B8-032ED88C7F7A}" srcOrd="0" destOrd="0" presId="urn:microsoft.com/office/officeart/2018/5/layout/IconLeafLabelList"/>
    <dgm:cxn modelId="{E5CA7C7F-E22D-4477-BA14-28F313E103CA}" type="presOf" srcId="{C9A42C0E-9EB0-4C1D-A2BF-E8760049FC21}" destId="{6AA6A72D-FE9B-4DCC-BE79-6041A7E46718}" srcOrd="0" destOrd="0" presId="urn:microsoft.com/office/officeart/2018/5/layout/IconLeafLabelList"/>
    <dgm:cxn modelId="{8334D6A1-8835-43C8-8061-F1C77295A88F}" srcId="{F3C18AFE-9FDF-4C01-84D1-2314DC502B73}" destId="{4D4BBA80-48E0-4381-8D55-AEE907276356}" srcOrd="0" destOrd="0" parTransId="{7304835D-D6D7-4B0C-BC13-2470B6B3E81E}" sibTransId="{E53867A5-9F74-434C-ADB6-45900890F8A3}"/>
    <dgm:cxn modelId="{038922AA-FD2B-4C22-83E6-0E7A06EC30E0}" srcId="{F3C18AFE-9FDF-4C01-84D1-2314DC502B73}" destId="{C9A42C0E-9EB0-4C1D-A2BF-E8760049FC21}" srcOrd="1" destOrd="0" parTransId="{FDE2202A-4B90-4D7C-99B7-B68B2529DF9A}" sibTransId="{B73CB59E-EC64-4206-A9E8-E1F066242799}"/>
    <dgm:cxn modelId="{7C6E8CD0-8D11-43BD-9D1D-586C9A929FFB}" type="presOf" srcId="{F3C18AFE-9FDF-4C01-84D1-2314DC502B73}" destId="{68CD5178-3C8C-49CD-A4D7-8A152FAFF6BA}" srcOrd="0" destOrd="0" presId="urn:microsoft.com/office/officeart/2018/5/layout/IconLeafLabelList"/>
    <dgm:cxn modelId="{94C699BB-A961-4896-A34A-4D32E6658AA3}" type="presParOf" srcId="{68CD5178-3C8C-49CD-A4D7-8A152FAFF6BA}" destId="{55B81D21-6A27-46F2-AE13-26668B2FB2E6}" srcOrd="0" destOrd="0" presId="urn:microsoft.com/office/officeart/2018/5/layout/IconLeafLabelList"/>
    <dgm:cxn modelId="{F56ACCB1-F555-48EB-B1D6-FBB9F3945A54}" type="presParOf" srcId="{55B81D21-6A27-46F2-AE13-26668B2FB2E6}" destId="{A1A397BC-9CF2-48E2-B48C-634BEC21008A}" srcOrd="0" destOrd="0" presId="urn:microsoft.com/office/officeart/2018/5/layout/IconLeafLabelList"/>
    <dgm:cxn modelId="{AD00F61A-77FB-428F-8FF7-B104BC859C5A}" type="presParOf" srcId="{55B81D21-6A27-46F2-AE13-26668B2FB2E6}" destId="{EFB8B98D-A138-4EB6-BDEE-48B753B7EF4A}" srcOrd="1" destOrd="0" presId="urn:microsoft.com/office/officeart/2018/5/layout/IconLeafLabelList"/>
    <dgm:cxn modelId="{58FA12B3-852C-4822-BDC6-F3E768D82A4E}" type="presParOf" srcId="{55B81D21-6A27-46F2-AE13-26668B2FB2E6}" destId="{8AF91AD1-C263-4857-BA98-F31DEF53A52A}" srcOrd="2" destOrd="0" presId="urn:microsoft.com/office/officeart/2018/5/layout/IconLeafLabelList"/>
    <dgm:cxn modelId="{56ECB644-AA57-4122-A312-172D997F0465}" type="presParOf" srcId="{55B81D21-6A27-46F2-AE13-26668B2FB2E6}" destId="{B46594CD-143E-454F-88B8-032ED88C7F7A}" srcOrd="3" destOrd="0" presId="urn:microsoft.com/office/officeart/2018/5/layout/IconLeafLabelList"/>
    <dgm:cxn modelId="{D5A99796-DA52-4A42-A230-36F61243A42C}" type="presParOf" srcId="{68CD5178-3C8C-49CD-A4D7-8A152FAFF6BA}" destId="{875F1A44-EEDB-4388-832F-3B874766DB2E}" srcOrd="1" destOrd="0" presId="urn:microsoft.com/office/officeart/2018/5/layout/IconLeafLabelList"/>
    <dgm:cxn modelId="{EF2B7A5A-9DE4-4ADA-A95C-4167F636AD29}" type="presParOf" srcId="{68CD5178-3C8C-49CD-A4D7-8A152FAFF6BA}" destId="{77CB76EA-962E-4A25-825E-5DD77D59B39E}" srcOrd="2" destOrd="0" presId="urn:microsoft.com/office/officeart/2018/5/layout/IconLeafLabelList"/>
    <dgm:cxn modelId="{9AAEE0EE-7DC7-4E25-A70A-B802DAE09E71}" type="presParOf" srcId="{77CB76EA-962E-4A25-825E-5DD77D59B39E}" destId="{E5C67CA0-AB3E-4700-833A-9FFB1360D1FD}" srcOrd="0" destOrd="0" presId="urn:microsoft.com/office/officeart/2018/5/layout/IconLeafLabelList"/>
    <dgm:cxn modelId="{3B07A539-4454-4D15-A0D2-EDF9543C94D7}" type="presParOf" srcId="{77CB76EA-962E-4A25-825E-5DD77D59B39E}" destId="{15AD55D2-8C38-4A28-BE54-81A2DEC01468}" srcOrd="1" destOrd="0" presId="urn:microsoft.com/office/officeart/2018/5/layout/IconLeafLabelList"/>
    <dgm:cxn modelId="{872BC01D-3E5D-401C-9CD2-D8EF1070F42A}" type="presParOf" srcId="{77CB76EA-962E-4A25-825E-5DD77D59B39E}" destId="{7FB7F3D2-5B8C-4C56-95A8-A91C0E737AC9}" srcOrd="2" destOrd="0" presId="urn:microsoft.com/office/officeart/2018/5/layout/IconLeafLabelList"/>
    <dgm:cxn modelId="{97321C06-3A6C-4618-B03B-A77BF37FFE5E}" type="presParOf" srcId="{77CB76EA-962E-4A25-825E-5DD77D59B39E}" destId="{6AA6A72D-FE9B-4DCC-BE79-6041A7E4671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397BC-9CF2-48E2-B48C-634BEC21008A}">
      <dsp:nvSpPr>
        <dsp:cNvPr id="0" name=""/>
        <dsp:cNvSpPr/>
      </dsp:nvSpPr>
      <dsp:spPr>
        <a:xfrm>
          <a:off x="2250914" y="296402"/>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8B98D-A138-4EB6-BDEE-48B753B7EF4A}">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6594CD-143E-454F-88B8-032ED88C7F7A}">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Higher sampling rate</a:t>
          </a:r>
        </a:p>
      </dsp:txBody>
      <dsp:txXfrm>
        <a:off x="1548914" y="3176402"/>
        <a:ext cx="3600000" cy="720000"/>
      </dsp:txXfrm>
    </dsp:sp>
    <dsp:sp modelId="{E5C67CA0-AB3E-4700-833A-9FFB1360D1FD}">
      <dsp:nvSpPr>
        <dsp:cNvPr id="0" name=""/>
        <dsp:cNvSpPr/>
      </dsp:nvSpPr>
      <dsp:spPr>
        <a:xfrm>
          <a:off x="6480914" y="296402"/>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D55D2-8C38-4A28-BE54-81A2DEC01468}">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A6A72D-FE9B-4DCC-BE79-6041A7E46718}">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Delay is low</a:t>
          </a:r>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5349-B4DB-4B0F-A8AC-B3269FD9A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C9A8F-1CD4-4FCE-AC1E-94FF93F10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2B27B1-B0AA-4770-8F82-1494DC3DC2A4}"/>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5" name="Footer Placeholder 4">
            <a:extLst>
              <a:ext uri="{FF2B5EF4-FFF2-40B4-BE49-F238E27FC236}">
                <a16:creationId xmlns:a16="http://schemas.microsoft.com/office/drawing/2014/main" id="{2006C8CD-C06B-42AE-82F6-70A10F54E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718F9-7A63-47BB-8B26-4A29AC227CF8}"/>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96475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A745-CD4A-4F0F-835C-E238AC2408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274E0-AFC8-4C91-B61E-80FD181F4B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8BA0C-948E-4F13-AAE8-C2E10EE67277}"/>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5" name="Footer Placeholder 4">
            <a:extLst>
              <a:ext uri="{FF2B5EF4-FFF2-40B4-BE49-F238E27FC236}">
                <a16:creationId xmlns:a16="http://schemas.microsoft.com/office/drawing/2014/main" id="{7CE8CBDC-CC11-4940-B421-14FFFCFB9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F6166-461A-47A9-ADA1-A13C17AE7A4A}"/>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256421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BCD8C-57AF-4F03-A3EB-E9DAE4D4F5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1C9E44-5172-47E4-B585-0F3736CDD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626D6-6543-4839-8FBA-69FA8E9B2002}"/>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5" name="Footer Placeholder 4">
            <a:extLst>
              <a:ext uri="{FF2B5EF4-FFF2-40B4-BE49-F238E27FC236}">
                <a16:creationId xmlns:a16="http://schemas.microsoft.com/office/drawing/2014/main" id="{5E7D0AD7-90E9-4328-94CA-B9F8E4129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AA162-E669-42D5-AB63-E890223D3972}"/>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51149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E623-6A53-4BFC-BB3F-29D7D6188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854C9-FA82-48D5-889C-3DCF2E7A5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A41435-48A4-482A-B601-1138F92FA52C}"/>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5" name="Footer Placeholder 4">
            <a:extLst>
              <a:ext uri="{FF2B5EF4-FFF2-40B4-BE49-F238E27FC236}">
                <a16:creationId xmlns:a16="http://schemas.microsoft.com/office/drawing/2014/main" id="{129DAF54-23A1-444D-8162-7B9A6885FA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EE80B-B49D-4B6C-BA71-240930FF477F}"/>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242339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8C9-F9B5-44EE-B6F2-240F43822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73E11C-5116-4DE7-8F01-EDFF8B5C2A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5109A6-267A-4559-955B-F3278DA7DAA6}"/>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5" name="Footer Placeholder 4">
            <a:extLst>
              <a:ext uri="{FF2B5EF4-FFF2-40B4-BE49-F238E27FC236}">
                <a16:creationId xmlns:a16="http://schemas.microsoft.com/office/drawing/2014/main" id="{4A3A29D1-F295-45C5-9B1E-5B089AFDF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47D93-72DF-4B0B-88E8-ACB413D6CAD6}"/>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15466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91CC-881C-4600-89A3-282F9B570A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C0EAAC-FD05-493C-B8B1-C7E9638F5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5F2A41-7E82-4D74-8F77-E3A416B4D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80460C-F4F2-4D01-BFC4-DD4B1A9F8149}"/>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6" name="Footer Placeholder 5">
            <a:extLst>
              <a:ext uri="{FF2B5EF4-FFF2-40B4-BE49-F238E27FC236}">
                <a16:creationId xmlns:a16="http://schemas.microsoft.com/office/drawing/2014/main" id="{6B3E2335-7994-484B-AB61-2504EB49B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6D8721-C4D8-4F02-8A07-033883924EAA}"/>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237859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AB92-90E6-42A8-97C2-DA2AA3B8F1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B6C5F2-F53B-4838-A379-629854EB8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EC437-DE4C-4D76-AA18-E78357B0E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9160-6766-40D5-8BCF-F9619E504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1082A-2403-4C35-861B-457C47177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DBC2AC-C365-4393-8B70-463A765CD0C7}"/>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8" name="Footer Placeholder 7">
            <a:extLst>
              <a:ext uri="{FF2B5EF4-FFF2-40B4-BE49-F238E27FC236}">
                <a16:creationId xmlns:a16="http://schemas.microsoft.com/office/drawing/2014/main" id="{70035596-0B76-4C80-A4DD-A283BEC64C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C7B629-4C2E-4E64-8610-6D229C3F3D6F}"/>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220816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CB22-A28F-4C4B-922F-50823DC7D2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DA32C-05C0-417A-A7DD-A12F2C47503E}"/>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4" name="Footer Placeholder 3">
            <a:extLst>
              <a:ext uri="{FF2B5EF4-FFF2-40B4-BE49-F238E27FC236}">
                <a16:creationId xmlns:a16="http://schemas.microsoft.com/office/drawing/2014/main" id="{BEF8D282-0D60-4D41-8A24-80C6E34209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5F623B-6589-4F61-928C-2362D217353E}"/>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172506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65364-F342-433E-AB89-419BB4FAF481}"/>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3" name="Footer Placeholder 2">
            <a:extLst>
              <a:ext uri="{FF2B5EF4-FFF2-40B4-BE49-F238E27FC236}">
                <a16:creationId xmlns:a16="http://schemas.microsoft.com/office/drawing/2014/main" id="{B0BA2B2E-4BD0-4044-B4B1-764E9084DD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4FF222-4253-4449-B158-31E5CE8A3EC0}"/>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318255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5C4B-05C8-45EB-9CDE-6AA666F17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460768-3103-4CCD-AEA0-D6BAABD21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28BA8C-A6CA-487B-84C3-BAE9C2630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8AB21-B481-4669-BE51-461CC387E126}"/>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6" name="Footer Placeholder 5">
            <a:extLst>
              <a:ext uri="{FF2B5EF4-FFF2-40B4-BE49-F238E27FC236}">
                <a16:creationId xmlns:a16="http://schemas.microsoft.com/office/drawing/2014/main" id="{7B83832A-172E-472F-9E4F-2162469896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67D27-8208-4256-B640-28824A01C419}"/>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20257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E1D5-A239-4D69-B1F2-4119048EC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F2B5F8-B200-40D7-A271-ACBC104C8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DCAA3D-C7B4-4F14-B8A9-A9A7CB3EF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712B3-A271-4DCC-A348-459D785E864D}"/>
              </a:ext>
            </a:extLst>
          </p:cNvPr>
          <p:cNvSpPr>
            <a:spLocks noGrp="1"/>
          </p:cNvSpPr>
          <p:nvPr>
            <p:ph type="dt" sz="half" idx="10"/>
          </p:nvPr>
        </p:nvSpPr>
        <p:spPr/>
        <p:txBody>
          <a:bodyPr/>
          <a:lstStyle/>
          <a:p>
            <a:fld id="{81F95034-0F92-4B35-A31D-BC4F58BD5A11}" type="datetimeFigureOut">
              <a:rPr lang="en-IN" smtClean="0"/>
              <a:t>10-06-2021</a:t>
            </a:fld>
            <a:endParaRPr lang="en-IN"/>
          </a:p>
        </p:txBody>
      </p:sp>
      <p:sp>
        <p:nvSpPr>
          <p:cNvPr id="6" name="Footer Placeholder 5">
            <a:extLst>
              <a:ext uri="{FF2B5EF4-FFF2-40B4-BE49-F238E27FC236}">
                <a16:creationId xmlns:a16="http://schemas.microsoft.com/office/drawing/2014/main" id="{706017D2-B0B2-4471-9C25-B4DE8FAD4D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0C2271-487F-4966-80F6-1EE438C99440}"/>
              </a:ext>
            </a:extLst>
          </p:cNvPr>
          <p:cNvSpPr>
            <a:spLocks noGrp="1"/>
          </p:cNvSpPr>
          <p:nvPr>
            <p:ph type="sldNum" sz="quarter" idx="12"/>
          </p:nvPr>
        </p:nvSpPr>
        <p:spPr/>
        <p:txBody>
          <a:bodyPr/>
          <a:lstStyle/>
          <a:p>
            <a:fld id="{24539FA3-7A68-46CB-A17C-41648966B00F}" type="slidenum">
              <a:rPr lang="en-IN" smtClean="0"/>
              <a:t>‹#›</a:t>
            </a:fld>
            <a:endParaRPr lang="en-IN"/>
          </a:p>
        </p:txBody>
      </p:sp>
    </p:spTree>
    <p:extLst>
      <p:ext uri="{BB962C8B-B14F-4D97-AF65-F5344CB8AC3E}">
        <p14:creationId xmlns:p14="http://schemas.microsoft.com/office/powerpoint/2010/main" val="207284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6A52E-54EA-41D1-824A-5DED5E9D1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D4EE6-39DF-40AC-8640-ECA89B614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F3FA55-0F4F-49B6-98C8-48DDF542F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95034-0F92-4B35-A31D-BC4F58BD5A11}" type="datetimeFigureOut">
              <a:rPr lang="en-IN" smtClean="0"/>
              <a:t>10-06-2021</a:t>
            </a:fld>
            <a:endParaRPr lang="en-IN"/>
          </a:p>
        </p:txBody>
      </p:sp>
      <p:sp>
        <p:nvSpPr>
          <p:cNvPr id="5" name="Footer Placeholder 4">
            <a:extLst>
              <a:ext uri="{FF2B5EF4-FFF2-40B4-BE49-F238E27FC236}">
                <a16:creationId xmlns:a16="http://schemas.microsoft.com/office/drawing/2014/main" id="{1BC1E2F0-AA98-4FD6-A9F0-CCC217880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38E251-A5A7-4CAA-80CB-7AC909EA6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39FA3-7A68-46CB-A17C-41648966B00F}" type="slidenum">
              <a:rPr lang="en-IN" smtClean="0"/>
              <a:t>‹#›</a:t>
            </a:fld>
            <a:endParaRPr lang="en-IN"/>
          </a:p>
        </p:txBody>
      </p:sp>
    </p:spTree>
    <p:extLst>
      <p:ext uri="{BB962C8B-B14F-4D97-AF65-F5344CB8AC3E}">
        <p14:creationId xmlns:p14="http://schemas.microsoft.com/office/powerpoint/2010/main" val="322107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holar.google.com/citations?view_op=view_org&amp;hl=en&amp;org=11345352608396081237"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https://physionet.org/content/mitdb/1.0.0/100.da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reslit.com/VascularMedicine/AJVM-ID18.pdf" TargetMode="External"/><Relationship Id="rId2" Type="http://schemas.openxmlformats.org/officeDocument/2006/relationships/hyperlink" Target="https://www.ahajournals.org/doi/pdf/10.1161/CIRCULATIONAHA.106.180200" TargetMode="External"/><Relationship Id="rId1" Type="http://schemas.openxmlformats.org/officeDocument/2006/relationships/slideLayout" Target="../slideLayouts/slideLayout2.xml"/><Relationship Id="rId4" Type="http://schemas.openxmlformats.org/officeDocument/2006/relationships/hyperlink" Target="https://www.ncbi.nlm.nih.gov/pmc/articles/PMC3388307/"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MIT-BIH%20Arrhythmia%20Data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52.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Stethoscope">
            <a:extLst>
              <a:ext uri="{FF2B5EF4-FFF2-40B4-BE49-F238E27FC236}">
                <a16:creationId xmlns:a16="http://schemas.microsoft.com/office/drawing/2014/main" id="{48F7449A-F5DA-4ACA-A517-9A1620E9C61A}"/>
              </a:ext>
            </a:extLst>
          </p:cNvPr>
          <p:cNvPicPr>
            <a:picLocks noChangeAspect="1"/>
          </p:cNvPicPr>
          <p:nvPr/>
        </p:nvPicPr>
        <p:blipFill rotWithShape="1">
          <a:blip r:embed="rId2"/>
          <a:srcRect t="15730"/>
          <a:stretch/>
        </p:blipFill>
        <p:spPr>
          <a:xfrm>
            <a:off x="20" y="-22"/>
            <a:ext cx="12191977" cy="6858022"/>
          </a:xfrm>
          <a:prstGeom prst="rect">
            <a:avLst/>
          </a:prstGeom>
        </p:spPr>
      </p:pic>
      <p:sp>
        <p:nvSpPr>
          <p:cNvPr id="17"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C748F-951F-46DB-9475-DA94CF5C4B69}"/>
              </a:ext>
            </a:extLst>
          </p:cNvPr>
          <p:cNvSpPr>
            <a:spLocks noGrp="1"/>
          </p:cNvSpPr>
          <p:nvPr>
            <p:ph type="ctrTitle"/>
          </p:nvPr>
        </p:nvSpPr>
        <p:spPr>
          <a:xfrm>
            <a:off x="643466" y="643467"/>
            <a:ext cx="5452529" cy="3569242"/>
          </a:xfrm>
        </p:spPr>
        <p:txBody>
          <a:bodyPr anchor="t">
            <a:normAutofit/>
          </a:bodyPr>
          <a:lstStyle/>
          <a:p>
            <a:pPr algn="l"/>
            <a:r>
              <a:rPr lang="en-IN" sz="5200" b="1" dirty="0">
                <a:solidFill>
                  <a:srgbClr val="FFFFFF"/>
                </a:solidFill>
              </a:rPr>
              <a:t>ECG FILTER DESIGN </a:t>
            </a:r>
            <a:br>
              <a:rPr lang="en-IN" sz="5200" dirty="0">
                <a:solidFill>
                  <a:srgbClr val="FFFFFF"/>
                </a:solidFill>
              </a:rPr>
            </a:br>
            <a:r>
              <a:rPr lang="en-IN" sz="5200" b="1" dirty="0">
                <a:solidFill>
                  <a:srgbClr val="FFFFFF"/>
                </a:solidFill>
              </a:rPr>
              <a:t>26</a:t>
            </a:r>
            <a:r>
              <a:rPr lang="en-IN" sz="5200" dirty="0">
                <a:solidFill>
                  <a:srgbClr val="FFFFFF"/>
                </a:solidFill>
              </a:rPr>
              <a:t> MAY ,2021</a:t>
            </a:r>
          </a:p>
        </p:txBody>
      </p:sp>
      <p:sp>
        <p:nvSpPr>
          <p:cNvPr id="3" name="Subtitle 2">
            <a:extLst>
              <a:ext uri="{FF2B5EF4-FFF2-40B4-BE49-F238E27FC236}">
                <a16:creationId xmlns:a16="http://schemas.microsoft.com/office/drawing/2014/main" id="{0E843663-A564-45FF-A0E7-87BBB6AEC9BE}"/>
              </a:ext>
            </a:extLst>
          </p:cNvPr>
          <p:cNvSpPr>
            <a:spLocks noGrp="1"/>
          </p:cNvSpPr>
          <p:nvPr>
            <p:ph type="subTitle" idx="1"/>
          </p:nvPr>
        </p:nvSpPr>
        <p:spPr>
          <a:xfrm>
            <a:off x="643466" y="4551037"/>
            <a:ext cx="5449479" cy="1578054"/>
          </a:xfrm>
        </p:spPr>
        <p:txBody>
          <a:bodyPr anchor="b">
            <a:normAutofit fontScale="25000" lnSpcReduction="20000"/>
          </a:bodyPr>
          <a:lstStyle/>
          <a:p>
            <a:pPr algn="l"/>
            <a:endParaRPr lang="en-IN" sz="7200" dirty="0">
              <a:solidFill>
                <a:srgbClr val="FFFFFF"/>
              </a:solidFill>
            </a:endParaRPr>
          </a:p>
          <a:p>
            <a:pPr algn="l"/>
            <a:br>
              <a:rPr lang="en-IN" sz="7200" dirty="0">
                <a:solidFill>
                  <a:srgbClr val="FFFFFF"/>
                </a:solidFill>
              </a:rPr>
            </a:br>
            <a:r>
              <a:rPr lang="en-IN" sz="7200" dirty="0">
                <a:solidFill>
                  <a:srgbClr val="FFFFFF"/>
                </a:solidFill>
              </a:rPr>
              <a:t>VLSI PROJECT</a:t>
            </a:r>
            <a:br>
              <a:rPr lang="en-IN" sz="7200" dirty="0">
                <a:solidFill>
                  <a:srgbClr val="FFFFFF"/>
                </a:solidFill>
              </a:rPr>
            </a:br>
            <a:endParaRPr lang="en-IN" sz="7200" dirty="0">
              <a:solidFill>
                <a:srgbClr val="FFFFFF"/>
              </a:solidFill>
            </a:endParaRPr>
          </a:p>
          <a:p>
            <a:pPr algn="l"/>
            <a:br>
              <a:rPr lang="en-IN" sz="7200" dirty="0">
                <a:solidFill>
                  <a:srgbClr val="FFFFFF"/>
                </a:solidFill>
              </a:rPr>
            </a:br>
            <a:r>
              <a:rPr lang="en-IN" sz="7200" dirty="0">
                <a:solidFill>
                  <a:srgbClr val="FFFFFF"/>
                </a:solidFill>
              </a:rPr>
              <a:t> </a:t>
            </a:r>
            <a:r>
              <a:rPr lang="en-US" sz="7200" i="0" dirty="0">
                <a:solidFill>
                  <a:srgbClr val="FFFFFF"/>
                </a:solidFill>
                <a:effectLst/>
              </a:rPr>
              <a:t>Prof. Dr. Gaurav Trivedi</a:t>
            </a:r>
          </a:p>
          <a:p>
            <a:pPr algn="l"/>
            <a:r>
              <a:rPr lang="en-US" sz="7200" i="0" dirty="0">
                <a:solidFill>
                  <a:srgbClr val="FFFFFF"/>
                </a:solidFill>
                <a:effectLst/>
              </a:rPr>
              <a:t>Associate Professor of Electronics and Electrical Engineering, </a:t>
            </a:r>
            <a:r>
              <a:rPr lang="en-US" sz="7200" i="0" u="sng" dirty="0">
                <a:solidFill>
                  <a:srgbClr val="FFFFFF"/>
                </a:solidFill>
                <a:effectLst/>
                <a:hlinkClick r:id="rId3">
                  <a:extLst>
                    <a:ext uri="{A12FA001-AC4F-418D-AE19-62706E023703}">
                      <ahyp:hlinkClr xmlns:ahyp="http://schemas.microsoft.com/office/drawing/2018/hyperlinkcolor" val="tx"/>
                    </a:ext>
                  </a:extLst>
                </a:hlinkClick>
              </a:rPr>
              <a:t>IIT Guwahati</a:t>
            </a:r>
            <a:br>
              <a:rPr lang="en-US" sz="7200" i="0" u="sng" dirty="0">
                <a:solidFill>
                  <a:srgbClr val="FFFFFF"/>
                </a:solidFill>
                <a:effectLst/>
              </a:rPr>
            </a:br>
            <a:endParaRPr lang="en-US" sz="7200" i="0" u="sng" dirty="0">
              <a:solidFill>
                <a:srgbClr val="FFFFFF"/>
              </a:solidFill>
              <a:effectLst/>
            </a:endParaRPr>
          </a:p>
          <a:p>
            <a:pPr algn="l"/>
            <a:r>
              <a:rPr lang="en-IN" sz="7200" i="0" dirty="0">
                <a:solidFill>
                  <a:srgbClr val="FFFFFF"/>
                </a:solidFill>
                <a:effectLst/>
              </a:rPr>
              <a:t>Ms. </a:t>
            </a:r>
            <a:r>
              <a:rPr lang="en-IN" sz="7200" i="0" dirty="0" err="1">
                <a:solidFill>
                  <a:srgbClr val="FFFFFF"/>
                </a:solidFill>
                <a:effectLst/>
              </a:rPr>
              <a:t>Meenali</a:t>
            </a:r>
            <a:r>
              <a:rPr lang="en-IN" sz="7200" i="0" dirty="0">
                <a:solidFill>
                  <a:srgbClr val="FFFFFF"/>
                </a:solidFill>
                <a:effectLst/>
              </a:rPr>
              <a:t>  </a:t>
            </a:r>
            <a:r>
              <a:rPr lang="en-IN" sz="7200" i="0" dirty="0" err="1">
                <a:solidFill>
                  <a:srgbClr val="FFFFFF"/>
                </a:solidFill>
                <a:effectLst/>
              </a:rPr>
              <a:t>Janveja</a:t>
            </a:r>
            <a:br>
              <a:rPr lang="en-IN" sz="7200" i="0" dirty="0">
                <a:solidFill>
                  <a:srgbClr val="FFFFFF"/>
                </a:solidFill>
                <a:effectLst/>
              </a:rPr>
            </a:br>
            <a:r>
              <a:rPr lang="en-IN" sz="7200" i="0" dirty="0">
                <a:solidFill>
                  <a:srgbClr val="FFFFFF"/>
                </a:solidFill>
                <a:effectLst/>
              </a:rPr>
              <a:t>Research Scholar</a:t>
            </a:r>
            <a:br>
              <a:rPr lang="en-IN" sz="7200" i="0" dirty="0">
                <a:solidFill>
                  <a:srgbClr val="FFFFFF"/>
                </a:solidFill>
                <a:effectLst/>
              </a:rPr>
            </a:br>
            <a:r>
              <a:rPr lang="en-US" sz="7200" i="0" u="sng" dirty="0">
                <a:solidFill>
                  <a:srgbClr val="FFFFFF"/>
                </a:solidFill>
                <a:effectLst/>
                <a:hlinkClick r:id="rId3">
                  <a:extLst>
                    <a:ext uri="{A12FA001-AC4F-418D-AE19-62706E023703}">
                      <ahyp:hlinkClr xmlns:ahyp="http://schemas.microsoft.com/office/drawing/2018/hyperlinkcolor" val="tx"/>
                    </a:ext>
                  </a:extLst>
                </a:hlinkClick>
              </a:rPr>
              <a:t>IIT Guwahati</a:t>
            </a:r>
            <a:endParaRPr lang="en-IN" sz="7200" i="0" dirty="0">
              <a:solidFill>
                <a:srgbClr val="FFFFFF"/>
              </a:solidFill>
              <a:effectLst/>
            </a:endParaRPr>
          </a:p>
          <a:p>
            <a:pPr algn="l"/>
            <a:endParaRPr lang="en-IN" sz="600" i="0" dirty="0">
              <a:solidFill>
                <a:srgbClr val="FFFFFF"/>
              </a:solidFill>
              <a:effectLst/>
            </a:endParaRPr>
          </a:p>
          <a:p>
            <a:pPr algn="l"/>
            <a:br>
              <a:rPr lang="en-US" sz="600" b="0" i="0" u="sng" dirty="0">
                <a:solidFill>
                  <a:srgbClr val="FFFFFF"/>
                </a:solidFill>
                <a:effectLst/>
              </a:rPr>
            </a:br>
            <a:endParaRPr lang="en-US" sz="600" b="0" i="0" dirty="0">
              <a:solidFill>
                <a:srgbClr val="FFFFFF"/>
              </a:solidFill>
              <a:effectLst/>
            </a:endParaRPr>
          </a:p>
          <a:p>
            <a:pPr algn="l"/>
            <a:endParaRPr lang="en-IN" sz="600" dirty="0">
              <a:solidFill>
                <a:srgbClr val="FFFFFF"/>
              </a:solidFill>
            </a:endParaRPr>
          </a:p>
        </p:txBody>
      </p:sp>
      <p:sp>
        <p:nvSpPr>
          <p:cNvPr id="18"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57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AF5179D-C94D-410D-A437-B93B1C3B3129}"/>
              </a:ext>
            </a:extLst>
          </p:cNvPr>
          <p:cNvPicPr>
            <a:picLocks noGrp="1" noChangeAspect="1"/>
          </p:cNvPicPr>
          <p:nvPr>
            <p:ph idx="1"/>
          </p:nvPr>
        </p:nvPicPr>
        <p:blipFill>
          <a:blip r:embed="rId2"/>
          <a:stretch>
            <a:fillRect/>
          </a:stretch>
        </p:blipFill>
        <p:spPr>
          <a:xfrm>
            <a:off x="643467" y="1411562"/>
            <a:ext cx="10905066" cy="4034874"/>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19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9359-3592-4CF2-8033-016E7074B056}"/>
              </a:ext>
            </a:extLst>
          </p:cNvPr>
          <p:cNvSpPr>
            <a:spLocks noGrp="1"/>
          </p:cNvSpPr>
          <p:nvPr>
            <p:ph type="title"/>
          </p:nvPr>
        </p:nvSpPr>
        <p:spPr/>
        <p:txBody>
          <a:bodyPr/>
          <a:lstStyle/>
          <a:p>
            <a:r>
              <a:rPr lang="en-US" dirty="0"/>
              <a:t>Kaiser window</a:t>
            </a:r>
            <a:endParaRPr lang="en-IN" dirty="0"/>
          </a:p>
        </p:txBody>
      </p:sp>
      <p:pic>
        <p:nvPicPr>
          <p:cNvPr id="5" name="Content Placeholder 4">
            <a:extLst>
              <a:ext uri="{FF2B5EF4-FFF2-40B4-BE49-F238E27FC236}">
                <a16:creationId xmlns:a16="http://schemas.microsoft.com/office/drawing/2014/main" id="{1E64A990-7598-4B23-BF76-0AAF3D539A16}"/>
              </a:ext>
            </a:extLst>
          </p:cNvPr>
          <p:cNvPicPr>
            <a:picLocks noGrp="1" noChangeAspect="1"/>
          </p:cNvPicPr>
          <p:nvPr>
            <p:ph idx="1"/>
          </p:nvPr>
        </p:nvPicPr>
        <p:blipFill>
          <a:blip r:embed="rId2"/>
          <a:stretch>
            <a:fillRect/>
          </a:stretch>
        </p:blipFill>
        <p:spPr>
          <a:xfrm>
            <a:off x="1842536" y="1491293"/>
            <a:ext cx="7897327" cy="2333951"/>
          </a:xfrm>
        </p:spPr>
      </p:pic>
      <p:pic>
        <p:nvPicPr>
          <p:cNvPr id="7" name="Picture 6">
            <a:extLst>
              <a:ext uri="{FF2B5EF4-FFF2-40B4-BE49-F238E27FC236}">
                <a16:creationId xmlns:a16="http://schemas.microsoft.com/office/drawing/2014/main" id="{65D9991A-8DBB-4405-8422-8E1EEC670D10}"/>
              </a:ext>
            </a:extLst>
          </p:cNvPr>
          <p:cNvPicPr>
            <a:picLocks noChangeAspect="1"/>
          </p:cNvPicPr>
          <p:nvPr/>
        </p:nvPicPr>
        <p:blipFill>
          <a:blip r:embed="rId3"/>
          <a:stretch>
            <a:fillRect/>
          </a:stretch>
        </p:blipFill>
        <p:spPr>
          <a:xfrm>
            <a:off x="1685288" y="3825244"/>
            <a:ext cx="9126224" cy="2257740"/>
          </a:xfrm>
          <a:prstGeom prst="rect">
            <a:avLst/>
          </a:prstGeom>
        </p:spPr>
      </p:pic>
    </p:spTree>
    <p:extLst>
      <p:ext uri="{BB962C8B-B14F-4D97-AF65-F5344CB8AC3E}">
        <p14:creationId xmlns:p14="http://schemas.microsoft.com/office/powerpoint/2010/main" val="227943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4B84-6E84-4A03-BE1F-616ACE12D9C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3285320-E1ED-4062-8713-8EAE88CD5A8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76E7068-22DE-4B47-8101-830EC3E3A43A}"/>
              </a:ext>
            </a:extLst>
          </p:cNvPr>
          <p:cNvPicPr>
            <a:picLocks noChangeAspect="1"/>
          </p:cNvPicPr>
          <p:nvPr/>
        </p:nvPicPr>
        <p:blipFill>
          <a:blip r:embed="rId2"/>
          <a:stretch>
            <a:fillRect/>
          </a:stretch>
        </p:blipFill>
        <p:spPr>
          <a:xfrm>
            <a:off x="1337621" y="-175546"/>
            <a:ext cx="8774673" cy="5496725"/>
          </a:xfrm>
          <a:prstGeom prst="rect">
            <a:avLst/>
          </a:prstGeom>
        </p:spPr>
      </p:pic>
      <p:pic>
        <p:nvPicPr>
          <p:cNvPr id="7" name="Picture 6">
            <a:extLst>
              <a:ext uri="{FF2B5EF4-FFF2-40B4-BE49-F238E27FC236}">
                <a16:creationId xmlns:a16="http://schemas.microsoft.com/office/drawing/2014/main" id="{A7F2DB68-B492-4081-9D10-F699A51B8D7B}"/>
              </a:ext>
            </a:extLst>
          </p:cNvPr>
          <p:cNvPicPr>
            <a:picLocks noChangeAspect="1"/>
          </p:cNvPicPr>
          <p:nvPr/>
        </p:nvPicPr>
        <p:blipFill>
          <a:blip r:embed="rId3"/>
          <a:stretch>
            <a:fillRect/>
          </a:stretch>
        </p:blipFill>
        <p:spPr>
          <a:xfrm>
            <a:off x="1523836" y="5219220"/>
            <a:ext cx="8067839" cy="1638780"/>
          </a:xfrm>
          <a:prstGeom prst="rect">
            <a:avLst/>
          </a:prstGeom>
        </p:spPr>
      </p:pic>
    </p:spTree>
    <p:extLst>
      <p:ext uri="{BB962C8B-B14F-4D97-AF65-F5344CB8AC3E}">
        <p14:creationId xmlns:p14="http://schemas.microsoft.com/office/powerpoint/2010/main" val="197199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DEDA-DEC5-466D-BA00-83C767DA2397}"/>
              </a:ext>
            </a:extLst>
          </p:cNvPr>
          <p:cNvSpPr>
            <a:spLocks noGrp="1"/>
          </p:cNvSpPr>
          <p:nvPr>
            <p:ph type="title"/>
          </p:nvPr>
        </p:nvSpPr>
        <p:spPr/>
        <p:txBody>
          <a:bodyPr/>
          <a:lstStyle/>
          <a:p>
            <a:r>
              <a:rPr lang="en-US" dirty="0"/>
              <a:t>SPECIFICATION USED: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53DA37-4C8A-4BA2-B0F4-63F86F196E01}"/>
                  </a:ext>
                </a:extLst>
              </p:cNvPr>
              <p:cNvSpPr>
                <a:spLocks noGrp="1"/>
              </p:cNvSpPr>
              <p:nvPr>
                <p:ph idx="1"/>
              </p:nvPr>
            </p:nvSpPr>
            <p:spPr>
              <a:xfrm>
                <a:off x="838200" y="2663301"/>
                <a:ext cx="10515600" cy="3513662"/>
              </a:xfrm>
            </p:spPr>
            <p:txBody>
              <a:bodyPr/>
              <a:lstStyle/>
              <a:p>
                <a:r>
                  <a:rPr lang="en-US" b="1" dirty="0"/>
                  <a:t>Stop band attenuation </a:t>
                </a:r>
                <a:r>
                  <a:rPr lang="en-US" dirty="0"/>
                  <a:t>A</a:t>
                </a:r>
                <a:r>
                  <a:rPr lang="en-US" baseline="-25000" dirty="0"/>
                  <a:t>S</a:t>
                </a:r>
                <a:r>
                  <a:rPr lang="en-US" dirty="0"/>
                  <a:t> = </a:t>
                </a:r>
                <a14:m>
                  <m:oMath xmlns:m="http://schemas.openxmlformats.org/officeDocument/2006/math">
                    <m:r>
                      <a:rPr lang="en-US" dirty="0" smtClean="0">
                        <a:latin typeface="Cambria Math" panose="02040503050406030204" pitchFamily="18" charset="0"/>
                      </a:rPr>
                      <m:t>−</m:t>
                    </m:r>
                    <m:r>
                      <a:rPr lang="en-US" i="0" dirty="0" smtClean="0">
                        <a:latin typeface="Cambria Math" panose="02040503050406030204" pitchFamily="18" charset="0"/>
                      </a:rPr>
                      <m:t>20</m:t>
                    </m:r>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𝛿</m:t>
                            </m:r>
                          </m:e>
                          <m:sub>
                            <m:r>
                              <a:rPr lang="en-US" i="1" dirty="0" smtClean="0">
                                <a:latin typeface="Cambria Math" panose="02040503050406030204" pitchFamily="18" charset="0"/>
                              </a:rPr>
                              <m:t>𝑠</m:t>
                            </m:r>
                          </m:sub>
                        </m:sSub>
                      </m:e>
                    </m:func>
                    <m:r>
                      <a:rPr lang="en-US" b="0" i="1" dirty="0" smtClean="0">
                        <a:latin typeface="Cambria Math" panose="02040503050406030204" pitchFamily="18" charset="0"/>
                      </a:rPr>
                      <m:t>=</m:t>
                    </m:r>
                    <m:r>
                      <a:rPr lang="en-IN" b="0" i="0" dirty="0" smtClean="0">
                        <a:latin typeface="Cambria Math" panose="02040503050406030204" pitchFamily="18" charset="0"/>
                      </a:rPr>
                      <m:t>5</m:t>
                    </m:r>
                  </m:oMath>
                </a14:m>
                <a:r>
                  <a:rPr lang="en-US" dirty="0"/>
                  <a:t>0db </a:t>
                </a:r>
              </a:p>
              <a:p>
                <a:r>
                  <a:rPr lang="en-US" b="1" dirty="0"/>
                  <a:t>Bandwidth </a:t>
                </a:r>
                <a:r>
                  <a:rPr lang="en-US" dirty="0"/>
                  <a:t>= 0.5 - 40 Hz</a:t>
                </a:r>
              </a:p>
              <a:p>
                <a:r>
                  <a:rPr lang="en-US" b="1" dirty="0"/>
                  <a:t>Length of the filter N </a:t>
                </a:r>
                <a:r>
                  <a:rPr lang="en-US" dirty="0"/>
                  <a:t>= 9</a:t>
                </a:r>
              </a:p>
              <a:p>
                <a:r>
                  <a:rPr lang="en-US" dirty="0"/>
                  <a:t>Order =N-1 =8</a:t>
                </a:r>
              </a:p>
              <a:p>
                <a:r>
                  <a:rPr lang="en-US" b="1" dirty="0"/>
                  <a:t>Sampling Frequency </a:t>
                </a:r>
                <a:r>
                  <a:rPr lang="en-US" dirty="0"/>
                  <a:t>= 360 Hz</a:t>
                </a:r>
                <a:endParaRPr lang="en-US" b="0" dirty="0"/>
              </a:p>
              <a:p>
                <a:endParaRPr lang="en-US" dirty="0"/>
              </a:p>
              <a:p>
                <a:endParaRPr lang="en-US" dirty="0"/>
              </a:p>
              <a:p>
                <a:endParaRPr lang="en-US" dirty="0"/>
              </a:p>
              <a:p>
                <a:endParaRPr lang="en-IN" dirty="0"/>
              </a:p>
            </p:txBody>
          </p:sp>
        </mc:Choice>
        <mc:Fallback xmlns="">
          <p:sp>
            <p:nvSpPr>
              <p:cNvPr id="3" name="Content Placeholder 2">
                <a:extLst>
                  <a:ext uri="{FF2B5EF4-FFF2-40B4-BE49-F238E27FC236}">
                    <a16:creationId xmlns:a16="http://schemas.microsoft.com/office/drawing/2014/main" id="{8F53DA37-4C8A-4BA2-B0F4-63F86F196E01}"/>
                  </a:ext>
                </a:extLst>
              </p:cNvPr>
              <p:cNvSpPr>
                <a:spLocks noGrp="1" noRot="1" noChangeAspect="1" noMove="1" noResize="1" noEditPoints="1" noAdjustHandles="1" noChangeArrowheads="1" noChangeShapeType="1" noTextEdit="1"/>
              </p:cNvSpPr>
              <p:nvPr>
                <p:ph idx="1"/>
              </p:nvPr>
            </p:nvSpPr>
            <p:spPr>
              <a:xfrm>
                <a:off x="838200" y="2663301"/>
                <a:ext cx="10515600" cy="3513662"/>
              </a:xfrm>
              <a:blipFill>
                <a:blip r:embed="rId2"/>
                <a:stretch>
                  <a:fillRect l="-1043" t="-2951"/>
                </a:stretch>
              </a:blipFill>
            </p:spPr>
            <p:txBody>
              <a:bodyPr/>
              <a:lstStyle/>
              <a:p>
                <a:r>
                  <a:rPr lang="en-IN">
                    <a:noFill/>
                  </a:rPr>
                  <a:t> </a:t>
                </a:r>
              </a:p>
            </p:txBody>
          </p:sp>
        </mc:Fallback>
      </mc:AlternateContent>
    </p:spTree>
    <p:extLst>
      <p:ext uri="{BB962C8B-B14F-4D97-AF65-F5344CB8AC3E}">
        <p14:creationId xmlns:p14="http://schemas.microsoft.com/office/powerpoint/2010/main" val="127971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88CA-177A-4896-8AD5-2E724E1A8D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B29F05-CB3E-4800-8E9F-34F57A2338C0}"/>
              </a:ext>
            </a:extLst>
          </p:cNvPr>
          <p:cNvSpPr>
            <a:spLocks noGrp="1"/>
          </p:cNvSpPr>
          <p:nvPr>
            <p:ph idx="1"/>
          </p:nvPr>
        </p:nvSpPr>
        <p:spPr/>
        <p:txBody>
          <a:bodyPr>
            <a:normAutofit/>
          </a:bodyPr>
          <a:lstStyle/>
          <a:p>
            <a:pPr algn="ctr"/>
            <a:r>
              <a:rPr lang="en-IN" sz="3600" dirty="0"/>
              <a:t>FOLLOWING MATLAB SIMULATION OUTPUT USES</a:t>
            </a:r>
          </a:p>
          <a:p>
            <a:pPr marL="0" indent="0" algn="ctr">
              <a:buNone/>
            </a:pPr>
            <a:r>
              <a:rPr lang="en-IN" sz="3600" dirty="0"/>
              <a:t>  MIT-BIH </a:t>
            </a:r>
            <a:r>
              <a:rPr lang="en-IN" sz="3600" dirty="0" err="1"/>
              <a:t>Physionet</a:t>
            </a:r>
            <a:r>
              <a:rPr lang="en-IN" sz="3600" dirty="0"/>
              <a:t> </a:t>
            </a:r>
            <a:r>
              <a:rPr lang="en-IN" sz="3600" dirty="0">
                <a:solidFill>
                  <a:srgbClr val="FF0000"/>
                </a:solidFill>
              </a:rPr>
              <a:t>100.dat </a:t>
            </a:r>
            <a:r>
              <a:rPr lang="en-IN" sz="3600" dirty="0"/>
              <a:t>as dataset</a:t>
            </a:r>
          </a:p>
          <a:p>
            <a:pPr algn="ctr"/>
            <a:endParaRPr lang="en-IN" sz="3600" dirty="0"/>
          </a:p>
          <a:p>
            <a:pPr marL="0" indent="0" algn="ctr">
              <a:buNone/>
            </a:pPr>
            <a:r>
              <a:rPr lang="en-IN" sz="3600" dirty="0">
                <a:hlinkClick r:id="rId2"/>
              </a:rPr>
              <a:t>https://physionet.org/content/mitdb/1.0.0/100.dat</a:t>
            </a:r>
            <a:endParaRPr lang="en-IN" sz="3600" dirty="0"/>
          </a:p>
        </p:txBody>
      </p:sp>
    </p:spTree>
    <p:extLst>
      <p:ext uri="{BB962C8B-B14F-4D97-AF65-F5344CB8AC3E}">
        <p14:creationId xmlns:p14="http://schemas.microsoft.com/office/powerpoint/2010/main" val="105760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6A22-54C5-45CE-8D36-71887D9D3847}"/>
              </a:ext>
            </a:extLst>
          </p:cNvPr>
          <p:cNvSpPr>
            <a:spLocks noGrp="1"/>
          </p:cNvSpPr>
          <p:nvPr>
            <p:ph type="title"/>
          </p:nvPr>
        </p:nvSpPr>
        <p:spPr>
          <a:xfrm>
            <a:off x="589626" y="214205"/>
            <a:ext cx="10515600" cy="187325"/>
          </a:xfrm>
        </p:spPr>
        <p:txBody>
          <a:bodyPr>
            <a:noAutofit/>
          </a:bodyPr>
          <a:lstStyle/>
          <a:p>
            <a:pPr algn="ctr"/>
            <a:r>
              <a:rPr lang="en-IN" sz="3200" b="1" dirty="0"/>
              <a:t>RECTANGULAR WINDOW</a:t>
            </a:r>
          </a:p>
        </p:txBody>
      </p:sp>
      <p:pic>
        <p:nvPicPr>
          <p:cNvPr id="5" name="Content Placeholder 4">
            <a:extLst>
              <a:ext uri="{FF2B5EF4-FFF2-40B4-BE49-F238E27FC236}">
                <a16:creationId xmlns:a16="http://schemas.microsoft.com/office/drawing/2014/main" id="{F4EA8C30-F6BB-49A6-A057-8003579D3EE2}"/>
              </a:ext>
            </a:extLst>
          </p:cNvPr>
          <p:cNvPicPr>
            <a:picLocks noGrp="1" noChangeAspect="1"/>
          </p:cNvPicPr>
          <p:nvPr>
            <p:ph idx="1"/>
          </p:nvPr>
        </p:nvPicPr>
        <p:blipFill>
          <a:blip r:embed="rId2"/>
          <a:stretch>
            <a:fillRect/>
          </a:stretch>
        </p:blipFill>
        <p:spPr>
          <a:xfrm>
            <a:off x="0" y="552450"/>
            <a:ext cx="12192000" cy="6215530"/>
          </a:xfrm>
        </p:spPr>
      </p:pic>
    </p:spTree>
    <p:extLst>
      <p:ext uri="{BB962C8B-B14F-4D97-AF65-F5344CB8AC3E}">
        <p14:creationId xmlns:p14="http://schemas.microsoft.com/office/powerpoint/2010/main" val="1455874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E80BBF2-E60F-4325-98AB-2F70D039DD86}"/>
              </a:ext>
            </a:extLst>
          </p:cNvPr>
          <p:cNvPicPr>
            <a:picLocks noGrp="1" noChangeAspect="1"/>
          </p:cNvPicPr>
          <p:nvPr>
            <p:ph idx="1"/>
          </p:nvPr>
        </p:nvPicPr>
        <p:blipFill>
          <a:blip r:embed="rId2"/>
          <a:stretch>
            <a:fillRect/>
          </a:stretch>
        </p:blipFill>
        <p:spPr>
          <a:xfrm>
            <a:off x="2357030" y="643467"/>
            <a:ext cx="747794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78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6D75D7-E161-49DD-9917-7EC473CC9939}"/>
              </a:ext>
            </a:extLst>
          </p:cNvPr>
          <p:cNvPicPr>
            <a:picLocks noGrp="1" noChangeAspect="1"/>
          </p:cNvPicPr>
          <p:nvPr>
            <p:ph idx="1"/>
          </p:nvPr>
        </p:nvPicPr>
        <p:blipFill>
          <a:blip r:embed="rId2"/>
          <a:stretch>
            <a:fillRect/>
          </a:stretch>
        </p:blipFill>
        <p:spPr>
          <a:xfrm>
            <a:off x="0" y="462491"/>
            <a:ext cx="6191250" cy="4705350"/>
          </a:xfrm>
          <a:prstGeom prst="rect">
            <a:avLst/>
          </a:prstGeom>
        </p:spPr>
      </p:pic>
      <p:pic>
        <p:nvPicPr>
          <p:cNvPr id="7" name="Picture 6">
            <a:extLst>
              <a:ext uri="{FF2B5EF4-FFF2-40B4-BE49-F238E27FC236}">
                <a16:creationId xmlns:a16="http://schemas.microsoft.com/office/drawing/2014/main" id="{3AC106E6-4E32-435C-A870-3009F57541EB}"/>
              </a:ext>
            </a:extLst>
          </p:cNvPr>
          <p:cNvPicPr>
            <a:picLocks noChangeAspect="1"/>
          </p:cNvPicPr>
          <p:nvPr/>
        </p:nvPicPr>
        <p:blipFill>
          <a:blip r:embed="rId3"/>
          <a:stretch>
            <a:fillRect/>
          </a:stretch>
        </p:blipFill>
        <p:spPr>
          <a:xfrm>
            <a:off x="6095998" y="401207"/>
            <a:ext cx="6191249" cy="4766634"/>
          </a:xfrm>
          <a:prstGeom prst="rect">
            <a:avLst/>
          </a:prstGeom>
        </p:spPr>
      </p:pic>
      <p:sp>
        <p:nvSpPr>
          <p:cNvPr id="8" name="TextBox 7">
            <a:extLst>
              <a:ext uri="{FF2B5EF4-FFF2-40B4-BE49-F238E27FC236}">
                <a16:creationId xmlns:a16="http://schemas.microsoft.com/office/drawing/2014/main" id="{7444032D-C9C5-4C49-9C32-8C09F23F786B}"/>
              </a:ext>
            </a:extLst>
          </p:cNvPr>
          <p:cNvSpPr txBox="1"/>
          <p:nvPr/>
        </p:nvSpPr>
        <p:spPr>
          <a:xfrm>
            <a:off x="114300" y="5581650"/>
            <a:ext cx="11782425" cy="369332"/>
          </a:xfrm>
          <a:prstGeom prst="rect">
            <a:avLst/>
          </a:prstGeom>
          <a:noFill/>
        </p:spPr>
        <p:txBody>
          <a:bodyPr wrap="square" rtlCol="0">
            <a:spAutoFit/>
          </a:bodyPr>
          <a:lstStyle/>
          <a:p>
            <a:pPr algn="ctr"/>
            <a:r>
              <a:rPr lang="en-IN" dirty="0"/>
              <a:t>h(n) =[ 0.0264    0.0961    0.1661    0.2177    0.2367    0.2177    0.1661    0.0961    0.0264]</a:t>
            </a:r>
          </a:p>
        </p:txBody>
      </p:sp>
    </p:spTree>
    <p:extLst>
      <p:ext uri="{BB962C8B-B14F-4D97-AF65-F5344CB8AC3E}">
        <p14:creationId xmlns:p14="http://schemas.microsoft.com/office/powerpoint/2010/main" val="258222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E750-C0EA-4420-8D57-0FA924E6621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B0EC942-1970-40B6-B7F0-EC89C8BF127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24E994-FF7A-48F3-9D38-F04B17CECE33}"/>
              </a:ext>
            </a:extLst>
          </p:cNvPr>
          <p:cNvPicPr>
            <a:picLocks noChangeAspect="1"/>
          </p:cNvPicPr>
          <p:nvPr/>
        </p:nvPicPr>
        <p:blipFill>
          <a:blip r:embed="rId2"/>
          <a:stretch>
            <a:fillRect/>
          </a:stretch>
        </p:blipFill>
        <p:spPr>
          <a:xfrm>
            <a:off x="0" y="491798"/>
            <a:ext cx="12192000" cy="6382624"/>
          </a:xfrm>
          <a:prstGeom prst="rect">
            <a:avLst/>
          </a:prstGeom>
        </p:spPr>
      </p:pic>
      <p:sp>
        <p:nvSpPr>
          <p:cNvPr id="6" name="TextBox 5">
            <a:extLst>
              <a:ext uri="{FF2B5EF4-FFF2-40B4-BE49-F238E27FC236}">
                <a16:creationId xmlns:a16="http://schemas.microsoft.com/office/drawing/2014/main" id="{9610AF28-CC88-4E34-8CDF-6815807C2665}"/>
              </a:ext>
            </a:extLst>
          </p:cNvPr>
          <p:cNvSpPr txBox="1"/>
          <p:nvPr/>
        </p:nvSpPr>
        <p:spPr>
          <a:xfrm>
            <a:off x="2382545" y="-31422"/>
            <a:ext cx="7753350" cy="523220"/>
          </a:xfrm>
          <a:prstGeom prst="rect">
            <a:avLst/>
          </a:prstGeom>
          <a:noFill/>
        </p:spPr>
        <p:txBody>
          <a:bodyPr wrap="square" rtlCol="0">
            <a:spAutoFit/>
          </a:bodyPr>
          <a:lstStyle/>
          <a:p>
            <a:pPr algn="ctr"/>
            <a:r>
              <a:rPr lang="en-IN" sz="2800" dirty="0"/>
              <a:t>BARTLETT WINDOW</a:t>
            </a:r>
          </a:p>
        </p:txBody>
      </p:sp>
    </p:spTree>
    <p:extLst>
      <p:ext uri="{BB962C8B-B14F-4D97-AF65-F5344CB8AC3E}">
        <p14:creationId xmlns:p14="http://schemas.microsoft.com/office/powerpoint/2010/main" val="289869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48C17C-E47B-4290-9D16-6846CFF32F2B}"/>
              </a:ext>
            </a:extLst>
          </p:cNvPr>
          <p:cNvPicPr>
            <a:picLocks noGrp="1" noChangeAspect="1"/>
          </p:cNvPicPr>
          <p:nvPr>
            <p:ph idx="1"/>
          </p:nvPr>
        </p:nvPicPr>
        <p:blipFill>
          <a:blip r:embed="rId2"/>
          <a:stretch>
            <a:fillRect/>
          </a:stretch>
        </p:blipFill>
        <p:spPr>
          <a:xfrm>
            <a:off x="2293226" y="643467"/>
            <a:ext cx="760554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97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heart shaped pages of a book">
            <a:extLst>
              <a:ext uri="{FF2B5EF4-FFF2-40B4-BE49-F238E27FC236}">
                <a16:creationId xmlns:a16="http://schemas.microsoft.com/office/drawing/2014/main" id="{A396BE43-1E89-4A46-8F41-0DC9FA1A4DCC}"/>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E6800-A5ED-487A-93DF-D5AA589C1EB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dirty="0">
                <a:solidFill>
                  <a:srgbClr val="FFFFFF"/>
                </a:solidFill>
              </a:rPr>
              <a:t>LITERATURE REVIEW</a:t>
            </a:r>
            <a:br>
              <a:rPr lang="en-IN" sz="5200" dirty="0">
                <a:solidFill>
                  <a:srgbClr val="FFFFFF"/>
                </a:solidFill>
              </a:rPr>
            </a:br>
            <a:endParaRPr lang="en-IN" sz="5200" dirty="0">
              <a:solidFill>
                <a:srgbClr val="FFFFFF"/>
              </a:solidFill>
            </a:endParaRPr>
          </a:p>
        </p:txBody>
      </p:sp>
      <p:sp>
        <p:nvSpPr>
          <p:cNvPr id="3" name="Subtitle 2">
            <a:extLst>
              <a:ext uri="{FF2B5EF4-FFF2-40B4-BE49-F238E27FC236}">
                <a16:creationId xmlns:a16="http://schemas.microsoft.com/office/drawing/2014/main" id="{68CD04B4-3EC7-4130-8966-E78FF1C51E6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IN" dirty="0">
                <a:solidFill>
                  <a:srgbClr val="FFFFFF"/>
                </a:solidFill>
              </a:rPr>
              <a:t>ECG FILTERS</a:t>
            </a:r>
          </a:p>
        </p:txBody>
      </p:sp>
    </p:spTree>
    <p:extLst>
      <p:ext uri="{BB962C8B-B14F-4D97-AF65-F5344CB8AC3E}">
        <p14:creationId xmlns:p14="http://schemas.microsoft.com/office/powerpoint/2010/main" val="3100075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9C42-87CE-496C-8BCE-3412FE6F55D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CE019B2-093D-4A8B-9850-E73CEE5630CA}"/>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87D71072-2E9C-422F-8409-1D7D7554C3AA}"/>
              </a:ext>
            </a:extLst>
          </p:cNvPr>
          <p:cNvSpPr txBox="1"/>
          <p:nvPr/>
        </p:nvSpPr>
        <p:spPr>
          <a:xfrm>
            <a:off x="114300" y="5581650"/>
            <a:ext cx="11782425" cy="369332"/>
          </a:xfrm>
          <a:prstGeom prst="rect">
            <a:avLst/>
          </a:prstGeom>
          <a:noFill/>
        </p:spPr>
        <p:txBody>
          <a:bodyPr wrap="square" rtlCol="0">
            <a:spAutoFit/>
          </a:bodyPr>
          <a:lstStyle/>
          <a:p>
            <a:pPr algn="ctr"/>
            <a:r>
              <a:rPr lang="en-IN" dirty="0"/>
              <a:t>h(n) =[0    0.0347    0.1198    0.2357    0.3416    0.2357    0.1198    0.0347         0]</a:t>
            </a:r>
          </a:p>
        </p:txBody>
      </p:sp>
      <p:pic>
        <p:nvPicPr>
          <p:cNvPr id="6" name="Picture 5">
            <a:extLst>
              <a:ext uri="{FF2B5EF4-FFF2-40B4-BE49-F238E27FC236}">
                <a16:creationId xmlns:a16="http://schemas.microsoft.com/office/drawing/2014/main" id="{5F0D6986-6EB8-4C87-A69A-01AEA58B59DC}"/>
              </a:ext>
            </a:extLst>
          </p:cNvPr>
          <p:cNvPicPr>
            <a:picLocks noChangeAspect="1"/>
          </p:cNvPicPr>
          <p:nvPr/>
        </p:nvPicPr>
        <p:blipFill>
          <a:blip r:embed="rId2"/>
          <a:stretch>
            <a:fillRect/>
          </a:stretch>
        </p:blipFill>
        <p:spPr>
          <a:xfrm>
            <a:off x="65787" y="365124"/>
            <a:ext cx="6087179" cy="4774973"/>
          </a:xfrm>
          <a:prstGeom prst="rect">
            <a:avLst/>
          </a:prstGeom>
        </p:spPr>
      </p:pic>
      <p:pic>
        <p:nvPicPr>
          <p:cNvPr id="8" name="Picture 7">
            <a:extLst>
              <a:ext uri="{FF2B5EF4-FFF2-40B4-BE49-F238E27FC236}">
                <a16:creationId xmlns:a16="http://schemas.microsoft.com/office/drawing/2014/main" id="{8B27690F-4D4B-4B2C-8E1C-FF994E87FA83}"/>
              </a:ext>
            </a:extLst>
          </p:cNvPr>
          <p:cNvPicPr>
            <a:picLocks noChangeAspect="1"/>
          </p:cNvPicPr>
          <p:nvPr/>
        </p:nvPicPr>
        <p:blipFill>
          <a:blip r:embed="rId3"/>
          <a:stretch>
            <a:fillRect/>
          </a:stretch>
        </p:blipFill>
        <p:spPr>
          <a:xfrm>
            <a:off x="6096000" y="365123"/>
            <a:ext cx="6363588" cy="4774973"/>
          </a:xfrm>
          <a:prstGeom prst="rect">
            <a:avLst/>
          </a:prstGeom>
        </p:spPr>
      </p:pic>
    </p:spTree>
    <p:extLst>
      <p:ext uri="{BB962C8B-B14F-4D97-AF65-F5344CB8AC3E}">
        <p14:creationId xmlns:p14="http://schemas.microsoft.com/office/powerpoint/2010/main" val="394908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91BA-FB9F-4E65-A9B6-F5B4025568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E86D35-05E6-40B0-9276-376F19B7057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6BE7F3F-7282-4F97-9687-ED529030E505}"/>
              </a:ext>
            </a:extLst>
          </p:cNvPr>
          <p:cNvPicPr>
            <a:picLocks noChangeAspect="1"/>
          </p:cNvPicPr>
          <p:nvPr/>
        </p:nvPicPr>
        <p:blipFill>
          <a:blip r:embed="rId2"/>
          <a:stretch>
            <a:fillRect/>
          </a:stretch>
        </p:blipFill>
        <p:spPr>
          <a:xfrm>
            <a:off x="155359" y="582029"/>
            <a:ext cx="11881282" cy="6275971"/>
          </a:xfrm>
          <a:prstGeom prst="rect">
            <a:avLst/>
          </a:prstGeom>
        </p:spPr>
      </p:pic>
      <p:sp>
        <p:nvSpPr>
          <p:cNvPr id="6" name="TextBox 5">
            <a:extLst>
              <a:ext uri="{FF2B5EF4-FFF2-40B4-BE49-F238E27FC236}">
                <a16:creationId xmlns:a16="http://schemas.microsoft.com/office/drawing/2014/main" id="{1FF5C654-584B-425B-BB51-861F0C92E691}"/>
              </a:ext>
            </a:extLst>
          </p:cNvPr>
          <p:cNvSpPr txBox="1"/>
          <p:nvPr/>
        </p:nvSpPr>
        <p:spPr>
          <a:xfrm>
            <a:off x="4105275" y="0"/>
            <a:ext cx="4457700" cy="584775"/>
          </a:xfrm>
          <a:prstGeom prst="rect">
            <a:avLst/>
          </a:prstGeom>
          <a:noFill/>
        </p:spPr>
        <p:txBody>
          <a:bodyPr wrap="square" rtlCol="0">
            <a:spAutoFit/>
          </a:bodyPr>
          <a:lstStyle/>
          <a:p>
            <a:pPr algn="ctr"/>
            <a:r>
              <a:rPr lang="en-IN" sz="3200" dirty="0"/>
              <a:t>HAMMING WINDOW</a:t>
            </a:r>
          </a:p>
        </p:txBody>
      </p:sp>
    </p:spTree>
    <p:extLst>
      <p:ext uri="{BB962C8B-B14F-4D97-AF65-F5344CB8AC3E}">
        <p14:creationId xmlns:p14="http://schemas.microsoft.com/office/powerpoint/2010/main" val="479294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DCC6F64-16AB-4291-806F-7072AABCCB47}"/>
              </a:ext>
            </a:extLst>
          </p:cNvPr>
          <p:cNvPicPr>
            <a:picLocks noGrp="1" noChangeAspect="1"/>
          </p:cNvPicPr>
          <p:nvPr>
            <p:ph idx="1"/>
          </p:nvPr>
        </p:nvPicPr>
        <p:blipFill>
          <a:blip r:embed="rId2"/>
          <a:stretch>
            <a:fillRect/>
          </a:stretch>
        </p:blipFill>
        <p:spPr>
          <a:xfrm>
            <a:off x="2394295" y="643467"/>
            <a:ext cx="740340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192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69C0-8873-4649-8C68-9054BE520D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38F26-E2E2-48B9-925A-BC668B8D204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16BE9B9-164A-44C0-8A58-AC6B623F27EA}"/>
              </a:ext>
            </a:extLst>
          </p:cNvPr>
          <p:cNvPicPr>
            <a:picLocks noChangeAspect="1"/>
          </p:cNvPicPr>
          <p:nvPr/>
        </p:nvPicPr>
        <p:blipFill>
          <a:blip r:embed="rId2"/>
          <a:stretch>
            <a:fillRect/>
          </a:stretch>
        </p:blipFill>
        <p:spPr>
          <a:xfrm>
            <a:off x="-43397" y="681037"/>
            <a:ext cx="6139397" cy="4777132"/>
          </a:xfrm>
          <a:prstGeom prst="rect">
            <a:avLst/>
          </a:prstGeom>
        </p:spPr>
      </p:pic>
      <p:pic>
        <p:nvPicPr>
          <p:cNvPr id="7" name="Picture 6">
            <a:extLst>
              <a:ext uri="{FF2B5EF4-FFF2-40B4-BE49-F238E27FC236}">
                <a16:creationId xmlns:a16="http://schemas.microsoft.com/office/drawing/2014/main" id="{CFAC6A51-0F7B-4C72-8DC2-06EE5C83E97C}"/>
              </a:ext>
            </a:extLst>
          </p:cNvPr>
          <p:cNvPicPr>
            <a:picLocks noChangeAspect="1"/>
          </p:cNvPicPr>
          <p:nvPr/>
        </p:nvPicPr>
        <p:blipFill>
          <a:blip r:embed="rId3"/>
          <a:stretch>
            <a:fillRect/>
          </a:stretch>
        </p:blipFill>
        <p:spPr>
          <a:xfrm>
            <a:off x="6096000" y="747263"/>
            <a:ext cx="6016448" cy="4710906"/>
          </a:xfrm>
          <a:prstGeom prst="rect">
            <a:avLst/>
          </a:prstGeom>
        </p:spPr>
      </p:pic>
      <p:sp>
        <p:nvSpPr>
          <p:cNvPr id="8" name="TextBox 7">
            <a:extLst>
              <a:ext uri="{FF2B5EF4-FFF2-40B4-BE49-F238E27FC236}">
                <a16:creationId xmlns:a16="http://schemas.microsoft.com/office/drawing/2014/main" id="{4ABCA352-6811-4085-B516-764BCD07B176}"/>
              </a:ext>
            </a:extLst>
          </p:cNvPr>
          <p:cNvSpPr txBox="1"/>
          <p:nvPr/>
        </p:nvSpPr>
        <p:spPr>
          <a:xfrm>
            <a:off x="114300" y="5581650"/>
            <a:ext cx="11782425" cy="369332"/>
          </a:xfrm>
          <a:prstGeom prst="rect">
            <a:avLst/>
          </a:prstGeom>
          <a:noFill/>
        </p:spPr>
        <p:txBody>
          <a:bodyPr wrap="square" rtlCol="0">
            <a:spAutoFit/>
          </a:bodyPr>
          <a:lstStyle/>
          <a:p>
            <a:pPr algn="ctr"/>
            <a:r>
              <a:rPr lang="en-IN" dirty="0"/>
              <a:t>h(n) =[0.0028    0.0276    0.1200    0.2520    0.3167    0.2520    0.1200    0.0276    0.0028]</a:t>
            </a:r>
          </a:p>
        </p:txBody>
      </p:sp>
    </p:spTree>
    <p:extLst>
      <p:ext uri="{BB962C8B-B14F-4D97-AF65-F5344CB8AC3E}">
        <p14:creationId xmlns:p14="http://schemas.microsoft.com/office/powerpoint/2010/main" val="139034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91BA-FB9F-4E65-A9B6-F5B4025568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E86D35-05E6-40B0-9276-376F19B7057C}"/>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id="{1FF5C654-584B-425B-BB51-861F0C92E691}"/>
              </a:ext>
            </a:extLst>
          </p:cNvPr>
          <p:cNvSpPr txBox="1"/>
          <p:nvPr/>
        </p:nvSpPr>
        <p:spPr>
          <a:xfrm>
            <a:off x="4105275" y="0"/>
            <a:ext cx="4457700" cy="584775"/>
          </a:xfrm>
          <a:prstGeom prst="rect">
            <a:avLst/>
          </a:prstGeom>
          <a:noFill/>
        </p:spPr>
        <p:txBody>
          <a:bodyPr wrap="square" rtlCol="0">
            <a:spAutoFit/>
          </a:bodyPr>
          <a:lstStyle/>
          <a:p>
            <a:pPr algn="ctr"/>
            <a:r>
              <a:rPr lang="en-IN" sz="3200" dirty="0"/>
              <a:t>HANNING WINDOW</a:t>
            </a:r>
          </a:p>
        </p:txBody>
      </p:sp>
      <p:pic>
        <p:nvPicPr>
          <p:cNvPr id="7" name="Picture 6">
            <a:extLst>
              <a:ext uri="{FF2B5EF4-FFF2-40B4-BE49-F238E27FC236}">
                <a16:creationId xmlns:a16="http://schemas.microsoft.com/office/drawing/2014/main" id="{729B1D11-3EA8-49DD-AC92-CF9CBC117831}"/>
              </a:ext>
            </a:extLst>
          </p:cNvPr>
          <p:cNvPicPr>
            <a:picLocks noChangeAspect="1"/>
          </p:cNvPicPr>
          <p:nvPr/>
        </p:nvPicPr>
        <p:blipFill>
          <a:blip r:embed="rId2"/>
          <a:stretch>
            <a:fillRect/>
          </a:stretch>
        </p:blipFill>
        <p:spPr>
          <a:xfrm>
            <a:off x="0" y="461665"/>
            <a:ext cx="12192000" cy="6264438"/>
          </a:xfrm>
          <a:prstGeom prst="rect">
            <a:avLst/>
          </a:prstGeom>
        </p:spPr>
      </p:pic>
    </p:spTree>
    <p:extLst>
      <p:ext uri="{BB962C8B-B14F-4D97-AF65-F5344CB8AC3E}">
        <p14:creationId xmlns:p14="http://schemas.microsoft.com/office/powerpoint/2010/main" val="288379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F15F482-99A2-41DF-AB73-6F20BC4D72ED}"/>
              </a:ext>
            </a:extLst>
          </p:cNvPr>
          <p:cNvPicPr>
            <a:picLocks noGrp="1" noChangeAspect="1"/>
          </p:cNvPicPr>
          <p:nvPr>
            <p:ph idx="1"/>
          </p:nvPr>
        </p:nvPicPr>
        <p:blipFill>
          <a:blip r:embed="rId2"/>
          <a:stretch>
            <a:fillRect/>
          </a:stretch>
        </p:blipFill>
        <p:spPr>
          <a:xfrm>
            <a:off x="2501764" y="643467"/>
            <a:ext cx="7188471" cy="5571065"/>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38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69C0-8873-4649-8C68-9054BE520D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38F26-E2E2-48B9-925A-BC668B8D2045}"/>
              </a:ext>
            </a:extLst>
          </p:cNvPr>
          <p:cNvSpPr>
            <a:spLocks noGrp="1"/>
          </p:cNvSpPr>
          <p:nvPr>
            <p:ph idx="1"/>
          </p:nvPr>
        </p:nvSpPr>
        <p:spPr/>
        <p:txBody>
          <a:bodyPr/>
          <a:lstStyle/>
          <a:p>
            <a:endParaRPr lang="en-IN" dirty="0"/>
          </a:p>
        </p:txBody>
      </p:sp>
      <p:sp>
        <p:nvSpPr>
          <p:cNvPr id="8" name="TextBox 7">
            <a:extLst>
              <a:ext uri="{FF2B5EF4-FFF2-40B4-BE49-F238E27FC236}">
                <a16:creationId xmlns:a16="http://schemas.microsoft.com/office/drawing/2014/main" id="{4ABCA352-6811-4085-B516-764BCD07B176}"/>
              </a:ext>
            </a:extLst>
          </p:cNvPr>
          <p:cNvSpPr txBox="1"/>
          <p:nvPr/>
        </p:nvSpPr>
        <p:spPr>
          <a:xfrm>
            <a:off x="114300" y="5581650"/>
            <a:ext cx="11782425" cy="369332"/>
          </a:xfrm>
          <a:prstGeom prst="rect">
            <a:avLst/>
          </a:prstGeom>
          <a:noFill/>
        </p:spPr>
        <p:txBody>
          <a:bodyPr wrap="square" rtlCol="0">
            <a:spAutoFit/>
          </a:bodyPr>
          <a:lstStyle/>
          <a:p>
            <a:pPr algn="ctr"/>
            <a:r>
              <a:rPr lang="en-IN" dirty="0"/>
              <a:t>h(n) =[0.0031    0.0413    0.1351    0.2447    0.2941    0.2447    0.1351    0.0413    0.0031]</a:t>
            </a:r>
          </a:p>
        </p:txBody>
      </p:sp>
      <p:pic>
        <p:nvPicPr>
          <p:cNvPr id="6" name="Picture 5">
            <a:extLst>
              <a:ext uri="{FF2B5EF4-FFF2-40B4-BE49-F238E27FC236}">
                <a16:creationId xmlns:a16="http://schemas.microsoft.com/office/drawing/2014/main" id="{12F5C3AF-2BD1-4497-A92E-99EE09DECF8A}"/>
              </a:ext>
            </a:extLst>
          </p:cNvPr>
          <p:cNvPicPr>
            <a:picLocks noChangeAspect="1"/>
          </p:cNvPicPr>
          <p:nvPr/>
        </p:nvPicPr>
        <p:blipFill>
          <a:blip r:embed="rId2"/>
          <a:stretch>
            <a:fillRect/>
          </a:stretch>
        </p:blipFill>
        <p:spPr>
          <a:xfrm>
            <a:off x="0" y="632824"/>
            <a:ext cx="6006375" cy="4710701"/>
          </a:xfrm>
          <a:prstGeom prst="rect">
            <a:avLst/>
          </a:prstGeom>
        </p:spPr>
      </p:pic>
      <p:pic>
        <p:nvPicPr>
          <p:cNvPr id="10" name="Picture 9">
            <a:extLst>
              <a:ext uri="{FF2B5EF4-FFF2-40B4-BE49-F238E27FC236}">
                <a16:creationId xmlns:a16="http://schemas.microsoft.com/office/drawing/2014/main" id="{9CC1B4F0-F11E-4FC2-AAAB-36220F20D632}"/>
              </a:ext>
            </a:extLst>
          </p:cNvPr>
          <p:cNvPicPr>
            <a:picLocks noChangeAspect="1"/>
          </p:cNvPicPr>
          <p:nvPr/>
        </p:nvPicPr>
        <p:blipFill>
          <a:blip r:embed="rId3"/>
          <a:stretch>
            <a:fillRect/>
          </a:stretch>
        </p:blipFill>
        <p:spPr>
          <a:xfrm>
            <a:off x="6006375" y="642261"/>
            <a:ext cx="6114414" cy="4701264"/>
          </a:xfrm>
          <a:prstGeom prst="rect">
            <a:avLst/>
          </a:prstGeom>
        </p:spPr>
      </p:pic>
    </p:spTree>
    <p:extLst>
      <p:ext uri="{BB962C8B-B14F-4D97-AF65-F5344CB8AC3E}">
        <p14:creationId xmlns:p14="http://schemas.microsoft.com/office/powerpoint/2010/main" val="3428394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91BA-FB9F-4E65-A9B6-F5B4025568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E86D35-05E6-40B0-9276-376F19B7057C}"/>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id="{1FF5C654-584B-425B-BB51-861F0C92E691}"/>
              </a:ext>
            </a:extLst>
          </p:cNvPr>
          <p:cNvSpPr txBox="1"/>
          <p:nvPr/>
        </p:nvSpPr>
        <p:spPr>
          <a:xfrm>
            <a:off x="4105275" y="0"/>
            <a:ext cx="4457700" cy="523220"/>
          </a:xfrm>
          <a:prstGeom prst="rect">
            <a:avLst/>
          </a:prstGeom>
          <a:noFill/>
        </p:spPr>
        <p:txBody>
          <a:bodyPr wrap="square" rtlCol="0">
            <a:spAutoFit/>
          </a:bodyPr>
          <a:lstStyle/>
          <a:p>
            <a:pPr algn="ctr"/>
            <a:r>
              <a:rPr lang="en-IN" sz="2800" dirty="0"/>
              <a:t>BLACKMANN WINDOW</a:t>
            </a:r>
          </a:p>
        </p:txBody>
      </p:sp>
      <p:pic>
        <p:nvPicPr>
          <p:cNvPr id="5" name="Picture 4">
            <a:extLst>
              <a:ext uri="{FF2B5EF4-FFF2-40B4-BE49-F238E27FC236}">
                <a16:creationId xmlns:a16="http://schemas.microsoft.com/office/drawing/2014/main" id="{8313337D-8054-41FA-865A-E51FF2B97726}"/>
              </a:ext>
            </a:extLst>
          </p:cNvPr>
          <p:cNvPicPr>
            <a:picLocks noChangeAspect="1"/>
          </p:cNvPicPr>
          <p:nvPr/>
        </p:nvPicPr>
        <p:blipFill>
          <a:blip r:embed="rId2"/>
          <a:stretch>
            <a:fillRect/>
          </a:stretch>
        </p:blipFill>
        <p:spPr>
          <a:xfrm>
            <a:off x="128587" y="452788"/>
            <a:ext cx="11934825" cy="6535907"/>
          </a:xfrm>
          <a:prstGeom prst="rect">
            <a:avLst/>
          </a:prstGeom>
        </p:spPr>
      </p:pic>
    </p:spTree>
    <p:extLst>
      <p:ext uri="{BB962C8B-B14F-4D97-AF65-F5344CB8AC3E}">
        <p14:creationId xmlns:p14="http://schemas.microsoft.com/office/powerpoint/2010/main" val="4122299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88D0F2-AC0D-4D74-8D42-3359A2A3E5B9}"/>
              </a:ext>
            </a:extLst>
          </p:cNvPr>
          <p:cNvPicPr>
            <a:picLocks noGrp="1" noChangeAspect="1"/>
          </p:cNvPicPr>
          <p:nvPr>
            <p:ph idx="1"/>
          </p:nvPr>
        </p:nvPicPr>
        <p:blipFill>
          <a:blip r:embed="rId2"/>
          <a:stretch>
            <a:fillRect/>
          </a:stretch>
        </p:blipFill>
        <p:spPr>
          <a:xfrm>
            <a:off x="2501764" y="643467"/>
            <a:ext cx="7188471"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3659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69C0-8873-4649-8C68-9054BE520D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38F26-E2E2-48B9-925A-BC668B8D2045}"/>
              </a:ext>
            </a:extLst>
          </p:cNvPr>
          <p:cNvSpPr>
            <a:spLocks noGrp="1"/>
          </p:cNvSpPr>
          <p:nvPr>
            <p:ph idx="1"/>
          </p:nvPr>
        </p:nvSpPr>
        <p:spPr/>
        <p:txBody>
          <a:bodyPr/>
          <a:lstStyle/>
          <a:p>
            <a:endParaRPr lang="en-IN" dirty="0"/>
          </a:p>
        </p:txBody>
      </p:sp>
      <p:sp>
        <p:nvSpPr>
          <p:cNvPr id="8" name="TextBox 7">
            <a:extLst>
              <a:ext uri="{FF2B5EF4-FFF2-40B4-BE49-F238E27FC236}">
                <a16:creationId xmlns:a16="http://schemas.microsoft.com/office/drawing/2014/main" id="{4ABCA352-6811-4085-B516-764BCD07B176}"/>
              </a:ext>
            </a:extLst>
          </p:cNvPr>
          <p:cNvSpPr txBox="1"/>
          <p:nvPr/>
        </p:nvSpPr>
        <p:spPr>
          <a:xfrm>
            <a:off x="114300" y="5581650"/>
            <a:ext cx="11782425" cy="369332"/>
          </a:xfrm>
          <a:prstGeom prst="rect">
            <a:avLst/>
          </a:prstGeom>
          <a:noFill/>
        </p:spPr>
        <p:txBody>
          <a:bodyPr wrap="square" rtlCol="0">
            <a:spAutoFit/>
          </a:bodyPr>
          <a:lstStyle/>
          <a:p>
            <a:pPr algn="ctr"/>
            <a:r>
              <a:rPr lang="en-IN" dirty="0"/>
              <a:t>h(n) =[0    0.0099    0.0876    0.2612    0.3671    0.2612    0.0876    0.0099         0]</a:t>
            </a:r>
          </a:p>
        </p:txBody>
      </p:sp>
      <p:pic>
        <p:nvPicPr>
          <p:cNvPr id="5" name="Picture 4">
            <a:extLst>
              <a:ext uri="{FF2B5EF4-FFF2-40B4-BE49-F238E27FC236}">
                <a16:creationId xmlns:a16="http://schemas.microsoft.com/office/drawing/2014/main" id="{08DB4A31-F46D-479D-BBE7-FEF38FF558E4}"/>
              </a:ext>
            </a:extLst>
          </p:cNvPr>
          <p:cNvPicPr>
            <a:picLocks noChangeAspect="1"/>
          </p:cNvPicPr>
          <p:nvPr/>
        </p:nvPicPr>
        <p:blipFill>
          <a:blip r:embed="rId2"/>
          <a:stretch>
            <a:fillRect/>
          </a:stretch>
        </p:blipFill>
        <p:spPr>
          <a:xfrm>
            <a:off x="0" y="401979"/>
            <a:ext cx="6083301" cy="4531972"/>
          </a:xfrm>
          <a:prstGeom prst="rect">
            <a:avLst/>
          </a:prstGeom>
        </p:spPr>
      </p:pic>
      <p:pic>
        <p:nvPicPr>
          <p:cNvPr id="9" name="Picture 8">
            <a:extLst>
              <a:ext uri="{FF2B5EF4-FFF2-40B4-BE49-F238E27FC236}">
                <a16:creationId xmlns:a16="http://schemas.microsoft.com/office/drawing/2014/main" id="{C6704FCC-BEC6-4AD5-8809-DC8CFB51D93D}"/>
              </a:ext>
            </a:extLst>
          </p:cNvPr>
          <p:cNvPicPr>
            <a:picLocks noChangeAspect="1"/>
          </p:cNvPicPr>
          <p:nvPr/>
        </p:nvPicPr>
        <p:blipFill>
          <a:blip r:embed="rId3"/>
          <a:stretch>
            <a:fillRect/>
          </a:stretch>
        </p:blipFill>
        <p:spPr>
          <a:xfrm>
            <a:off x="6083301" y="401979"/>
            <a:ext cx="6083301" cy="4577882"/>
          </a:xfrm>
          <a:prstGeom prst="rect">
            <a:avLst/>
          </a:prstGeom>
        </p:spPr>
      </p:pic>
    </p:spTree>
    <p:extLst>
      <p:ext uri="{BB962C8B-B14F-4D97-AF65-F5344CB8AC3E}">
        <p14:creationId xmlns:p14="http://schemas.microsoft.com/office/powerpoint/2010/main" val="134950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2746-E703-4357-B14E-EA61268AB228}"/>
              </a:ext>
            </a:extLst>
          </p:cNvPr>
          <p:cNvSpPr>
            <a:spLocks noGrp="1"/>
          </p:cNvSpPr>
          <p:nvPr>
            <p:ph type="title"/>
          </p:nvPr>
        </p:nvSpPr>
        <p:spPr/>
        <p:txBody>
          <a:bodyPr>
            <a:normAutofit/>
          </a:bodyPr>
          <a:lstStyle/>
          <a:p>
            <a:r>
              <a:rPr lang="en-US" dirty="0"/>
              <a:t>Recommendations for the Standardization and Interpretation of the Electrocardiogram</a:t>
            </a:r>
            <a:endParaRPr lang="en-IN" dirty="0"/>
          </a:p>
        </p:txBody>
      </p:sp>
      <p:sp>
        <p:nvSpPr>
          <p:cNvPr id="3" name="Content Placeholder 2">
            <a:extLst>
              <a:ext uri="{FF2B5EF4-FFF2-40B4-BE49-F238E27FC236}">
                <a16:creationId xmlns:a16="http://schemas.microsoft.com/office/drawing/2014/main" id="{95E2B1E7-28A8-4855-8381-6EF41760CDF8}"/>
              </a:ext>
            </a:extLst>
          </p:cNvPr>
          <p:cNvSpPr>
            <a:spLocks noGrp="1"/>
          </p:cNvSpPr>
          <p:nvPr>
            <p:ph idx="1"/>
          </p:nvPr>
        </p:nvSpPr>
        <p:spPr/>
        <p:txBody>
          <a:bodyPr>
            <a:normAutofit fontScale="92500" lnSpcReduction="10000"/>
          </a:bodyPr>
          <a:lstStyle/>
          <a:p>
            <a:endParaRPr lang="en-IN" dirty="0">
              <a:hlinkClick r:id="rId2"/>
            </a:endParaRPr>
          </a:p>
          <a:p>
            <a:r>
              <a:rPr lang="en-IN" dirty="0">
                <a:hlinkClick r:id="rId2"/>
              </a:rPr>
              <a:t>https://www.ahajournals.org/doi/pdf/10.1161/CIRCULATIONAHA.106.180200</a:t>
            </a:r>
            <a:br>
              <a:rPr lang="en-IN" dirty="0"/>
            </a:br>
            <a:endParaRPr lang="en-IN" dirty="0"/>
          </a:p>
          <a:p>
            <a:r>
              <a:rPr lang="en-IN" dirty="0">
                <a:hlinkClick r:id="rId3"/>
              </a:rPr>
              <a:t>https://www.scireslit.com/VascularMedicine/AJVM-ID18.pdf</a:t>
            </a:r>
            <a:endParaRPr lang="en-IN" dirty="0"/>
          </a:p>
          <a:p>
            <a:endParaRPr lang="en-IN" dirty="0"/>
          </a:p>
          <a:p>
            <a:r>
              <a:rPr lang="en-IN" dirty="0">
                <a:hlinkClick r:id="rId4"/>
              </a:rPr>
              <a:t>https://www.ncbi.nlm.nih.gov/pmc/articles/PMC3388307/</a:t>
            </a:r>
            <a:endParaRPr lang="en-IN" dirty="0"/>
          </a:p>
          <a:p>
            <a:endParaRPr lang="en-IN" dirty="0"/>
          </a:p>
          <a:p>
            <a:pPr marL="0" indent="0">
              <a:buNone/>
            </a:pPr>
            <a:br>
              <a:rPr lang="en-IN" dirty="0"/>
            </a:br>
            <a:br>
              <a:rPr lang="en-IN" dirty="0"/>
            </a:br>
            <a:endParaRPr lang="en-IN" dirty="0"/>
          </a:p>
        </p:txBody>
      </p:sp>
    </p:spTree>
    <p:extLst>
      <p:ext uri="{BB962C8B-B14F-4D97-AF65-F5344CB8AC3E}">
        <p14:creationId xmlns:p14="http://schemas.microsoft.com/office/powerpoint/2010/main" val="1181059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91BA-FB9F-4E65-A9B6-F5B4025568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E86D35-05E6-40B0-9276-376F19B7057C}"/>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id="{1FF5C654-584B-425B-BB51-861F0C92E691}"/>
              </a:ext>
            </a:extLst>
          </p:cNvPr>
          <p:cNvSpPr txBox="1"/>
          <p:nvPr/>
        </p:nvSpPr>
        <p:spPr>
          <a:xfrm>
            <a:off x="4105275" y="0"/>
            <a:ext cx="4457700" cy="523220"/>
          </a:xfrm>
          <a:prstGeom prst="rect">
            <a:avLst/>
          </a:prstGeom>
          <a:noFill/>
        </p:spPr>
        <p:txBody>
          <a:bodyPr wrap="square" rtlCol="0">
            <a:spAutoFit/>
          </a:bodyPr>
          <a:lstStyle/>
          <a:p>
            <a:pPr algn="ctr"/>
            <a:r>
              <a:rPr lang="en-IN" sz="2800" dirty="0"/>
              <a:t>CHEBYCHEV WINDOW</a:t>
            </a:r>
          </a:p>
        </p:txBody>
      </p:sp>
      <p:pic>
        <p:nvPicPr>
          <p:cNvPr id="7" name="Picture 6">
            <a:extLst>
              <a:ext uri="{FF2B5EF4-FFF2-40B4-BE49-F238E27FC236}">
                <a16:creationId xmlns:a16="http://schemas.microsoft.com/office/drawing/2014/main" id="{306F7B52-CEF1-4CA2-9A63-6AD04FC975E2}"/>
              </a:ext>
            </a:extLst>
          </p:cNvPr>
          <p:cNvPicPr>
            <a:picLocks noChangeAspect="1"/>
          </p:cNvPicPr>
          <p:nvPr/>
        </p:nvPicPr>
        <p:blipFill>
          <a:blip r:embed="rId2"/>
          <a:stretch>
            <a:fillRect/>
          </a:stretch>
        </p:blipFill>
        <p:spPr>
          <a:xfrm>
            <a:off x="0" y="523220"/>
            <a:ext cx="12192000" cy="6594830"/>
          </a:xfrm>
          <a:prstGeom prst="rect">
            <a:avLst/>
          </a:prstGeom>
        </p:spPr>
      </p:pic>
    </p:spTree>
    <p:extLst>
      <p:ext uri="{BB962C8B-B14F-4D97-AF65-F5344CB8AC3E}">
        <p14:creationId xmlns:p14="http://schemas.microsoft.com/office/powerpoint/2010/main" val="26508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Isosceles Triangle 7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DF74A4C-4065-4F47-B594-37D83B78D8D7}"/>
              </a:ext>
            </a:extLst>
          </p:cNvPr>
          <p:cNvPicPr>
            <a:picLocks noGrp="1" noChangeAspect="1"/>
          </p:cNvPicPr>
          <p:nvPr>
            <p:ph idx="1"/>
          </p:nvPr>
        </p:nvPicPr>
        <p:blipFill>
          <a:blip r:embed="rId2"/>
          <a:stretch>
            <a:fillRect/>
          </a:stretch>
        </p:blipFill>
        <p:spPr>
          <a:xfrm>
            <a:off x="2369536" y="643467"/>
            <a:ext cx="7452928" cy="5571065"/>
          </a:xfrm>
          <a:prstGeom prst="rect">
            <a:avLst/>
          </a:prstGeom>
          <a:ln>
            <a:noFill/>
          </a:ln>
        </p:spPr>
      </p:pic>
      <p:sp>
        <p:nvSpPr>
          <p:cNvPr id="73" name="Isosceles Triangle 7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712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69C0-8873-4649-8C68-9054BE520D8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1238F26-E2E2-48B9-925A-BC668B8D2045}"/>
              </a:ext>
            </a:extLst>
          </p:cNvPr>
          <p:cNvSpPr>
            <a:spLocks noGrp="1"/>
          </p:cNvSpPr>
          <p:nvPr>
            <p:ph idx="1"/>
          </p:nvPr>
        </p:nvSpPr>
        <p:spPr/>
        <p:txBody>
          <a:bodyPr/>
          <a:lstStyle/>
          <a:p>
            <a:endParaRPr lang="en-IN" dirty="0"/>
          </a:p>
        </p:txBody>
      </p:sp>
      <p:sp>
        <p:nvSpPr>
          <p:cNvPr id="8" name="TextBox 7">
            <a:extLst>
              <a:ext uri="{FF2B5EF4-FFF2-40B4-BE49-F238E27FC236}">
                <a16:creationId xmlns:a16="http://schemas.microsoft.com/office/drawing/2014/main" id="{4ABCA352-6811-4085-B516-764BCD07B176}"/>
              </a:ext>
            </a:extLst>
          </p:cNvPr>
          <p:cNvSpPr txBox="1"/>
          <p:nvPr/>
        </p:nvSpPr>
        <p:spPr>
          <a:xfrm>
            <a:off x="114300" y="5581650"/>
            <a:ext cx="11782425" cy="369332"/>
          </a:xfrm>
          <a:prstGeom prst="rect">
            <a:avLst/>
          </a:prstGeom>
          <a:noFill/>
        </p:spPr>
        <p:txBody>
          <a:bodyPr wrap="square" rtlCol="0">
            <a:spAutoFit/>
          </a:bodyPr>
          <a:lstStyle/>
          <a:p>
            <a:pPr algn="ctr"/>
            <a:r>
              <a:rPr lang="en-IN" dirty="0"/>
              <a:t>h(n) =[0.0027    0.0345    0.1260    0.2484    0.3078    0.2484    0.1260    0.0345    0.0027]</a:t>
            </a:r>
          </a:p>
        </p:txBody>
      </p:sp>
      <p:pic>
        <p:nvPicPr>
          <p:cNvPr id="6" name="Picture 5">
            <a:extLst>
              <a:ext uri="{FF2B5EF4-FFF2-40B4-BE49-F238E27FC236}">
                <a16:creationId xmlns:a16="http://schemas.microsoft.com/office/drawing/2014/main" id="{9B4F40CD-228B-424F-91D6-F9869B2355F0}"/>
              </a:ext>
            </a:extLst>
          </p:cNvPr>
          <p:cNvPicPr>
            <a:picLocks noChangeAspect="1"/>
          </p:cNvPicPr>
          <p:nvPr/>
        </p:nvPicPr>
        <p:blipFill>
          <a:blip r:embed="rId2"/>
          <a:stretch>
            <a:fillRect/>
          </a:stretch>
        </p:blipFill>
        <p:spPr>
          <a:xfrm>
            <a:off x="-9864" y="678765"/>
            <a:ext cx="6015376" cy="4767948"/>
          </a:xfrm>
          <a:prstGeom prst="rect">
            <a:avLst/>
          </a:prstGeom>
        </p:spPr>
      </p:pic>
      <p:pic>
        <p:nvPicPr>
          <p:cNvPr id="10" name="Picture 9">
            <a:extLst>
              <a:ext uri="{FF2B5EF4-FFF2-40B4-BE49-F238E27FC236}">
                <a16:creationId xmlns:a16="http://schemas.microsoft.com/office/drawing/2014/main" id="{BA32FA07-665D-4F65-90FD-B15620D78058}"/>
              </a:ext>
            </a:extLst>
          </p:cNvPr>
          <p:cNvPicPr>
            <a:picLocks noChangeAspect="1"/>
          </p:cNvPicPr>
          <p:nvPr/>
        </p:nvPicPr>
        <p:blipFill>
          <a:blip r:embed="rId3"/>
          <a:stretch>
            <a:fillRect/>
          </a:stretch>
        </p:blipFill>
        <p:spPr>
          <a:xfrm>
            <a:off x="6005512" y="655751"/>
            <a:ext cx="6186488" cy="4852875"/>
          </a:xfrm>
          <a:prstGeom prst="rect">
            <a:avLst/>
          </a:prstGeom>
        </p:spPr>
      </p:pic>
    </p:spTree>
    <p:extLst>
      <p:ext uri="{BB962C8B-B14F-4D97-AF65-F5344CB8AC3E}">
        <p14:creationId xmlns:p14="http://schemas.microsoft.com/office/powerpoint/2010/main" val="468183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91BA-FB9F-4E65-A9B6-F5B4025568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E86D35-05E6-40B0-9276-376F19B7057C}"/>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id="{1FF5C654-584B-425B-BB51-861F0C92E691}"/>
              </a:ext>
            </a:extLst>
          </p:cNvPr>
          <p:cNvSpPr txBox="1"/>
          <p:nvPr/>
        </p:nvSpPr>
        <p:spPr>
          <a:xfrm>
            <a:off x="4105275" y="0"/>
            <a:ext cx="4457700" cy="523220"/>
          </a:xfrm>
          <a:prstGeom prst="rect">
            <a:avLst/>
          </a:prstGeom>
          <a:noFill/>
        </p:spPr>
        <p:txBody>
          <a:bodyPr wrap="square" rtlCol="0">
            <a:spAutoFit/>
          </a:bodyPr>
          <a:lstStyle/>
          <a:p>
            <a:pPr algn="ctr"/>
            <a:r>
              <a:rPr lang="en-IN" sz="2800" dirty="0"/>
              <a:t>KAISER WINDOW</a:t>
            </a:r>
          </a:p>
        </p:txBody>
      </p:sp>
      <p:pic>
        <p:nvPicPr>
          <p:cNvPr id="5" name="Picture 4">
            <a:extLst>
              <a:ext uri="{FF2B5EF4-FFF2-40B4-BE49-F238E27FC236}">
                <a16:creationId xmlns:a16="http://schemas.microsoft.com/office/drawing/2014/main" id="{59E0F333-8D72-4081-BBED-3404F6978E95}"/>
              </a:ext>
            </a:extLst>
          </p:cNvPr>
          <p:cNvPicPr>
            <a:picLocks noChangeAspect="1"/>
          </p:cNvPicPr>
          <p:nvPr/>
        </p:nvPicPr>
        <p:blipFill>
          <a:blip r:embed="rId2"/>
          <a:stretch>
            <a:fillRect/>
          </a:stretch>
        </p:blipFill>
        <p:spPr>
          <a:xfrm>
            <a:off x="0" y="523220"/>
            <a:ext cx="12192000" cy="6283249"/>
          </a:xfrm>
          <a:prstGeom prst="rect">
            <a:avLst/>
          </a:prstGeom>
        </p:spPr>
      </p:pic>
    </p:spTree>
    <p:extLst>
      <p:ext uri="{BB962C8B-B14F-4D97-AF65-F5344CB8AC3E}">
        <p14:creationId xmlns:p14="http://schemas.microsoft.com/office/powerpoint/2010/main" val="30876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Isosceles Triangle 8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1CAE014-83B9-4E45-A101-F243232190F8}"/>
              </a:ext>
            </a:extLst>
          </p:cNvPr>
          <p:cNvPicPr>
            <a:picLocks noGrp="1" noChangeAspect="1"/>
          </p:cNvPicPr>
          <p:nvPr>
            <p:ph idx="1"/>
          </p:nvPr>
        </p:nvPicPr>
        <p:blipFill>
          <a:blip r:embed="rId2"/>
          <a:stretch>
            <a:fillRect/>
          </a:stretch>
        </p:blipFill>
        <p:spPr>
          <a:xfrm>
            <a:off x="2490133" y="643467"/>
            <a:ext cx="7211734" cy="5571065"/>
          </a:xfrm>
          <a:prstGeom prst="rect">
            <a:avLst/>
          </a:prstGeom>
          <a:ln>
            <a:noFill/>
          </a:ln>
        </p:spPr>
      </p:pic>
      <p:sp>
        <p:nvSpPr>
          <p:cNvPr id="90" name="Isosceles Triangle 8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76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69C0-8873-4649-8C68-9054BE520D8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1238F26-E2E2-48B9-925A-BC668B8D2045}"/>
              </a:ext>
            </a:extLst>
          </p:cNvPr>
          <p:cNvSpPr>
            <a:spLocks noGrp="1"/>
          </p:cNvSpPr>
          <p:nvPr>
            <p:ph idx="1"/>
          </p:nvPr>
        </p:nvSpPr>
        <p:spPr/>
        <p:txBody>
          <a:bodyPr/>
          <a:lstStyle/>
          <a:p>
            <a:endParaRPr lang="en-IN" dirty="0"/>
          </a:p>
        </p:txBody>
      </p:sp>
      <p:sp>
        <p:nvSpPr>
          <p:cNvPr id="8" name="TextBox 7">
            <a:extLst>
              <a:ext uri="{FF2B5EF4-FFF2-40B4-BE49-F238E27FC236}">
                <a16:creationId xmlns:a16="http://schemas.microsoft.com/office/drawing/2014/main" id="{4ABCA352-6811-4085-B516-764BCD07B176}"/>
              </a:ext>
            </a:extLst>
          </p:cNvPr>
          <p:cNvSpPr txBox="1"/>
          <p:nvPr/>
        </p:nvSpPr>
        <p:spPr>
          <a:xfrm>
            <a:off x="114300" y="5581650"/>
            <a:ext cx="11782425" cy="923330"/>
          </a:xfrm>
          <a:prstGeom prst="rect">
            <a:avLst/>
          </a:prstGeom>
          <a:noFill/>
        </p:spPr>
        <p:txBody>
          <a:bodyPr wrap="square" rtlCol="0">
            <a:spAutoFit/>
          </a:bodyPr>
          <a:lstStyle/>
          <a:p>
            <a:pPr algn="ctr"/>
            <a:endParaRPr lang="en-IN" dirty="0"/>
          </a:p>
          <a:p>
            <a:pPr algn="ctr"/>
            <a:r>
              <a:rPr lang="en-IN" dirty="0"/>
              <a:t>SHAPE PARAMETER (</a:t>
            </a:r>
            <a:r>
              <a:rPr lang="en-IN" b="1" dirty="0"/>
              <a:t>beta</a:t>
            </a:r>
            <a:r>
              <a:rPr lang="en-IN" dirty="0"/>
              <a:t>)  =    4.5513</a:t>
            </a:r>
          </a:p>
          <a:p>
            <a:pPr algn="ctr"/>
            <a:r>
              <a:rPr lang="en-IN" dirty="0"/>
              <a:t>h(n) =[0.0019    0.0336    0.1266    0.2488    0.3072    0.2488    0.1266    0.0336    0.0019]</a:t>
            </a:r>
          </a:p>
        </p:txBody>
      </p:sp>
      <p:pic>
        <p:nvPicPr>
          <p:cNvPr id="5" name="Picture 4">
            <a:extLst>
              <a:ext uri="{FF2B5EF4-FFF2-40B4-BE49-F238E27FC236}">
                <a16:creationId xmlns:a16="http://schemas.microsoft.com/office/drawing/2014/main" id="{27971B23-D89E-4C77-8FF3-41FA5265B507}"/>
              </a:ext>
            </a:extLst>
          </p:cNvPr>
          <p:cNvPicPr>
            <a:picLocks noChangeAspect="1"/>
          </p:cNvPicPr>
          <p:nvPr/>
        </p:nvPicPr>
        <p:blipFill>
          <a:blip r:embed="rId2"/>
          <a:stretch>
            <a:fillRect/>
          </a:stretch>
        </p:blipFill>
        <p:spPr>
          <a:xfrm>
            <a:off x="-47625" y="801940"/>
            <a:ext cx="6203757" cy="4853412"/>
          </a:xfrm>
          <a:prstGeom prst="rect">
            <a:avLst/>
          </a:prstGeom>
        </p:spPr>
      </p:pic>
      <p:pic>
        <p:nvPicPr>
          <p:cNvPr id="9" name="Picture 8">
            <a:extLst>
              <a:ext uri="{FF2B5EF4-FFF2-40B4-BE49-F238E27FC236}">
                <a16:creationId xmlns:a16="http://schemas.microsoft.com/office/drawing/2014/main" id="{9C09F7F7-05D7-4104-9635-81E4CFD90EA5}"/>
              </a:ext>
            </a:extLst>
          </p:cNvPr>
          <p:cNvPicPr>
            <a:picLocks noChangeAspect="1"/>
          </p:cNvPicPr>
          <p:nvPr/>
        </p:nvPicPr>
        <p:blipFill>
          <a:blip r:embed="rId3"/>
          <a:stretch>
            <a:fillRect/>
          </a:stretch>
        </p:blipFill>
        <p:spPr>
          <a:xfrm>
            <a:off x="6112021" y="856591"/>
            <a:ext cx="5973024" cy="4798761"/>
          </a:xfrm>
          <a:prstGeom prst="rect">
            <a:avLst/>
          </a:prstGeom>
        </p:spPr>
      </p:pic>
    </p:spTree>
    <p:extLst>
      <p:ext uri="{BB962C8B-B14F-4D97-AF65-F5344CB8AC3E}">
        <p14:creationId xmlns:p14="http://schemas.microsoft.com/office/powerpoint/2010/main" val="4186241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85DD-73CD-4FCB-8E37-D9B0E7369099}"/>
              </a:ext>
            </a:extLst>
          </p:cNvPr>
          <p:cNvSpPr>
            <a:spLocks noGrp="1"/>
          </p:cNvSpPr>
          <p:nvPr>
            <p:ph type="title"/>
          </p:nvPr>
        </p:nvSpPr>
        <p:spPr/>
        <p:txBody>
          <a:bodyPr/>
          <a:lstStyle/>
          <a:p>
            <a:r>
              <a:rPr lang="en-IN" dirty="0"/>
              <a:t>Comparing windows</a:t>
            </a:r>
          </a:p>
        </p:txBody>
      </p:sp>
      <p:sp>
        <p:nvSpPr>
          <p:cNvPr id="3" name="Content Placeholder 2">
            <a:extLst>
              <a:ext uri="{FF2B5EF4-FFF2-40B4-BE49-F238E27FC236}">
                <a16:creationId xmlns:a16="http://schemas.microsoft.com/office/drawing/2014/main" id="{84C1BB99-E670-43B1-B9FD-4BED2129622E}"/>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rPr>
              <a:t>Now among different window function we select </a:t>
            </a:r>
            <a:r>
              <a:rPr lang="en-US" sz="2400" b="1" i="0" u="none" strike="noStrike" baseline="0" dirty="0">
                <a:solidFill>
                  <a:srgbClr val="000000"/>
                </a:solidFill>
                <a:latin typeface="Times New Roman" panose="02020603050405020304" pitchFamily="18" charset="0"/>
              </a:rPr>
              <a:t>Kaiser window </a:t>
            </a:r>
            <a:r>
              <a:rPr lang="en-US" sz="2400" b="0" i="0" u="none" strike="noStrike" baseline="0" dirty="0">
                <a:solidFill>
                  <a:srgbClr val="000000"/>
                </a:solidFill>
                <a:latin typeface="Times New Roman" panose="02020603050405020304" pitchFamily="18" charset="0"/>
              </a:rPr>
              <a:t>function for this application because its provides </a:t>
            </a:r>
            <a:r>
              <a:rPr lang="en-US" sz="2400" b="1" i="0" u="none" strike="noStrike" baseline="0" dirty="0">
                <a:solidFill>
                  <a:srgbClr val="000000"/>
                </a:solidFill>
                <a:latin typeface="Times New Roman" panose="02020603050405020304" pitchFamily="18" charset="0"/>
              </a:rPr>
              <a:t>maximum stop band attenuation </a:t>
            </a:r>
            <a:r>
              <a:rPr lang="en-US" sz="2400" b="0" i="0" u="none" strike="noStrike" baseline="0" dirty="0">
                <a:solidFill>
                  <a:srgbClr val="000000"/>
                </a:solidFill>
                <a:latin typeface="Times New Roman" panose="02020603050405020304" pitchFamily="18" charset="0"/>
              </a:rPr>
              <a:t>as compared to other window functions and also has </a:t>
            </a:r>
            <a:r>
              <a:rPr lang="en-US" sz="2400" b="1" i="0" u="none" strike="noStrike" baseline="0" dirty="0">
                <a:solidFill>
                  <a:srgbClr val="000000"/>
                </a:solidFill>
                <a:latin typeface="Times New Roman" panose="02020603050405020304" pitchFamily="18" charset="0"/>
              </a:rPr>
              <a:t>a ripple control parameter </a:t>
            </a:r>
            <a:r>
              <a:rPr lang="en-US" sz="2400" b="0" i="0" u="none" strike="noStrike" baseline="0" dirty="0">
                <a:solidFill>
                  <a:srgbClr val="000000"/>
                </a:solidFill>
                <a:latin typeface="Times New Roman" panose="02020603050405020304" pitchFamily="18" charset="0"/>
              </a:rPr>
              <a:t>and it is also more efficient in terms of the number of coefficients to meet the same specifications. Kaiser window is one of the useful and optimum window, optimum in sense of providing </a:t>
            </a:r>
            <a:r>
              <a:rPr lang="en-US" sz="2400" b="1" i="0" u="none" strike="noStrike" baseline="0" dirty="0">
                <a:solidFill>
                  <a:srgbClr val="000000"/>
                </a:solidFill>
                <a:latin typeface="Times New Roman" panose="02020603050405020304" pitchFamily="18" charset="0"/>
              </a:rPr>
              <a:t>large main lobe width </a:t>
            </a:r>
            <a:r>
              <a:rPr lang="en-US" sz="2400" b="0" i="0" u="none" strike="noStrike" baseline="0" dirty="0">
                <a:solidFill>
                  <a:srgbClr val="000000"/>
                </a:solidFill>
                <a:latin typeface="Times New Roman" panose="02020603050405020304" pitchFamily="18" charset="0"/>
              </a:rPr>
              <a:t>for the given stop-band attenuation which gives the </a:t>
            </a:r>
            <a:r>
              <a:rPr lang="en-US" sz="2400" b="1" i="0" u="none" strike="noStrike" baseline="0" dirty="0">
                <a:solidFill>
                  <a:srgbClr val="000000"/>
                </a:solidFill>
                <a:latin typeface="Times New Roman" panose="02020603050405020304" pitchFamily="18" charset="0"/>
              </a:rPr>
              <a:t>sharpest transition width </a:t>
            </a:r>
            <a:r>
              <a:rPr lang="en-US" sz="2400" b="0" i="0" u="none" strike="noStrike" baseline="0" dirty="0">
                <a:solidFill>
                  <a:srgbClr val="000000"/>
                </a:solidFill>
                <a:latin typeface="Times New Roman" panose="02020603050405020304" pitchFamily="18" charset="0"/>
              </a:rPr>
              <a:t>and it also provide </a:t>
            </a:r>
            <a:r>
              <a:rPr lang="en-US" sz="2400" b="1" i="0" u="none" strike="noStrike" baseline="0" dirty="0">
                <a:solidFill>
                  <a:srgbClr val="000000"/>
                </a:solidFill>
                <a:latin typeface="Times New Roman" panose="02020603050405020304" pitchFamily="18" charset="0"/>
              </a:rPr>
              <a:t>flexible transition bandwidth. </a:t>
            </a:r>
            <a:endParaRPr lang="en-IN" sz="3600" b="1" dirty="0"/>
          </a:p>
        </p:txBody>
      </p:sp>
    </p:spTree>
    <p:extLst>
      <p:ext uri="{BB962C8B-B14F-4D97-AF65-F5344CB8AC3E}">
        <p14:creationId xmlns:p14="http://schemas.microsoft.com/office/powerpoint/2010/main" val="2130356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C771262-65F7-4883-A50E-E5FDFFDB4A69}"/>
              </a:ext>
            </a:extLst>
          </p:cNvPr>
          <p:cNvPicPr>
            <a:picLocks noGrp="1" noChangeAspect="1"/>
          </p:cNvPicPr>
          <p:nvPr>
            <p:ph idx="1"/>
          </p:nvPr>
        </p:nvPicPr>
        <p:blipFill>
          <a:blip r:embed="rId2"/>
          <a:stretch>
            <a:fillRect/>
          </a:stretch>
        </p:blipFill>
        <p:spPr>
          <a:xfrm>
            <a:off x="643467" y="1466088"/>
            <a:ext cx="10905066" cy="392582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175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93A08A5-8E64-4BCB-9934-53E3B0A1B9C4}"/>
              </a:ext>
            </a:extLst>
          </p:cNvPr>
          <p:cNvPicPr>
            <a:picLocks noGrp="1" noChangeAspect="1"/>
          </p:cNvPicPr>
          <p:nvPr>
            <p:ph idx="1"/>
          </p:nvPr>
        </p:nvPicPr>
        <p:blipFill>
          <a:blip r:embed="rId2"/>
          <a:stretch>
            <a:fillRect/>
          </a:stretch>
        </p:blipFill>
        <p:spPr>
          <a:xfrm>
            <a:off x="2044317" y="643467"/>
            <a:ext cx="810336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159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7D36-B801-43C7-8994-E8C854DB7B77}"/>
              </a:ext>
            </a:extLst>
          </p:cNvPr>
          <p:cNvSpPr>
            <a:spLocks noGrp="1"/>
          </p:cNvSpPr>
          <p:nvPr>
            <p:ph type="title"/>
          </p:nvPr>
        </p:nvSpPr>
        <p:spPr/>
        <p:txBody>
          <a:bodyPr/>
          <a:lstStyle/>
          <a:p>
            <a:r>
              <a:rPr lang="en-US" dirty="0"/>
              <a:t>Direct form 1</a:t>
            </a:r>
            <a:endParaRPr lang="en-IN" dirty="0"/>
          </a:p>
        </p:txBody>
      </p:sp>
      <p:pic>
        <p:nvPicPr>
          <p:cNvPr id="5" name="Content Placeholder 4">
            <a:extLst>
              <a:ext uri="{FF2B5EF4-FFF2-40B4-BE49-F238E27FC236}">
                <a16:creationId xmlns:a16="http://schemas.microsoft.com/office/drawing/2014/main" id="{86E0B179-BBE5-4C56-8E88-A880C2783D37}"/>
              </a:ext>
            </a:extLst>
          </p:cNvPr>
          <p:cNvPicPr>
            <a:picLocks noGrp="1" noChangeAspect="1"/>
          </p:cNvPicPr>
          <p:nvPr>
            <p:ph idx="1"/>
          </p:nvPr>
        </p:nvPicPr>
        <p:blipFill>
          <a:blip r:embed="rId2"/>
          <a:stretch>
            <a:fillRect/>
          </a:stretch>
        </p:blipFill>
        <p:spPr>
          <a:xfrm>
            <a:off x="2318797" y="1825625"/>
            <a:ext cx="7554405" cy="4351338"/>
          </a:xfrm>
        </p:spPr>
      </p:pic>
    </p:spTree>
    <p:extLst>
      <p:ext uri="{BB962C8B-B14F-4D97-AF65-F5344CB8AC3E}">
        <p14:creationId xmlns:p14="http://schemas.microsoft.com/office/powerpoint/2010/main" val="237221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EA5-F7BC-4F15-B528-6308C4A398D1}"/>
              </a:ext>
            </a:extLst>
          </p:cNvPr>
          <p:cNvSpPr>
            <a:spLocks noGrp="1"/>
          </p:cNvSpPr>
          <p:nvPr>
            <p:ph type="title"/>
          </p:nvPr>
        </p:nvSpPr>
        <p:spPr/>
        <p:txBody>
          <a:bodyPr/>
          <a:lstStyle/>
          <a:p>
            <a:r>
              <a:rPr lang="en-IN" dirty="0"/>
              <a:t>Data set </a:t>
            </a:r>
            <a:r>
              <a:rPr lang="en-IN" b="0" i="0" dirty="0">
                <a:solidFill>
                  <a:srgbClr val="212529"/>
                </a:solidFill>
                <a:effectLst/>
                <a:latin typeface="-apple-system"/>
              </a:rPr>
              <a:t>MIT-BIH Arrhythmia Database</a:t>
            </a:r>
            <a:br>
              <a:rPr lang="en-IN" b="0" i="0" dirty="0">
                <a:solidFill>
                  <a:srgbClr val="212529"/>
                </a:solidFill>
                <a:effectLst/>
                <a:latin typeface="-apple-system"/>
              </a:rPr>
            </a:br>
            <a:endParaRPr lang="en-IN" dirty="0"/>
          </a:p>
        </p:txBody>
      </p:sp>
      <p:sp>
        <p:nvSpPr>
          <p:cNvPr id="3" name="Content Placeholder 2">
            <a:extLst>
              <a:ext uri="{FF2B5EF4-FFF2-40B4-BE49-F238E27FC236}">
                <a16:creationId xmlns:a16="http://schemas.microsoft.com/office/drawing/2014/main" id="{D1C38EEB-9713-4D78-A9F2-7318956EFCEE}"/>
              </a:ext>
            </a:extLst>
          </p:cNvPr>
          <p:cNvSpPr>
            <a:spLocks noGrp="1"/>
          </p:cNvSpPr>
          <p:nvPr>
            <p:ph idx="1"/>
          </p:nvPr>
        </p:nvSpPr>
        <p:spPr/>
        <p:txBody>
          <a:bodyPr/>
          <a:lstStyle/>
          <a:p>
            <a:r>
              <a:rPr lang="en-IN" dirty="0">
                <a:hlinkClick r:id="rId2"/>
              </a:rPr>
              <a:t>https://www.physionet.org/content/mitdb/1.0.0/</a:t>
            </a:r>
            <a:br>
              <a:rPr lang="en-IN" dirty="0">
                <a:hlinkClick r:id="rId2"/>
              </a:rPr>
            </a:br>
            <a:br>
              <a:rPr lang="en-IN" dirty="0"/>
            </a:br>
            <a:r>
              <a:rPr lang="en-US" b="0" i="0" dirty="0">
                <a:solidFill>
                  <a:srgbClr val="212529"/>
                </a:solidFill>
                <a:effectLst/>
                <a:latin typeface="-apple-system"/>
              </a:rPr>
              <a:t>The recordings were digitized at 360 samples per second per channel with 11-bit resolution over a 10 mV range. Two or more cardiologists independently annotated each record; disagreements were resolved to obtain the computer-readable reference annotations for each beat (approximately 110,000 annotations in all) included with the database.</a:t>
            </a:r>
            <a:endParaRPr lang="en-IN" dirty="0"/>
          </a:p>
        </p:txBody>
      </p:sp>
    </p:spTree>
    <p:extLst>
      <p:ext uri="{BB962C8B-B14F-4D97-AF65-F5344CB8AC3E}">
        <p14:creationId xmlns:p14="http://schemas.microsoft.com/office/powerpoint/2010/main" val="3772127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FE59A6C-41FB-4EA7-AF5D-2055C2AA7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975360"/>
            <a:ext cx="10905066" cy="490727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0C12F7-335D-4E4A-BB35-5C7971494AA5}"/>
              </a:ext>
            </a:extLst>
          </p:cNvPr>
          <p:cNvSpPr txBox="1"/>
          <p:nvPr/>
        </p:nvSpPr>
        <p:spPr>
          <a:xfrm>
            <a:off x="2601157" y="4687410"/>
            <a:ext cx="7457243" cy="369332"/>
          </a:xfrm>
          <a:prstGeom prst="rect">
            <a:avLst/>
          </a:prstGeom>
          <a:noFill/>
        </p:spPr>
        <p:txBody>
          <a:bodyPr wrap="square" rtlCol="0">
            <a:spAutoFit/>
          </a:bodyPr>
          <a:lstStyle/>
          <a:p>
            <a:r>
              <a:rPr lang="en-IN" dirty="0"/>
              <a:t>Direct form suffers delay , low performance however simple to design </a:t>
            </a:r>
          </a:p>
        </p:txBody>
      </p:sp>
    </p:spTree>
    <p:extLst>
      <p:ext uri="{BB962C8B-B14F-4D97-AF65-F5344CB8AC3E}">
        <p14:creationId xmlns:p14="http://schemas.microsoft.com/office/powerpoint/2010/main" val="2164936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D0FB-2CD2-40D7-B856-C15C5220B115}"/>
              </a:ext>
            </a:extLst>
          </p:cNvPr>
          <p:cNvSpPr>
            <a:spLocks noGrp="1"/>
          </p:cNvSpPr>
          <p:nvPr>
            <p:ph type="title"/>
          </p:nvPr>
        </p:nvSpPr>
        <p:spPr/>
        <p:txBody>
          <a:bodyPr/>
          <a:lstStyle/>
          <a:p>
            <a:r>
              <a:rPr lang="en-US" dirty="0"/>
              <a:t>Direct form 2- pipelined</a:t>
            </a:r>
            <a:endParaRPr lang="en-IN" dirty="0"/>
          </a:p>
        </p:txBody>
      </p:sp>
      <p:pic>
        <p:nvPicPr>
          <p:cNvPr id="5" name="Content Placeholder 4">
            <a:extLst>
              <a:ext uri="{FF2B5EF4-FFF2-40B4-BE49-F238E27FC236}">
                <a16:creationId xmlns:a16="http://schemas.microsoft.com/office/drawing/2014/main" id="{523870FB-53B5-4F3A-882C-864F5E91603C}"/>
              </a:ext>
            </a:extLst>
          </p:cNvPr>
          <p:cNvPicPr>
            <a:picLocks noGrp="1" noChangeAspect="1"/>
          </p:cNvPicPr>
          <p:nvPr>
            <p:ph idx="1"/>
          </p:nvPr>
        </p:nvPicPr>
        <p:blipFill>
          <a:blip r:embed="rId2"/>
          <a:stretch>
            <a:fillRect/>
          </a:stretch>
        </p:blipFill>
        <p:spPr>
          <a:xfrm>
            <a:off x="2460247" y="1825625"/>
            <a:ext cx="7271505" cy="4351338"/>
          </a:xfrm>
        </p:spPr>
      </p:pic>
    </p:spTree>
    <p:extLst>
      <p:ext uri="{BB962C8B-B14F-4D97-AF65-F5344CB8AC3E}">
        <p14:creationId xmlns:p14="http://schemas.microsoft.com/office/powerpoint/2010/main" val="1755629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12B885B-C48C-408C-9DF5-5A2E2C3854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975360"/>
            <a:ext cx="10905066" cy="490727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9207F-DE50-424A-8A85-ED0DB9D3F29B}"/>
              </a:ext>
            </a:extLst>
          </p:cNvPr>
          <p:cNvSpPr txBox="1"/>
          <p:nvPr/>
        </p:nvSpPr>
        <p:spPr>
          <a:xfrm>
            <a:off x="1540188" y="512759"/>
            <a:ext cx="9893832" cy="584775"/>
          </a:xfrm>
          <a:prstGeom prst="rect">
            <a:avLst/>
          </a:prstGeom>
          <a:noFill/>
        </p:spPr>
        <p:txBody>
          <a:bodyPr wrap="square" rtlCol="0">
            <a:spAutoFit/>
          </a:bodyPr>
          <a:lstStyle/>
          <a:p>
            <a:r>
              <a:rPr lang="en-IN" sz="3200" dirty="0"/>
              <a:t>Pipelined - Direct form II    TRANSPOSED STRUCTURE </a:t>
            </a:r>
          </a:p>
        </p:txBody>
      </p:sp>
    </p:spTree>
    <p:extLst>
      <p:ext uri="{BB962C8B-B14F-4D97-AF65-F5344CB8AC3E}">
        <p14:creationId xmlns:p14="http://schemas.microsoft.com/office/powerpoint/2010/main" val="1786511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F21A4-887B-497A-868D-9F4DB2A42F3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Direct form 2 advantage  than Direct form 1</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76EBAD5D-B287-481F-8DE3-14646B98DB2D}"/>
              </a:ext>
            </a:extLst>
          </p:cNvPr>
          <p:cNvGraphicFramePr>
            <a:graphicFrameLocks noGrp="1"/>
          </p:cNvGraphicFramePr>
          <p:nvPr>
            <p:ph idx="1"/>
            <p:extLst>
              <p:ext uri="{D42A27DB-BD31-4B8C-83A1-F6EECF244321}">
                <p14:modId xmlns:p14="http://schemas.microsoft.com/office/powerpoint/2010/main" val="165148428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456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6181-DEF3-473A-B110-169D13E66FE3}"/>
              </a:ext>
            </a:extLst>
          </p:cNvPr>
          <p:cNvSpPr>
            <a:spLocks noGrp="1"/>
          </p:cNvSpPr>
          <p:nvPr>
            <p:ph type="title"/>
          </p:nvPr>
        </p:nvSpPr>
        <p:spPr/>
        <p:txBody>
          <a:bodyPr/>
          <a:lstStyle/>
          <a:p>
            <a:r>
              <a:rPr lang="en-IN" dirty="0"/>
              <a:t>Adders</a:t>
            </a:r>
          </a:p>
        </p:txBody>
      </p:sp>
      <p:pic>
        <p:nvPicPr>
          <p:cNvPr id="5" name="Content Placeholder 4">
            <a:extLst>
              <a:ext uri="{FF2B5EF4-FFF2-40B4-BE49-F238E27FC236}">
                <a16:creationId xmlns:a16="http://schemas.microsoft.com/office/drawing/2014/main" id="{F6804087-E0D6-4688-81C0-FF3545307E9B}"/>
              </a:ext>
            </a:extLst>
          </p:cNvPr>
          <p:cNvPicPr>
            <a:picLocks noGrp="1" noChangeAspect="1"/>
          </p:cNvPicPr>
          <p:nvPr>
            <p:ph idx="1"/>
          </p:nvPr>
        </p:nvPicPr>
        <p:blipFill>
          <a:blip r:embed="rId2"/>
          <a:stretch>
            <a:fillRect/>
          </a:stretch>
        </p:blipFill>
        <p:spPr>
          <a:xfrm>
            <a:off x="0" y="1788343"/>
            <a:ext cx="10515600" cy="3875487"/>
          </a:xfrm>
        </p:spPr>
      </p:pic>
    </p:spTree>
    <p:extLst>
      <p:ext uri="{BB962C8B-B14F-4D97-AF65-F5344CB8AC3E}">
        <p14:creationId xmlns:p14="http://schemas.microsoft.com/office/powerpoint/2010/main" val="446526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C8A18-761C-427D-BFA4-BB17CDA2F1C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4-bit Ripple carry adder</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9B9668A-4B8D-4F7A-A3BC-B4F85DF38547}"/>
              </a:ext>
            </a:extLst>
          </p:cNvPr>
          <p:cNvPicPr>
            <a:picLocks noGrp="1" noChangeAspect="1"/>
          </p:cNvPicPr>
          <p:nvPr>
            <p:ph idx="1"/>
          </p:nvPr>
        </p:nvPicPr>
        <p:blipFill>
          <a:blip r:embed="rId2"/>
          <a:stretch>
            <a:fillRect/>
          </a:stretch>
        </p:blipFill>
        <p:spPr>
          <a:xfrm>
            <a:off x="666239" y="2427541"/>
            <a:ext cx="10804423" cy="3997637"/>
          </a:xfrm>
          <a:prstGeom prst="rect">
            <a:avLst/>
          </a:prstGeom>
        </p:spPr>
      </p:pic>
    </p:spTree>
    <p:extLst>
      <p:ext uri="{BB962C8B-B14F-4D97-AF65-F5344CB8AC3E}">
        <p14:creationId xmlns:p14="http://schemas.microsoft.com/office/powerpoint/2010/main" val="4277428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C8A18-761C-427D-BFA4-BB17CDA2F1C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4-bit </a:t>
            </a:r>
            <a:r>
              <a:rPr lang="en-US" sz="5400" dirty="0">
                <a:solidFill>
                  <a:schemeClr val="bg1"/>
                </a:solidFill>
              </a:rPr>
              <a:t>C</a:t>
            </a:r>
            <a:r>
              <a:rPr lang="en-US" sz="5400" kern="1200" dirty="0">
                <a:solidFill>
                  <a:schemeClr val="bg1"/>
                </a:solidFill>
                <a:latin typeface="+mj-lt"/>
                <a:ea typeface="+mj-ea"/>
                <a:cs typeface="+mj-cs"/>
              </a:rPr>
              <a:t>arry select adder</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C09EE2B-C7B3-4678-B979-4AE230B5838D}"/>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7065DA94-2EB2-4A6C-B855-FB9125BDCB50}"/>
              </a:ext>
            </a:extLst>
          </p:cNvPr>
          <p:cNvPicPr>
            <a:picLocks noChangeAspect="1"/>
          </p:cNvPicPr>
          <p:nvPr/>
        </p:nvPicPr>
        <p:blipFill>
          <a:blip r:embed="rId2"/>
          <a:stretch>
            <a:fillRect/>
          </a:stretch>
        </p:blipFill>
        <p:spPr>
          <a:xfrm>
            <a:off x="2686050" y="1960832"/>
            <a:ext cx="6544874" cy="4897168"/>
          </a:xfrm>
          <a:prstGeom prst="rect">
            <a:avLst/>
          </a:prstGeom>
        </p:spPr>
      </p:pic>
    </p:spTree>
    <p:extLst>
      <p:ext uri="{BB962C8B-B14F-4D97-AF65-F5344CB8AC3E}">
        <p14:creationId xmlns:p14="http://schemas.microsoft.com/office/powerpoint/2010/main" val="1078279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93B39-3008-47F1-A209-58126F670CE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4-bit carry look ahead adder</a:t>
            </a:r>
          </a:p>
        </p:txBody>
      </p:sp>
      <p:cxnSp>
        <p:nvCxnSpPr>
          <p:cNvPr id="16" name="Straight Connector 1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8D710698-4F30-41F6-AE49-0E2321754647}"/>
              </a:ext>
            </a:extLst>
          </p:cNvPr>
          <p:cNvPicPr>
            <a:picLocks noGrp="1" noChangeAspect="1"/>
          </p:cNvPicPr>
          <p:nvPr>
            <p:ph idx="1"/>
          </p:nvPr>
        </p:nvPicPr>
        <p:blipFill>
          <a:blip r:embed="rId2"/>
          <a:stretch>
            <a:fillRect/>
          </a:stretch>
        </p:blipFill>
        <p:spPr>
          <a:xfrm>
            <a:off x="1551345" y="2427541"/>
            <a:ext cx="9034210" cy="3997637"/>
          </a:xfrm>
          <a:prstGeom prst="rect">
            <a:avLst/>
          </a:prstGeom>
        </p:spPr>
      </p:pic>
    </p:spTree>
    <p:extLst>
      <p:ext uri="{BB962C8B-B14F-4D97-AF65-F5344CB8AC3E}">
        <p14:creationId xmlns:p14="http://schemas.microsoft.com/office/powerpoint/2010/main" val="3090190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D7102-A769-44F5-81E8-FBF620354E8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8- bit carry skip adder</a:t>
            </a:r>
          </a:p>
        </p:txBody>
      </p:sp>
      <p:pic>
        <p:nvPicPr>
          <p:cNvPr id="5" name="Content Placeholder 4">
            <a:extLst>
              <a:ext uri="{FF2B5EF4-FFF2-40B4-BE49-F238E27FC236}">
                <a16:creationId xmlns:a16="http://schemas.microsoft.com/office/drawing/2014/main" id="{D0CD9F19-AA46-4991-A0B7-431EA73124A5}"/>
              </a:ext>
            </a:extLst>
          </p:cNvPr>
          <p:cNvPicPr>
            <a:picLocks noGrp="1" noChangeAspect="1"/>
          </p:cNvPicPr>
          <p:nvPr>
            <p:ph idx="1"/>
          </p:nvPr>
        </p:nvPicPr>
        <p:blipFill>
          <a:blip r:embed="rId2"/>
          <a:stretch>
            <a:fillRect/>
          </a:stretch>
        </p:blipFill>
        <p:spPr>
          <a:xfrm>
            <a:off x="3185934" y="1675227"/>
            <a:ext cx="5820132" cy="4394199"/>
          </a:xfrm>
          <a:prstGeom prst="rect">
            <a:avLst/>
          </a:prstGeom>
        </p:spPr>
      </p:pic>
    </p:spTree>
    <p:extLst>
      <p:ext uri="{BB962C8B-B14F-4D97-AF65-F5344CB8AC3E}">
        <p14:creationId xmlns:p14="http://schemas.microsoft.com/office/powerpoint/2010/main" val="3587691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EF585-97BE-462A-92D9-18D08E28C9A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8 – bit carry look ahead adder</a:t>
            </a:r>
          </a:p>
        </p:txBody>
      </p:sp>
      <p:pic>
        <p:nvPicPr>
          <p:cNvPr id="5" name="Content Placeholder 4">
            <a:extLst>
              <a:ext uri="{FF2B5EF4-FFF2-40B4-BE49-F238E27FC236}">
                <a16:creationId xmlns:a16="http://schemas.microsoft.com/office/drawing/2014/main" id="{767668DD-B97C-450C-B934-55DD9D4687F5}"/>
              </a:ext>
            </a:extLst>
          </p:cNvPr>
          <p:cNvPicPr>
            <a:picLocks noGrp="1" noChangeAspect="1"/>
          </p:cNvPicPr>
          <p:nvPr>
            <p:ph idx="1"/>
          </p:nvPr>
        </p:nvPicPr>
        <p:blipFill>
          <a:blip r:embed="rId2"/>
          <a:stretch>
            <a:fillRect/>
          </a:stretch>
        </p:blipFill>
        <p:spPr>
          <a:xfrm>
            <a:off x="3214557" y="1675227"/>
            <a:ext cx="5762885" cy="4394199"/>
          </a:xfrm>
          <a:prstGeom prst="rect">
            <a:avLst/>
          </a:prstGeom>
        </p:spPr>
      </p:pic>
    </p:spTree>
    <p:extLst>
      <p:ext uri="{BB962C8B-B14F-4D97-AF65-F5344CB8AC3E}">
        <p14:creationId xmlns:p14="http://schemas.microsoft.com/office/powerpoint/2010/main" val="124626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DEDA-DEC5-466D-BA00-83C767DA2397}"/>
              </a:ext>
            </a:extLst>
          </p:cNvPr>
          <p:cNvSpPr>
            <a:spLocks noGrp="1"/>
          </p:cNvSpPr>
          <p:nvPr>
            <p:ph type="title"/>
          </p:nvPr>
        </p:nvSpPr>
        <p:spPr/>
        <p:txBody>
          <a:bodyPr/>
          <a:lstStyle/>
          <a:p>
            <a:r>
              <a:rPr lang="en-US" dirty="0"/>
              <a:t>SPECIFICATION USED: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53DA37-4C8A-4BA2-B0F4-63F86F196E01}"/>
                  </a:ext>
                </a:extLst>
              </p:cNvPr>
              <p:cNvSpPr>
                <a:spLocks noGrp="1"/>
              </p:cNvSpPr>
              <p:nvPr>
                <p:ph idx="1"/>
              </p:nvPr>
            </p:nvSpPr>
            <p:spPr/>
            <p:txBody>
              <a:bodyPr/>
              <a:lstStyle/>
              <a:p>
                <a:r>
                  <a:rPr lang="en-US" b="1" dirty="0"/>
                  <a:t>Stop band attenuation </a:t>
                </a:r>
                <a:r>
                  <a:rPr lang="en-US" dirty="0"/>
                  <a:t>A</a:t>
                </a:r>
                <a:r>
                  <a:rPr lang="en-US" baseline="-25000" dirty="0"/>
                  <a:t>S</a:t>
                </a:r>
                <a:r>
                  <a:rPr lang="en-US" dirty="0"/>
                  <a:t> = </a:t>
                </a:r>
                <a14:m>
                  <m:oMath xmlns:m="http://schemas.openxmlformats.org/officeDocument/2006/math">
                    <m:r>
                      <a:rPr lang="en-US" dirty="0" smtClean="0">
                        <a:latin typeface="Cambria Math" panose="02040503050406030204" pitchFamily="18" charset="0"/>
                      </a:rPr>
                      <m:t>−</m:t>
                    </m:r>
                    <m:r>
                      <a:rPr lang="en-US" i="0" dirty="0" smtClean="0">
                        <a:latin typeface="Cambria Math" panose="02040503050406030204" pitchFamily="18" charset="0"/>
                      </a:rPr>
                      <m:t>20</m:t>
                    </m:r>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𝛿</m:t>
                            </m:r>
                          </m:e>
                          <m:sub>
                            <m:r>
                              <a:rPr lang="en-US" i="1" dirty="0" smtClean="0">
                                <a:latin typeface="Cambria Math" panose="02040503050406030204" pitchFamily="18" charset="0"/>
                              </a:rPr>
                              <m:t>𝑠</m:t>
                            </m:r>
                          </m:sub>
                        </m:sSub>
                      </m:e>
                    </m:func>
                    <m:r>
                      <a:rPr lang="en-US" b="0" i="1" dirty="0" smtClean="0">
                        <a:latin typeface="Cambria Math" panose="02040503050406030204" pitchFamily="18" charset="0"/>
                      </a:rPr>
                      <m:t>=</m:t>
                    </m:r>
                    <m:r>
                      <a:rPr lang="en-IN" b="0" i="0" dirty="0" smtClean="0">
                        <a:latin typeface="Cambria Math" panose="02040503050406030204" pitchFamily="18" charset="0"/>
                      </a:rPr>
                      <m:t>5</m:t>
                    </m:r>
                  </m:oMath>
                </a14:m>
                <a:r>
                  <a:rPr lang="en-US" dirty="0"/>
                  <a:t>0db </a:t>
                </a:r>
              </a:p>
              <a:p>
                <a:r>
                  <a:rPr lang="en-US" b="1" dirty="0"/>
                  <a:t>Bandwidth </a:t>
                </a:r>
                <a:r>
                  <a:rPr lang="en-US" dirty="0"/>
                  <a:t>= 0.5 - 40 Hz</a:t>
                </a:r>
              </a:p>
              <a:p>
                <a:r>
                  <a:rPr lang="en-US" b="1" dirty="0"/>
                  <a:t>Length of the filter N </a:t>
                </a:r>
                <a:r>
                  <a:rPr lang="en-US" dirty="0"/>
                  <a:t>= 9</a:t>
                </a:r>
              </a:p>
              <a:p>
                <a:r>
                  <a:rPr lang="en-US" b="1" dirty="0"/>
                  <a:t>Sampling Frequency </a:t>
                </a:r>
                <a:r>
                  <a:rPr lang="en-US" dirty="0"/>
                  <a:t>= 360 Hz</a:t>
                </a:r>
              </a:p>
              <a:p>
                <a:r>
                  <a:rPr lang="en-US" dirty="0"/>
                  <a:t>Pass band ripple A</a:t>
                </a:r>
                <a:r>
                  <a:rPr lang="en-US" baseline="-25000" dirty="0"/>
                  <a:t>p</a:t>
                </a:r>
                <a:r>
                  <a:rPr lang="en-US" dirty="0"/>
                  <a:t>= </a:t>
                </a:r>
                <a14:m>
                  <m:oMath xmlns:m="http://schemas.openxmlformats.org/officeDocument/2006/math">
                    <m:r>
                      <a:rPr lang="en-US" dirty="0" smtClean="0">
                        <a:latin typeface="Cambria Math" panose="02040503050406030204" pitchFamily="18" charset="0"/>
                      </a:rPr>
                      <m:t>−</m:t>
                    </m:r>
                    <m:r>
                      <a:rPr lang="en-US" i="0" dirty="0" smtClean="0">
                        <a:latin typeface="Cambria Math" panose="02040503050406030204" pitchFamily="18" charset="0"/>
                      </a:rPr>
                      <m:t>20</m:t>
                    </m:r>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sSub>
                          <m:sSubPr>
                            <m:ctrlPr>
                              <a:rPr lang="en-US" i="1" dirty="0" smtClean="0">
                                <a:solidFill>
                                  <a:srgbClr val="836967"/>
                                </a:solidFill>
                                <a:latin typeface="Cambria Math" panose="02040503050406030204" pitchFamily="18" charset="0"/>
                              </a:rPr>
                            </m:ctrlPr>
                          </m:sSubPr>
                          <m:e>
                            <m:r>
                              <a:rPr lang="en-US" b="0" i="1" dirty="0" smtClean="0">
                                <a:solidFill>
                                  <a:srgbClr val="836967"/>
                                </a:solidFill>
                                <a:latin typeface="Cambria Math" panose="02040503050406030204" pitchFamily="18" charset="0"/>
                              </a:rPr>
                              <m:t>(1+</m:t>
                            </m:r>
                            <m:r>
                              <a:rPr lang="en-US" i="1" dirty="0" smtClean="0">
                                <a:latin typeface="Cambria Math" panose="02040503050406030204" pitchFamily="18" charset="0"/>
                              </a:rPr>
                              <m:t>𝛿</m:t>
                            </m:r>
                          </m:e>
                          <m:sub>
                            <m:r>
                              <a:rPr lang="en-US" b="0" i="1" dirty="0" smtClean="0">
                                <a:latin typeface="Cambria Math" panose="02040503050406030204" pitchFamily="18" charset="0"/>
                              </a:rPr>
                              <m:t>𝑝</m:t>
                            </m:r>
                          </m:sub>
                        </m:sSub>
                        <m:r>
                          <a:rPr lang="en-US" b="0" i="1" dirty="0" smtClean="0">
                            <a:latin typeface="Cambria Math" panose="02040503050406030204" pitchFamily="18" charset="0"/>
                          </a:rPr>
                          <m:t>)</m:t>
                        </m:r>
                      </m:e>
                    </m:func>
                  </m:oMath>
                </a14:m>
                <a:r>
                  <a:rPr lang="en-US" dirty="0"/>
                  <a:t> = ?</a:t>
                </a:r>
              </a:p>
              <a:p>
                <a:r>
                  <a:rPr lang="en-US" dirty="0"/>
                  <a:t>Pass band edge frequency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𝜔</m:t>
                        </m:r>
                      </m:e>
                      <m:sub>
                        <m:r>
                          <a:rPr lang="en-US" i="1" dirty="0" smtClean="0">
                            <a:latin typeface="Cambria Math" panose="02040503050406030204" pitchFamily="18" charset="0"/>
                          </a:rPr>
                          <m:t>𝑝</m:t>
                        </m:r>
                      </m:sub>
                    </m:sSub>
                    <m:r>
                      <a:rPr lang="en-US" b="0" i="1" dirty="0" smtClean="0">
                        <a:latin typeface="Cambria Math" panose="02040503050406030204" pitchFamily="18" charset="0"/>
                      </a:rPr>
                      <m:t>=</m:t>
                    </m:r>
                    <m:r>
                      <a:rPr lang="en-IN" b="0" i="1" dirty="0" smtClean="0">
                        <a:latin typeface="Cambria Math" panose="02040503050406030204" pitchFamily="18" charset="0"/>
                      </a:rPr>
                      <m:t> ?</m:t>
                    </m:r>
                  </m:oMath>
                </a14:m>
                <a:endParaRPr lang="en-US" b="0" dirty="0"/>
              </a:p>
              <a:p>
                <a:r>
                  <a:rPr lang="en-US" dirty="0"/>
                  <a:t>stop band edge frequency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𝜔</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 </m:t>
                    </m:r>
                    <m:r>
                      <a:rPr lang="en-IN" b="0" i="1" dirty="0" smtClean="0">
                        <a:latin typeface="Cambria Math" panose="02040503050406030204" pitchFamily="18" charset="0"/>
                      </a:rPr>
                      <m:t> ?</m:t>
                    </m:r>
                  </m:oMath>
                </a14:m>
                <a:endParaRPr lang="en-US" b="0" dirty="0"/>
              </a:p>
              <a:p>
                <a:endParaRPr lang="en-US" b="0" dirty="0"/>
              </a:p>
              <a:p>
                <a:endParaRPr lang="en-US" dirty="0"/>
              </a:p>
              <a:p>
                <a:endParaRPr lang="en-US" dirty="0"/>
              </a:p>
              <a:p>
                <a:endParaRPr lang="en-US" dirty="0"/>
              </a:p>
              <a:p>
                <a:endParaRPr lang="en-IN" dirty="0"/>
              </a:p>
            </p:txBody>
          </p:sp>
        </mc:Choice>
        <mc:Fallback xmlns="">
          <p:sp>
            <p:nvSpPr>
              <p:cNvPr id="3" name="Content Placeholder 2">
                <a:extLst>
                  <a:ext uri="{FF2B5EF4-FFF2-40B4-BE49-F238E27FC236}">
                    <a16:creationId xmlns:a16="http://schemas.microsoft.com/office/drawing/2014/main" id="{8F53DA37-4C8A-4BA2-B0F4-63F86F196E0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583727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AD427-86D2-4DC8-A4B8-A2C2890DA8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Carry select adder</a:t>
            </a:r>
          </a:p>
        </p:txBody>
      </p:sp>
      <p:pic>
        <p:nvPicPr>
          <p:cNvPr id="5" name="Content Placeholder 4">
            <a:extLst>
              <a:ext uri="{FF2B5EF4-FFF2-40B4-BE49-F238E27FC236}">
                <a16:creationId xmlns:a16="http://schemas.microsoft.com/office/drawing/2014/main" id="{6C87E2D4-5F45-4CA8-AD4E-F884A48F8734}"/>
              </a:ext>
            </a:extLst>
          </p:cNvPr>
          <p:cNvPicPr>
            <a:picLocks noGrp="1" noChangeAspect="1"/>
          </p:cNvPicPr>
          <p:nvPr>
            <p:ph idx="1"/>
          </p:nvPr>
        </p:nvPicPr>
        <p:blipFill>
          <a:blip r:embed="rId2"/>
          <a:stretch>
            <a:fillRect/>
          </a:stretch>
        </p:blipFill>
        <p:spPr>
          <a:xfrm>
            <a:off x="1870809" y="1675227"/>
            <a:ext cx="8450381" cy="4394199"/>
          </a:xfrm>
          <a:prstGeom prst="rect">
            <a:avLst/>
          </a:prstGeom>
        </p:spPr>
      </p:pic>
    </p:spTree>
    <p:extLst>
      <p:ext uri="{BB962C8B-B14F-4D97-AF65-F5344CB8AC3E}">
        <p14:creationId xmlns:p14="http://schemas.microsoft.com/office/powerpoint/2010/main" val="257489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6CEA-3B86-4CD9-8C93-91C94ED0940C}"/>
              </a:ext>
            </a:extLst>
          </p:cNvPr>
          <p:cNvSpPr>
            <a:spLocks noGrp="1"/>
          </p:cNvSpPr>
          <p:nvPr>
            <p:ph type="title"/>
          </p:nvPr>
        </p:nvSpPr>
        <p:spPr/>
        <p:txBody>
          <a:bodyPr/>
          <a:lstStyle/>
          <a:p>
            <a:r>
              <a:rPr lang="en-IN" dirty="0"/>
              <a:t>Adders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D5FF5F-53EA-41AB-86FA-1D1F657F40DC}"/>
                  </a:ext>
                </a:extLst>
              </p:cNvPr>
              <p:cNvSpPr>
                <a:spLocks noGrp="1"/>
              </p:cNvSpPr>
              <p:nvPr>
                <p:ph idx="1"/>
              </p:nvPr>
            </p:nvSpPr>
            <p:spPr/>
            <p:txBody>
              <a:bodyPr>
                <a:normAutofit fontScale="92500"/>
              </a:bodyPr>
              <a:lstStyle/>
              <a:p>
                <a:pPr algn="l"/>
                <a:r>
                  <a:rPr lang="en-IN" dirty="0"/>
                  <a:t>1. </a:t>
                </a:r>
                <a:r>
                  <a:rPr lang="en-IN" b="1" dirty="0"/>
                  <a:t>Ripple carry adder – </a:t>
                </a:r>
                <a:r>
                  <a:rPr lang="en-IN" dirty="0"/>
                  <a:t>cascade of FA – Slowest – n bit&gt;&gt;n  full adders</a:t>
                </a:r>
                <a:endParaRPr lang="en-IN" sz="1800" b="0" i="0" u="none" strike="noStrike" baseline="0" dirty="0">
                  <a:solidFill>
                    <a:srgbClr val="000000"/>
                  </a:solidFill>
                  <a:latin typeface="Times New Roman" panose="02020603050405020304" pitchFamily="18" charset="0"/>
                </a:endParaRPr>
              </a:p>
              <a:p>
                <a:pPr marL="0" indent="0">
                  <a:buNone/>
                </a:pPr>
                <a:r>
                  <a:rPr lang="en-IN" dirty="0"/>
                  <a:t>Not efficient and high delay when bit size increases</a:t>
                </a:r>
              </a:p>
              <a:p>
                <a:pPr marL="0" indent="0">
                  <a:buNone/>
                </a:pPr>
                <a:r>
                  <a:rPr lang="en-IN" dirty="0"/>
                  <a:t>2. </a:t>
                </a:r>
                <a:r>
                  <a:rPr lang="en-IN" b="1" dirty="0"/>
                  <a:t>Carry select adder </a:t>
                </a:r>
                <a:r>
                  <a:rPr lang="en-IN" dirty="0"/>
                  <a:t>– less delay (1/2 of ripple carry adder )</a:t>
                </a:r>
              </a:p>
              <a:p>
                <a:pPr marL="0" indent="0">
                  <a:buNone/>
                </a:pPr>
                <a:r>
                  <a:rPr lang="en-IN" dirty="0"/>
                  <a:t>Faster &amp; Less delay but mux occupy area . O(</a:t>
                </a:r>
                <a:r>
                  <a:rPr lang="en-IN" dirty="0">
                    <a:solidFill>
                      <a:schemeClr val="tx1"/>
                    </a:solidFill>
                  </a:rPr>
                  <a:t>n</a:t>
                </a:r>
                <a14:m>
                  <m:oMath xmlns:m="http://schemas.openxmlformats.org/officeDocument/2006/math">
                    <m:rad>
                      <m:radPr>
                        <m:degHide m:val="on"/>
                        <m:ctrlPr>
                          <a:rPr lang="en-IN" i="1" dirty="0" smtClean="0">
                            <a:solidFill>
                              <a:schemeClr val="tx1"/>
                            </a:solidFill>
                            <a:latin typeface="Cambria Math" panose="02040503050406030204" pitchFamily="18" charset="0"/>
                          </a:rPr>
                        </m:ctrlPr>
                      </m:radPr>
                      <m:deg/>
                      <m:e>
                        <m:r>
                          <a:rPr lang="en-IN" b="0" i="1" dirty="0">
                            <a:solidFill>
                              <a:schemeClr val="tx1"/>
                            </a:solidFill>
                            <a:latin typeface="Cambria Math" panose="02040503050406030204" pitchFamily="18" charset="0"/>
                          </a:rPr>
                          <m:t>𝑛</m:t>
                        </m:r>
                      </m:e>
                    </m:rad>
                    <m:r>
                      <a:rPr lang="en-US" b="0" i="1" dirty="0" smtClean="0">
                        <a:solidFill>
                          <a:schemeClr val="tx1"/>
                        </a:solidFill>
                        <a:latin typeface="Cambria Math" panose="02040503050406030204" pitchFamily="18" charset="0"/>
                      </a:rPr>
                      <m:t> )</m:t>
                    </m:r>
                  </m:oMath>
                </a14:m>
                <a:endParaRPr lang="en-IN" dirty="0">
                  <a:solidFill>
                    <a:schemeClr val="tx1"/>
                  </a:solidFill>
                </a:endParaRPr>
              </a:p>
              <a:p>
                <a:pPr marL="0" indent="0">
                  <a:buNone/>
                </a:pPr>
                <a:r>
                  <a:rPr lang="en-IN" dirty="0"/>
                  <a:t>3. </a:t>
                </a:r>
                <a:r>
                  <a:rPr lang="en-IN" b="1" dirty="0"/>
                  <a:t>Carry look ahead adder </a:t>
                </a:r>
                <a:r>
                  <a:rPr lang="en-IN" dirty="0"/>
                  <a:t>– fastest in carry bypass logic in generating carry bits. As the no of bits increases , complexity increases as well as no of gates required for generating bypass logic increases&gt;&gt;more area and more power. The traditional CLA adder are not </a:t>
                </a:r>
                <a:r>
                  <a:rPr lang="en-IN" dirty="0" err="1"/>
                  <a:t>recommened</a:t>
                </a:r>
                <a:r>
                  <a:rPr lang="en-IN" dirty="0"/>
                  <a:t> to be designed as it </a:t>
                </a:r>
                <a:r>
                  <a:rPr lang="en-IN" b="1" dirty="0"/>
                  <a:t>consumes high power </a:t>
                </a:r>
                <a:r>
                  <a:rPr lang="en-IN" dirty="0"/>
                  <a:t>and more area, though fastest.</a:t>
                </a:r>
              </a:p>
              <a:p>
                <a:pPr marL="0" indent="0">
                  <a:buNone/>
                </a:pPr>
                <a:r>
                  <a:rPr lang="en-IN" dirty="0"/>
                  <a:t>4. </a:t>
                </a:r>
                <a:r>
                  <a:rPr lang="en-IN" b="1" dirty="0"/>
                  <a:t>Carry skip adder </a:t>
                </a:r>
                <a:r>
                  <a:rPr lang="en-IN" dirty="0"/>
                  <a:t>– Carry bypass logic &gt;&gt;less delay than ripple carry adder</a:t>
                </a:r>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p:txBody>
          </p:sp>
        </mc:Choice>
        <mc:Fallback>
          <p:sp>
            <p:nvSpPr>
              <p:cNvPr id="3" name="Content Placeholder 2">
                <a:extLst>
                  <a:ext uri="{FF2B5EF4-FFF2-40B4-BE49-F238E27FC236}">
                    <a16:creationId xmlns:a16="http://schemas.microsoft.com/office/drawing/2014/main" id="{AFD5FF5F-53EA-41AB-86FA-1D1F657F40DC}"/>
                  </a:ext>
                </a:extLst>
              </p:cNvPr>
              <p:cNvSpPr>
                <a:spLocks noGrp="1" noRot="1" noChangeAspect="1" noMove="1" noResize="1" noEditPoints="1" noAdjustHandles="1" noChangeArrowheads="1" noChangeShapeType="1" noTextEdit="1"/>
              </p:cNvSpPr>
              <p:nvPr>
                <p:ph idx="1"/>
              </p:nvPr>
            </p:nvSpPr>
            <p:spPr>
              <a:blipFill>
                <a:blip r:embed="rId2"/>
                <a:stretch>
                  <a:fillRect l="-1043" t="-1961" r="-174" b="-2521"/>
                </a:stretch>
              </a:blipFill>
            </p:spPr>
            <p:txBody>
              <a:bodyPr/>
              <a:lstStyle/>
              <a:p>
                <a:r>
                  <a:rPr lang="en-IN">
                    <a:noFill/>
                  </a:rPr>
                  <a:t> </a:t>
                </a:r>
              </a:p>
            </p:txBody>
          </p:sp>
        </mc:Fallback>
      </mc:AlternateContent>
      <p:pic>
        <p:nvPicPr>
          <p:cNvPr id="5" name="Graphic 4" descr="Checkmark with solid fill">
            <a:extLst>
              <a:ext uri="{FF2B5EF4-FFF2-40B4-BE49-F238E27FC236}">
                <a16:creationId xmlns:a16="http://schemas.microsoft.com/office/drawing/2014/main" id="{A2855D84-CA3D-47AE-8A0E-1A2E3A575A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081" y="2930093"/>
            <a:ext cx="696119" cy="696119"/>
          </a:xfrm>
          <a:prstGeom prst="rect">
            <a:avLst/>
          </a:prstGeom>
        </p:spPr>
      </p:pic>
    </p:spTree>
    <p:extLst>
      <p:ext uri="{BB962C8B-B14F-4D97-AF65-F5344CB8AC3E}">
        <p14:creationId xmlns:p14="http://schemas.microsoft.com/office/powerpoint/2010/main" val="364663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E311-94D9-465A-893B-C8848929CE17}"/>
              </a:ext>
            </a:extLst>
          </p:cNvPr>
          <p:cNvSpPr>
            <a:spLocks noGrp="1"/>
          </p:cNvSpPr>
          <p:nvPr>
            <p:ph type="title"/>
          </p:nvPr>
        </p:nvSpPr>
        <p:spPr/>
        <p:txBody>
          <a:bodyPr/>
          <a:lstStyle/>
          <a:p>
            <a:r>
              <a:rPr lang="en-IN" dirty="0"/>
              <a:t>Multipliers</a:t>
            </a:r>
          </a:p>
        </p:txBody>
      </p:sp>
      <p:sp>
        <p:nvSpPr>
          <p:cNvPr id="3" name="Content Placeholder 2">
            <a:extLst>
              <a:ext uri="{FF2B5EF4-FFF2-40B4-BE49-F238E27FC236}">
                <a16:creationId xmlns:a16="http://schemas.microsoft.com/office/drawing/2014/main" id="{668E0D62-0C09-49D1-A0CD-1A30C59805CE}"/>
              </a:ext>
            </a:extLst>
          </p:cNvPr>
          <p:cNvSpPr>
            <a:spLocks noGrp="1"/>
          </p:cNvSpPr>
          <p:nvPr>
            <p:ph idx="1"/>
          </p:nvPr>
        </p:nvSpPr>
        <p:spPr/>
        <p:txBody>
          <a:bodyPr>
            <a:normAutofit lnSpcReduction="10000"/>
          </a:bodyPr>
          <a:lstStyle/>
          <a:p>
            <a:r>
              <a:rPr lang="en-IN" dirty="0"/>
              <a:t>Fastest – parallel multipliers like Wallace tree .</a:t>
            </a:r>
          </a:p>
          <a:p>
            <a:r>
              <a:rPr lang="en-IN" b="1" dirty="0"/>
              <a:t>But Wallace suffers bad regularity and hard to design with high efficiency due to its complex layout.</a:t>
            </a:r>
          </a:p>
          <a:p>
            <a:r>
              <a:rPr lang="en-IN" dirty="0"/>
              <a:t>So, when high performance ,lower power ,regularity is the primary concern , it is better to opt modified booth algo radix 4 or 8.</a:t>
            </a:r>
          </a:p>
          <a:p>
            <a:r>
              <a:rPr lang="en-IN" b="1" dirty="0"/>
              <a:t>Modified Booth multiplier radix 4 </a:t>
            </a:r>
            <a:r>
              <a:rPr lang="en-IN" dirty="0"/>
              <a:t>on signed no’s in 2s complement .</a:t>
            </a:r>
          </a:p>
          <a:p>
            <a:r>
              <a:rPr lang="en-IN" dirty="0"/>
              <a:t>No of partial products are reduced to n/2 in case of modified radix 4 booth multiplier.</a:t>
            </a:r>
          </a:p>
          <a:p>
            <a:pPr marL="0" indent="0">
              <a:buNone/>
            </a:pPr>
            <a:r>
              <a:rPr lang="en-IN" dirty="0"/>
              <a:t>In our case ,we will stick to radix 4 as no of bit we use is only 8 bits for signed multiplication.</a:t>
            </a:r>
          </a:p>
          <a:p>
            <a:pPr marL="0" indent="0">
              <a:buNone/>
            </a:pPr>
            <a:endParaRPr lang="en-IN" dirty="0"/>
          </a:p>
          <a:p>
            <a:pPr marL="0" indent="0">
              <a:buNone/>
            </a:pPr>
            <a:endParaRPr lang="en-IN" dirty="0"/>
          </a:p>
          <a:p>
            <a:endParaRPr lang="en-IN" dirty="0"/>
          </a:p>
        </p:txBody>
      </p:sp>
      <p:pic>
        <p:nvPicPr>
          <p:cNvPr id="4" name="Graphic 3" descr="Checkmark with solid fill">
            <a:extLst>
              <a:ext uri="{FF2B5EF4-FFF2-40B4-BE49-F238E27FC236}">
                <a16:creationId xmlns:a16="http://schemas.microsoft.com/office/drawing/2014/main" id="{8529CD7E-FBFC-424F-B941-3D84BA69A3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417" y="3653234"/>
            <a:ext cx="696119" cy="696119"/>
          </a:xfrm>
          <a:prstGeom prst="rect">
            <a:avLst/>
          </a:prstGeom>
        </p:spPr>
      </p:pic>
    </p:spTree>
    <p:extLst>
      <p:ext uri="{BB962C8B-B14F-4D97-AF65-F5344CB8AC3E}">
        <p14:creationId xmlns:p14="http://schemas.microsoft.com/office/powerpoint/2010/main" val="6110271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183D-EDB1-48E4-90C6-F0967939A622}"/>
              </a:ext>
            </a:extLst>
          </p:cNvPr>
          <p:cNvSpPr>
            <a:spLocks noGrp="1"/>
          </p:cNvSpPr>
          <p:nvPr>
            <p:ph type="title"/>
          </p:nvPr>
        </p:nvSpPr>
        <p:spPr/>
        <p:txBody>
          <a:bodyPr/>
          <a:lstStyle/>
          <a:p>
            <a:r>
              <a:rPr lang="en-US" dirty="0"/>
              <a:t>Memory occupancy</a:t>
            </a:r>
            <a:endParaRPr lang="en-IN" dirty="0"/>
          </a:p>
        </p:txBody>
      </p:sp>
      <p:sp>
        <p:nvSpPr>
          <p:cNvPr id="3" name="Content Placeholder 2">
            <a:extLst>
              <a:ext uri="{FF2B5EF4-FFF2-40B4-BE49-F238E27FC236}">
                <a16:creationId xmlns:a16="http://schemas.microsoft.com/office/drawing/2014/main" id="{72E2EC5C-A727-49B9-B5E2-1F6AE66A5F35}"/>
              </a:ext>
            </a:extLst>
          </p:cNvPr>
          <p:cNvSpPr>
            <a:spLocks noGrp="1"/>
          </p:cNvSpPr>
          <p:nvPr>
            <p:ph idx="1"/>
          </p:nvPr>
        </p:nvSpPr>
        <p:spPr/>
        <p:txBody>
          <a:bodyPr/>
          <a:lstStyle/>
          <a:p>
            <a:r>
              <a:rPr lang="en-US" dirty="0"/>
              <a:t>Booth multiplier has maximum number of ROMs, macros and BELS. </a:t>
            </a:r>
          </a:p>
          <a:p>
            <a:r>
              <a:rPr lang="en-US" dirty="0"/>
              <a:t>Wallace tree has minimum number of BELS and macros compared to Booth and </a:t>
            </a:r>
            <a:r>
              <a:rPr lang="en-US" dirty="0" err="1"/>
              <a:t>Dadda</a:t>
            </a:r>
            <a:r>
              <a:rPr lang="en-US" dirty="0"/>
              <a:t> multiplier.</a:t>
            </a:r>
          </a:p>
          <a:p>
            <a:r>
              <a:rPr lang="en-US" dirty="0"/>
              <a:t> </a:t>
            </a:r>
            <a:r>
              <a:rPr lang="en-US" dirty="0" err="1"/>
              <a:t>Also,Wallace</a:t>
            </a:r>
            <a:r>
              <a:rPr lang="en-US" dirty="0"/>
              <a:t> tree multiplier and </a:t>
            </a:r>
            <a:r>
              <a:rPr lang="en-US" dirty="0" err="1"/>
              <a:t>Dadda</a:t>
            </a:r>
            <a:r>
              <a:rPr lang="en-US" dirty="0"/>
              <a:t> multiplier have no flip-flops and Booth multiplier has maximum flip-flops.</a:t>
            </a:r>
            <a:endParaRPr lang="en-IN" dirty="0"/>
          </a:p>
        </p:txBody>
      </p:sp>
    </p:spTree>
    <p:extLst>
      <p:ext uri="{BB962C8B-B14F-4D97-AF65-F5344CB8AC3E}">
        <p14:creationId xmlns:p14="http://schemas.microsoft.com/office/powerpoint/2010/main" val="3523178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A23B-C3DB-4E45-8FCC-60A746E87928}"/>
              </a:ext>
            </a:extLst>
          </p:cNvPr>
          <p:cNvSpPr>
            <a:spLocks noGrp="1"/>
          </p:cNvSpPr>
          <p:nvPr>
            <p:ph type="title"/>
          </p:nvPr>
        </p:nvSpPr>
        <p:spPr>
          <a:xfrm>
            <a:off x="838200" y="500062"/>
            <a:ext cx="10515600" cy="1325563"/>
          </a:xfrm>
        </p:spPr>
        <p:txBody>
          <a:bodyPr>
            <a:normAutofit/>
          </a:bodyPr>
          <a:lstStyle/>
          <a:p>
            <a:r>
              <a:rPr lang="en-US" sz="4400" dirty="0"/>
              <a:t>8 X 8 bits </a:t>
            </a:r>
            <a:r>
              <a:rPr lang="en-US" sz="4400" dirty="0" err="1"/>
              <a:t>Dadda</a:t>
            </a:r>
            <a:r>
              <a:rPr lang="en-US" sz="4400" dirty="0"/>
              <a:t> and Wallace tree multipliers.</a:t>
            </a:r>
            <a:br>
              <a:rPr lang="en-US" sz="4400" dirty="0"/>
            </a:br>
            <a:endParaRPr lang="en-IN" dirty="0"/>
          </a:p>
        </p:txBody>
      </p:sp>
      <p:sp>
        <p:nvSpPr>
          <p:cNvPr id="3" name="Content Placeholder 2">
            <a:extLst>
              <a:ext uri="{FF2B5EF4-FFF2-40B4-BE49-F238E27FC236}">
                <a16:creationId xmlns:a16="http://schemas.microsoft.com/office/drawing/2014/main" id="{1A044047-F274-4D47-A8EE-8ADF616D2BAF}"/>
              </a:ext>
            </a:extLst>
          </p:cNvPr>
          <p:cNvSpPr>
            <a:spLocks noGrp="1"/>
          </p:cNvSpPr>
          <p:nvPr>
            <p:ph idx="1"/>
          </p:nvPr>
        </p:nvSpPr>
        <p:spPr>
          <a:xfrm>
            <a:off x="838199" y="1825625"/>
            <a:ext cx="10756037" cy="4351338"/>
          </a:xfrm>
        </p:spPr>
        <p:txBody>
          <a:bodyPr>
            <a:normAutofit fontScale="92500"/>
          </a:bodyPr>
          <a:lstStyle/>
          <a:p>
            <a:pPr marL="0" indent="0">
              <a:buNone/>
            </a:pPr>
            <a:r>
              <a:rPr lang="en-US" dirty="0"/>
              <a:t>•  Wallace tree multiplier uses 38 full adders and 15 half adders.</a:t>
            </a:r>
          </a:p>
          <a:p>
            <a:pPr marL="0" indent="0">
              <a:buNone/>
            </a:pPr>
            <a:r>
              <a:rPr lang="en-US" dirty="0"/>
              <a:t>•  </a:t>
            </a:r>
            <a:r>
              <a:rPr lang="en-US" dirty="0" err="1"/>
              <a:t>Dadda</a:t>
            </a:r>
            <a:r>
              <a:rPr lang="en-US" dirty="0"/>
              <a:t> multiplier uses 35 full adders and 7 half adders.</a:t>
            </a:r>
          </a:p>
          <a:p>
            <a:pPr marL="0" indent="0">
              <a:buNone/>
            </a:pPr>
            <a:r>
              <a:rPr lang="en-US" dirty="0"/>
              <a:t>•  Wallace tree multiplier requires a carry-propagate adder of 10 bits wide</a:t>
            </a:r>
          </a:p>
          <a:p>
            <a:pPr marL="0" indent="0">
              <a:buNone/>
            </a:pPr>
            <a:r>
              <a:rPr lang="en-US" dirty="0"/>
              <a:t>•  </a:t>
            </a:r>
            <a:r>
              <a:rPr lang="en-US" dirty="0" err="1"/>
              <a:t>Dadda</a:t>
            </a:r>
            <a:r>
              <a:rPr lang="en-US" dirty="0"/>
              <a:t> multiplier requires a carry propagate adder of 14 bits wide.</a:t>
            </a:r>
          </a:p>
          <a:p>
            <a:pPr marL="0" indent="0">
              <a:buNone/>
            </a:pPr>
            <a:r>
              <a:rPr lang="en-US" dirty="0"/>
              <a:t>•  The other disadvantage of </a:t>
            </a:r>
            <a:r>
              <a:rPr lang="en-US" dirty="0" err="1"/>
              <a:t>Dadda</a:t>
            </a:r>
            <a:r>
              <a:rPr lang="en-US" dirty="0"/>
              <a:t> multiplier is that it is less regular than the Wallace tree multiplier, making it more difficult to layout in VLSI design.</a:t>
            </a:r>
          </a:p>
          <a:p>
            <a:pPr marL="0" indent="0">
              <a:buNone/>
            </a:pPr>
            <a:r>
              <a:rPr lang="en-US" dirty="0"/>
              <a:t>•  </a:t>
            </a:r>
            <a:r>
              <a:rPr lang="en-US" dirty="0" err="1"/>
              <a:t>Dadda</a:t>
            </a:r>
            <a:r>
              <a:rPr lang="en-US" dirty="0"/>
              <a:t> multiplier has more number of intermediate stages. so, it has more number of interconnections (76.5% more).</a:t>
            </a:r>
          </a:p>
          <a:p>
            <a:pPr marL="0" indent="0">
              <a:buNone/>
            </a:pPr>
            <a:r>
              <a:rPr lang="en-US" dirty="0"/>
              <a:t>• Both &gt;&gt; O(log(n))</a:t>
            </a:r>
            <a:endParaRPr lang="en-IN" dirty="0"/>
          </a:p>
        </p:txBody>
      </p:sp>
    </p:spTree>
    <p:extLst>
      <p:ext uri="{BB962C8B-B14F-4D97-AF65-F5344CB8AC3E}">
        <p14:creationId xmlns:p14="http://schemas.microsoft.com/office/powerpoint/2010/main" val="1383261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B57F-4DCE-43D0-AAAC-AC3D8C5949FA}"/>
              </a:ext>
            </a:extLst>
          </p:cNvPr>
          <p:cNvSpPr>
            <a:spLocks noGrp="1"/>
          </p:cNvSpPr>
          <p:nvPr>
            <p:ph type="title"/>
          </p:nvPr>
        </p:nvSpPr>
        <p:spPr/>
        <p:txBody>
          <a:bodyPr/>
          <a:lstStyle/>
          <a:p>
            <a:r>
              <a:rPr lang="en-US" dirty="0"/>
              <a:t>Objective: low power</a:t>
            </a:r>
            <a:endParaRPr lang="en-IN" dirty="0"/>
          </a:p>
        </p:txBody>
      </p:sp>
      <p:sp>
        <p:nvSpPr>
          <p:cNvPr id="3" name="Content Placeholder 2">
            <a:extLst>
              <a:ext uri="{FF2B5EF4-FFF2-40B4-BE49-F238E27FC236}">
                <a16:creationId xmlns:a16="http://schemas.microsoft.com/office/drawing/2014/main" id="{8A47D155-7A14-482F-920E-703B9BC4A6C4}"/>
              </a:ext>
            </a:extLst>
          </p:cNvPr>
          <p:cNvSpPr>
            <a:spLocks noGrp="1"/>
          </p:cNvSpPr>
          <p:nvPr>
            <p:ph idx="1"/>
          </p:nvPr>
        </p:nvSpPr>
        <p:spPr/>
        <p:txBody>
          <a:bodyPr/>
          <a:lstStyle/>
          <a:p>
            <a:r>
              <a:rPr lang="en-US" dirty="0" err="1"/>
              <a:t>Dadda</a:t>
            </a:r>
            <a:r>
              <a:rPr lang="en-US" dirty="0"/>
              <a:t> multiplier consumes less area as compared to that of Wallace tree and Booth Multiplier. </a:t>
            </a:r>
          </a:p>
          <a:p>
            <a:r>
              <a:rPr lang="en-US" b="1" dirty="0"/>
              <a:t>Booth multiplier consumes less power as compared to that of Wallace tree and </a:t>
            </a:r>
            <a:r>
              <a:rPr lang="en-US" b="1" dirty="0" err="1"/>
              <a:t>Dadda</a:t>
            </a:r>
            <a:r>
              <a:rPr lang="en-US" b="1" dirty="0"/>
              <a:t> multiplier.</a:t>
            </a:r>
            <a:r>
              <a:rPr lang="en-US" dirty="0"/>
              <a:t> </a:t>
            </a:r>
          </a:p>
          <a:p>
            <a:r>
              <a:rPr lang="en-US" dirty="0"/>
              <a:t>Wallace tree has less delay as compared to that of Booth and </a:t>
            </a:r>
            <a:r>
              <a:rPr lang="en-US" dirty="0" err="1"/>
              <a:t>Dadda</a:t>
            </a:r>
            <a:r>
              <a:rPr lang="en-US" dirty="0"/>
              <a:t> multipliers.</a:t>
            </a:r>
          </a:p>
          <a:p>
            <a:pPr marL="0" indent="0">
              <a:buNone/>
            </a:pPr>
            <a:endParaRPr lang="en-IN" dirty="0"/>
          </a:p>
        </p:txBody>
      </p:sp>
      <p:pic>
        <p:nvPicPr>
          <p:cNvPr id="4" name="Graphic 3" descr="Checkmark with solid fill">
            <a:extLst>
              <a:ext uri="{FF2B5EF4-FFF2-40B4-BE49-F238E27FC236}">
                <a16:creationId xmlns:a16="http://schemas.microsoft.com/office/drawing/2014/main" id="{00A7CCAE-A976-4F61-92C1-96433BF5FB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551" y="2585598"/>
            <a:ext cx="733392" cy="733392"/>
          </a:xfrm>
          <a:prstGeom prst="rect">
            <a:avLst/>
          </a:prstGeom>
        </p:spPr>
      </p:pic>
    </p:spTree>
    <p:extLst>
      <p:ext uri="{BB962C8B-B14F-4D97-AF65-F5344CB8AC3E}">
        <p14:creationId xmlns:p14="http://schemas.microsoft.com/office/powerpoint/2010/main" val="29000940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0B16A04-4845-435E-895A-B9463A4EDAD8}"/>
              </a:ext>
            </a:extLst>
          </p:cNvPr>
          <p:cNvPicPr>
            <a:picLocks noGrp="1" noChangeAspect="1"/>
          </p:cNvPicPr>
          <p:nvPr>
            <p:ph idx="1"/>
          </p:nvPr>
        </p:nvPicPr>
        <p:blipFill>
          <a:blip r:embed="rId2"/>
          <a:stretch>
            <a:fillRect/>
          </a:stretch>
        </p:blipFill>
        <p:spPr>
          <a:xfrm>
            <a:off x="643467" y="1699687"/>
            <a:ext cx="10905066" cy="345862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492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E1CE7-B268-43E9-82AD-4B01352FFD45}"/>
              </a:ext>
            </a:extLst>
          </p:cNvPr>
          <p:cNvSpPr>
            <a:spLocks noGrp="1"/>
          </p:cNvSpPr>
          <p:nvPr>
            <p:ph type="title"/>
          </p:nvPr>
        </p:nvSpPr>
        <p:spPr>
          <a:xfrm>
            <a:off x="1008184" y="174032"/>
            <a:ext cx="10175631" cy="1111843"/>
          </a:xfrm>
        </p:spPr>
        <p:txBody>
          <a:bodyPr anchor="ctr">
            <a:normAutofit/>
          </a:bodyPr>
          <a:lstStyle/>
          <a:p>
            <a:pPr algn="ctr"/>
            <a:r>
              <a:rPr lang="en-US" sz="4000" dirty="0"/>
              <a:t>FPGA vs ASIC Implementation</a:t>
            </a:r>
            <a:endParaRPr lang="en-IN" sz="4000" dirty="0"/>
          </a:p>
        </p:txBody>
      </p:sp>
      <p:sp>
        <p:nvSpPr>
          <p:cNvPr id="3" name="Content Placeholder 2">
            <a:extLst>
              <a:ext uri="{FF2B5EF4-FFF2-40B4-BE49-F238E27FC236}">
                <a16:creationId xmlns:a16="http://schemas.microsoft.com/office/drawing/2014/main" id="{3E81CF8A-ADCA-4A7C-BEA0-564BDDD4C968}"/>
              </a:ext>
            </a:extLst>
          </p:cNvPr>
          <p:cNvSpPr>
            <a:spLocks noGrp="1"/>
          </p:cNvSpPr>
          <p:nvPr>
            <p:ph idx="1"/>
          </p:nvPr>
        </p:nvSpPr>
        <p:spPr>
          <a:xfrm>
            <a:off x="1008184" y="1459907"/>
            <a:ext cx="10175630" cy="767904"/>
          </a:xfrm>
        </p:spPr>
        <p:txBody>
          <a:bodyPr anchor="ctr">
            <a:normAutofit/>
          </a:bodyPr>
          <a:lstStyle/>
          <a:p>
            <a:pPr algn="ctr"/>
            <a:br>
              <a:rPr lang="en-US" sz="2000"/>
            </a:br>
            <a:endParaRPr lang="en-US" sz="2000"/>
          </a:p>
          <a:p>
            <a:pPr algn="ctr"/>
            <a:endParaRPr lang="en-IN" sz="2000"/>
          </a:p>
        </p:txBody>
      </p:sp>
      <p:pic>
        <p:nvPicPr>
          <p:cNvPr id="5" name="Picture 4">
            <a:extLst>
              <a:ext uri="{FF2B5EF4-FFF2-40B4-BE49-F238E27FC236}">
                <a16:creationId xmlns:a16="http://schemas.microsoft.com/office/drawing/2014/main" id="{66E35282-8C40-44BE-916C-8627615BE0B5}"/>
              </a:ext>
            </a:extLst>
          </p:cNvPr>
          <p:cNvPicPr>
            <a:picLocks noChangeAspect="1"/>
          </p:cNvPicPr>
          <p:nvPr/>
        </p:nvPicPr>
        <p:blipFill>
          <a:blip r:embed="rId2"/>
          <a:stretch>
            <a:fillRect/>
          </a:stretch>
        </p:blipFill>
        <p:spPr>
          <a:xfrm>
            <a:off x="1413563" y="1651273"/>
            <a:ext cx="9149226" cy="3899393"/>
          </a:xfrm>
          <a:prstGeom prst="rect">
            <a:avLst/>
          </a:prstGeom>
        </p:spPr>
      </p:pic>
    </p:spTree>
    <p:extLst>
      <p:ext uri="{BB962C8B-B14F-4D97-AF65-F5344CB8AC3E}">
        <p14:creationId xmlns:p14="http://schemas.microsoft.com/office/powerpoint/2010/main" val="6316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2691-777B-40A9-A3BB-C7A41E070BA9}"/>
              </a:ext>
            </a:extLst>
          </p:cNvPr>
          <p:cNvSpPr>
            <a:spLocks noGrp="1"/>
          </p:cNvSpPr>
          <p:nvPr>
            <p:ph type="title"/>
          </p:nvPr>
        </p:nvSpPr>
        <p:spPr/>
        <p:txBody>
          <a:bodyPr>
            <a:normAutofit fontScale="90000"/>
          </a:bodyPr>
          <a:lstStyle/>
          <a:p>
            <a:r>
              <a:rPr lang="en-US" sz="3200" b="1" i="0" u="none" strike="noStrike" baseline="0" dirty="0">
                <a:latin typeface="TimesNewRoman"/>
              </a:rPr>
              <a:t>Paper 1 : Design and Development of 8-Bits Fast Multiplier for Low </a:t>
            </a:r>
            <a:r>
              <a:rPr lang="en-IN" sz="3200" b="1" i="0" u="none" strike="noStrike" baseline="0" dirty="0">
                <a:latin typeface="TimesNewRoman"/>
              </a:rPr>
              <a:t>Power Applications</a:t>
            </a:r>
            <a:br>
              <a:rPr lang="en-IN" sz="3200" b="0" i="0" u="none" strike="noStrike" baseline="0" dirty="0">
                <a:latin typeface="TimesNewRoman"/>
              </a:rPr>
            </a:br>
            <a:r>
              <a:rPr lang="en-IN" sz="3200" b="0" i="0" u="none" strike="noStrike" baseline="0" dirty="0">
                <a:latin typeface="TimesNewRoman"/>
              </a:rPr>
              <a:t>Vasudev G. and Rajendra </a:t>
            </a:r>
            <a:r>
              <a:rPr lang="en-IN" sz="3200" b="0" i="0" u="none" strike="noStrike" baseline="0" dirty="0" err="1">
                <a:latin typeface="TimesNewRoman"/>
              </a:rPr>
              <a:t>Hegadi</a:t>
            </a:r>
            <a:r>
              <a:rPr lang="en-IN" sz="3200" b="0" i="0" u="none" strike="noStrike" baseline="0" dirty="0">
                <a:latin typeface="TimesNewRoman"/>
              </a:rPr>
              <a:t>, </a:t>
            </a:r>
            <a:r>
              <a:rPr lang="en-IN" sz="3200" b="0" i="1" u="none" strike="noStrike" baseline="0" dirty="0">
                <a:latin typeface="Times New Roman" panose="02020603050405020304" pitchFamily="18" charset="0"/>
              </a:rPr>
              <a:t>Member, IACSIT</a:t>
            </a:r>
            <a:endParaRPr lang="en-IN" sz="6600" dirty="0"/>
          </a:p>
        </p:txBody>
      </p:sp>
      <p:pic>
        <p:nvPicPr>
          <p:cNvPr id="5" name="Content Placeholder 4">
            <a:extLst>
              <a:ext uri="{FF2B5EF4-FFF2-40B4-BE49-F238E27FC236}">
                <a16:creationId xmlns:a16="http://schemas.microsoft.com/office/drawing/2014/main" id="{02826B10-616B-4475-B9A7-3C0761734DF0}"/>
              </a:ext>
            </a:extLst>
          </p:cNvPr>
          <p:cNvPicPr>
            <a:picLocks noGrp="1" noChangeAspect="1"/>
          </p:cNvPicPr>
          <p:nvPr>
            <p:ph idx="1"/>
          </p:nvPr>
        </p:nvPicPr>
        <p:blipFill>
          <a:blip r:embed="rId2"/>
          <a:stretch>
            <a:fillRect/>
          </a:stretch>
        </p:blipFill>
        <p:spPr>
          <a:xfrm>
            <a:off x="2309390" y="2786699"/>
            <a:ext cx="6049219" cy="2257740"/>
          </a:xfrm>
        </p:spPr>
      </p:pic>
    </p:spTree>
    <p:extLst>
      <p:ext uri="{BB962C8B-B14F-4D97-AF65-F5344CB8AC3E}">
        <p14:creationId xmlns:p14="http://schemas.microsoft.com/office/powerpoint/2010/main" val="1826525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44C5-E5E4-447C-9F3F-2021F613F6D1}"/>
              </a:ext>
            </a:extLst>
          </p:cNvPr>
          <p:cNvSpPr>
            <a:spLocks noGrp="1"/>
          </p:cNvSpPr>
          <p:nvPr>
            <p:ph type="title"/>
          </p:nvPr>
        </p:nvSpPr>
        <p:spPr/>
        <p:txBody>
          <a:bodyPr/>
          <a:lstStyle/>
          <a:p>
            <a:r>
              <a:rPr lang="en-US" dirty="0"/>
              <a:t>Paper 1 </a:t>
            </a:r>
            <a:endParaRPr lang="en-IN" dirty="0"/>
          </a:p>
        </p:txBody>
      </p:sp>
      <p:pic>
        <p:nvPicPr>
          <p:cNvPr id="5" name="Content Placeholder 4">
            <a:extLst>
              <a:ext uri="{FF2B5EF4-FFF2-40B4-BE49-F238E27FC236}">
                <a16:creationId xmlns:a16="http://schemas.microsoft.com/office/drawing/2014/main" id="{183CB199-50AC-442E-8C06-745BB90F47E8}"/>
              </a:ext>
            </a:extLst>
          </p:cNvPr>
          <p:cNvPicPr>
            <a:picLocks noGrp="1" noChangeAspect="1"/>
          </p:cNvPicPr>
          <p:nvPr>
            <p:ph idx="1"/>
          </p:nvPr>
        </p:nvPicPr>
        <p:blipFill>
          <a:blip r:embed="rId2"/>
          <a:stretch>
            <a:fillRect/>
          </a:stretch>
        </p:blipFill>
        <p:spPr>
          <a:xfrm>
            <a:off x="304848" y="2343149"/>
            <a:ext cx="5509777" cy="2763039"/>
          </a:xfrm>
        </p:spPr>
      </p:pic>
      <p:pic>
        <p:nvPicPr>
          <p:cNvPr id="7" name="Picture 6">
            <a:extLst>
              <a:ext uri="{FF2B5EF4-FFF2-40B4-BE49-F238E27FC236}">
                <a16:creationId xmlns:a16="http://schemas.microsoft.com/office/drawing/2014/main" id="{F239BF9A-EACD-48A3-B5FC-FF2A88FECC58}"/>
              </a:ext>
            </a:extLst>
          </p:cNvPr>
          <p:cNvPicPr>
            <a:picLocks noChangeAspect="1"/>
          </p:cNvPicPr>
          <p:nvPr/>
        </p:nvPicPr>
        <p:blipFill>
          <a:blip r:embed="rId3"/>
          <a:stretch>
            <a:fillRect/>
          </a:stretch>
        </p:blipFill>
        <p:spPr>
          <a:xfrm>
            <a:off x="6183427" y="1325165"/>
            <a:ext cx="5504172" cy="5167710"/>
          </a:xfrm>
          <a:prstGeom prst="rect">
            <a:avLst/>
          </a:prstGeom>
        </p:spPr>
      </p:pic>
    </p:spTree>
    <p:extLst>
      <p:ext uri="{BB962C8B-B14F-4D97-AF65-F5344CB8AC3E}">
        <p14:creationId xmlns:p14="http://schemas.microsoft.com/office/powerpoint/2010/main" val="343472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1672-0278-4DC0-957D-B381ED69FA8A}"/>
              </a:ext>
            </a:extLst>
          </p:cNvPr>
          <p:cNvSpPr>
            <a:spLocks noGrp="1"/>
          </p:cNvSpPr>
          <p:nvPr>
            <p:ph type="title"/>
          </p:nvPr>
        </p:nvSpPr>
        <p:spPr/>
        <p:txBody>
          <a:bodyPr/>
          <a:lstStyle/>
          <a:p>
            <a:r>
              <a:rPr lang="en-US" dirty="0"/>
              <a:t>FIR FILTER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BF469-8D37-463D-AB1A-1A6C22182708}"/>
                  </a:ext>
                </a:extLst>
              </p:cNvPr>
              <p:cNvSpPr>
                <a:spLocks noGrp="1"/>
              </p:cNvSpPr>
              <p:nvPr>
                <p:ph idx="1"/>
              </p:nvPr>
            </p:nvSpPr>
            <p:spPr/>
            <p:txBody>
              <a:bodyPr/>
              <a:lstStyle/>
              <a:p>
                <a:r>
                  <a:rPr lang="en-US" dirty="0"/>
                  <a:t>All zero system (no pole)</a:t>
                </a:r>
              </a:p>
              <a:p>
                <a:r>
                  <a:rPr lang="en-US" dirty="0"/>
                  <a:t>Always stable </a:t>
                </a:r>
              </a:p>
              <a:p>
                <a:r>
                  <a:rPr lang="en-US" dirty="0"/>
                  <a:t>Easy to implement </a:t>
                </a:r>
              </a:p>
              <a:p>
                <a:r>
                  <a:rPr lang="en-US" dirty="0"/>
                  <a:t>Linear phase can be achieved  </a:t>
                </a:r>
                <a:r>
                  <a:rPr lang="en-IN" dirty="0"/>
                  <a:t> </a:t>
                </a:r>
                <a14:m>
                  <m:oMath xmlns:m="http://schemas.openxmlformats.org/officeDocument/2006/math">
                    <m:r>
                      <a:rPr lang="en-IN" i="1" smtClean="0">
                        <a:latin typeface="Cambria Math" panose="02040503050406030204" pitchFamily="18" charset="0"/>
                      </a:rPr>
                      <m:t>𝜃</m:t>
                    </m:r>
                    <m:d>
                      <m:dPr>
                        <m:ctrlPr>
                          <a:rPr lang="en-IN" i="1" smtClean="0">
                            <a:solidFill>
                              <a:srgbClr val="836967"/>
                            </a:solidFill>
                            <a:latin typeface="Cambria Math" panose="02040503050406030204" pitchFamily="18" charset="0"/>
                          </a:rPr>
                        </m:ctrlPr>
                      </m:dPr>
                      <m:e>
                        <m:r>
                          <a:rPr lang="en-IN" i="1" smtClean="0">
                            <a:latin typeface="Cambria Math" panose="02040503050406030204" pitchFamily="18" charset="0"/>
                          </a:rPr>
                          <m:t>𝑤</m:t>
                        </m:r>
                      </m:e>
                    </m:d>
                  </m:oMath>
                </a14:m>
                <a:r>
                  <a:rPr lang="en-US" dirty="0"/>
                  <a:t>=</a:t>
                </a:r>
                <a:r>
                  <a:rPr lang="en-IN" dirty="0"/>
                  <a:t> </a:t>
                </a:r>
                <a14:m>
                  <m:oMath xmlns:m="http://schemas.openxmlformats.org/officeDocument/2006/math">
                    <m:r>
                      <a:rPr lang="en-IN">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𝑤</m:t>
                    </m:r>
                    <m:r>
                      <a:rPr lang="en-IN">
                        <a:latin typeface="Cambria Math" panose="02040503050406030204" pitchFamily="18" charset="0"/>
                      </a:rPr>
                      <m:t>+</m:t>
                    </m:r>
                    <m:r>
                      <a:rPr lang="en-IN" i="1">
                        <a:latin typeface="Cambria Math" panose="02040503050406030204" pitchFamily="18" charset="0"/>
                      </a:rPr>
                      <m:t>𝛽</m:t>
                    </m:r>
                  </m:oMath>
                </a14:m>
                <a:endParaRPr lang="en-US" dirty="0"/>
              </a:p>
              <a:p>
                <a:r>
                  <a:rPr lang="en-US" dirty="0"/>
                  <a:t>Non recursive</a:t>
                </a:r>
              </a:p>
              <a:p>
                <a:r>
                  <a:rPr lang="en-US" dirty="0"/>
                  <a:t>Stable </a:t>
                </a:r>
              </a:p>
              <a:p>
                <a:r>
                  <a:rPr lang="en-IN" dirty="0"/>
                  <a:t>No feedback</a:t>
                </a:r>
              </a:p>
              <a:p>
                <a:r>
                  <a:rPr lang="en-IN" dirty="0"/>
                  <a:t>Group delay is min….. d( </a:t>
                </a:r>
                <a14:m>
                  <m:oMath xmlns:m="http://schemas.openxmlformats.org/officeDocument/2006/math">
                    <m:r>
                      <a:rPr lang="en-IN" i="1" smtClean="0">
                        <a:latin typeface="Cambria Math" panose="02040503050406030204" pitchFamily="18" charset="0"/>
                      </a:rPr>
                      <m:t>𝜃</m:t>
                    </m:r>
                    <m:d>
                      <m:dPr>
                        <m:ctrlPr>
                          <a:rPr lang="en-IN" i="1" smtClean="0">
                            <a:solidFill>
                              <a:srgbClr val="836967"/>
                            </a:solidFill>
                            <a:latin typeface="Cambria Math" panose="02040503050406030204" pitchFamily="18" charset="0"/>
                          </a:rPr>
                        </m:ctrlPr>
                      </m:dPr>
                      <m:e>
                        <m:r>
                          <a:rPr lang="en-IN"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m:t>
                    </m:r>
                    <m:r>
                      <a:rPr lang="en-IN" i="1" smtClean="0">
                        <a:latin typeface="Cambria Math" panose="02040503050406030204" pitchFamily="18" charset="0"/>
                      </a:rPr>
                      <m:t>𝛼</m:t>
                    </m:r>
                    <m:r>
                      <a:rPr lang="en-IN" i="1" smtClean="0">
                        <a:latin typeface="Cambria Math" panose="02040503050406030204" pitchFamily="18" charset="0"/>
                      </a:rPr>
                      <m:t>𝑤</m:t>
                    </m:r>
                    <m:r>
                      <a:rPr lang="en-IN" i="0" smtClean="0">
                        <a:latin typeface="Cambria Math" panose="02040503050406030204" pitchFamily="18" charset="0"/>
                      </a:rPr>
                      <m:t>+</m:t>
                    </m:r>
                    <m:r>
                      <a:rPr lang="en-IN" i="1" smtClean="0">
                        <a:latin typeface="Cambria Math" panose="02040503050406030204" pitchFamily="18" charset="0"/>
                      </a:rPr>
                      <m:t>𝛽</m:t>
                    </m:r>
                  </m:oMath>
                </a14:m>
                <a:r>
                  <a:rPr lang="en-IN" dirty="0"/>
                  <a:t>)/</a:t>
                </a:r>
                <a:r>
                  <a:rPr lang="en-IN" dirty="0" err="1"/>
                  <a:t>dw</a:t>
                </a:r>
                <a:r>
                  <a:rPr lang="en-IN" dirty="0"/>
                  <a:t> = -</a:t>
                </a:r>
                <a14:m>
                  <m:oMath xmlns:m="http://schemas.openxmlformats.org/officeDocument/2006/math">
                    <m:r>
                      <a:rPr lang="en-IN" i="1">
                        <a:latin typeface="Cambria Math" panose="02040503050406030204" pitchFamily="18" charset="0"/>
                      </a:rPr>
                      <m:t>𝛼</m:t>
                    </m:r>
                  </m:oMath>
                </a14:m>
                <a:endParaRPr lang="en-IN" dirty="0"/>
              </a:p>
              <a:p>
                <a:endParaRPr lang="en-IN"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51BF469-8D37-463D-AB1A-1A6C2218270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548111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D43E2-1A9C-450A-9E60-29C0C445D47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Wallace tree      vs             </a:t>
            </a:r>
            <a:r>
              <a:rPr lang="en-US" sz="5400" dirty="0" err="1">
                <a:solidFill>
                  <a:srgbClr val="FFFFFF"/>
                </a:solidFill>
              </a:rPr>
              <a:t>Daada</a:t>
            </a:r>
            <a:r>
              <a:rPr lang="en-US" sz="5400" dirty="0">
                <a:solidFill>
                  <a:srgbClr val="FFFFFF"/>
                </a:solidFill>
              </a:rPr>
              <a:t>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D038BD8-E303-425A-AFEA-FE6FF5853F57}"/>
              </a:ext>
            </a:extLst>
          </p:cNvPr>
          <p:cNvPicPr>
            <a:picLocks noGrp="1" noChangeAspect="1"/>
          </p:cNvPicPr>
          <p:nvPr>
            <p:ph idx="1"/>
          </p:nvPr>
        </p:nvPicPr>
        <p:blipFill>
          <a:blip r:embed="rId2"/>
          <a:stretch>
            <a:fillRect/>
          </a:stretch>
        </p:blipFill>
        <p:spPr>
          <a:xfrm>
            <a:off x="807336" y="2426818"/>
            <a:ext cx="4504379"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DDE9749-0536-4C35-A781-A2136684281E}"/>
              </a:ext>
            </a:extLst>
          </p:cNvPr>
          <p:cNvPicPr>
            <a:picLocks noChangeAspect="1"/>
          </p:cNvPicPr>
          <p:nvPr/>
        </p:nvPicPr>
        <p:blipFill>
          <a:blip r:embed="rId3"/>
          <a:stretch>
            <a:fillRect/>
          </a:stretch>
        </p:blipFill>
        <p:spPr>
          <a:xfrm>
            <a:off x="6803611" y="2426818"/>
            <a:ext cx="4738840" cy="3997637"/>
          </a:xfrm>
          <a:prstGeom prst="rect">
            <a:avLst/>
          </a:prstGeom>
        </p:spPr>
      </p:pic>
    </p:spTree>
    <p:extLst>
      <p:ext uri="{BB962C8B-B14F-4D97-AF65-F5344CB8AC3E}">
        <p14:creationId xmlns:p14="http://schemas.microsoft.com/office/powerpoint/2010/main" val="2184187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B6A66C4-26E5-4AB4-AC80-E6204ED6873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Booth algorithm </a:t>
            </a:r>
          </a:p>
        </p:txBody>
      </p:sp>
      <p:pic>
        <p:nvPicPr>
          <p:cNvPr id="5" name="Content Placeholder 4">
            <a:extLst>
              <a:ext uri="{FF2B5EF4-FFF2-40B4-BE49-F238E27FC236}">
                <a16:creationId xmlns:a16="http://schemas.microsoft.com/office/drawing/2014/main" id="{51532510-814B-4195-9758-C5BFA7D4E732}"/>
              </a:ext>
            </a:extLst>
          </p:cNvPr>
          <p:cNvPicPr>
            <a:picLocks noGrp="1" noChangeAspect="1"/>
          </p:cNvPicPr>
          <p:nvPr>
            <p:ph idx="1"/>
          </p:nvPr>
        </p:nvPicPr>
        <p:blipFill>
          <a:blip r:embed="rId2"/>
          <a:stretch>
            <a:fillRect/>
          </a:stretch>
        </p:blipFill>
        <p:spPr>
          <a:xfrm>
            <a:off x="5405262" y="467208"/>
            <a:ext cx="5420079" cy="5923584"/>
          </a:xfrm>
          <a:prstGeom prst="rect">
            <a:avLst/>
          </a:prstGeom>
        </p:spPr>
      </p:pic>
    </p:spTree>
    <p:extLst>
      <p:ext uri="{BB962C8B-B14F-4D97-AF65-F5344CB8AC3E}">
        <p14:creationId xmlns:p14="http://schemas.microsoft.com/office/powerpoint/2010/main" val="4085946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2A98DB1-BCDB-45A5-B5BA-E23BA84AC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321" y="643467"/>
            <a:ext cx="435935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526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597E-6307-49A5-A3BA-0426C30C7810}"/>
              </a:ext>
            </a:extLst>
          </p:cNvPr>
          <p:cNvSpPr>
            <a:spLocks noGrp="1"/>
          </p:cNvSpPr>
          <p:nvPr>
            <p:ph type="title"/>
          </p:nvPr>
        </p:nvSpPr>
        <p:spPr/>
        <p:txBody>
          <a:bodyPr/>
          <a:lstStyle/>
          <a:p>
            <a:r>
              <a:rPr lang="en-US" dirty="0"/>
              <a:t>Booth algo:</a:t>
            </a:r>
            <a:endParaRPr lang="en-IN" dirty="0"/>
          </a:p>
        </p:txBody>
      </p:sp>
      <p:pic>
        <p:nvPicPr>
          <p:cNvPr id="5" name="Content Placeholder 4">
            <a:extLst>
              <a:ext uri="{FF2B5EF4-FFF2-40B4-BE49-F238E27FC236}">
                <a16:creationId xmlns:a16="http://schemas.microsoft.com/office/drawing/2014/main" id="{ACFA0821-1548-4BC0-B489-678E99F22535}"/>
              </a:ext>
            </a:extLst>
          </p:cNvPr>
          <p:cNvPicPr>
            <a:picLocks noGrp="1" noChangeAspect="1"/>
          </p:cNvPicPr>
          <p:nvPr>
            <p:ph idx="1"/>
          </p:nvPr>
        </p:nvPicPr>
        <p:blipFill>
          <a:blip r:embed="rId2"/>
          <a:stretch>
            <a:fillRect/>
          </a:stretch>
        </p:blipFill>
        <p:spPr>
          <a:xfrm>
            <a:off x="323849" y="4641149"/>
            <a:ext cx="10696575" cy="2019513"/>
          </a:xfrm>
        </p:spPr>
      </p:pic>
      <p:pic>
        <p:nvPicPr>
          <p:cNvPr id="7" name="Picture 6">
            <a:extLst>
              <a:ext uri="{FF2B5EF4-FFF2-40B4-BE49-F238E27FC236}">
                <a16:creationId xmlns:a16="http://schemas.microsoft.com/office/drawing/2014/main" id="{D75C07E2-8B1D-4AA0-AEC8-47AD661809F4}"/>
              </a:ext>
            </a:extLst>
          </p:cNvPr>
          <p:cNvPicPr>
            <a:picLocks noChangeAspect="1"/>
          </p:cNvPicPr>
          <p:nvPr/>
        </p:nvPicPr>
        <p:blipFill>
          <a:blip r:embed="rId3"/>
          <a:stretch>
            <a:fillRect/>
          </a:stretch>
        </p:blipFill>
        <p:spPr>
          <a:xfrm>
            <a:off x="652462" y="1690688"/>
            <a:ext cx="10887075" cy="2634655"/>
          </a:xfrm>
          <a:prstGeom prst="rect">
            <a:avLst/>
          </a:prstGeom>
        </p:spPr>
      </p:pic>
    </p:spTree>
    <p:extLst>
      <p:ext uri="{BB962C8B-B14F-4D97-AF65-F5344CB8AC3E}">
        <p14:creationId xmlns:p14="http://schemas.microsoft.com/office/powerpoint/2010/main" val="3543441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836C-ADF4-4E7C-9366-FE16EC1254AA}"/>
              </a:ext>
            </a:extLst>
          </p:cNvPr>
          <p:cNvSpPr>
            <a:spLocks noGrp="1"/>
          </p:cNvSpPr>
          <p:nvPr>
            <p:ph type="title"/>
          </p:nvPr>
        </p:nvSpPr>
        <p:spPr/>
        <p:txBody>
          <a:bodyPr/>
          <a:lstStyle/>
          <a:p>
            <a:r>
              <a:rPr lang="en-US" dirty="0"/>
              <a:t>Ref: 3part 2 thesis</a:t>
            </a:r>
            <a:endParaRPr lang="en-IN" dirty="0"/>
          </a:p>
        </p:txBody>
      </p:sp>
      <p:pic>
        <p:nvPicPr>
          <p:cNvPr id="5" name="Content Placeholder 4">
            <a:extLst>
              <a:ext uri="{FF2B5EF4-FFF2-40B4-BE49-F238E27FC236}">
                <a16:creationId xmlns:a16="http://schemas.microsoft.com/office/drawing/2014/main" id="{32296894-67C4-4B93-8F22-FB1669289F7F}"/>
              </a:ext>
            </a:extLst>
          </p:cNvPr>
          <p:cNvPicPr>
            <a:picLocks noGrp="1" noChangeAspect="1"/>
          </p:cNvPicPr>
          <p:nvPr>
            <p:ph idx="1"/>
          </p:nvPr>
        </p:nvPicPr>
        <p:blipFill>
          <a:blip r:embed="rId2"/>
          <a:stretch>
            <a:fillRect/>
          </a:stretch>
        </p:blipFill>
        <p:spPr>
          <a:xfrm>
            <a:off x="762000" y="2572948"/>
            <a:ext cx="10515600" cy="3993787"/>
          </a:xfrm>
        </p:spPr>
      </p:pic>
      <p:pic>
        <p:nvPicPr>
          <p:cNvPr id="7" name="Picture 6">
            <a:extLst>
              <a:ext uri="{FF2B5EF4-FFF2-40B4-BE49-F238E27FC236}">
                <a16:creationId xmlns:a16="http://schemas.microsoft.com/office/drawing/2014/main" id="{E3670C15-2EB4-4383-8C84-8FE1D32EFE01}"/>
              </a:ext>
            </a:extLst>
          </p:cNvPr>
          <p:cNvPicPr>
            <a:picLocks noChangeAspect="1"/>
          </p:cNvPicPr>
          <p:nvPr/>
        </p:nvPicPr>
        <p:blipFill>
          <a:blip r:embed="rId3"/>
          <a:stretch>
            <a:fillRect/>
          </a:stretch>
        </p:blipFill>
        <p:spPr>
          <a:xfrm>
            <a:off x="1356651" y="1531659"/>
            <a:ext cx="9478698" cy="1200318"/>
          </a:xfrm>
          <a:prstGeom prst="rect">
            <a:avLst/>
          </a:prstGeom>
        </p:spPr>
      </p:pic>
    </p:spTree>
    <p:extLst>
      <p:ext uri="{BB962C8B-B14F-4D97-AF65-F5344CB8AC3E}">
        <p14:creationId xmlns:p14="http://schemas.microsoft.com/office/powerpoint/2010/main" val="41330750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6709FCC-86C8-4996-AE18-DF0A3BD9BA05}"/>
              </a:ext>
            </a:extLst>
          </p:cNvPr>
          <p:cNvPicPr>
            <a:picLocks noGrp="1" noChangeAspect="1"/>
          </p:cNvPicPr>
          <p:nvPr>
            <p:ph idx="1"/>
          </p:nvPr>
        </p:nvPicPr>
        <p:blipFill>
          <a:blip r:embed="rId2"/>
          <a:stretch>
            <a:fillRect/>
          </a:stretch>
        </p:blipFill>
        <p:spPr>
          <a:xfrm>
            <a:off x="2838067" y="643467"/>
            <a:ext cx="651586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6935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11F9D0D-90DD-4580-BD6A-CA154E285CA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Wallace tree </a:t>
            </a:r>
          </a:p>
        </p:txBody>
      </p:sp>
      <p:pic>
        <p:nvPicPr>
          <p:cNvPr id="5" name="Content Placeholder 4">
            <a:extLst>
              <a:ext uri="{FF2B5EF4-FFF2-40B4-BE49-F238E27FC236}">
                <a16:creationId xmlns:a16="http://schemas.microsoft.com/office/drawing/2014/main" id="{1C7DB379-7624-4BA0-B919-61505F68F0B7}"/>
              </a:ext>
            </a:extLst>
          </p:cNvPr>
          <p:cNvPicPr>
            <a:picLocks noGrp="1" noChangeAspect="1"/>
          </p:cNvPicPr>
          <p:nvPr>
            <p:ph idx="1"/>
          </p:nvPr>
        </p:nvPicPr>
        <p:blipFill>
          <a:blip r:embed="rId2"/>
          <a:stretch>
            <a:fillRect/>
          </a:stretch>
        </p:blipFill>
        <p:spPr>
          <a:xfrm>
            <a:off x="4502428" y="1432887"/>
            <a:ext cx="7225748" cy="3992225"/>
          </a:xfrm>
          <a:prstGeom prst="rect">
            <a:avLst/>
          </a:prstGeom>
        </p:spPr>
      </p:pic>
    </p:spTree>
    <p:extLst>
      <p:ext uri="{BB962C8B-B14F-4D97-AF65-F5344CB8AC3E}">
        <p14:creationId xmlns:p14="http://schemas.microsoft.com/office/powerpoint/2010/main" val="1445226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BBFCA-E45B-481E-9555-D13E25CC50D8}"/>
              </a:ext>
            </a:extLst>
          </p:cNvPr>
          <p:cNvSpPr>
            <a:spLocks noGrp="1"/>
          </p:cNvSpPr>
          <p:nvPr>
            <p:ph type="title"/>
          </p:nvPr>
        </p:nvSpPr>
        <p:spPr>
          <a:xfrm>
            <a:off x="589560" y="856180"/>
            <a:ext cx="4560584" cy="1128068"/>
          </a:xfrm>
        </p:spPr>
        <p:txBody>
          <a:bodyPr anchor="ctr">
            <a:normAutofit fontScale="90000"/>
          </a:bodyPr>
          <a:lstStyle/>
          <a:p>
            <a:r>
              <a:rPr lang="en-US" sz="3100" b="1" i="0" u="none" strike="noStrike" baseline="0" dirty="0">
                <a:latin typeface="Utopia-Regular"/>
              </a:rPr>
              <a:t>MAC based FIR Filter: A novel approach for Low-Power Real-Time De-noising of ECG signals- paper</a:t>
            </a:r>
            <a:br>
              <a:rPr lang="en-US" sz="1600" b="0" i="0" u="none" strike="noStrike" baseline="0" dirty="0">
                <a:latin typeface="Utopia-Regular"/>
              </a:rPr>
            </a:br>
            <a:r>
              <a:rPr lang="en-IN" sz="1600" b="0" i="0" u="none" strike="noStrike" baseline="0" dirty="0">
                <a:latin typeface="Utopia-Regular"/>
              </a:rPr>
              <a:t>Ramandeep Kaur</a:t>
            </a:r>
            <a:r>
              <a:rPr lang="en-IN" sz="1600" b="0" i="0" u="none" strike="noStrike" baseline="0" dirty="0">
                <a:latin typeface="Fourier-Math-Symbols"/>
              </a:rPr>
              <a:t>¤</a:t>
            </a:r>
            <a:r>
              <a:rPr lang="en-IN" sz="1600" b="0" i="0" u="none" strike="noStrike" baseline="0" dirty="0">
                <a:latin typeface="Utopia-Regular"/>
              </a:rPr>
              <a:t>, Rahul Malhotra†, Sujay Deb‡</a:t>
            </a:r>
            <a:endParaRPr lang="en-IN" sz="16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FE54F0-244E-47B6-B38C-9BC99FD240BE}"/>
              </a:ext>
            </a:extLst>
          </p:cNvPr>
          <p:cNvSpPr>
            <a:spLocks noGrp="1"/>
          </p:cNvSpPr>
          <p:nvPr>
            <p:ph idx="1"/>
          </p:nvPr>
        </p:nvSpPr>
        <p:spPr>
          <a:xfrm>
            <a:off x="590719" y="2330505"/>
            <a:ext cx="4559425" cy="3979585"/>
          </a:xfrm>
        </p:spPr>
        <p:txBody>
          <a:bodyPr anchor="ctr">
            <a:normAutofit/>
          </a:bodyPr>
          <a:lstStyle/>
          <a:p>
            <a:r>
              <a:rPr lang="en-US" sz="2000" dirty="0"/>
              <a:t>The number of partial products are reduced to half by using Radix-4 Modified Booth Algorithm in comparison to Array and Vedic multiplier.</a:t>
            </a:r>
          </a:p>
          <a:p>
            <a:endParaRPr lang="en-IN"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9543AA-3DCB-40E8-BACE-E9294643955F}"/>
              </a:ext>
            </a:extLst>
          </p:cNvPr>
          <p:cNvPicPr>
            <a:picLocks noChangeAspect="1"/>
          </p:cNvPicPr>
          <p:nvPr/>
        </p:nvPicPr>
        <p:blipFill rotWithShape="1">
          <a:blip r:embed="rId2"/>
          <a:srcRect t="3431" r="-2" b="6594"/>
          <a:stretch/>
        </p:blipFill>
        <p:spPr>
          <a:xfrm>
            <a:off x="5977788" y="799352"/>
            <a:ext cx="5425410" cy="5259296"/>
          </a:xfrm>
          <a:prstGeom prst="rect">
            <a:avLst/>
          </a:prstGeom>
        </p:spPr>
      </p:pic>
    </p:spTree>
    <p:extLst>
      <p:ext uri="{BB962C8B-B14F-4D97-AF65-F5344CB8AC3E}">
        <p14:creationId xmlns:p14="http://schemas.microsoft.com/office/powerpoint/2010/main" val="2113341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3C24-CD87-42EF-A76D-90C947DFCB91}"/>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2700" b="1" i="0" u="none" strike="noStrike" baseline="0" dirty="0">
                <a:solidFill>
                  <a:srgbClr val="000000"/>
                </a:solidFill>
                <a:latin typeface="Times New Roman" panose="02020603050405020304" pitchFamily="18" charset="0"/>
              </a:rPr>
              <a:t>Design and Implementation of Wallace Tree Multiplier using Higher Order     Compressors </a:t>
            </a:r>
            <a:br>
              <a:rPr lang="en-US" sz="1800" b="1"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DHANYA M RAVI </a:t>
            </a:r>
            <a:endParaRPr lang="en-IN" dirty="0"/>
          </a:p>
        </p:txBody>
      </p:sp>
      <p:sp>
        <p:nvSpPr>
          <p:cNvPr id="3" name="Content Placeholder 2">
            <a:extLst>
              <a:ext uri="{FF2B5EF4-FFF2-40B4-BE49-F238E27FC236}">
                <a16:creationId xmlns:a16="http://schemas.microsoft.com/office/drawing/2014/main" id="{258B5BC7-318A-479F-9A50-F6B6B08D2B09}"/>
              </a:ext>
            </a:extLst>
          </p:cNvPr>
          <p:cNvSpPr>
            <a:spLocks noGrp="1"/>
          </p:cNvSpPr>
          <p:nvPr>
            <p:ph idx="1"/>
          </p:nvPr>
        </p:nvSpPr>
        <p:spPr/>
        <p:txBody>
          <a:bodyPr>
            <a:normAutofit/>
          </a:bodyPr>
          <a:lstStyle/>
          <a:p>
            <a:r>
              <a:rPr lang="en-US" dirty="0"/>
              <a:t>Ripple carry – cascade of FA , bit size increases, delay increases</a:t>
            </a:r>
          </a:p>
          <a:p>
            <a:r>
              <a:rPr lang="en-US" dirty="0"/>
              <a:t>Carry look ahead – carry for the next stages is calculated in advance based on input signals, Complexity increases with more than 4 bits &gt;&gt; </a:t>
            </a:r>
            <a:r>
              <a:rPr lang="en-US" dirty="0" err="1"/>
              <a:t>hierarchial</a:t>
            </a:r>
            <a:r>
              <a:rPr lang="en-US" dirty="0"/>
              <a:t> approach </a:t>
            </a:r>
          </a:p>
          <a:p>
            <a:r>
              <a:rPr lang="en-US" dirty="0"/>
              <a:t>Carry save adder – propagation delay is only 3 gates despite the no of bits . n FA used  , the no of addition from 3 no’s to 2 no’s. </a:t>
            </a:r>
            <a:br>
              <a:rPr lang="en-US" dirty="0"/>
            </a:br>
            <a:r>
              <a:rPr lang="en-US" dirty="0"/>
              <a:t>The main application of carry save algorithm is, well known for multiplier architecture is used for efficient CMOS implementation of much wider variety of algorithms for high speed </a:t>
            </a:r>
            <a:r>
              <a:rPr lang="en-US" dirty="0" err="1"/>
              <a:t>dsp</a:t>
            </a:r>
            <a:r>
              <a:rPr lang="en-US" dirty="0"/>
              <a:t>.</a:t>
            </a:r>
            <a:endParaRPr lang="en-IN" dirty="0"/>
          </a:p>
        </p:txBody>
      </p:sp>
    </p:spTree>
    <p:extLst>
      <p:ext uri="{BB962C8B-B14F-4D97-AF65-F5344CB8AC3E}">
        <p14:creationId xmlns:p14="http://schemas.microsoft.com/office/powerpoint/2010/main" val="681538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9F223-6680-4D0B-8CCB-0160F3CE699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Carry save adder</a:t>
            </a:r>
          </a:p>
        </p:txBody>
      </p:sp>
      <p:pic>
        <p:nvPicPr>
          <p:cNvPr id="9" name="Picture 8">
            <a:extLst>
              <a:ext uri="{FF2B5EF4-FFF2-40B4-BE49-F238E27FC236}">
                <a16:creationId xmlns:a16="http://schemas.microsoft.com/office/drawing/2014/main" id="{0FE60C96-DEA8-4796-A25E-DDDF29504A4A}"/>
              </a:ext>
            </a:extLst>
          </p:cNvPr>
          <p:cNvPicPr>
            <a:picLocks noChangeAspect="1"/>
          </p:cNvPicPr>
          <p:nvPr/>
        </p:nvPicPr>
        <p:blipFill>
          <a:blip r:embed="rId2"/>
          <a:stretch>
            <a:fillRect/>
          </a:stretch>
        </p:blipFill>
        <p:spPr>
          <a:xfrm>
            <a:off x="4888622" y="1061707"/>
            <a:ext cx="6744641" cy="4734586"/>
          </a:xfrm>
          <a:prstGeom prst="rect">
            <a:avLst/>
          </a:prstGeom>
        </p:spPr>
      </p:pic>
      <p:sp>
        <p:nvSpPr>
          <p:cNvPr id="12" name="Content Placeholder 11">
            <a:extLst>
              <a:ext uri="{FF2B5EF4-FFF2-40B4-BE49-F238E27FC236}">
                <a16:creationId xmlns:a16="http://schemas.microsoft.com/office/drawing/2014/main" id="{4DB466E8-CD37-4FFE-96D4-2379E55FE44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3954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ED6F-36DA-4CB0-A26D-03DC1A2144FA}"/>
              </a:ext>
            </a:extLst>
          </p:cNvPr>
          <p:cNvSpPr>
            <a:spLocks noGrp="1"/>
          </p:cNvSpPr>
          <p:nvPr>
            <p:ph type="title"/>
          </p:nvPr>
        </p:nvSpPr>
        <p:spPr/>
        <p:txBody>
          <a:bodyPr/>
          <a:lstStyle/>
          <a:p>
            <a:r>
              <a:rPr lang="en-US" dirty="0"/>
              <a:t>Linear phase FIR filter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AC07B5-D251-4A2A-9A84-18E9A8D7FADE}"/>
                  </a:ext>
                </a:extLst>
              </p:cNvPr>
              <p:cNvSpPr>
                <a:spLocks noGrp="1"/>
              </p:cNvSpPr>
              <p:nvPr>
                <p:ph idx="1"/>
              </p:nvPr>
            </p:nvSpPr>
            <p:spPr/>
            <p:txBody>
              <a:bodyPr/>
              <a:lstStyle/>
              <a:p>
                <a:endParaRPr lang="en-US" dirty="0"/>
              </a:p>
              <a:p>
                <a:r>
                  <a:rPr lang="en-US" b="1" dirty="0"/>
                  <a:t>TYPE 1</a:t>
                </a:r>
              </a:p>
              <a:p>
                <a:r>
                  <a:rPr lang="en-US" dirty="0"/>
                  <a:t>Symmetrical (</a:t>
                </a:r>
                <a14:m>
                  <m:oMath xmlns:m="http://schemas.openxmlformats.org/officeDocument/2006/math">
                    <m:r>
                      <a:rPr lang="en-US" i="1" dirty="0" smtClean="0">
                        <a:latin typeface="Cambria Math" panose="02040503050406030204" pitchFamily="18" charset="0"/>
                      </a:rPr>
                      <m:t>𝛽</m:t>
                    </m:r>
                    <m:r>
                      <a:rPr lang="en-US" b="0" i="1" dirty="0" smtClean="0">
                        <a:latin typeface="Cambria Math" panose="02040503050406030204" pitchFamily="18" charset="0"/>
                      </a:rPr>
                      <m:t>=0 </m:t>
                    </m:r>
                    <m:r>
                      <a:rPr lang="en-US" b="0" i="1" dirty="0" smtClean="0">
                        <a:latin typeface="Cambria Math" panose="02040503050406030204" pitchFamily="18" charset="0"/>
                      </a:rPr>
                      <m:t>𝑜𝑟</m:t>
                    </m:r>
                    <m:r>
                      <a:rPr lang="en-US" b="0" i="1" dirty="0" smtClean="0">
                        <a:latin typeface="Cambria Math" panose="02040503050406030204" pitchFamily="18" charset="0"/>
                      </a:rPr>
                      <m:t> </m:t>
                    </m:r>
                    <m:r>
                      <a:rPr lang="en-US" i="1" dirty="0" smtClean="0">
                        <a:latin typeface="Cambria Math" panose="02040503050406030204" pitchFamily="18" charset="0"/>
                      </a:rPr>
                      <m:t>𝛱</m:t>
                    </m:r>
                    <m:r>
                      <a:rPr lang="en-US" b="0" i="1" dirty="0" smtClean="0">
                        <a:latin typeface="Cambria Math" panose="02040503050406030204" pitchFamily="18" charset="0"/>
                      </a:rPr>
                      <m:t>)</m:t>
                    </m:r>
                  </m:oMath>
                </a14:m>
                <a:endParaRPr lang="en-US" dirty="0"/>
              </a:p>
              <a:p>
                <a:r>
                  <a:rPr lang="en-US" dirty="0"/>
                  <a:t>N= odd</a:t>
                </a:r>
              </a:p>
              <a:p>
                <a:r>
                  <a:rPr lang="en-US" dirty="0"/>
                  <a:t>h(n)=h(N-1-n) where N is the length of the filter </a:t>
                </a:r>
              </a:p>
              <a:p>
                <a:r>
                  <a:rPr lang="en-US" dirty="0"/>
                  <a:t>Best </a:t>
                </a:r>
                <a:r>
                  <a:rPr lang="en-US" dirty="0" err="1"/>
                  <a:t>choise</a:t>
                </a:r>
                <a:r>
                  <a:rPr lang="en-US" dirty="0"/>
                  <a:t> to design </a:t>
                </a:r>
                <a:endParaRPr lang="en-IN" dirty="0"/>
              </a:p>
            </p:txBody>
          </p:sp>
        </mc:Choice>
        <mc:Fallback xmlns="">
          <p:sp>
            <p:nvSpPr>
              <p:cNvPr id="3" name="Content Placeholder 2">
                <a:extLst>
                  <a:ext uri="{FF2B5EF4-FFF2-40B4-BE49-F238E27FC236}">
                    <a16:creationId xmlns:a16="http://schemas.microsoft.com/office/drawing/2014/main" id="{3FAC07B5-D251-4A2A-9A84-18E9A8D7FADE}"/>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594396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3427-3428-474D-BA7D-67AC0AAE97C2}"/>
              </a:ext>
            </a:extLst>
          </p:cNvPr>
          <p:cNvSpPr>
            <a:spLocks noGrp="1"/>
          </p:cNvSpPr>
          <p:nvPr>
            <p:ph type="title"/>
          </p:nvPr>
        </p:nvSpPr>
        <p:spPr/>
        <p:txBody>
          <a:bodyPr/>
          <a:lstStyle/>
          <a:p>
            <a:r>
              <a:rPr lang="en-US" dirty="0"/>
              <a:t>Wallace tree multiplier :</a:t>
            </a:r>
            <a:endParaRPr lang="en-IN" dirty="0"/>
          </a:p>
        </p:txBody>
      </p:sp>
      <p:sp>
        <p:nvSpPr>
          <p:cNvPr id="3" name="Content Placeholder 2">
            <a:extLst>
              <a:ext uri="{FF2B5EF4-FFF2-40B4-BE49-F238E27FC236}">
                <a16:creationId xmlns:a16="http://schemas.microsoft.com/office/drawing/2014/main" id="{98FFD885-50E0-4032-AA68-C8A9DD8165BE}"/>
              </a:ext>
            </a:extLst>
          </p:cNvPr>
          <p:cNvSpPr>
            <a:spLocks noGrp="1"/>
          </p:cNvSpPr>
          <p:nvPr>
            <p:ph idx="1"/>
          </p:nvPr>
        </p:nvSpPr>
        <p:spPr/>
        <p:txBody>
          <a:bodyPr/>
          <a:lstStyle/>
          <a:p>
            <a:r>
              <a:rPr lang="en-IN" sz="1800" b="1" i="0" u="none" strike="noStrike" baseline="0" dirty="0">
                <a:solidFill>
                  <a:srgbClr val="000000"/>
                </a:solidFill>
                <a:latin typeface="Times New Roman" panose="02020603050405020304" pitchFamily="18" charset="0"/>
              </a:rPr>
              <a:t>Advantages: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Compare to normal multiplication </a:t>
            </a:r>
            <a:r>
              <a:rPr lang="en-US" sz="1800" b="0" i="0" u="none" strike="noStrike" baseline="0" dirty="0" err="1">
                <a:solidFill>
                  <a:srgbClr val="000000"/>
                </a:solidFill>
                <a:latin typeface="Times New Roman" panose="02020603050405020304" pitchFamily="18" charset="0"/>
              </a:rPr>
              <a:t>dalay</a:t>
            </a:r>
            <a:r>
              <a:rPr lang="en-US" sz="1800" b="0" i="0" u="none" strike="noStrike" baseline="0" dirty="0">
                <a:solidFill>
                  <a:srgbClr val="000000"/>
                </a:solidFill>
                <a:latin typeface="Times New Roman" panose="02020603050405020304" pitchFamily="18" charset="0"/>
              </a:rPr>
              <a:t> is very low in Wallace multiplication. </a:t>
            </a:r>
          </a:p>
          <a:p>
            <a:r>
              <a:rPr lang="en-US" sz="1800" b="0" i="0" u="none" strike="noStrike" baseline="0" dirty="0">
                <a:solidFill>
                  <a:srgbClr val="000000"/>
                </a:solidFill>
                <a:latin typeface="Times New Roman" panose="02020603050405020304" pitchFamily="18" charset="0"/>
              </a:rPr>
              <a:t> Power consumption in the Wallace multiplier is low. </a:t>
            </a:r>
          </a:p>
          <a:p>
            <a:r>
              <a:rPr lang="en-US" sz="1800" b="0" i="0" u="none" strike="noStrike" baseline="0" dirty="0">
                <a:solidFill>
                  <a:srgbClr val="000000"/>
                </a:solidFill>
                <a:latin typeface="Times New Roman" panose="02020603050405020304" pitchFamily="18" charset="0"/>
              </a:rPr>
              <a:t> Speed is very fast </a:t>
            </a:r>
            <a:r>
              <a:rPr lang="en-US" sz="1800" b="0" i="0" u="none" strike="noStrike" baseline="0" dirty="0" err="1">
                <a:solidFill>
                  <a:srgbClr val="000000"/>
                </a:solidFill>
                <a:latin typeface="Times New Roman" panose="02020603050405020304" pitchFamily="18" charset="0"/>
              </a:rPr>
              <a:t>i.e</a:t>
            </a:r>
            <a:r>
              <a:rPr lang="en-US" sz="1800" b="0" i="0" u="none" strike="noStrike" baseline="0" dirty="0">
                <a:solidFill>
                  <a:srgbClr val="000000"/>
                </a:solidFill>
                <a:latin typeface="Times New Roman" panose="02020603050405020304" pitchFamily="18" charset="0"/>
              </a:rPr>
              <a:t> delay and power is inversely proposals to each other. </a:t>
            </a:r>
          </a:p>
          <a:p>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Disadvantages:</a:t>
            </a:r>
          </a:p>
          <a:p>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Memory occupation in Wallace tree multiplier is high, that is huge number of gates are used. </a:t>
            </a:r>
            <a:endParaRPr lang="en-IN" dirty="0"/>
          </a:p>
        </p:txBody>
      </p:sp>
    </p:spTree>
    <p:extLst>
      <p:ext uri="{BB962C8B-B14F-4D97-AF65-F5344CB8AC3E}">
        <p14:creationId xmlns:p14="http://schemas.microsoft.com/office/powerpoint/2010/main" val="383088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78E-E8DC-4FF4-A4E4-5884539A2C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D08301-FE85-423D-8956-C886135BFAA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B45E977-E585-4A0D-B2D7-180E439B2973}"/>
              </a:ext>
            </a:extLst>
          </p:cNvPr>
          <p:cNvPicPr>
            <a:picLocks noChangeAspect="1"/>
          </p:cNvPicPr>
          <p:nvPr/>
        </p:nvPicPr>
        <p:blipFill>
          <a:blip r:embed="rId2"/>
          <a:stretch>
            <a:fillRect/>
          </a:stretch>
        </p:blipFill>
        <p:spPr>
          <a:xfrm>
            <a:off x="1072910" y="580558"/>
            <a:ext cx="4429124" cy="5596405"/>
          </a:xfrm>
          <a:prstGeom prst="rect">
            <a:avLst/>
          </a:prstGeom>
        </p:spPr>
      </p:pic>
      <p:pic>
        <p:nvPicPr>
          <p:cNvPr id="7" name="Picture 6">
            <a:extLst>
              <a:ext uri="{FF2B5EF4-FFF2-40B4-BE49-F238E27FC236}">
                <a16:creationId xmlns:a16="http://schemas.microsoft.com/office/drawing/2014/main" id="{230064A5-7CF4-4DC0-89C5-AFEA2EA5A248}"/>
              </a:ext>
            </a:extLst>
          </p:cNvPr>
          <p:cNvPicPr>
            <a:picLocks noChangeAspect="1"/>
          </p:cNvPicPr>
          <p:nvPr/>
        </p:nvPicPr>
        <p:blipFill>
          <a:blip r:embed="rId3"/>
          <a:stretch>
            <a:fillRect/>
          </a:stretch>
        </p:blipFill>
        <p:spPr>
          <a:xfrm>
            <a:off x="6096000" y="580558"/>
            <a:ext cx="4838700" cy="5883561"/>
          </a:xfrm>
          <a:prstGeom prst="rect">
            <a:avLst/>
          </a:prstGeom>
        </p:spPr>
      </p:pic>
    </p:spTree>
    <p:extLst>
      <p:ext uri="{BB962C8B-B14F-4D97-AF65-F5344CB8AC3E}">
        <p14:creationId xmlns:p14="http://schemas.microsoft.com/office/powerpoint/2010/main" val="3535186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0BBDE4-59D4-4FD2-AD69-A3F58715E200}"/>
              </a:ext>
            </a:extLst>
          </p:cNvPr>
          <p:cNvSpPr>
            <a:spLocks noGrp="1"/>
          </p:cNvSpPr>
          <p:nvPr>
            <p:ph type="title"/>
          </p:nvPr>
        </p:nvSpPr>
        <p:spPr>
          <a:xfrm>
            <a:off x="966952" y="1204108"/>
            <a:ext cx="2669406" cy="1781175"/>
          </a:xfrm>
        </p:spPr>
        <p:txBody>
          <a:bodyPr>
            <a:normAutofit fontScale="90000"/>
          </a:bodyPr>
          <a:lstStyle/>
          <a:p>
            <a:r>
              <a:rPr lang="en-US" sz="3200" dirty="0">
                <a:solidFill>
                  <a:srgbClr val="FFFFFF"/>
                </a:solidFill>
              </a:rPr>
              <a:t>Wallace multiplier with RCA Is implemented in the paper </a:t>
            </a:r>
            <a:endParaRPr lang="en-IN" sz="3200" dirty="0">
              <a:solidFill>
                <a:srgbClr val="FFFFFF"/>
              </a:solidFill>
            </a:endParaRPr>
          </a:p>
        </p:txBody>
      </p:sp>
      <p:sp>
        <p:nvSpPr>
          <p:cNvPr id="3" name="Content Placeholder 2">
            <a:extLst>
              <a:ext uri="{FF2B5EF4-FFF2-40B4-BE49-F238E27FC236}">
                <a16:creationId xmlns:a16="http://schemas.microsoft.com/office/drawing/2014/main" id="{7B59E043-57CC-443B-BA41-2BA47AD03E73}"/>
              </a:ext>
            </a:extLst>
          </p:cNvPr>
          <p:cNvSpPr>
            <a:spLocks noGrp="1"/>
          </p:cNvSpPr>
          <p:nvPr>
            <p:ph idx="1"/>
          </p:nvPr>
        </p:nvSpPr>
        <p:spPr>
          <a:xfrm>
            <a:off x="966951" y="3355130"/>
            <a:ext cx="2669407" cy="2427333"/>
          </a:xfrm>
        </p:spPr>
        <p:txBody>
          <a:bodyPr>
            <a:normAutofit/>
          </a:bodyPr>
          <a:lstStyle/>
          <a:p>
            <a:br>
              <a:rPr lang="en-IN" sz="1100" b="0" i="0" u="none" strike="noStrike" baseline="0" dirty="0">
                <a:solidFill>
                  <a:srgbClr val="000000"/>
                </a:solidFill>
                <a:latin typeface="Times New Roman" panose="02020603050405020304" pitchFamily="18" charset="0"/>
              </a:rPr>
            </a:br>
            <a:r>
              <a:rPr lang="en-US" sz="1100" b="0" i="0" u="none" strike="noStrike" baseline="0" dirty="0">
                <a:solidFill>
                  <a:srgbClr val="000000"/>
                </a:solidFill>
                <a:latin typeface="Times New Roman" panose="02020603050405020304" pitchFamily="18" charset="0"/>
              </a:rPr>
              <a:t> </a:t>
            </a:r>
            <a:r>
              <a:rPr lang="en-US" sz="1600" b="1" i="0" u="none" strike="noStrike" baseline="0" dirty="0">
                <a:solidFill>
                  <a:srgbClr val="000000"/>
                </a:solidFill>
                <a:latin typeface="Times New Roman" panose="02020603050405020304" pitchFamily="18" charset="0"/>
              </a:rPr>
              <a:t>Design and Implementation of Wallace Tree Multiplier using Higher Order     Compressors </a:t>
            </a:r>
            <a:br>
              <a:rPr lang="en-US" sz="1100" b="1" i="0" u="none" strike="noStrike" baseline="0" dirty="0">
                <a:solidFill>
                  <a:srgbClr val="000000"/>
                </a:solidFill>
                <a:latin typeface="Times New Roman" panose="02020603050405020304" pitchFamily="18" charset="0"/>
              </a:rPr>
            </a:br>
            <a:r>
              <a:rPr lang="en-US" sz="1100" b="1" i="0" u="none" strike="noStrike" baseline="0" dirty="0">
                <a:solidFill>
                  <a:srgbClr val="000000"/>
                </a:solidFill>
                <a:latin typeface="Times New Roman" panose="02020603050405020304" pitchFamily="18" charset="0"/>
              </a:rPr>
              <a:t>DHANYA M RAVI </a:t>
            </a:r>
            <a:endParaRPr lang="en-IN" sz="1600" dirty="0"/>
          </a:p>
        </p:txBody>
      </p:sp>
      <p:pic>
        <p:nvPicPr>
          <p:cNvPr id="5" name="Picture 4">
            <a:extLst>
              <a:ext uri="{FF2B5EF4-FFF2-40B4-BE49-F238E27FC236}">
                <a16:creationId xmlns:a16="http://schemas.microsoft.com/office/drawing/2014/main" id="{5F54B42C-2485-4025-8CB4-E384DF901EB5}"/>
              </a:ext>
            </a:extLst>
          </p:cNvPr>
          <p:cNvPicPr>
            <a:picLocks noChangeAspect="1"/>
          </p:cNvPicPr>
          <p:nvPr/>
        </p:nvPicPr>
        <p:blipFill>
          <a:blip r:embed="rId2"/>
          <a:stretch>
            <a:fillRect/>
          </a:stretch>
        </p:blipFill>
        <p:spPr>
          <a:xfrm>
            <a:off x="5026923" y="952500"/>
            <a:ext cx="6174081" cy="4829963"/>
          </a:xfrm>
          <a:prstGeom prst="rect">
            <a:avLst/>
          </a:prstGeom>
        </p:spPr>
      </p:pic>
    </p:spTree>
    <p:extLst>
      <p:ext uri="{BB962C8B-B14F-4D97-AF65-F5344CB8AC3E}">
        <p14:creationId xmlns:p14="http://schemas.microsoft.com/office/powerpoint/2010/main" val="400122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684A08-6EAA-4893-838C-6DDA791B31BB}"/>
              </a:ext>
            </a:extLst>
          </p:cNvPr>
          <p:cNvPicPr>
            <a:picLocks noGrp="1" noChangeAspect="1"/>
          </p:cNvPicPr>
          <p:nvPr>
            <p:ph idx="1"/>
          </p:nvPr>
        </p:nvPicPr>
        <p:blipFill>
          <a:blip r:embed="rId2"/>
          <a:stretch>
            <a:fillRect/>
          </a:stretch>
        </p:blipFill>
        <p:spPr>
          <a:xfrm>
            <a:off x="1230438" y="643466"/>
            <a:ext cx="9731123" cy="5571067"/>
          </a:xfrm>
          <a:prstGeom prst="rect">
            <a:avLst/>
          </a:prstGeom>
        </p:spPr>
      </p:pic>
    </p:spTree>
    <p:extLst>
      <p:ext uri="{BB962C8B-B14F-4D97-AF65-F5344CB8AC3E}">
        <p14:creationId xmlns:p14="http://schemas.microsoft.com/office/powerpoint/2010/main" val="332297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37917B-765C-443B-805C-FAD51B36C65E}"/>
              </a:ext>
            </a:extLst>
          </p:cNvPr>
          <p:cNvPicPr>
            <a:picLocks noGrp="1" noChangeAspect="1"/>
          </p:cNvPicPr>
          <p:nvPr>
            <p:ph idx="1"/>
          </p:nvPr>
        </p:nvPicPr>
        <p:blipFill>
          <a:blip r:embed="rId2"/>
          <a:stretch>
            <a:fillRect/>
          </a:stretch>
        </p:blipFill>
        <p:spPr>
          <a:xfrm>
            <a:off x="2948284" y="0"/>
            <a:ext cx="6109991" cy="6807792"/>
          </a:xfrm>
          <a:prstGeom prst="rect">
            <a:avLst/>
          </a:prstGeom>
        </p:spPr>
      </p:pic>
    </p:spTree>
    <p:extLst>
      <p:ext uri="{BB962C8B-B14F-4D97-AF65-F5344CB8AC3E}">
        <p14:creationId xmlns:p14="http://schemas.microsoft.com/office/powerpoint/2010/main" val="399489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3779</TotalTime>
  <Words>1471</Words>
  <Application>Microsoft Office PowerPoint</Application>
  <PresentationFormat>Widescreen</PresentationFormat>
  <Paragraphs>153</Paragraphs>
  <Slides>72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-apple-system</vt:lpstr>
      <vt:lpstr>Arial</vt:lpstr>
      <vt:lpstr>Calibri</vt:lpstr>
      <vt:lpstr>Calibri Light</vt:lpstr>
      <vt:lpstr>Cambria Math</vt:lpstr>
      <vt:lpstr>Fourier-Math-Symbols</vt:lpstr>
      <vt:lpstr>Times New Roman</vt:lpstr>
      <vt:lpstr>TimesNewRoman</vt:lpstr>
      <vt:lpstr>Utopia-Regular</vt:lpstr>
      <vt:lpstr>Office Theme</vt:lpstr>
      <vt:lpstr>ECG FILTER DESIGN  26 MAY ,2021</vt:lpstr>
      <vt:lpstr>LITERATURE REVIEW </vt:lpstr>
      <vt:lpstr>Recommendations for the Standardization and Interpretation of the Electrocardiogram</vt:lpstr>
      <vt:lpstr>Data set MIT-BIH Arrhythmia Database </vt:lpstr>
      <vt:lpstr>SPECIFICATION USED:</vt:lpstr>
      <vt:lpstr>FIR FILTER </vt:lpstr>
      <vt:lpstr>Linear phase FIR filter </vt:lpstr>
      <vt:lpstr>PowerPoint Presentation</vt:lpstr>
      <vt:lpstr>PowerPoint Presentation</vt:lpstr>
      <vt:lpstr>PowerPoint Presentation</vt:lpstr>
      <vt:lpstr>Kaiser window</vt:lpstr>
      <vt:lpstr>PowerPoint Presentation</vt:lpstr>
      <vt:lpstr>SPECIFICATION USED:</vt:lpstr>
      <vt:lpstr>PowerPoint Presentation</vt:lpstr>
      <vt:lpstr>RECTANGULAR WINDOW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Comparing windows</vt:lpstr>
      <vt:lpstr>PowerPoint Presentation</vt:lpstr>
      <vt:lpstr>PowerPoint Presentation</vt:lpstr>
      <vt:lpstr>Direct form 1</vt:lpstr>
      <vt:lpstr>PowerPoint Presentation</vt:lpstr>
      <vt:lpstr>Direct form 2- pipelined</vt:lpstr>
      <vt:lpstr>PowerPoint Presentation</vt:lpstr>
      <vt:lpstr>Direct form 2 advantage  than Direct form 1</vt:lpstr>
      <vt:lpstr>Adders</vt:lpstr>
      <vt:lpstr>4-bit Ripple carry adder</vt:lpstr>
      <vt:lpstr>4-bit Carry select adder</vt:lpstr>
      <vt:lpstr>4-bit carry look ahead adder</vt:lpstr>
      <vt:lpstr>8- bit carry skip adder</vt:lpstr>
      <vt:lpstr>8 – bit carry look ahead adder</vt:lpstr>
      <vt:lpstr>Carry select adder</vt:lpstr>
      <vt:lpstr>Adders</vt:lpstr>
      <vt:lpstr>Multipliers</vt:lpstr>
      <vt:lpstr>Memory occupancy</vt:lpstr>
      <vt:lpstr>8 X 8 bits Dadda and Wallace tree multipliers. </vt:lpstr>
      <vt:lpstr>Objective: low power</vt:lpstr>
      <vt:lpstr>PowerPoint Presentation</vt:lpstr>
      <vt:lpstr>FPGA vs ASIC Implementation</vt:lpstr>
      <vt:lpstr>Paper 1 : Design and Development of 8-Bits Fast Multiplier for Low Power Applications Vasudev G. and Rajendra Hegadi, Member, IACSIT</vt:lpstr>
      <vt:lpstr>Paper 1 </vt:lpstr>
      <vt:lpstr>Wallace tree      vs             Daada </vt:lpstr>
      <vt:lpstr>Booth algorithm </vt:lpstr>
      <vt:lpstr>PowerPoint Presentation</vt:lpstr>
      <vt:lpstr>Booth algo:</vt:lpstr>
      <vt:lpstr>Ref: 3part 2 thesis</vt:lpstr>
      <vt:lpstr>PowerPoint Presentation</vt:lpstr>
      <vt:lpstr>Wallace tree </vt:lpstr>
      <vt:lpstr>MAC based FIR Filter: A novel approach for Low-Power Real-Time De-noising of ECG signals- paper Ramandeep Kaur¤, Rahul Malhotra†, Sujay Deb‡</vt:lpstr>
      <vt:lpstr>  Design and Implementation of Wallace Tree Multiplier using Higher Order     Compressors  DHANYA M RAVI </vt:lpstr>
      <vt:lpstr>Carry save adder</vt:lpstr>
      <vt:lpstr>Wallace tree multiplier :</vt:lpstr>
      <vt:lpstr>PowerPoint Presentation</vt:lpstr>
      <vt:lpstr>Wallace multiplier with RCA Is implemented in the paper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Rithan athith</dc:creator>
  <cp:lastModifiedBy>Rithan athith</cp:lastModifiedBy>
  <cp:revision>64</cp:revision>
  <dcterms:created xsi:type="dcterms:W3CDTF">2021-05-26T14:27:56Z</dcterms:created>
  <dcterms:modified xsi:type="dcterms:W3CDTF">2021-06-10T06:03:39Z</dcterms:modified>
</cp:coreProperties>
</file>