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304" r:id="rId7"/>
    <p:sldId id="287" r:id="rId8"/>
    <p:sldId id="288" r:id="rId9"/>
    <p:sldId id="289" r:id="rId10"/>
    <p:sldId id="290" r:id="rId11"/>
    <p:sldId id="297" r:id="rId12"/>
    <p:sldId id="300" r:id="rId13"/>
    <p:sldId id="298" r:id="rId14"/>
    <p:sldId id="301" r:id="rId15"/>
    <p:sldId id="302" r:id="rId16"/>
    <p:sldId id="305" r:id="rId17"/>
    <p:sldId id="291" r:id="rId18"/>
    <p:sldId id="292" r:id="rId19"/>
    <p:sldId id="293" r:id="rId20"/>
    <p:sldId id="306" r:id="rId21"/>
    <p:sldId id="307" r:id="rId22"/>
    <p:sldId id="308" r:id="rId23"/>
    <p:sldId id="309" r:id="rId24"/>
    <p:sldId id="310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26/09/2018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26/09/2018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2BE5BF-9922-45FB-8F3F-4446D40A051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2456688" y="3131946"/>
                <a:ext cx="8582374" cy="103367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GB" dirty="0"/>
                  <a:t>-CON Workshop’18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2BE5BF-9922-45FB-8F3F-4446D40A0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456688" y="3131946"/>
                <a:ext cx="8582374" cy="1033670"/>
              </a:xfrm>
              <a:blipFill>
                <a:blip r:embed="rId2"/>
                <a:stretch>
                  <a:fillRect t="-27219" b="-45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BBBDA3B-247E-4357-A175-1A978FF72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468" y="1285462"/>
            <a:ext cx="1731602" cy="17316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F30115-60E9-4189-9FA1-EDA5FE096E90}"/>
              </a:ext>
            </a:extLst>
          </p:cNvPr>
          <p:cNvSpPr txBox="1"/>
          <p:nvPr/>
        </p:nvSpPr>
        <p:spPr>
          <a:xfrm>
            <a:off x="2711425" y="4781760"/>
            <a:ext cx="7007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i="1" dirty="0">
                <a:solidFill>
                  <a:schemeClr val="bg1"/>
                </a:solidFill>
                <a:latin typeface="Code Bold" panose="020B0604020202020204" pitchFamily="50" charset="0"/>
              </a:rPr>
              <a:t>“ Wireless Game Controller </a:t>
            </a:r>
          </a:p>
          <a:p>
            <a:pPr algn="ctr"/>
            <a:r>
              <a:rPr lang="en-IN" sz="3200" b="1" i="1" dirty="0">
                <a:solidFill>
                  <a:schemeClr val="bg1"/>
                </a:solidFill>
                <a:latin typeface="Code Bold" panose="020B0604020202020204" pitchFamily="50" charset="0"/>
              </a:rPr>
              <a:t>Using Infrared Data Transmission ”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8B59-C81F-40B2-9FD0-C0B7A911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 if-</a:t>
            </a:r>
            <a:r>
              <a:rPr lang="en-IN" dirty="0" err="1"/>
              <a:t>elseif</a:t>
            </a:r>
            <a:r>
              <a:rPr lang="en-IN" dirty="0"/>
              <a:t> ” structure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B78613-7C88-4979-922E-C58A649F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A2F18-A09E-43DC-8572-DC10C5B55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588664" cy="5054815"/>
          </a:xfrm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sz="2000" dirty="0"/>
              <a:t>#include&lt;</a:t>
            </a:r>
            <a:r>
              <a:rPr lang="en-US" sz="2000" dirty="0" err="1"/>
              <a:t>iostream.h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void main()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a=7; </a:t>
            </a:r>
            <a:br>
              <a:rPr lang="en-US" sz="2000" dirty="0"/>
            </a:br>
            <a:r>
              <a:rPr lang="en-US" sz="2000" dirty="0"/>
              <a:t>	  if(a==7)        //check if it is equal to 7 </a:t>
            </a:r>
            <a:br>
              <a:rPr lang="en-US" sz="2000" dirty="0"/>
            </a:br>
            <a:r>
              <a:rPr lang="en-US" sz="2000" dirty="0"/>
              <a:t>	 {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sz="2000" dirty="0"/>
              <a:t>                         //execute a set of statements</a:t>
            </a:r>
            <a:br>
              <a:rPr lang="en-US" sz="2000" dirty="0"/>
            </a:br>
            <a:r>
              <a:rPr lang="en-US" sz="2000" dirty="0"/>
              <a:t>      }</a:t>
            </a:r>
            <a:br>
              <a:rPr lang="en-US" sz="2000" dirty="0"/>
            </a:br>
            <a:r>
              <a:rPr lang="en-US" sz="2000" dirty="0"/>
              <a:t>	</a:t>
            </a:r>
          </a:p>
          <a:p>
            <a:pPr marL="106363" indent="0">
              <a:buSzPct val="45000"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sz="2000" dirty="0"/>
              <a:t>         else if(a!=7)  //check if it is not equal to 7</a:t>
            </a:r>
            <a:br>
              <a:rPr lang="en-US" sz="2000" dirty="0"/>
            </a:br>
            <a:r>
              <a:rPr lang="en-US" sz="2000" dirty="0"/>
              <a:t>	    {</a:t>
            </a:r>
            <a:br>
              <a:rPr lang="en-US" sz="2000" dirty="0"/>
            </a:br>
            <a:r>
              <a:rPr lang="en-US" sz="2000" dirty="0"/>
              <a:t>				       //execute a set of statements</a:t>
            </a:r>
            <a:br>
              <a:rPr lang="en-US" sz="2000" dirty="0"/>
            </a:br>
            <a:r>
              <a:rPr lang="en-US" sz="2000" dirty="0"/>
              <a:t>	     }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DED29-7941-4FFB-9247-F59B08F0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7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4DA4-D9B4-4901-95CC-D3502009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 Case 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2E1475-5051-4B0C-9A7A-8CC4F2A4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95A38-51E0-4DA1-B119-9BAA27EB73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55" y="2346036"/>
            <a:ext cx="8331199" cy="207026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A </a:t>
            </a:r>
            <a:r>
              <a:rPr lang="en-IN" sz="2000" b="1" dirty="0"/>
              <a:t> </a:t>
            </a:r>
            <a:r>
              <a:rPr lang="en-IN" sz="2000" dirty="0"/>
              <a:t>switch statement allows a variable to be tested for equality against a list of values. Each value is called a case, and the variable being switched on is checked for each switch case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518AA-4231-486C-B20E-52ACF89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2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8CEED-8353-4CE8-995F-4CA9C1DF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EE3C4-461B-4A93-92DF-8CDA66542A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835" y="415636"/>
            <a:ext cx="8903855" cy="6132945"/>
          </a:xfrm>
        </p:spPr>
        <p:txBody>
          <a:bodyPr/>
          <a:lstStyle/>
          <a:p>
            <a:pPr marL="431800" indent="-322263">
              <a:buClrTx/>
              <a:buSzPct val="45000"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sz="2400" dirty="0"/>
              <a:t>Sample code snippet : </a:t>
            </a:r>
          </a:p>
          <a:p>
            <a:pPr marL="431800" indent="-322263">
              <a:buClrTx/>
              <a:buSzPct val="45000"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sz="2000" dirty="0"/>
              <a:t>#include&lt;</a:t>
            </a:r>
            <a:r>
              <a:rPr lang="en-US" sz="2000" dirty="0" err="1"/>
              <a:t>iostream.h</a:t>
            </a:r>
            <a:r>
              <a:rPr lang="en-US" sz="2000" dirty="0"/>
              <a:t>&gt;</a:t>
            </a:r>
          </a:p>
          <a:p>
            <a:pPr marL="431800" indent="-322263">
              <a:buClrTx/>
              <a:buSzPct val="45000"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sz="2000" dirty="0"/>
              <a:t>void main()</a:t>
            </a:r>
          </a:p>
          <a:p>
            <a:pPr marL="431800" indent="-322263">
              <a:buClrTx/>
              <a:buSzPct val="45000"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sz="2000" dirty="0"/>
              <a:t>{</a:t>
            </a:r>
          </a:p>
          <a:p>
            <a:pPr marL="431800" indent="-322263">
              <a:buClrTx/>
              <a:buSzPct val="45000"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sz="2000" dirty="0" err="1"/>
              <a:t>int</a:t>
            </a:r>
            <a:r>
              <a:rPr lang="en-US" sz="2000" dirty="0"/>
              <a:t> a; </a:t>
            </a:r>
          </a:p>
          <a:p>
            <a:pPr marL="431800" indent="-322263">
              <a:buClrTx/>
              <a:buSzPct val="45000"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sz="2000" dirty="0"/>
              <a:t>switch(a)</a:t>
            </a:r>
          </a:p>
          <a:p>
            <a:pPr marL="431800" indent="-322263">
              <a:buClrTx/>
              <a:buSzPct val="45000"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sz="2000" dirty="0"/>
              <a:t>{</a:t>
            </a:r>
          </a:p>
          <a:p>
            <a:pPr marL="431800" indent="-322263">
              <a:buClrTx/>
              <a:buSzPct val="45000"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sz="2000" dirty="0"/>
              <a:t>case '1' : //execute code</a:t>
            </a:r>
            <a:br>
              <a:rPr lang="en-US" sz="2000" dirty="0"/>
            </a:br>
            <a:r>
              <a:rPr lang="en-US" sz="2000" dirty="0"/>
              <a:t>				break;</a:t>
            </a:r>
          </a:p>
          <a:p>
            <a:pPr marL="431800" indent="-322263">
              <a:buClrTx/>
              <a:buSzPct val="45000"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sz="2000" dirty="0"/>
              <a:t>case '2' : //execute code</a:t>
            </a:r>
            <a:br>
              <a:rPr lang="en-US" sz="2000" dirty="0"/>
            </a:br>
            <a:r>
              <a:rPr lang="en-US" sz="2000" dirty="0"/>
              <a:t>				break; </a:t>
            </a:r>
          </a:p>
          <a:p>
            <a:pPr marL="431800" indent="-322263">
              <a:buClrTx/>
              <a:buSzPct val="45000"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sz="2000" dirty="0"/>
              <a:t>Default : //executes if no case matches</a:t>
            </a:r>
          </a:p>
          <a:p>
            <a:pPr marL="431800" indent="-322263">
              <a:buClrTx/>
              <a:buSzPct val="45000"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sz="2000" dirty="0"/>
              <a:t>}</a:t>
            </a:r>
          </a:p>
          <a:p>
            <a:pPr marL="431800" indent="-322263">
              <a:buClrTx/>
              <a:buSzPct val="45000"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en-US" sz="20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24A5F-795F-458A-A77B-0DE1E764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1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1403B4-2729-4A53-9649-E53A675F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0A6D4-057D-42C1-BC92-A28BC2FB3B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209" y="2946185"/>
            <a:ext cx="7046191" cy="1803615"/>
          </a:xfrm>
        </p:spPr>
        <p:txBody>
          <a:bodyPr/>
          <a:lstStyle/>
          <a:p>
            <a:r>
              <a:rPr lang="en-IN" sz="2800" dirty="0"/>
              <a:t>In the previous slide, what would happen if “break” was not used after each case?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3D663-8C7C-4643-AD12-C81333F79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2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675B-5C03-4846-A2A3-B6739D2E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IN" sz="3600" dirty="0"/>
              <a:t>Looping Statements 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4CF78-5CDE-4F27-9276-5DE79FA6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A848-6D6C-4257-8AFA-DA5571B7E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43857"/>
            <a:ext cx="6718300" cy="4093243"/>
          </a:xfrm>
        </p:spPr>
        <p:txBody>
          <a:bodyPr/>
          <a:lstStyle/>
          <a:p>
            <a:r>
              <a:rPr lang="en-IN" sz="2400" dirty="0"/>
              <a:t>for</a:t>
            </a:r>
          </a:p>
          <a:p>
            <a:r>
              <a:rPr lang="en-IN" sz="2400" dirty="0"/>
              <a:t>while</a:t>
            </a:r>
          </a:p>
          <a:p>
            <a:r>
              <a:rPr lang="en-IN" sz="2400" dirty="0"/>
              <a:t>do while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AEBC1-85E7-4B20-BC48-3FEF3F8A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8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3B0CF-D804-44DB-AB15-B5D3ECC7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7F727-2ABB-419D-9826-38E5225D1A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400" dirty="0"/>
              <a:t>The three main points while writing any kind of loop include :</a:t>
            </a:r>
          </a:p>
          <a:p>
            <a:endParaRPr lang="en-IN" sz="2400" dirty="0"/>
          </a:p>
          <a:p>
            <a:r>
              <a:rPr lang="en-IN" sz="2400" dirty="0"/>
              <a:t>Initialization of loop variable</a:t>
            </a:r>
          </a:p>
          <a:p>
            <a:r>
              <a:rPr lang="en-IN" sz="2400" dirty="0"/>
              <a:t>Checking the condition on the loop variable</a:t>
            </a:r>
          </a:p>
          <a:p>
            <a:r>
              <a:rPr lang="en-IN" sz="2400" dirty="0" err="1"/>
              <a:t>Updation</a:t>
            </a:r>
            <a:r>
              <a:rPr lang="en-IN" sz="2400" dirty="0"/>
              <a:t> of loop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83D65-10E4-43E1-8702-2A8DD419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BF8D-F79E-4205-9C2C-91FA8C55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“for” loop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5E9A54-ED66-4299-A9CA-5A3FF85C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83191-323C-4255-B48B-17EC19D1A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49900"/>
            <a:ext cx="8025245" cy="4877015"/>
          </a:xfrm>
        </p:spPr>
        <p:txBody>
          <a:bodyPr/>
          <a:lstStyle/>
          <a:p>
            <a:pPr marL="106363" indent="0">
              <a:buSzPct val="45000"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sz="2000" dirty="0"/>
              <a:t>In this, the program keeps incrementing the loop variable until the condition stays true and also runs a code you declare inside the for loop after the change each time.</a:t>
            </a:r>
          </a:p>
          <a:p>
            <a:endParaRPr lang="en-IN" sz="2000" dirty="0"/>
          </a:p>
          <a:p>
            <a:r>
              <a:rPr lang="en-IN" sz="2000" dirty="0"/>
              <a:t>Sample code :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US" sz="2000" dirty="0"/>
              <a:t>//Assume headers and void main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//To print all the natural numbers till 100</a:t>
            </a:r>
          </a:p>
          <a:p>
            <a:pPr marL="0" indent="0">
              <a:buNone/>
            </a:pPr>
            <a:r>
              <a:rPr lang="en-IN" sz="2000" dirty="0"/>
              <a:t>for(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=1; </a:t>
            </a:r>
            <a:r>
              <a:rPr lang="en-IN" sz="2000" dirty="0" err="1"/>
              <a:t>i</a:t>
            </a:r>
            <a:r>
              <a:rPr lang="en-IN" sz="2000" dirty="0"/>
              <a:t>&lt;=100; </a:t>
            </a:r>
            <a:r>
              <a:rPr lang="en-IN" sz="2000" dirty="0" err="1"/>
              <a:t>i</a:t>
            </a:r>
            <a:r>
              <a:rPr lang="en-IN" sz="2000" dirty="0"/>
              <a:t>++)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 err="1"/>
              <a:t>printf</a:t>
            </a:r>
            <a:r>
              <a:rPr lang="en-IN" sz="2000" dirty="0"/>
              <a:t>(“%d”,</a:t>
            </a:r>
            <a:r>
              <a:rPr lang="en-IN" sz="2000" dirty="0" err="1"/>
              <a:t>i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 err="1"/>
              <a:t>printf</a:t>
            </a:r>
            <a:r>
              <a:rPr lang="en-IN" sz="2000" dirty="0"/>
              <a:t>(“\n”);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26C10-1520-43C5-A3E6-FB6D0824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C67E-FF4A-4AAC-87CF-3742B95B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“while” loop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7F334-DB46-420F-9F2D-7013C2B8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8EDC3-1999-4FBE-B4AC-9D6C137C7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7517245" cy="4756942"/>
          </a:xfrm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US" sz="2000" dirty="0"/>
              <a:t>The while loop keeps executing the code (body of the loop) as long as the condition is true .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US" sz="2000" dirty="0"/>
              <a:t>This sample code illustrates the working of while loop  </a:t>
            </a:r>
          </a:p>
          <a:p>
            <a:pPr marL="106363" indent="0">
              <a:buSzPct val="45000"/>
              <a:buNone/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br>
              <a:rPr lang="en-US" sz="2000" dirty="0"/>
            </a:br>
            <a:r>
              <a:rPr lang="en-US" sz="2000" dirty="0"/>
              <a:t>//assume headers and void main</a:t>
            </a:r>
          </a:p>
          <a:p>
            <a:pPr marL="106363" indent="0">
              <a:buSzPct val="45000"/>
              <a:buNone/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br>
              <a:rPr lang="en-US" sz="2000" dirty="0"/>
            </a:br>
            <a:r>
              <a:rPr lang="en-US" sz="2000" dirty="0" err="1"/>
              <a:t>int</a:t>
            </a:r>
            <a:r>
              <a:rPr lang="en-US" sz="2000" dirty="0"/>
              <a:t> s=1 ;</a:t>
            </a:r>
            <a:br>
              <a:rPr lang="en-US" sz="2000" dirty="0"/>
            </a:br>
            <a:r>
              <a:rPr lang="en-US" sz="2000" dirty="0"/>
              <a:t>while(s&lt;101)</a:t>
            </a:r>
            <a:br>
              <a:rPr lang="en-US" sz="2000" dirty="0"/>
            </a:br>
            <a:r>
              <a:rPr lang="en-US" sz="2000" dirty="0"/>
              <a:t>{    </a:t>
            </a:r>
          </a:p>
          <a:p>
            <a:pPr marL="106363" indent="0">
              <a:buSzPct val="45000"/>
              <a:buNone/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US" sz="2000" dirty="0"/>
              <a:t>//do some task</a:t>
            </a:r>
            <a:br>
              <a:rPr lang="en-US" sz="2000" dirty="0"/>
            </a:br>
            <a:r>
              <a:rPr lang="en-US" sz="2000" dirty="0"/>
              <a:t>s=s+1;</a:t>
            </a:r>
            <a:br>
              <a:rPr lang="en-US" sz="2000" dirty="0"/>
            </a:br>
            <a:r>
              <a:rPr lang="en-US" sz="2000" dirty="0"/>
              <a:t> }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03F33-D012-4075-B50A-A2E4C555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5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B25A-B30A-46E3-A52F-141E1D59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“do-while” loop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ABBF84-1725-412A-B75C-4DBB8BCD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7DD4D-C97B-4AB3-A197-7BAE4DF4D3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9503065" cy="4978615"/>
          </a:xfrm>
        </p:spPr>
        <p:txBody>
          <a:bodyPr/>
          <a:lstStyle/>
          <a:p>
            <a:r>
              <a:rPr lang="en-IN" sz="2000" dirty="0"/>
              <a:t>With working similar to while() , this looping structure ensures that the body of the loop is executed at least once.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US" sz="2000" dirty="0"/>
              <a:t>This sample code illustrates the working of do while loop  </a:t>
            </a:r>
          </a:p>
          <a:p>
            <a:pPr marL="106363" indent="0">
              <a:buSzPct val="45000"/>
              <a:buNone/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br>
              <a:rPr lang="en-US" sz="2000" dirty="0"/>
            </a:br>
            <a:r>
              <a:rPr lang="en-US" sz="2000" dirty="0"/>
              <a:t>//Assume headers and void main</a:t>
            </a:r>
          </a:p>
          <a:p>
            <a:pPr marL="106363" indent="0">
              <a:buSzPct val="45000"/>
              <a:buNone/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br>
              <a:rPr lang="en-US" sz="2000" dirty="0"/>
            </a:br>
            <a:r>
              <a:rPr lang="en-US" sz="2000" dirty="0" err="1"/>
              <a:t>int</a:t>
            </a:r>
            <a:r>
              <a:rPr lang="en-US" sz="2000" dirty="0"/>
              <a:t> s=1 ;</a:t>
            </a:r>
            <a:br>
              <a:rPr lang="en-US" sz="2000" dirty="0"/>
            </a:br>
            <a:r>
              <a:rPr lang="en-US" sz="2000" dirty="0"/>
              <a:t>do</a:t>
            </a:r>
            <a:br>
              <a:rPr lang="en-US" sz="2000" dirty="0"/>
            </a:br>
            <a:r>
              <a:rPr lang="en-US" sz="2000" dirty="0"/>
              <a:t>{    </a:t>
            </a:r>
          </a:p>
          <a:p>
            <a:pPr marL="106363" indent="0">
              <a:buSzPct val="45000"/>
              <a:buNone/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</a:pPr>
            <a:r>
              <a:rPr lang="en-US" sz="2000" dirty="0"/>
              <a:t>//do some task</a:t>
            </a:r>
            <a:br>
              <a:rPr lang="en-US" sz="2000" dirty="0"/>
            </a:br>
            <a:r>
              <a:rPr lang="en-US" sz="2000" dirty="0"/>
              <a:t>s=s+1;</a:t>
            </a:r>
            <a:br>
              <a:rPr lang="en-US" sz="2000" dirty="0"/>
            </a:br>
            <a:r>
              <a:rPr lang="en-US" sz="2000" dirty="0"/>
              <a:t> }while(s&lt;101);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E3B48-7A97-4B12-A301-8216D35D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7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F6E1-15A2-4A90-988D-4DB6DC53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brief introduction to “Functions”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C4FA8-5345-4D32-A869-7A61EF7C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93D3A-6F2E-4895-8849-20E2473FB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009395"/>
            <a:ext cx="8246918" cy="4093243"/>
          </a:xfrm>
        </p:spPr>
        <p:txBody>
          <a:bodyPr/>
          <a:lstStyle/>
          <a:p>
            <a:r>
              <a:rPr lang="en-IN" sz="2000" dirty="0"/>
              <a:t>What is a function?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A function is a block of organized, reusable code that is used to perform a single, related action. Functions provide better modularity for one’s application and a high degree of code reusing.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B86FD-E027-4AC6-93EE-5B9DD7404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783719"/>
            <a:ext cx="8579751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0: Basics of C Coding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26</a:t>
            </a:r>
            <a:r>
              <a:rPr lang="en-US" b="1" baseline="30000" dirty="0"/>
              <a:t>th</a:t>
            </a:r>
            <a:r>
              <a:rPr lang="en-US" b="1" dirty="0"/>
              <a:t> Sep’18, 17</a:t>
            </a:r>
            <a:r>
              <a:rPr lang="en-US" b="1" dirty="0">
                <a:sym typeface="Wingdings" panose="05000000000000000000" pitchFamily="2" charset="2"/>
              </a:rPr>
              <a:t>:30 to 20:00 Hrs.</a:t>
            </a:r>
            <a:endParaRPr lang="en-GB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668DF-5E5C-44EE-BC90-F82A7F88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E8F1-96E7-47E6-981C-38299C79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925"/>
            <a:ext cx="11658600" cy="480131"/>
          </a:xfrm>
        </p:spPr>
        <p:txBody>
          <a:bodyPr/>
          <a:lstStyle/>
          <a:p>
            <a:pPr algn="ctr"/>
            <a:r>
              <a:rPr lang="en-IN" sz="2800" b="0" dirty="0"/>
              <a:t>Sample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90CAE9-16B4-47C3-B5C0-88BA5C28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6DD1F-9664-4EA7-AD91-52516E107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071418"/>
            <a:ext cx="9635836" cy="5786581"/>
          </a:xfrm>
        </p:spPr>
        <p:txBody>
          <a:bodyPr/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//This program illustrates the use of functions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#include&lt;</a:t>
            </a:r>
            <a:r>
              <a:rPr lang="en-IN" sz="2000" dirty="0" err="1"/>
              <a:t>iostream.h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void sum()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a=5,b=8,c;</a:t>
            </a:r>
          </a:p>
          <a:p>
            <a:pPr marL="0" indent="0">
              <a:buNone/>
            </a:pPr>
            <a:r>
              <a:rPr lang="en-IN" sz="2000" dirty="0"/>
              <a:t>c=</a:t>
            </a:r>
            <a:r>
              <a:rPr lang="en-IN" sz="2000" dirty="0" err="1"/>
              <a:t>a+b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 err="1"/>
              <a:t>printf</a:t>
            </a:r>
            <a:r>
              <a:rPr lang="en-IN" sz="2000" dirty="0"/>
              <a:t>(“%</a:t>
            </a:r>
            <a:r>
              <a:rPr lang="en-IN" sz="2000" dirty="0" err="1"/>
              <a:t>d”,c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CD28E-9954-422B-9802-5A9AE226E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7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EE3CB-56BF-4102-9C3B-004ACC73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815AE-3698-4164-A455-EB1DA1C3D5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1818" y="868218"/>
            <a:ext cx="10926618" cy="5237017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void multiply()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a=5,b=8,c;</a:t>
            </a:r>
          </a:p>
          <a:p>
            <a:pPr marL="0" indent="0">
              <a:buNone/>
            </a:pPr>
            <a:r>
              <a:rPr lang="en-IN" sz="2000" dirty="0"/>
              <a:t>c=a*b;</a:t>
            </a:r>
          </a:p>
          <a:p>
            <a:pPr marL="0" indent="0">
              <a:buNone/>
            </a:pPr>
            <a:r>
              <a:rPr lang="en-IN" sz="2000" dirty="0" err="1"/>
              <a:t>printf</a:t>
            </a:r>
            <a:r>
              <a:rPr lang="en-IN" sz="2000" dirty="0"/>
              <a:t>(“%</a:t>
            </a:r>
            <a:r>
              <a:rPr lang="en-IN" sz="2000" dirty="0" err="1"/>
              <a:t>d”,c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void main()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sum();</a:t>
            </a:r>
          </a:p>
          <a:p>
            <a:pPr marL="0" indent="0">
              <a:buNone/>
            </a:pPr>
            <a:r>
              <a:rPr lang="en-IN" sz="2000" dirty="0"/>
              <a:t>multiply();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4C76E-29F7-4738-B472-25F24841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9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EE11-4C3C-4BCC-9281-4932A676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Structure of a C 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9DB963-6B47-4E9C-88DA-2DDE350E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1688D-C2ED-41EF-9DB6-42E59DC04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000" dirty="0"/>
              <a:t>Inclusion of header files</a:t>
            </a:r>
          </a:p>
          <a:p>
            <a:r>
              <a:rPr lang="en-IN" sz="2000" dirty="0"/>
              <a:t>Declaration of main()</a:t>
            </a:r>
          </a:p>
          <a:p>
            <a:r>
              <a:rPr lang="en-IN" sz="2000" dirty="0"/>
              <a:t>Declaration/Initialization of variables</a:t>
            </a:r>
          </a:p>
          <a:p>
            <a:r>
              <a:rPr lang="en-IN" sz="2000" dirty="0"/>
              <a:t>Executable code</a:t>
            </a:r>
          </a:p>
          <a:p>
            <a:r>
              <a:rPr lang="en-IN" sz="2000" dirty="0"/>
              <a:t>End of main()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E776A-5910-4E8D-8358-8C9B517E3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87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0EF950-9D84-48D7-B76C-6B4AEFFF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2CA0-EF30-4A8C-9BEA-61DCDD93501A}"/>
              </a:ext>
            </a:extLst>
          </p:cNvPr>
          <p:cNvSpPr>
            <a:spLocks noGrp="1"/>
          </p:cNvSpPr>
          <p:nvPr/>
        </p:nvSpPr>
        <p:spPr>
          <a:xfrm>
            <a:off x="609600" y="1962656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>
                <a:solidFill>
                  <a:schemeClr val="bg1"/>
                </a:solidFill>
              </a:rPr>
              <a:t>Data types</a:t>
            </a:r>
          </a:p>
          <a:p>
            <a:r>
              <a:rPr lang="en-IN" sz="2800" dirty="0">
                <a:solidFill>
                  <a:schemeClr val="bg1"/>
                </a:solidFill>
              </a:rPr>
              <a:t>Header files</a:t>
            </a:r>
          </a:p>
          <a:p>
            <a:r>
              <a:rPr lang="en-IN" sz="2800" dirty="0">
                <a:solidFill>
                  <a:schemeClr val="bg1"/>
                </a:solidFill>
              </a:rPr>
              <a:t>Conditional statements</a:t>
            </a:r>
          </a:p>
          <a:p>
            <a:r>
              <a:rPr lang="en-IN" sz="2800" dirty="0">
                <a:solidFill>
                  <a:schemeClr val="bg1"/>
                </a:solidFill>
              </a:rPr>
              <a:t>Looping statements</a:t>
            </a:r>
          </a:p>
          <a:p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DA2F1-6ACE-4FC7-ACF3-2B87A83F887A}"/>
              </a:ext>
            </a:extLst>
          </p:cNvPr>
          <p:cNvSpPr txBox="1"/>
          <p:nvPr/>
        </p:nvSpPr>
        <p:spPr>
          <a:xfrm>
            <a:off x="0" y="37869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BASICS OF C</a:t>
            </a:r>
          </a:p>
        </p:txBody>
      </p:sp>
    </p:spTree>
    <p:extLst>
      <p:ext uri="{BB962C8B-B14F-4D97-AF65-F5344CB8AC3E}">
        <p14:creationId xmlns:p14="http://schemas.microsoft.com/office/powerpoint/2010/main" val="253847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2F06-72BA-43E7-B293-DC505D86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55461"/>
            <a:ext cx="11214100" cy="590931"/>
          </a:xfrm>
        </p:spPr>
        <p:txBody>
          <a:bodyPr/>
          <a:lstStyle/>
          <a:p>
            <a:r>
              <a:rPr lang="en-IN" sz="3600" dirty="0"/>
              <a:t>What are Data Types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7EB6D-53B1-4316-A3FF-D75A809A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561A1-46CC-4FDE-8A85-2D0388C99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486845"/>
            <a:ext cx="7572664" cy="4093243"/>
          </a:xfrm>
        </p:spPr>
        <p:txBody>
          <a:bodyPr/>
          <a:lstStyle/>
          <a:p>
            <a:r>
              <a:rPr lang="en-IN" sz="2000" dirty="0"/>
              <a:t>A data type is a classification that specifies which type of value a variable has and what type of mathematical, relational or logical operations can be applied to it without causing an error.</a:t>
            </a:r>
          </a:p>
          <a:p>
            <a:r>
              <a:rPr lang="en-IN" sz="2000" dirty="0"/>
              <a:t>Common data types include :</a:t>
            </a:r>
          </a:p>
          <a:p>
            <a:pPr marL="0" indent="0">
              <a:buNone/>
            </a:pPr>
            <a:r>
              <a:rPr lang="en-IN" sz="2000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6D37B-1159-41F3-8516-1088FF296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" t="1064" r="21211" b="1456"/>
          <a:stretch/>
        </p:blipFill>
        <p:spPr>
          <a:xfrm>
            <a:off x="831274" y="3043305"/>
            <a:ext cx="5080000" cy="3616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18668-55E2-4AE2-BC11-38AF3BEA0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24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4A05-C3A8-4D7E-8310-C6B3D17B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2925"/>
            <a:ext cx="11658600" cy="590931"/>
          </a:xfrm>
        </p:spPr>
        <p:txBody>
          <a:bodyPr/>
          <a:lstStyle/>
          <a:p>
            <a:pPr algn="ctr"/>
            <a:r>
              <a:rPr lang="en-IN" sz="3600" dirty="0"/>
              <a:t>Header files – An 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BA2A98-8FBF-4739-A507-64CDBB98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D939E-3424-4747-BEAF-00E1933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025245" cy="4689690"/>
          </a:xfrm>
        </p:spPr>
        <p:txBody>
          <a:bodyPr/>
          <a:lstStyle/>
          <a:p>
            <a:r>
              <a:rPr lang="en-IN" sz="2400" dirty="0"/>
              <a:t>A header file is a file with extension </a:t>
            </a:r>
            <a:r>
              <a:rPr lang="en-IN" sz="2400" b="1" dirty="0"/>
              <a:t>.h</a:t>
            </a:r>
            <a:r>
              <a:rPr lang="en-IN" sz="2400" dirty="0"/>
              <a:t> which contains C function declarations and macro definitions to be shared between several source files.  </a:t>
            </a:r>
          </a:p>
          <a:p>
            <a:r>
              <a:rPr lang="en-IN" sz="2400" dirty="0"/>
              <a:t>Header files are a compilation of long sets of code with basic functions which can be included in one’s program, ensuring easy implementation of tasks.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8D901-F82E-40C3-ADD7-25C913292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4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104A-5FF5-40AC-AAA1-D0187A70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44521"/>
            <a:ext cx="11214100" cy="590931"/>
          </a:xfrm>
        </p:spPr>
        <p:txBody>
          <a:bodyPr/>
          <a:lstStyle/>
          <a:p>
            <a:r>
              <a:rPr lang="en-IN" sz="3600" dirty="0"/>
              <a:t>Conditional Statements 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109C1D-3018-4278-A994-D0ADC63D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1C0D9-E693-4243-BECD-0C25057FC3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90037"/>
            <a:ext cx="6718300" cy="4093243"/>
          </a:xfrm>
        </p:spPr>
        <p:txBody>
          <a:bodyPr/>
          <a:lstStyle/>
          <a:p>
            <a:r>
              <a:rPr lang="en-IN" sz="2400" dirty="0"/>
              <a:t>If</a:t>
            </a:r>
          </a:p>
          <a:p>
            <a:r>
              <a:rPr lang="en-IN" sz="2400" dirty="0"/>
              <a:t>If-else</a:t>
            </a:r>
          </a:p>
          <a:p>
            <a:r>
              <a:rPr lang="en-IN" sz="2400" dirty="0"/>
              <a:t>If-else if</a:t>
            </a:r>
          </a:p>
          <a:p>
            <a:r>
              <a:rPr lang="en-IN" sz="2400" dirty="0"/>
              <a:t>Switch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16615-690B-4444-ABD9-4EE8E7EA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1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38F1-F574-4D64-B4E7-4EE34A79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“if”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BE71A-54D5-4A47-8397-1C7C8F7D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9ACF5-F562-4BCD-91D6-AC7FB1D7CD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921174" cy="5126397"/>
          </a:xfrm>
        </p:spPr>
        <p:txBody>
          <a:bodyPr/>
          <a:lstStyle/>
          <a:p>
            <a:pPr marL="114300" indent="0">
              <a:buNone/>
            </a:pPr>
            <a:r>
              <a:rPr lang="en-IN" sz="2000" dirty="0"/>
              <a:t>#include&lt;</a:t>
            </a:r>
            <a:r>
              <a:rPr lang="en-IN" sz="2000" dirty="0" err="1"/>
              <a:t>iostream.h</a:t>
            </a:r>
            <a:r>
              <a:rPr lang="en-IN" sz="2000" dirty="0"/>
              <a:t>&gt;          //header file</a:t>
            </a:r>
          </a:p>
          <a:p>
            <a:pPr marL="114300" indent="0">
              <a:buNone/>
            </a:pPr>
            <a:r>
              <a:rPr lang="en-IN" sz="2000" dirty="0"/>
              <a:t>void main() 		        </a:t>
            </a:r>
          </a:p>
          <a:p>
            <a:pPr marL="114300" indent="0">
              <a:buNone/>
            </a:pPr>
            <a:r>
              <a:rPr lang="en-IN" sz="2000" dirty="0"/>
              <a:t>{ </a:t>
            </a:r>
          </a:p>
          <a:p>
            <a:pPr marL="11430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a=10,b=7,c;		      //</a:t>
            </a:r>
            <a:r>
              <a:rPr lang="en-IN" sz="2000" dirty="0" err="1"/>
              <a:t>a,b,c</a:t>
            </a:r>
            <a:r>
              <a:rPr lang="en-IN" sz="2000" dirty="0"/>
              <a:t> are integer type variables	</a:t>
            </a:r>
          </a:p>
          <a:p>
            <a:pPr marL="114300" indent="0">
              <a:buNone/>
            </a:pPr>
            <a:r>
              <a:rPr lang="en-IN" sz="2000" dirty="0"/>
              <a:t> if(a&gt;b)                                   //here the condition is a&gt;b </a:t>
            </a:r>
          </a:p>
          <a:p>
            <a:pPr marL="114300" indent="0">
              <a:buNone/>
            </a:pPr>
            <a:r>
              <a:rPr lang="en-IN" sz="2000" dirty="0"/>
              <a:t> { </a:t>
            </a:r>
            <a:br>
              <a:rPr lang="en-IN" sz="2000" dirty="0"/>
            </a:br>
            <a:r>
              <a:rPr lang="en-IN" sz="2000" dirty="0"/>
              <a:t>    c=</a:t>
            </a:r>
            <a:r>
              <a:rPr lang="en-IN" sz="2000" dirty="0" err="1"/>
              <a:t>a+b</a:t>
            </a:r>
            <a:r>
              <a:rPr lang="en-IN" sz="2000" dirty="0"/>
              <a:t>;                         //executes the statement if the condition is true</a:t>
            </a:r>
          </a:p>
          <a:p>
            <a:pPr marL="114300" indent="0">
              <a:buNone/>
            </a:pPr>
            <a:r>
              <a:rPr lang="en-IN" sz="2000" dirty="0"/>
              <a:t> }</a:t>
            </a:r>
          </a:p>
          <a:p>
            <a:pPr marL="114300" indent="0">
              <a:buNone/>
            </a:pPr>
            <a:r>
              <a:rPr lang="en-IN" sz="2000" dirty="0"/>
              <a:t>}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A7862-5CB0-4342-9732-27138B0F0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0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319B-F00E-4287-A307-6887986E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“if-else”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60ACC-C40F-43C0-B655-684F8368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EE6F1-8009-446A-8426-8899D1410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422409" cy="4932433"/>
          </a:xfrm>
        </p:spPr>
        <p:txBody>
          <a:bodyPr/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sz="2000" dirty="0"/>
              <a:t>#include&lt;</a:t>
            </a:r>
            <a:r>
              <a:rPr lang="en-US" sz="2000" dirty="0" err="1"/>
              <a:t>iostream.h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void main()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a=7,b=8; 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br>
              <a:rPr lang="en-US" sz="2000" dirty="0"/>
            </a:br>
            <a:r>
              <a:rPr lang="en-US" sz="2000" dirty="0"/>
              <a:t>	  if(a&gt;b)        //check if a is greater than b</a:t>
            </a:r>
            <a:br>
              <a:rPr lang="en-US" sz="2000" dirty="0"/>
            </a:br>
            <a:r>
              <a:rPr lang="en-US" sz="2000" dirty="0"/>
              <a:t>	 {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sz="2000" dirty="0"/>
              <a:t>                         //execute a set of statements</a:t>
            </a:r>
            <a:br>
              <a:rPr lang="en-US" sz="2000" dirty="0"/>
            </a:br>
            <a:r>
              <a:rPr lang="en-US" sz="2000" dirty="0"/>
              <a:t>      }</a:t>
            </a:r>
          </a:p>
          <a:p>
            <a:pPr marL="106363" indent="0">
              <a:buSzPct val="45000"/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sz="2000" dirty="0"/>
              <a:t>         else </a:t>
            </a:r>
            <a:br>
              <a:rPr lang="en-US" sz="2000" dirty="0"/>
            </a:br>
            <a:r>
              <a:rPr lang="en-US" sz="2000" dirty="0"/>
              <a:t>	    {</a:t>
            </a:r>
            <a:br>
              <a:rPr lang="en-US" sz="2000" dirty="0"/>
            </a:br>
            <a:r>
              <a:rPr lang="en-US" sz="2000" dirty="0"/>
              <a:t>				       //execute a set of statements</a:t>
            </a:r>
            <a:br>
              <a:rPr lang="en-US" sz="2000" dirty="0"/>
            </a:br>
            <a:r>
              <a:rPr lang="en-US" sz="2000" dirty="0"/>
              <a:t>	     }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3881A-A7AD-488B-A508-6FE544DD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07" y="111540"/>
            <a:ext cx="888585" cy="8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8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documentManagement/types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609</Words>
  <Application>Microsoft Office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Code Bold</vt:lpstr>
      <vt:lpstr>Tahoma</vt:lpstr>
      <vt:lpstr>Trade Gothic LT Pro</vt:lpstr>
      <vt:lpstr>Trebuchet MS</vt:lpstr>
      <vt:lpstr>Wingdings</vt:lpstr>
      <vt:lpstr>Office Theme</vt:lpstr>
      <vt:lpstr>µ-CON Workshop’18</vt:lpstr>
      <vt:lpstr>Session 0: Basics of C Coding</vt:lpstr>
      <vt:lpstr>Basic Structure of a C program</vt:lpstr>
      <vt:lpstr>PowerPoint Presentation</vt:lpstr>
      <vt:lpstr>What are Data Types ?</vt:lpstr>
      <vt:lpstr>Header files – An Introduction</vt:lpstr>
      <vt:lpstr>Conditional Statements :</vt:lpstr>
      <vt:lpstr>The “if” structure</vt:lpstr>
      <vt:lpstr>The “if-else” structure</vt:lpstr>
      <vt:lpstr>The “ if-elseif ” structure </vt:lpstr>
      <vt:lpstr>Switch Case :</vt:lpstr>
      <vt:lpstr>PowerPoint Presentation</vt:lpstr>
      <vt:lpstr>PowerPoint Presentation</vt:lpstr>
      <vt:lpstr>Looping Statements :</vt:lpstr>
      <vt:lpstr>PowerPoint Presentation</vt:lpstr>
      <vt:lpstr>The “for” loop</vt:lpstr>
      <vt:lpstr>The “while” loop</vt:lpstr>
      <vt:lpstr>The “do-while” loop</vt:lpstr>
      <vt:lpstr>A brief introduction to “Functions”</vt:lpstr>
      <vt:lpstr>Sample Code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2018-09-13T18:27:04Z</dcterms:created>
  <dcterms:modified xsi:type="dcterms:W3CDTF">2018-09-26T10:58:53Z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