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7" r:id="rId5"/>
    <p:sldId id="259" r:id="rId6"/>
    <p:sldId id="260" r:id="rId7"/>
    <p:sldId id="270" r:id="rId8"/>
    <p:sldId id="261" r:id="rId9"/>
    <p:sldId id="262" r:id="rId10"/>
    <p:sldId id="269" r:id="rId11"/>
    <p:sldId id="263" r:id="rId12"/>
    <p:sldId id="264" r:id="rId13"/>
    <p:sldId id="265" r:id="rId14"/>
    <p:sldId id="271" r:id="rId15"/>
    <p:sldId id="26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B7C6"/>
    <a:srgbClr val="053D5A"/>
    <a:srgbClr val="103350"/>
    <a:srgbClr val="0C4360"/>
    <a:srgbClr val="1B6872"/>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69" d="100"/>
          <a:sy n="69" d="100"/>
        </p:scale>
        <p:origin x="618"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25/09/2018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25/09/2018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dirty="0"/>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3299783" y="2133600"/>
            <a:ext cx="7742289" cy="1828800"/>
          </a:xfrm>
        </p:spPr>
        <p:txBody>
          <a:bodyPr>
            <a:normAutofit/>
          </a:bodyPr>
          <a:lstStyle/>
          <a:p>
            <a:r>
              <a:rPr lang="en-US" sz="8000" dirty="0">
                <a:solidFill>
                  <a:srgbClr val="FFC000"/>
                </a:solidFill>
              </a:rPr>
              <a:t>Interrupts</a:t>
            </a:r>
            <a:endParaRPr lang="en-GB" sz="8000" dirty="0">
              <a:solidFill>
                <a:srgbClr val="FFC000"/>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1</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pic>
        <p:nvPicPr>
          <p:cNvPr id="1026" name="Picture 2" descr="Image result for interrupt">
            <a:extLst>
              <a:ext uri="{FF2B5EF4-FFF2-40B4-BE49-F238E27FC236}">
                <a16:creationId xmlns:a16="http://schemas.microsoft.com/office/drawing/2014/main" id="{9DCA1260-189E-40A2-91C3-405CA7346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6162" y="3343745"/>
            <a:ext cx="2886730" cy="3402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81AAE-A1E2-46BC-82E6-A6F6060A07A5}"/>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3" name="Picture 2">
            <a:extLst>
              <a:ext uri="{FF2B5EF4-FFF2-40B4-BE49-F238E27FC236}">
                <a16:creationId xmlns:a16="http://schemas.microsoft.com/office/drawing/2014/main" id="{C8DDC9BD-F1AA-46D1-9029-6331B47C0D6A}"/>
              </a:ext>
            </a:extLst>
          </p:cNvPr>
          <p:cNvPicPr>
            <a:picLocks noChangeAspect="1"/>
          </p:cNvPicPr>
          <p:nvPr/>
        </p:nvPicPr>
        <p:blipFill>
          <a:blip r:embed="rId2"/>
          <a:stretch>
            <a:fillRect/>
          </a:stretch>
        </p:blipFill>
        <p:spPr>
          <a:xfrm>
            <a:off x="781068" y="2217554"/>
            <a:ext cx="10877532" cy="1785031"/>
          </a:xfrm>
          <a:prstGeom prst="rect">
            <a:avLst/>
          </a:prstGeom>
        </p:spPr>
      </p:pic>
      <p:sp>
        <p:nvSpPr>
          <p:cNvPr id="4" name="TextBox 3">
            <a:extLst>
              <a:ext uri="{FF2B5EF4-FFF2-40B4-BE49-F238E27FC236}">
                <a16:creationId xmlns:a16="http://schemas.microsoft.com/office/drawing/2014/main" id="{0F9E0296-5674-4542-BB0C-337C4189901A}"/>
              </a:ext>
            </a:extLst>
          </p:cNvPr>
          <p:cNvSpPr txBox="1"/>
          <p:nvPr/>
        </p:nvSpPr>
        <p:spPr>
          <a:xfrm>
            <a:off x="455885" y="1391536"/>
            <a:ext cx="7070480" cy="369332"/>
          </a:xfrm>
          <a:prstGeom prst="rect">
            <a:avLst/>
          </a:prstGeom>
          <a:noFill/>
        </p:spPr>
        <p:txBody>
          <a:bodyPr wrap="square" rtlCol="0">
            <a:spAutoFit/>
          </a:bodyPr>
          <a:lstStyle/>
          <a:p>
            <a:r>
              <a:rPr lang="en-IN" dirty="0">
                <a:solidFill>
                  <a:schemeClr val="accent2">
                    <a:lumMod val="20000"/>
                    <a:lumOff val="80000"/>
                  </a:schemeClr>
                </a:solidFill>
                <a:latin typeface="Bahnschrift" panose="020B0502040204020203" pitchFamily="34" charset="0"/>
              </a:rPr>
              <a:t>Function of Interrupt Sense Control(ISC) bits</a:t>
            </a:r>
            <a:endParaRPr lang="en-US" dirty="0">
              <a:solidFill>
                <a:schemeClr val="accent2">
                  <a:lumMod val="20000"/>
                  <a:lumOff val="80000"/>
                </a:schemeClr>
              </a:solidFill>
              <a:latin typeface="Bahnschrift" panose="020B0502040204020203" pitchFamily="34" charset="0"/>
            </a:endParaRPr>
          </a:p>
        </p:txBody>
      </p:sp>
      <p:sp>
        <p:nvSpPr>
          <p:cNvPr id="10" name="TextBox 9">
            <a:extLst>
              <a:ext uri="{FF2B5EF4-FFF2-40B4-BE49-F238E27FC236}">
                <a16:creationId xmlns:a16="http://schemas.microsoft.com/office/drawing/2014/main" id="{B5AEFEBF-9AB9-4985-95A4-0215CD24DD6C}"/>
              </a:ext>
            </a:extLst>
          </p:cNvPr>
          <p:cNvSpPr txBox="1"/>
          <p:nvPr/>
        </p:nvSpPr>
        <p:spPr>
          <a:xfrm>
            <a:off x="139700" y="370876"/>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(Contd..):</a:t>
            </a:r>
          </a:p>
        </p:txBody>
      </p:sp>
      <p:sp>
        <p:nvSpPr>
          <p:cNvPr id="13" name="Flowchart: Connector 12">
            <a:extLst>
              <a:ext uri="{FF2B5EF4-FFF2-40B4-BE49-F238E27FC236}">
                <a16:creationId xmlns:a16="http://schemas.microsoft.com/office/drawing/2014/main" id="{68368D38-4921-40C7-A63F-C45339AB86C9}"/>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rising edge falling edge">
            <a:extLst>
              <a:ext uri="{FF2B5EF4-FFF2-40B4-BE49-F238E27FC236}">
                <a16:creationId xmlns:a16="http://schemas.microsoft.com/office/drawing/2014/main" id="{C70A9A70-C97E-40CA-97F4-383BEABAB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7889" y="4178228"/>
            <a:ext cx="5494548" cy="244047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30A37462-1EB9-434E-A65A-E9A1871F6EA3}"/>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22445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11</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70876"/>
            <a:ext cx="11315700" cy="3754874"/>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(Contd..):</a:t>
            </a: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a:t>
            </a:r>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EIMSK:</a:t>
            </a: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2800" dirty="0">
                <a:solidFill>
                  <a:schemeClr val="accent2">
                    <a:lumMod val="20000"/>
                    <a:lumOff val="80000"/>
                  </a:schemeClr>
                </a:solidFill>
                <a:latin typeface="Bahnschrift" panose="020B0502040204020203" pitchFamily="34" charset="0"/>
              </a:rPr>
              <a:t>EIFR:</a:t>
            </a:r>
            <a:r>
              <a:rPr lang="en-IN" dirty="0">
                <a:solidFill>
                  <a:schemeClr val="accent2">
                    <a:lumMod val="20000"/>
                    <a:lumOff val="80000"/>
                  </a:schemeClr>
                </a:solidFill>
                <a:latin typeface="Bahnschrift" panose="020B0502040204020203" pitchFamily="34" charset="0"/>
              </a:rPr>
              <a:t>  </a:t>
            </a:r>
            <a:endParaRPr lang="en-US" dirty="0">
              <a:solidFill>
                <a:schemeClr val="accent2">
                  <a:lumMod val="20000"/>
                  <a:lumOff val="80000"/>
                </a:schemeClr>
              </a:solidFill>
              <a:latin typeface="Bahnschrift" panose="020B0502040204020203" pitchFamily="34" charset="0"/>
            </a:endParaRPr>
          </a:p>
        </p:txBody>
      </p:sp>
      <p:pic>
        <p:nvPicPr>
          <p:cNvPr id="5" name="Picture 4">
            <a:extLst>
              <a:ext uri="{FF2B5EF4-FFF2-40B4-BE49-F238E27FC236}">
                <a16:creationId xmlns:a16="http://schemas.microsoft.com/office/drawing/2014/main" id="{BDFDD236-6271-4485-A57C-35DCBB71A6C3}"/>
              </a:ext>
            </a:extLst>
          </p:cNvPr>
          <p:cNvPicPr>
            <a:picLocks noChangeAspect="1"/>
          </p:cNvPicPr>
          <p:nvPr/>
        </p:nvPicPr>
        <p:blipFill>
          <a:blip r:embed="rId2"/>
          <a:stretch>
            <a:fillRect/>
          </a:stretch>
        </p:blipFill>
        <p:spPr>
          <a:xfrm>
            <a:off x="1726677" y="1595381"/>
            <a:ext cx="9742578" cy="1142720"/>
          </a:xfrm>
          <a:prstGeom prst="rect">
            <a:avLst/>
          </a:prstGeom>
        </p:spPr>
      </p:pic>
      <p:pic>
        <p:nvPicPr>
          <p:cNvPr id="6" name="Picture 5">
            <a:extLst>
              <a:ext uri="{FF2B5EF4-FFF2-40B4-BE49-F238E27FC236}">
                <a16:creationId xmlns:a16="http://schemas.microsoft.com/office/drawing/2014/main" id="{7662D033-7092-4086-9A64-1B3503B621A3}"/>
              </a:ext>
            </a:extLst>
          </p:cNvPr>
          <p:cNvPicPr>
            <a:picLocks noChangeAspect="1"/>
          </p:cNvPicPr>
          <p:nvPr/>
        </p:nvPicPr>
        <p:blipFill>
          <a:blip r:embed="rId3"/>
          <a:stretch>
            <a:fillRect/>
          </a:stretch>
        </p:blipFill>
        <p:spPr>
          <a:xfrm>
            <a:off x="1670188" y="3625585"/>
            <a:ext cx="9742578" cy="1228157"/>
          </a:xfrm>
          <a:prstGeom prst="rect">
            <a:avLst/>
          </a:prstGeom>
        </p:spPr>
      </p:pic>
      <p:sp>
        <p:nvSpPr>
          <p:cNvPr id="7" name="Flowchart: Connector 6">
            <a:extLst>
              <a:ext uri="{FF2B5EF4-FFF2-40B4-BE49-F238E27FC236}">
                <a16:creationId xmlns:a16="http://schemas.microsoft.com/office/drawing/2014/main" id="{F1E78E83-29F2-43E8-9B99-98DC698F97E5}"/>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F770AF4-0CB0-4F40-A776-B4FA35A378DC}"/>
              </a:ext>
            </a:extLst>
          </p:cNvPr>
          <p:cNvSpPr/>
          <p:nvPr/>
        </p:nvSpPr>
        <p:spPr>
          <a:xfrm>
            <a:off x="2452256" y="2879261"/>
            <a:ext cx="9600044" cy="369332"/>
          </a:xfrm>
          <a:prstGeom prst="rect">
            <a:avLst/>
          </a:prstGeom>
        </p:spPr>
        <p:txBody>
          <a:bodyPr wrap="square">
            <a:spAutoFit/>
          </a:bodyPr>
          <a:lstStyle/>
          <a:p>
            <a:r>
              <a:rPr lang="en-IN" dirty="0">
                <a:solidFill>
                  <a:schemeClr val="bg1"/>
                </a:solidFill>
                <a:latin typeface="Bahnschrift" panose="020B0502040204020203" pitchFamily="34" charset="0"/>
              </a:rPr>
              <a:t>We need to write 1 to the INT1 and INT0 bits in EIMSK to enable the corresponding interrupts.</a:t>
            </a:r>
            <a:endParaRPr lang="en-US" dirty="0">
              <a:solidFill>
                <a:schemeClr val="bg1"/>
              </a:solidFill>
              <a:latin typeface="Bahnschrift" panose="020B0502040204020203" pitchFamily="34" charset="0"/>
            </a:endParaRPr>
          </a:p>
        </p:txBody>
      </p:sp>
      <p:sp>
        <p:nvSpPr>
          <p:cNvPr id="12" name="TextBox 11">
            <a:extLst>
              <a:ext uri="{FF2B5EF4-FFF2-40B4-BE49-F238E27FC236}">
                <a16:creationId xmlns:a16="http://schemas.microsoft.com/office/drawing/2014/main" id="{AA2EE5A4-202E-4818-930D-2FEF2E508FCF}"/>
              </a:ext>
            </a:extLst>
          </p:cNvPr>
          <p:cNvSpPr txBox="1"/>
          <p:nvPr/>
        </p:nvSpPr>
        <p:spPr>
          <a:xfrm>
            <a:off x="790973" y="5249992"/>
            <a:ext cx="11040808" cy="646331"/>
          </a:xfrm>
          <a:prstGeom prst="rect">
            <a:avLst/>
          </a:prstGeom>
          <a:noFill/>
        </p:spPr>
        <p:txBody>
          <a:bodyPr wrap="square" rtlCol="0">
            <a:spAutoFit/>
          </a:bodyPr>
          <a:lstStyle/>
          <a:p>
            <a:r>
              <a:rPr lang="en-IN" dirty="0">
                <a:solidFill>
                  <a:schemeClr val="bg1"/>
                </a:solidFill>
                <a:latin typeface="Bahnschrift" panose="020B0502040204020203" pitchFamily="34" charset="0"/>
              </a:rPr>
              <a:t>In EIFR , there are two bits INTF1 and INTF0 which get set to 1 whenever corresponding interrupt is fired, and get automatically set to 0 once that particular ISR is over.</a:t>
            </a:r>
            <a:endParaRPr lang="en-US" dirty="0">
              <a:solidFill>
                <a:schemeClr val="bg1"/>
              </a:solidFill>
              <a:latin typeface="Bahnschrift" panose="020B0502040204020203" pitchFamily="34" charset="0"/>
            </a:endParaRPr>
          </a:p>
        </p:txBody>
      </p:sp>
      <p:cxnSp>
        <p:nvCxnSpPr>
          <p:cNvPr id="13" name="Straight Arrow Connector 12">
            <a:extLst>
              <a:ext uri="{FF2B5EF4-FFF2-40B4-BE49-F238E27FC236}">
                <a16:creationId xmlns:a16="http://schemas.microsoft.com/office/drawing/2014/main" id="{0E773CD2-9BD5-4662-82ED-530D3B34735B}"/>
              </a:ext>
            </a:extLst>
          </p:cNvPr>
          <p:cNvCxnSpPr>
            <a:cxnSpLocks/>
          </p:cNvCxnSpPr>
          <p:nvPr/>
        </p:nvCxnSpPr>
        <p:spPr>
          <a:xfrm>
            <a:off x="493500" y="5446168"/>
            <a:ext cx="29747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12DDFA8A-F42D-4551-8E83-5A7714E3F7D7}"/>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159844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23B8AFA-9152-4192-880D-B91A3F7A42F6}"/>
              </a:ext>
            </a:extLst>
          </p:cNvPr>
          <p:cNvGrpSpPr/>
          <p:nvPr/>
        </p:nvGrpSpPr>
        <p:grpSpPr>
          <a:xfrm>
            <a:off x="13855" y="1385455"/>
            <a:ext cx="12192001" cy="5518091"/>
            <a:chOff x="-1" y="1357409"/>
            <a:chExt cx="12192001" cy="4917518"/>
          </a:xfrm>
        </p:grpSpPr>
        <p:sp>
          <p:nvSpPr>
            <p:cNvPr id="8" name="Rectangle: Single Corner Snipped 7">
              <a:extLst>
                <a:ext uri="{FF2B5EF4-FFF2-40B4-BE49-F238E27FC236}">
                  <a16:creationId xmlns:a16="http://schemas.microsoft.com/office/drawing/2014/main" id="{B15F43F6-1899-4624-8DCF-F58267CBDB7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E382C0B9-A7DF-40FB-BD11-1131D730800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E67514C4-1943-4287-93EC-44C57E8B5277}"/>
              </a:ext>
            </a:extLst>
          </p:cNvPr>
          <p:cNvSpPr>
            <a:spLocks noGrp="1"/>
          </p:cNvSpPr>
          <p:nvPr>
            <p:ph type="sldNum" sz="quarter" idx="12"/>
          </p:nvPr>
        </p:nvSpPr>
        <p:spPr/>
        <p:txBody>
          <a:bodyPr/>
          <a:lstStyle/>
          <a:p>
            <a:fld id="{C263D6C4-4840-40CC-AC84-17E24B3B7BDE}" type="slidenum">
              <a:rPr lang="en-GB" smtClean="0"/>
              <a:pPr/>
              <a:t>12</a:t>
            </a:fld>
            <a:endParaRPr lang="en-GB" dirty="0"/>
          </a:p>
        </p:txBody>
      </p:sp>
      <p:sp>
        <p:nvSpPr>
          <p:cNvPr id="3" name="TextBox 2">
            <a:extLst>
              <a:ext uri="{FF2B5EF4-FFF2-40B4-BE49-F238E27FC236}">
                <a16:creationId xmlns:a16="http://schemas.microsoft.com/office/drawing/2014/main" id="{F65039F8-4474-43EC-9953-688EF2C9EF31}"/>
              </a:ext>
            </a:extLst>
          </p:cNvPr>
          <p:cNvSpPr txBox="1"/>
          <p:nvPr/>
        </p:nvSpPr>
        <p:spPr>
          <a:xfrm>
            <a:off x="360484" y="542925"/>
            <a:ext cx="11192608" cy="5016758"/>
          </a:xfrm>
          <a:prstGeom prst="rect">
            <a:avLst/>
          </a:prstGeom>
          <a:noFill/>
        </p:spPr>
        <p:txBody>
          <a:bodyPr wrap="square" rtlCol="0">
            <a:spAutoFit/>
          </a:bodyPr>
          <a:lstStyle/>
          <a:p>
            <a:r>
              <a:rPr lang="en-IN" sz="3200">
                <a:solidFill>
                  <a:srgbClr val="FFC000"/>
                </a:solidFill>
                <a:latin typeface="Arial Black" panose="020B0A04020102020204" pitchFamily="34" charset="0"/>
              </a:rPr>
              <a:t>   How to code the interrupts ?</a:t>
            </a: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IN">
              <a:solidFill>
                <a:schemeClr val="accent2">
                  <a:lumMod val="40000"/>
                  <a:lumOff val="60000"/>
                </a:schemeClr>
              </a:solidFill>
              <a:latin typeface="Bahnschrift" panose="020B0502040204020203" pitchFamily="34" charset="0"/>
            </a:endParaRPr>
          </a:p>
          <a:p>
            <a:endParaRPr lang="en-US" dirty="0">
              <a:solidFill>
                <a:schemeClr val="accent2">
                  <a:lumMod val="40000"/>
                  <a:lumOff val="60000"/>
                </a:schemeClr>
              </a:solidFill>
              <a:latin typeface="Bahnschrift" panose="020B0502040204020203" pitchFamily="34" charset="0"/>
            </a:endParaRPr>
          </a:p>
        </p:txBody>
      </p:sp>
      <p:sp>
        <p:nvSpPr>
          <p:cNvPr id="6" name="Flowchart: Connector 5">
            <a:extLst>
              <a:ext uri="{FF2B5EF4-FFF2-40B4-BE49-F238E27FC236}">
                <a16:creationId xmlns:a16="http://schemas.microsoft.com/office/drawing/2014/main" id="{487283D6-6EAA-438E-9643-956409E5B078}"/>
              </a:ext>
            </a:extLst>
          </p:cNvPr>
          <p:cNvSpPr/>
          <p:nvPr/>
        </p:nvSpPr>
        <p:spPr>
          <a:xfrm>
            <a:off x="515566" y="72957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91576C6-68AA-4E91-86E3-2149F124AEC6}"/>
              </a:ext>
            </a:extLst>
          </p:cNvPr>
          <p:cNvSpPr/>
          <p:nvPr/>
        </p:nvSpPr>
        <p:spPr>
          <a:xfrm>
            <a:off x="117586" y="1529162"/>
            <a:ext cx="7454811" cy="3970318"/>
          </a:xfrm>
          <a:prstGeom prst="rect">
            <a:avLst/>
          </a:prstGeom>
        </p:spPr>
        <p:txBody>
          <a:bodyPr wrap="square">
            <a:spAutoFit/>
          </a:bodyPr>
          <a:lstStyle/>
          <a:p>
            <a:r>
              <a:rPr lang="en-IN" dirty="0">
                <a:solidFill>
                  <a:schemeClr val="accent2">
                    <a:lumMod val="20000"/>
                    <a:lumOff val="80000"/>
                  </a:schemeClr>
                </a:solidFill>
                <a:latin typeface="Consolas" panose="020B0609020204030204" pitchFamily="49" charset="0"/>
              </a:rPr>
              <a:t>#include&lt;</a:t>
            </a:r>
            <a:r>
              <a:rPr lang="en-IN" dirty="0" err="1">
                <a:solidFill>
                  <a:schemeClr val="accent2">
                    <a:lumMod val="20000"/>
                    <a:lumOff val="80000"/>
                  </a:schemeClr>
                </a:solidFill>
                <a:latin typeface="Consolas" panose="020B0609020204030204" pitchFamily="49" charset="0"/>
              </a:rPr>
              <a:t>avr</a:t>
            </a:r>
            <a:r>
              <a:rPr lang="en-IN" dirty="0">
                <a:solidFill>
                  <a:schemeClr val="accent2">
                    <a:lumMod val="20000"/>
                    <a:lumOff val="80000"/>
                  </a:schemeClr>
                </a:solidFill>
                <a:latin typeface="Consolas" panose="020B0609020204030204" pitchFamily="49" charset="0"/>
              </a:rPr>
              <a:t>/</a:t>
            </a:r>
            <a:r>
              <a:rPr lang="en-IN" dirty="0" err="1">
                <a:solidFill>
                  <a:schemeClr val="accent2">
                    <a:lumMod val="20000"/>
                    <a:lumOff val="80000"/>
                  </a:schemeClr>
                </a:solidFill>
                <a:latin typeface="Consolas" panose="020B0609020204030204" pitchFamily="49" charset="0"/>
              </a:rPr>
              <a:t>io.h</a:t>
            </a:r>
            <a:r>
              <a:rPr lang="en-IN" dirty="0">
                <a:solidFill>
                  <a:schemeClr val="accent2">
                    <a:lumMod val="20000"/>
                    <a:lumOff val="80000"/>
                  </a:schemeClr>
                </a:solidFill>
                <a:latin typeface="Consolas" panose="020B0609020204030204" pitchFamily="49" charset="0"/>
              </a:rPr>
              <a:t>&gt;</a:t>
            </a:r>
          </a:p>
          <a:p>
            <a:endParaRPr lang="en-IN" dirty="0">
              <a:solidFill>
                <a:schemeClr val="accent2">
                  <a:lumMod val="20000"/>
                  <a:lumOff val="80000"/>
                </a:schemeClr>
              </a:solidFill>
              <a:latin typeface="Consolas" panose="020B0609020204030204" pitchFamily="49" charset="0"/>
            </a:endParaRPr>
          </a:p>
          <a:p>
            <a:r>
              <a:rPr lang="en-IN" dirty="0">
                <a:solidFill>
                  <a:schemeClr val="accent2">
                    <a:lumMod val="20000"/>
                    <a:lumOff val="80000"/>
                  </a:schemeClr>
                </a:solidFill>
                <a:latin typeface="Consolas" panose="020B0609020204030204" pitchFamily="49" charset="0"/>
              </a:rPr>
              <a:t>int main()</a:t>
            </a:r>
          </a:p>
          <a:p>
            <a:r>
              <a:rPr lang="en-IN" dirty="0">
                <a:solidFill>
                  <a:schemeClr val="accent2">
                    <a:lumMod val="20000"/>
                    <a:lumOff val="80000"/>
                  </a:schemeClr>
                </a:solidFill>
                <a:latin typeface="Consolas" panose="020B0609020204030204" pitchFamily="49" charset="0"/>
              </a:rPr>
              <a:t>{</a:t>
            </a:r>
          </a:p>
          <a:p>
            <a:r>
              <a:rPr lang="en-IN" dirty="0">
                <a:solidFill>
                  <a:schemeClr val="accent2">
                    <a:lumMod val="20000"/>
                    <a:lumOff val="80000"/>
                  </a:schemeClr>
                </a:solidFill>
                <a:latin typeface="Consolas" panose="020B0609020204030204" pitchFamily="49" charset="0"/>
              </a:rPr>
              <a:t>	SREG |=1&lt;&lt;I; //</a:t>
            </a:r>
            <a:r>
              <a:rPr lang="en-IN" i="1" dirty="0">
                <a:solidFill>
                  <a:schemeClr val="accent2">
                    <a:lumMod val="20000"/>
                    <a:lumOff val="80000"/>
                  </a:schemeClr>
                </a:solidFill>
                <a:latin typeface="Consolas" panose="020B0609020204030204" pitchFamily="49" charset="0"/>
              </a:rPr>
              <a:t>enables the global interrupt</a:t>
            </a:r>
          </a:p>
          <a:p>
            <a:r>
              <a:rPr lang="en-IN" dirty="0">
                <a:solidFill>
                  <a:schemeClr val="accent2">
                    <a:lumMod val="20000"/>
                    <a:lumOff val="80000"/>
                  </a:schemeClr>
                </a:solidFill>
                <a:latin typeface="Consolas" panose="020B0609020204030204" pitchFamily="49" charset="0"/>
              </a:rPr>
              <a:t>	EIMSK|=1&lt;&lt;INT0|1&lt;&lt;INT1; //</a:t>
            </a:r>
            <a:r>
              <a:rPr lang="en-IN" i="1" dirty="0">
                <a:solidFill>
                  <a:schemeClr val="accent2">
                    <a:lumMod val="20000"/>
                    <a:lumOff val="80000"/>
                  </a:schemeClr>
                </a:solidFill>
                <a:latin typeface="Consolas" panose="020B0609020204030204" pitchFamily="49" charset="0"/>
              </a:rPr>
              <a:t>enabling the interrupts</a:t>
            </a:r>
          </a:p>
          <a:p>
            <a:r>
              <a:rPr lang="en-IN" dirty="0">
                <a:solidFill>
                  <a:schemeClr val="accent2">
                    <a:lumMod val="20000"/>
                    <a:lumOff val="80000"/>
                  </a:schemeClr>
                </a:solidFill>
                <a:latin typeface="Consolas" panose="020B0609020204030204" pitchFamily="49" charset="0"/>
              </a:rPr>
              <a:t>	EICRA |=1&lt;&lt;ISC00|1&lt;&lt;ISC10; //</a:t>
            </a:r>
            <a:r>
              <a:rPr lang="en-IN" i="1" dirty="0">
                <a:solidFill>
                  <a:schemeClr val="accent2">
                    <a:lumMod val="20000"/>
                    <a:lumOff val="80000"/>
                  </a:schemeClr>
                </a:solidFill>
                <a:latin typeface="Consolas" panose="020B0609020204030204" pitchFamily="49" charset="0"/>
              </a:rPr>
              <a:t>setting the input  			//sense to any logical change</a:t>
            </a:r>
          </a:p>
          <a:p>
            <a:r>
              <a:rPr lang="en-IN" dirty="0">
                <a:solidFill>
                  <a:schemeClr val="accent2">
                    <a:lumMod val="20000"/>
                    <a:lumOff val="80000"/>
                  </a:schemeClr>
                </a:solidFill>
                <a:latin typeface="Consolas" panose="020B0609020204030204" pitchFamily="49" charset="0"/>
              </a:rPr>
              <a:t>	</a:t>
            </a:r>
          </a:p>
          <a:p>
            <a:r>
              <a:rPr lang="en-IN" dirty="0">
                <a:solidFill>
                  <a:schemeClr val="accent2">
                    <a:lumMod val="20000"/>
                    <a:lumOff val="80000"/>
                  </a:schemeClr>
                </a:solidFill>
                <a:latin typeface="Consolas" panose="020B0609020204030204" pitchFamily="49" charset="0"/>
              </a:rPr>
              <a:t>	while(1)</a:t>
            </a:r>
          </a:p>
          <a:p>
            <a:r>
              <a:rPr lang="en-IN" dirty="0">
                <a:solidFill>
                  <a:schemeClr val="accent2">
                    <a:lumMod val="20000"/>
                    <a:lumOff val="80000"/>
                  </a:schemeClr>
                </a:solidFill>
                <a:latin typeface="Consolas" panose="020B0609020204030204" pitchFamily="49" charset="0"/>
              </a:rPr>
              <a:t>	{</a:t>
            </a:r>
          </a:p>
          <a:p>
            <a:r>
              <a:rPr lang="en-IN" dirty="0">
                <a:solidFill>
                  <a:schemeClr val="accent2">
                    <a:lumMod val="20000"/>
                    <a:lumOff val="80000"/>
                  </a:schemeClr>
                </a:solidFill>
                <a:latin typeface="Consolas" panose="020B0609020204030204" pitchFamily="49" charset="0"/>
              </a:rPr>
              <a:t>	   /* body of the code*/</a:t>
            </a:r>
          </a:p>
          <a:p>
            <a:r>
              <a:rPr lang="en-IN" dirty="0">
                <a:solidFill>
                  <a:schemeClr val="accent2">
                    <a:lumMod val="20000"/>
                    <a:lumOff val="80000"/>
                  </a:schemeClr>
                </a:solidFill>
                <a:latin typeface="Consolas" panose="020B0609020204030204" pitchFamily="49" charset="0"/>
              </a:rPr>
              <a:t>	}</a:t>
            </a:r>
            <a:endParaRPr lang="en-IN" sz="1400" dirty="0">
              <a:solidFill>
                <a:schemeClr val="accent2">
                  <a:lumMod val="20000"/>
                  <a:lumOff val="80000"/>
                </a:schemeClr>
              </a:solidFill>
              <a:latin typeface="Consolas" panose="020B0609020204030204" pitchFamily="49" charset="0"/>
            </a:endParaRPr>
          </a:p>
          <a:p>
            <a:r>
              <a:rPr lang="en-IN" dirty="0">
                <a:solidFill>
                  <a:schemeClr val="accent2">
                    <a:lumMod val="20000"/>
                    <a:lumOff val="80000"/>
                  </a:schemeClr>
                </a:solidFill>
                <a:latin typeface="Consolas" panose="020B0609020204030204" pitchFamily="49" charset="0"/>
              </a:rPr>
              <a:t>}</a:t>
            </a:r>
            <a:endParaRPr lang="en-IN" dirty="0">
              <a:solidFill>
                <a:schemeClr val="accent2">
                  <a:lumMod val="40000"/>
                  <a:lumOff val="60000"/>
                </a:schemeClr>
              </a:solidFill>
              <a:latin typeface="Consolas" panose="020B0609020204030204" pitchFamily="49" charset="0"/>
            </a:endParaRPr>
          </a:p>
        </p:txBody>
      </p:sp>
      <p:sp>
        <p:nvSpPr>
          <p:cNvPr id="12" name="Rectangle 11">
            <a:extLst>
              <a:ext uri="{FF2B5EF4-FFF2-40B4-BE49-F238E27FC236}">
                <a16:creationId xmlns:a16="http://schemas.microsoft.com/office/drawing/2014/main" id="{20F6C9F9-1F79-453F-86B4-F30B8E0D3513}"/>
              </a:ext>
            </a:extLst>
          </p:cNvPr>
          <p:cNvSpPr/>
          <p:nvPr/>
        </p:nvSpPr>
        <p:spPr>
          <a:xfrm>
            <a:off x="7735062" y="1562833"/>
            <a:ext cx="3737798" cy="1754326"/>
          </a:xfrm>
          <a:prstGeom prst="rect">
            <a:avLst/>
          </a:prstGeom>
        </p:spPr>
        <p:txBody>
          <a:bodyPr wrap="square">
            <a:spAutoFit/>
          </a:bodyPr>
          <a:lstStyle/>
          <a:p>
            <a:r>
              <a:rPr lang="en-IN" dirty="0">
                <a:solidFill>
                  <a:schemeClr val="accent2">
                    <a:lumMod val="20000"/>
                    <a:lumOff val="80000"/>
                  </a:schemeClr>
                </a:solidFill>
                <a:latin typeface="Consolas" panose="020B0609020204030204" pitchFamily="49" charset="0"/>
              </a:rPr>
              <a:t>ISR(INT0_vect)   </a:t>
            </a:r>
          </a:p>
          <a:p>
            <a:r>
              <a:rPr lang="en-IN" dirty="0">
                <a:solidFill>
                  <a:schemeClr val="accent2">
                    <a:lumMod val="20000"/>
                    <a:lumOff val="80000"/>
                  </a:schemeClr>
                </a:solidFill>
                <a:latin typeface="Consolas" panose="020B0609020204030204" pitchFamily="49" charset="0"/>
              </a:rPr>
              <a:t>{</a:t>
            </a:r>
          </a:p>
          <a:p>
            <a:r>
              <a:rPr lang="en-IN" dirty="0">
                <a:solidFill>
                  <a:schemeClr val="accent2">
                    <a:lumMod val="20000"/>
                    <a:lumOff val="80000"/>
                  </a:schemeClr>
                </a:solidFill>
                <a:latin typeface="Consolas" panose="020B0609020204030204" pitchFamily="49" charset="0"/>
              </a:rPr>
              <a:t>    /*code*/</a:t>
            </a:r>
          </a:p>
          <a:p>
            <a:r>
              <a:rPr lang="en-IN" dirty="0">
                <a:solidFill>
                  <a:schemeClr val="accent2">
                    <a:lumMod val="20000"/>
                    <a:lumOff val="80000"/>
                  </a:schemeClr>
                </a:solidFill>
                <a:latin typeface="Consolas" panose="020B0609020204030204" pitchFamily="49" charset="0"/>
              </a:rPr>
              <a:t>}	</a:t>
            </a:r>
            <a:r>
              <a:rPr lang="en-IN" dirty="0">
                <a:solidFill>
                  <a:schemeClr val="accent2">
                    <a:lumMod val="40000"/>
                    <a:lumOff val="60000"/>
                  </a:schemeClr>
                </a:solidFill>
                <a:latin typeface="Consolas" panose="020B0609020204030204" pitchFamily="49" charset="0"/>
              </a:rPr>
              <a:t>			          </a:t>
            </a:r>
          </a:p>
          <a:p>
            <a:r>
              <a:rPr lang="en-IN" dirty="0">
                <a:solidFill>
                  <a:schemeClr val="accent2">
                    <a:lumMod val="40000"/>
                    <a:lumOff val="60000"/>
                  </a:schemeClr>
                </a:solidFill>
                <a:latin typeface="Consolas" panose="020B0609020204030204" pitchFamily="49" charset="0"/>
              </a:rPr>
              <a:t>	</a:t>
            </a:r>
          </a:p>
        </p:txBody>
      </p:sp>
      <p:cxnSp>
        <p:nvCxnSpPr>
          <p:cNvPr id="14" name="Straight Connector 13">
            <a:extLst>
              <a:ext uri="{FF2B5EF4-FFF2-40B4-BE49-F238E27FC236}">
                <a16:creationId xmlns:a16="http://schemas.microsoft.com/office/drawing/2014/main" id="{D24844FF-C6BB-4B05-8DA6-D1C860B925C5}"/>
              </a:ext>
            </a:extLst>
          </p:cNvPr>
          <p:cNvCxnSpPr/>
          <p:nvPr/>
        </p:nvCxnSpPr>
        <p:spPr>
          <a:xfrm>
            <a:off x="7443805" y="1562833"/>
            <a:ext cx="0" cy="475224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BEF9407-CFC5-47A2-97A6-A9587FA72049}"/>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90425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13</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658194"/>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Internal Interrupts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833149"/>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extBox 4">
            <a:extLst>
              <a:ext uri="{FF2B5EF4-FFF2-40B4-BE49-F238E27FC236}">
                <a16:creationId xmlns:a16="http://schemas.microsoft.com/office/drawing/2014/main" id="{ADEAF06E-9A02-45DF-ABEC-61D43729862C}"/>
              </a:ext>
            </a:extLst>
          </p:cNvPr>
          <p:cNvSpPr txBox="1"/>
          <p:nvPr/>
        </p:nvSpPr>
        <p:spPr>
          <a:xfrm>
            <a:off x="1011381" y="1789623"/>
            <a:ext cx="5732467" cy="1938992"/>
          </a:xfrm>
          <a:prstGeom prst="rect">
            <a:avLst/>
          </a:prstGeom>
          <a:noFill/>
        </p:spPr>
        <p:txBody>
          <a:bodyPr wrap="none" rtlCol="0">
            <a:spAutoFit/>
          </a:bodyPr>
          <a:lstStyle/>
          <a:p>
            <a:pPr marL="285750" indent="-285750">
              <a:buFont typeface="Wingdings" panose="05000000000000000000" pitchFamily="2" charset="2"/>
              <a:buChar char="v"/>
            </a:pPr>
            <a:r>
              <a:rPr lang="en-IN" sz="2400" dirty="0">
                <a:solidFill>
                  <a:schemeClr val="bg1"/>
                </a:solidFill>
              </a:rPr>
              <a:t>Here we will see only Timer Interrupts.</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Timer has 2 interrupt associated with it</a:t>
            </a:r>
          </a:p>
          <a:p>
            <a:pPr marL="1714500" lvl="3" indent="-342900">
              <a:buFont typeface="Wingdings" panose="05000000000000000000" pitchFamily="2" charset="2"/>
              <a:buChar char="q"/>
            </a:pPr>
            <a:r>
              <a:rPr lang="en-IN" sz="2400" dirty="0">
                <a:solidFill>
                  <a:schemeClr val="bg1"/>
                </a:solidFill>
              </a:rPr>
              <a:t> Timer overflow Interrupt</a:t>
            </a:r>
          </a:p>
          <a:p>
            <a:pPr marL="1714500" lvl="3" indent="-342900">
              <a:buFont typeface="Wingdings" panose="05000000000000000000" pitchFamily="2" charset="2"/>
              <a:buChar char="q"/>
            </a:pPr>
            <a:r>
              <a:rPr lang="en-IN" sz="2400" dirty="0">
                <a:solidFill>
                  <a:schemeClr val="bg1"/>
                </a:solidFill>
              </a:rPr>
              <a:t> Compare Match Interrupt</a:t>
            </a:r>
          </a:p>
        </p:txBody>
      </p:sp>
      <p:pic>
        <p:nvPicPr>
          <p:cNvPr id="7170" name="Picture 2" descr="Image result for timer interrupts">
            <a:extLst>
              <a:ext uri="{FF2B5EF4-FFF2-40B4-BE49-F238E27FC236}">
                <a16:creationId xmlns:a16="http://schemas.microsoft.com/office/drawing/2014/main" id="{8D096C41-8B95-453D-A7B5-77DE2AFD3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934" y="4144500"/>
            <a:ext cx="5568460" cy="259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22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14</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658194"/>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Timer Overflow Interrupt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833149"/>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5" name="TextBox 4">
            <a:extLst>
              <a:ext uri="{FF2B5EF4-FFF2-40B4-BE49-F238E27FC236}">
                <a16:creationId xmlns:a16="http://schemas.microsoft.com/office/drawing/2014/main" id="{ADEAF06E-9A02-45DF-ABEC-61D43729862C}"/>
              </a:ext>
            </a:extLst>
          </p:cNvPr>
          <p:cNvSpPr txBox="1"/>
          <p:nvPr/>
        </p:nvSpPr>
        <p:spPr>
          <a:xfrm>
            <a:off x="406677" y="1719517"/>
            <a:ext cx="11696215" cy="4524315"/>
          </a:xfrm>
          <a:prstGeom prst="rect">
            <a:avLst/>
          </a:prstGeom>
          <a:noFill/>
        </p:spPr>
        <p:txBody>
          <a:bodyPr wrap="none" rtlCol="0">
            <a:spAutoFit/>
          </a:bodyPr>
          <a:lstStyle/>
          <a:p>
            <a:pPr marL="285750" indent="-285750">
              <a:buFont typeface="Wingdings" panose="05000000000000000000" pitchFamily="2" charset="2"/>
              <a:buChar char="v"/>
            </a:pPr>
            <a:r>
              <a:rPr lang="en-IN" sz="2400" dirty="0">
                <a:solidFill>
                  <a:schemeClr val="bg1"/>
                </a:solidFill>
              </a:rPr>
              <a:t> Whenever Timer Counter overflows Timer overflow flag bit goes high.</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If the Interrupt is enabled then the corresponding interrupt will be fired</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Once the routine is completed the flag bit automatically goes to low.</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The I bit in SREG register should be high to call global interrupts. </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 To do that, include </a:t>
            </a:r>
            <a:r>
              <a:rPr lang="en-IN" sz="2400" dirty="0">
                <a:solidFill>
                  <a:srgbClr val="00B0F0"/>
                </a:solidFill>
                <a:latin typeface="Consolas" panose="020B0609020204030204" pitchFamily="49" charset="0"/>
              </a:rPr>
              <a:t>#include&lt;</a:t>
            </a:r>
            <a:r>
              <a:rPr lang="en-IN" sz="2400" dirty="0" err="1">
                <a:solidFill>
                  <a:srgbClr val="00B0F0"/>
                </a:solidFill>
                <a:latin typeface="Consolas" panose="020B0609020204030204" pitchFamily="49" charset="0"/>
              </a:rPr>
              <a:t>avr</a:t>
            </a:r>
            <a:r>
              <a:rPr lang="en-IN" sz="2400" dirty="0">
                <a:solidFill>
                  <a:srgbClr val="00B0F0"/>
                </a:solidFill>
                <a:latin typeface="Consolas" panose="020B0609020204030204" pitchFamily="49" charset="0"/>
              </a:rPr>
              <a:t>/</a:t>
            </a:r>
            <a:r>
              <a:rPr lang="en-IN" sz="2400" dirty="0" err="1">
                <a:solidFill>
                  <a:srgbClr val="00B0F0"/>
                </a:solidFill>
                <a:latin typeface="Consolas" panose="020B0609020204030204" pitchFamily="49" charset="0"/>
              </a:rPr>
              <a:t>interrupt.h</a:t>
            </a:r>
            <a:r>
              <a:rPr lang="en-IN" sz="2400" dirty="0">
                <a:solidFill>
                  <a:srgbClr val="00B0F0"/>
                </a:solidFill>
                <a:latin typeface="Consolas" panose="020B0609020204030204" pitchFamily="49" charset="0"/>
              </a:rPr>
              <a:t>&gt;</a:t>
            </a:r>
            <a:r>
              <a:rPr lang="en-IN" sz="2400" dirty="0">
                <a:solidFill>
                  <a:srgbClr val="00B0F0"/>
                </a:solidFill>
              </a:rPr>
              <a:t> </a:t>
            </a:r>
            <a:r>
              <a:rPr lang="en-IN" sz="2400" dirty="0">
                <a:solidFill>
                  <a:schemeClr val="bg1"/>
                </a:solidFill>
              </a:rPr>
              <a:t>and in the main() just call once </a:t>
            </a:r>
            <a:br>
              <a:rPr lang="en-IN" sz="2400" dirty="0">
                <a:solidFill>
                  <a:srgbClr val="00B0F0"/>
                </a:solidFill>
              </a:rPr>
            </a:br>
            <a:r>
              <a:rPr lang="en-IN" sz="2400" dirty="0">
                <a:solidFill>
                  <a:srgbClr val="00B0F0"/>
                </a:solidFill>
              </a:rPr>
              <a:t> </a:t>
            </a:r>
            <a:r>
              <a:rPr lang="en-IN" sz="2400" dirty="0">
                <a:solidFill>
                  <a:srgbClr val="00B0F0"/>
                </a:solidFill>
                <a:latin typeface="Consolas" panose="020B0609020204030204" pitchFamily="49" charset="0"/>
              </a:rPr>
              <a:t>sei()</a:t>
            </a:r>
            <a:r>
              <a:rPr lang="en-IN" sz="2400" dirty="0">
                <a:solidFill>
                  <a:srgbClr val="00B0F0"/>
                </a:solidFill>
              </a:rPr>
              <a:t> </a:t>
            </a:r>
            <a:r>
              <a:rPr lang="en-IN" sz="2400" dirty="0">
                <a:solidFill>
                  <a:schemeClr val="bg1"/>
                </a:solidFill>
              </a:rPr>
              <a:t>function. ( Set Interrupt Enable) . </a:t>
            </a:r>
          </a:p>
          <a:p>
            <a:pPr marL="285750" indent="-285750">
              <a:buFont typeface="Wingdings" panose="05000000000000000000" pitchFamily="2" charset="2"/>
              <a:buChar char="v"/>
            </a:pPr>
            <a:endParaRPr lang="en-IN" sz="2400" dirty="0">
              <a:solidFill>
                <a:schemeClr val="bg1"/>
              </a:solidFill>
            </a:endParaRPr>
          </a:p>
          <a:p>
            <a:pPr marL="285750" indent="-285750">
              <a:buFont typeface="Wingdings" panose="05000000000000000000" pitchFamily="2" charset="2"/>
              <a:buChar char="v"/>
            </a:pPr>
            <a:r>
              <a:rPr lang="en-IN" sz="2400" dirty="0">
                <a:solidFill>
                  <a:schemeClr val="bg1"/>
                </a:solidFill>
              </a:rPr>
              <a:t> Or else you can do this way also  </a:t>
            </a:r>
            <a:r>
              <a:rPr lang="en-IN" sz="2400" dirty="0">
                <a:solidFill>
                  <a:srgbClr val="63B7C6"/>
                </a:solidFill>
                <a:latin typeface="Consolas" panose="020B0609020204030204" pitchFamily="49" charset="0"/>
              </a:rPr>
              <a:t>SREG |=1&lt;&lt;I; </a:t>
            </a:r>
            <a:endParaRPr lang="en-IN" sz="2400" dirty="0">
              <a:solidFill>
                <a:srgbClr val="63B7C6"/>
              </a:solidFill>
            </a:endParaRPr>
          </a:p>
        </p:txBody>
      </p:sp>
    </p:spTree>
    <p:extLst>
      <p:ext uri="{BB962C8B-B14F-4D97-AF65-F5344CB8AC3E}">
        <p14:creationId xmlns:p14="http://schemas.microsoft.com/office/powerpoint/2010/main" val="7877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126975"/>
            <a:ext cx="12192001" cy="577657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15</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39537"/>
            <a:ext cx="11315700"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Toggle Led using Interrupt :</a:t>
            </a:r>
          </a:p>
        </p:txBody>
      </p:sp>
      <p:sp>
        <p:nvSpPr>
          <p:cNvPr id="7" name="Flowchart: Connector 6">
            <a:extLst>
              <a:ext uri="{FF2B5EF4-FFF2-40B4-BE49-F238E27FC236}">
                <a16:creationId xmlns:a16="http://schemas.microsoft.com/office/drawing/2014/main" id="{F1E78E83-29F2-43E8-9B99-98DC698F97E5}"/>
              </a:ext>
            </a:extLst>
          </p:cNvPr>
          <p:cNvSpPr/>
          <p:nvPr/>
        </p:nvSpPr>
        <p:spPr>
          <a:xfrm>
            <a:off x="332213" y="542200"/>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Content Placeholder 2">
            <a:extLst>
              <a:ext uri="{FF2B5EF4-FFF2-40B4-BE49-F238E27FC236}">
                <a16:creationId xmlns:a16="http://schemas.microsoft.com/office/drawing/2014/main" id="{1F653B6C-0FAE-4E86-9F38-74AB39AFAD15}"/>
              </a:ext>
            </a:extLst>
          </p:cNvPr>
          <p:cNvSpPr txBox="1">
            <a:spLocks/>
          </p:cNvSpPr>
          <p:nvPr/>
        </p:nvSpPr>
        <p:spPr>
          <a:xfrm>
            <a:off x="139700" y="1420184"/>
            <a:ext cx="6067136" cy="5437816"/>
          </a:xfrm>
          <a:prstGeom prst="rect">
            <a:avLst/>
          </a:prstGeom>
        </p:spPr>
        <p:txBody>
          <a:bodyPr>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#include&lt;</a:t>
            </a:r>
            <a:r>
              <a:rPr lang="en-US" sz="2000" dirty="0" err="1">
                <a:solidFill>
                  <a:schemeClr val="bg1"/>
                </a:solidFill>
                <a:latin typeface="Consolas" panose="020B0609020204030204" pitchFamily="49" charset="0"/>
                <a:cs typeface="Courier New" panose="02070309020205020404" pitchFamily="49" charset="0"/>
              </a:rPr>
              <a:t>avr</a:t>
            </a:r>
            <a:r>
              <a:rPr lang="en-US" sz="2000" dirty="0">
                <a:solidFill>
                  <a:schemeClr val="bg1"/>
                </a:solidFill>
                <a:latin typeface="Consolas" panose="020B0609020204030204" pitchFamily="49" charset="0"/>
                <a:cs typeface="Courier New" panose="02070309020205020404" pitchFamily="49" charset="0"/>
              </a:rPr>
              <a:t>/</a:t>
            </a:r>
            <a:r>
              <a:rPr lang="en-US" sz="2000" dirty="0" err="1">
                <a:solidFill>
                  <a:schemeClr val="bg1"/>
                </a:solidFill>
                <a:latin typeface="Consolas" panose="020B0609020204030204" pitchFamily="49" charset="0"/>
                <a:cs typeface="Courier New" panose="02070309020205020404" pitchFamily="49" charset="0"/>
              </a:rPr>
              <a:t>io.h</a:t>
            </a:r>
            <a:r>
              <a:rPr lang="en-US" sz="2000" dirty="0">
                <a:solidFill>
                  <a:schemeClr val="bg1"/>
                </a:solidFill>
                <a:latin typeface="Consolas" panose="020B0609020204030204" pitchFamily="49" charset="0"/>
                <a:cs typeface="Courier New" panose="02070309020205020404" pitchFamily="49" charset="0"/>
              </a:rPr>
              <a:t>&gt;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#include&lt;</a:t>
            </a:r>
            <a:r>
              <a:rPr lang="en-US" sz="2000" dirty="0" err="1">
                <a:solidFill>
                  <a:schemeClr val="bg1"/>
                </a:solidFill>
                <a:latin typeface="Consolas" panose="020B0609020204030204" pitchFamily="49" charset="0"/>
                <a:cs typeface="Courier New" panose="02070309020205020404" pitchFamily="49" charset="0"/>
              </a:rPr>
              <a:t>avr</a:t>
            </a:r>
            <a:r>
              <a:rPr lang="en-US" sz="2000" dirty="0">
                <a:solidFill>
                  <a:schemeClr val="bg1"/>
                </a:solidFill>
                <a:latin typeface="Consolas" panose="020B0609020204030204" pitchFamily="49" charset="0"/>
                <a:cs typeface="Courier New" panose="02070309020205020404" pitchFamily="49" charset="0"/>
              </a:rPr>
              <a:t>/</a:t>
            </a:r>
            <a:r>
              <a:rPr lang="en-US" sz="2000" dirty="0" err="1">
                <a:solidFill>
                  <a:schemeClr val="bg1"/>
                </a:solidFill>
                <a:latin typeface="Consolas" panose="020B0609020204030204" pitchFamily="49" charset="0"/>
                <a:cs typeface="Courier New" panose="02070309020205020404" pitchFamily="49" charset="0"/>
              </a:rPr>
              <a:t>interrupt.h</a:t>
            </a:r>
            <a:r>
              <a:rPr lang="en-US" sz="2000" dirty="0">
                <a:solidFill>
                  <a:schemeClr val="bg1"/>
                </a:solidFill>
                <a:latin typeface="Consolas" panose="020B0609020204030204" pitchFamily="49" charset="0"/>
                <a:cs typeface="Courier New" panose="02070309020205020404" pitchFamily="49" charset="0"/>
              </a:rPr>
              <a:t>&gt;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volatile int count=0;</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ISR(TIMER0_OVF_vect) {</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    ++k;</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int main()</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DDRB = 0x00;</a:t>
            </a:r>
          </a:p>
          <a:p>
            <a:pPr marL="0" indent="0">
              <a:lnSpc>
                <a:spcPct val="120000"/>
              </a:lnSpc>
              <a:buFont typeface="Arial" panose="020B0604020202020204" pitchFamily="34" charset="0"/>
              <a:buNone/>
            </a:pPr>
            <a:r>
              <a:rPr lang="en-US" sz="2000" dirty="0">
                <a:solidFill>
                  <a:schemeClr val="bg1"/>
                </a:solidFill>
                <a:latin typeface="Consolas" panose="020B0609020204030204" pitchFamily="49" charset="0"/>
                <a:cs typeface="Courier New" panose="02070309020205020404" pitchFamily="49" charset="0"/>
              </a:rPr>
              <a:t>TCCR0A = 0x00;</a:t>
            </a:r>
          </a:p>
        </p:txBody>
      </p:sp>
      <p:sp>
        <p:nvSpPr>
          <p:cNvPr id="4" name="Rectangle 3">
            <a:extLst>
              <a:ext uri="{FF2B5EF4-FFF2-40B4-BE49-F238E27FC236}">
                <a16:creationId xmlns:a16="http://schemas.microsoft.com/office/drawing/2014/main" id="{A6CA3E2A-2AFA-4D5C-A6D4-7AD3032C5EAC}"/>
              </a:ext>
            </a:extLst>
          </p:cNvPr>
          <p:cNvSpPr/>
          <p:nvPr/>
        </p:nvSpPr>
        <p:spPr>
          <a:xfrm>
            <a:off x="6539345" y="1764070"/>
            <a:ext cx="6096000" cy="4308872"/>
          </a:xfrm>
          <a:prstGeom prst="rect">
            <a:avLst/>
          </a:prstGeom>
        </p:spPr>
        <p:txBody>
          <a:bodyPr>
            <a:spAutoFit/>
          </a:bodyPr>
          <a:lstStyle/>
          <a:p>
            <a:pPr>
              <a:lnSpc>
                <a:spcPct val="120000"/>
              </a:lnSpc>
            </a:pPr>
            <a:r>
              <a:rPr lang="en-IN" sz="2000" dirty="0">
                <a:solidFill>
                  <a:schemeClr val="bg1"/>
                </a:solidFill>
                <a:latin typeface="Consolas" panose="020B0609020204030204" pitchFamily="49" charset="0"/>
                <a:cs typeface="Courier New" panose="02070309020205020404" pitchFamily="49" charset="0"/>
              </a:rPr>
              <a:t>TCCR0B= (1&lt;&lt;CS02)|(1&lt;&lt;CS00);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while(1)</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if(k&gt;=200)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PORTB^=0xFF;</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k=0;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 return 0;</a:t>
            </a:r>
          </a:p>
          <a:p>
            <a:pPr>
              <a:spcBef>
                <a:spcPts val="600"/>
              </a:spcBef>
              <a:buNone/>
            </a:pPr>
            <a:r>
              <a:rPr lang="en-IN" sz="2000" dirty="0">
                <a:solidFill>
                  <a:schemeClr val="bg1"/>
                </a:solidFill>
                <a:latin typeface="Consolas" panose="020B0609020204030204" pitchFamily="49" charset="0"/>
                <a:cs typeface="Courier New" panose="02070309020205020404" pitchFamily="49" charset="0"/>
              </a:rPr>
              <a:t>}</a:t>
            </a:r>
            <a:endParaRPr lang="en-IN" sz="2000" dirty="0">
              <a:solidFill>
                <a:schemeClr val="bg1"/>
              </a:solidFill>
              <a:latin typeface="Consolas" panose="020B0609020204030204" pitchFamily="49" charset="0"/>
            </a:endParaRPr>
          </a:p>
          <a:p>
            <a:pPr>
              <a:spcBef>
                <a:spcPts val="600"/>
              </a:spcBef>
              <a:buNone/>
            </a:pPr>
            <a:endParaRPr lang="en-US" sz="2000" dirty="0">
              <a:solidFill>
                <a:schemeClr val="bg1"/>
              </a:solidFill>
              <a:latin typeface="Consolas" panose="020B0609020204030204" pitchFamily="49" charset="0"/>
              <a:cs typeface="Calibri Light" panose="020F0302020204030204" pitchFamily="34" charset="0"/>
            </a:endParaRPr>
          </a:p>
        </p:txBody>
      </p:sp>
      <p:cxnSp>
        <p:nvCxnSpPr>
          <p:cNvPr id="13" name="Straight Connector 12">
            <a:extLst>
              <a:ext uri="{FF2B5EF4-FFF2-40B4-BE49-F238E27FC236}">
                <a16:creationId xmlns:a16="http://schemas.microsoft.com/office/drawing/2014/main" id="{51016D74-03A3-4577-901D-F8CECDF52FDA}"/>
              </a:ext>
            </a:extLst>
          </p:cNvPr>
          <p:cNvCxnSpPr/>
          <p:nvPr/>
        </p:nvCxnSpPr>
        <p:spPr>
          <a:xfrm>
            <a:off x="5352118" y="1916369"/>
            <a:ext cx="0" cy="4197782"/>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0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48F1B16-151C-4706-B7AB-6C82759179B6}"/>
              </a:ext>
            </a:extLst>
          </p:cNvPr>
          <p:cNvGrpSpPr/>
          <p:nvPr/>
        </p:nvGrpSpPr>
        <p:grpSpPr>
          <a:xfrm>
            <a:off x="13855" y="1168237"/>
            <a:ext cx="12192001" cy="5707902"/>
            <a:chOff x="-1" y="1357409"/>
            <a:chExt cx="12192001" cy="4917518"/>
          </a:xfrm>
        </p:grpSpPr>
        <p:sp>
          <p:nvSpPr>
            <p:cNvPr id="6" name="Rectangle: Single Corner Snipped 5">
              <a:extLst>
                <a:ext uri="{FF2B5EF4-FFF2-40B4-BE49-F238E27FC236}">
                  <a16:creationId xmlns:a16="http://schemas.microsoft.com/office/drawing/2014/main" id="{EA5E15FB-D00D-43D4-9A1C-FAB2D30D99F0}"/>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7" name="Rectangle: Single Corner Snipped 6">
              <a:extLst>
                <a:ext uri="{FF2B5EF4-FFF2-40B4-BE49-F238E27FC236}">
                  <a16:creationId xmlns:a16="http://schemas.microsoft.com/office/drawing/2014/main" id="{98CE1539-1444-4D71-B494-B99CFB1447F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7B2CBD75-A7FD-4388-BCD9-F6EBFFC1CB38}"/>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
        <p:nvSpPr>
          <p:cNvPr id="3" name="TextBox 2">
            <a:extLst>
              <a:ext uri="{FF2B5EF4-FFF2-40B4-BE49-F238E27FC236}">
                <a16:creationId xmlns:a16="http://schemas.microsoft.com/office/drawing/2014/main" id="{2F7B09AE-6A5B-4357-B520-72ACFF5E8A1F}"/>
              </a:ext>
            </a:extLst>
          </p:cNvPr>
          <p:cNvSpPr txBox="1"/>
          <p:nvPr/>
        </p:nvSpPr>
        <p:spPr>
          <a:xfrm>
            <a:off x="713509" y="1638360"/>
            <a:ext cx="11076709" cy="4154984"/>
          </a:xfrm>
          <a:prstGeom prst="rect">
            <a:avLst/>
          </a:prstGeom>
          <a:noFill/>
        </p:spPr>
        <p:txBody>
          <a:bodyPr wrap="square" rtlCol="0">
            <a:spAutoFit/>
          </a:bodyPr>
          <a:lstStyle/>
          <a:p>
            <a:r>
              <a:rPr lang="en-IN" sz="2400" dirty="0">
                <a:solidFill>
                  <a:schemeClr val="bg1"/>
                </a:solidFill>
                <a:latin typeface="Bahnschrift" panose="020B0502040204020203" pitchFamily="34" charset="0"/>
              </a:rPr>
              <a:t>You are reading a book , suddenly a courier guy comes and rings the door bell. The bell raises an alert for you , you put a bookmark , go receive the parcel and come back to start reading. </a:t>
            </a:r>
          </a:p>
          <a:p>
            <a:r>
              <a:rPr lang="en-IN" sz="2400" dirty="0">
                <a:solidFill>
                  <a:schemeClr val="bg1"/>
                </a:solidFill>
                <a:latin typeface="Bahnschrift" panose="020B0502040204020203" pitchFamily="34" charset="0"/>
              </a:rPr>
              <a:t>								</a:t>
            </a:r>
            <a:r>
              <a:rPr lang="en-IN" sz="2400" dirty="0">
                <a:solidFill>
                  <a:srgbClr val="00B0F0"/>
                </a:solidFill>
                <a:latin typeface="Bahnschrift" panose="020B0502040204020203" pitchFamily="34" charset="0"/>
              </a:rPr>
              <a:t>---- Situation 1.</a:t>
            </a:r>
          </a:p>
          <a:p>
            <a:endParaRPr lang="en-IN" sz="2400" dirty="0">
              <a:solidFill>
                <a:schemeClr val="bg1"/>
              </a:solidFill>
              <a:latin typeface="Bahnschrift" panose="020B0502040204020203" pitchFamily="34" charset="0"/>
            </a:endParaRPr>
          </a:p>
          <a:p>
            <a:r>
              <a:rPr lang="en-IN" sz="2400" dirty="0">
                <a:solidFill>
                  <a:schemeClr val="bg1"/>
                </a:solidFill>
                <a:latin typeface="Bahnschrift" panose="020B0502040204020203" pitchFamily="34" charset="0"/>
              </a:rPr>
              <a:t>Now , let’s take another situation. You are expecting an important letter delivery but unfortunately your doorbell is not working. So you have to go and check the letter box after say every half n hour.          </a:t>
            </a:r>
          </a:p>
          <a:p>
            <a:r>
              <a:rPr lang="en-IN" sz="2400" dirty="0">
                <a:solidFill>
                  <a:schemeClr val="bg1"/>
                </a:solidFill>
                <a:latin typeface="Bahnschrift" panose="020B0502040204020203" pitchFamily="34" charset="0"/>
              </a:rPr>
              <a:t>								</a:t>
            </a:r>
            <a:r>
              <a:rPr lang="en-IN" sz="2400" dirty="0">
                <a:solidFill>
                  <a:srgbClr val="00B0F0"/>
                </a:solidFill>
                <a:latin typeface="Bahnschrift" panose="020B0502040204020203" pitchFamily="34" charset="0"/>
              </a:rPr>
              <a:t>--- Situation 2.</a:t>
            </a:r>
          </a:p>
          <a:p>
            <a:endParaRPr lang="en-IN" sz="2400" dirty="0">
              <a:solidFill>
                <a:schemeClr val="bg1"/>
              </a:solidFill>
              <a:latin typeface="Bahnschrift" panose="020B0502040204020203" pitchFamily="34" charset="0"/>
            </a:endParaRPr>
          </a:p>
          <a:p>
            <a:endParaRPr lang="en-IN" sz="2400" dirty="0">
              <a:solidFill>
                <a:schemeClr val="bg1"/>
              </a:solidFill>
              <a:latin typeface="Bahnschrift" panose="020B0502040204020203" pitchFamily="34" charset="0"/>
            </a:endParaRPr>
          </a:p>
        </p:txBody>
      </p:sp>
      <p:sp>
        <p:nvSpPr>
          <p:cNvPr id="4" name="Rectangle 3">
            <a:extLst>
              <a:ext uri="{FF2B5EF4-FFF2-40B4-BE49-F238E27FC236}">
                <a16:creationId xmlns:a16="http://schemas.microsoft.com/office/drawing/2014/main" id="{5192C833-9757-4F49-9D66-40E4663F7CDC}"/>
              </a:ext>
            </a:extLst>
          </p:cNvPr>
          <p:cNvSpPr/>
          <p:nvPr/>
        </p:nvSpPr>
        <p:spPr>
          <a:xfrm>
            <a:off x="533400" y="542925"/>
            <a:ext cx="9092554" cy="584775"/>
          </a:xfrm>
          <a:prstGeom prst="rect">
            <a:avLst/>
          </a:prstGeom>
        </p:spPr>
        <p:txBody>
          <a:bodyPr wrap="none">
            <a:spAutoFit/>
          </a:bodyPr>
          <a:lstStyle/>
          <a:p>
            <a:r>
              <a:rPr lang="en-IN" sz="3200" b="1" dirty="0">
                <a:solidFill>
                  <a:srgbClr val="FFC000"/>
                </a:solidFill>
                <a:latin typeface="Bahnschrift" panose="020B0502040204020203" pitchFamily="34" charset="0"/>
              </a:rPr>
              <a:t>Let us think of a very common real world situation</a:t>
            </a:r>
          </a:p>
        </p:txBody>
      </p:sp>
      <p:pic>
        <p:nvPicPr>
          <p:cNvPr id="8" name="Picture 7">
            <a:extLst>
              <a:ext uri="{FF2B5EF4-FFF2-40B4-BE49-F238E27FC236}">
                <a16:creationId xmlns:a16="http://schemas.microsoft.com/office/drawing/2014/main" id="{7D34B118-C577-49BF-B2A3-C49626464A8E}"/>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107155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A0561C-FEA1-4710-A128-925A5FC32B72}"/>
              </a:ext>
            </a:extLst>
          </p:cNvPr>
          <p:cNvGrpSpPr/>
          <p:nvPr/>
        </p:nvGrpSpPr>
        <p:grpSpPr>
          <a:xfrm>
            <a:off x="13855" y="1012508"/>
            <a:ext cx="12192001" cy="5863631"/>
            <a:chOff x="-1" y="1357409"/>
            <a:chExt cx="12192001" cy="4917518"/>
          </a:xfrm>
        </p:grpSpPr>
        <p:sp>
          <p:nvSpPr>
            <p:cNvPr id="8" name="Rectangle: Single Corner Snipped 7">
              <a:extLst>
                <a:ext uri="{FF2B5EF4-FFF2-40B4-BE49-F238E27FC236}">
                  <a16:creationId xmlns:a16="http://schemas.microsoft.com/office/drawing/2014/main" id="{676B8497-44D2-48DF-80C0-18DAEE81516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9D8D19E0-07FC-467D-B139-4CDC6E51A13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CB8E4BD-4DC8-4BDE-9C26-0A40315777BB}"/>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
        <p:nvSpPr>
          <p:cNvPr id="3" name="TextBox 2">
            <a:extLst>
              <a:ext uri="{FF2B5EF4-FFF2-40B4-BE49-F238E27FC236}">
                <a16:creationId xmlns:a16="http://schemas.microsoft.com/office/drawing/2014/main" id="{2CC40378-B886-4DB7-8A49-4DC12CF0F128}"/>
              </a:ext>
            </a:extLst>
          </p:cNvPr>
          <p:cNvSpPr txBox="1"/>
          <p:nvPr/>
        </p:nvSpPr>
        <p:spPr>
          <a:xfrm>
            <a:off x="553915" y="1212008"/>
            <a:ext cx="11471830" cy="2862322"/>
          </a:xfrm>
          <a:prstGeom prst="rect">
            <a:avLst/>
          </a:prstGeom>
          <a:noFill/>
        </p:spPr>
        <p:txBody>
          <a:bodyPr wrap="square" rtlCol="0">
            <a:spAutoFit/>
          </a:bodyPr>
          <a:lstStyle/>
          <a:p>
            <a:r>
              <a:rPr lang="en-IN" sz="2400" dirty="0">
                <a:solidFill>
                  <a:schemeClr val="bg1"/>
                </a:solidFill>
                <a:latin typeface="Bahnschrift Light" panose="020B0502040204020203" pitchFamily="34" charset="0"/>
              </a:rPr>
              <a:t>So we saw two different situations in the last slide. If you think from an MCU’s point of view the first case is what we called </a:t>
            </a:r>
            <a:r>
              <a:rPr lang="en-IN" sz="2400" b="1" i="1" dirty="0">
                <a:solidFill>
                  <a:srgbClr val="00B0F0"/>
                </a:solidFill>
                <a:latin typeface="Bahnschrift Light" panose="020B0502040204020203" pitchFamily="34" charset="0"/>
              </a:rPr>
              <a:t>Interrupting</a:t>
            </a:r>
            <a:r>
              <a:rPr lang="en-IN" sz="2400" dirty="0">
                <a:solidFill>
                  <a:srgbClr val="00B0F0"/>
                </a:solidFill>
                <a:latin typeface="Bahnschrift Light" panose="020B0502040204020203" pitchFamily="34" charset="0"/>
              </a:rPr>
              <a:t> </a:t>
            </a:r>
            <a:r>
              <a:rPr lang="en-IN" sz="2400" dirty="0">
                <a:solidFill>
                  <a:schemeClr val="bg1"/>
                </a:solidFill>
                <a:latin typeface="Bahnschrift Light" panose="020B0502040204020203" pitchFamily="34" charset="0"/>
              </a:rPr>
              <a:t>, i.e. raising an alarm while the second stage is called </a:t>
            </a:r>
            <a:r>
              <a:rPr lang="en-IN" sz="2400" b="1" i="1" dirty="0">
                <a:solidFill>
                  <a:srgbClr val="00B0F0"/>
                </a:solidFill>
                <a:latin typeface="Bahnschrift Light" panose="020B0502040204020203" pitchFamily="34" charset="0"/>
              </a:rPr>
              <a:t>Polling</a:t>
            </a:r>
            <a:r>
              <a:rPr lang="en-IN" sz="2400" dirty="0">
                <a:solidFill>
                  <a:srgbClr val="00B0F0"/>
                </a:solidFill>
                <a:latin typeface="Bahnschrift Light" panose="020B0502040204020203" pitchFamily="34" charset="0"/>
              </a:rPr>
              <a:t> </a:t>
            </a:r>
            <a:r>
              <a:rPr lang="en-IN" sz="2400" dirty="0">
                <a:solidFill>
                  <a:schemeClr val="bg1"/>
                </a:solidFill>
                <a:latin typeface="Bahnschrift Light" panose="020B0502040204020203" pitchFamily="34" charset="0"/>
              </a:rPr>
              <a:t>– waiting for a particular event to happen in order to move to next event.</a:t>
            </a:r>
          </a:p>
          <a:p>
            <a:endParaRPr lang="en-IN" u="sng" dirty="0">
              <a:solidFill>
                <a:schemeClr val="accent2">
                  <a:lumMod val="40000"/>
                  <a:lumOff val="60000"/>
                </a:schemeClr>
              </a:solidFill>
              <a:latin typeface="Bahnschrift Light" panose="020B0502040204020203" pitchFamily="34" charset="0"/>
            </a:endParaRPr>
          </a:p>
          <a:p>
            <a:endParaRPr lang="en-IN" u="sng" dirty="0">
              <a:solidFill>
                <a:schemeClr val="accent2">
                  <a:lumMod val="40000"/>
                  <a:lumOff val="60000"/>
                </a:schemeClr>
              </a:solidFill>
              <a:latin typeface="Bahnschrift Light" panose="020B0502040204020203" pitchFamily="34" charset="0"/>
            </a:endParaRPr>
          </a:p>
          <a:p>
            <a:r>
              <a:rPr lang="en-IN" sz="2400" dirty="0">
                <a:solidFill>
                  <a:schemeClr val="accent2">
                    <a:lumMod val="40000"/>
                    <a:lumOff val="60000"/>
                  </a:schemeClr>
                </a:solidFill>
                <a:latin typeface="Bahnschrift" panose="020B0502040204020203" pitchFamily="34" charset="0"/>
              </a:rPr>
              <a:t>Now that you know two terms – </a:t>
            </a:r>
            <a:r>
              <a:rPr lang="en-IN" sz="2400" u="sng" dirty="0">
                <a:solidFill>
                  <a:schemeClr val="accent2">
                    <a:lumMod val="40000"/>
                    <a:lumOff val="60000"/>
                  </a:schemeClr>
                </a:solidFill>
                <a:latin typeface="Bahnschrift" panose="020B0502040204020203" pitchFamily="34" charset="0"/>
              </a:rPr>
              <a:t>interrupt</a:t>
            </a:r>
            <a:r>
              <a:rPr lang="en-IN" sz="2400" dirty="0">
                <a:solidFill>
                  <a:schemeClr val="accent2">
                    <a:lumMod val="40000"/>
                    <a:lumOff val="60000"/>
                  </a:schemeClr>
                </a:solidFill>
                <a:latin typeface="Bahnschrift" panose="020B0502040204020203" pitchFamily="34" charset="0"/>
              </a:rPr>
              <a:t> &amp; </a:t>
            </a:r>
            <a:r>
              <a:rPr lang="en-IN" sz="2400" u="sng" dirty="0">
                <a:solidFill>
                  <a:schemeClr val="accent2">
                    <a:lumMod val="40000"/>
                    <a:lumOff val="60000"/>
                  </a:schemeClr>
                </a:solidFill>
                <a:latin typeface="Bahnschrift" panose="020B0502040204020203" pitchFamily="34" charset="0"/>
              </a:rPr>
              <a:t>polling</a:t>
            </a:r>
            <a:r>
              <a:rPr lang="en-IN" sz="2400" dirty="0">
                <a:solidFill>
                  <a:schemeClr val="accent2">
                    <a:lumMod val="40000"/>
                    <a:lumOff val="60000"/>
                  </a:schemeClr>
                </a:solidFill>
                <a:latin typeface="Bahnschrift" panose="020B0502040204020203" pitchFamily="34" charset="0"/>
              </a:rPr>
              <a:t> and their difference , let us see </a:t>
            </a:r>
            <a:r>
              <a:rPr lang="en-IN" sz="2400" dirty="0">
                <a:solidFill>
                  <a:srgbClr val="FFC000"/>
                </a:solidFill>
                <a:latin typeface="Bahnschrift" panose="020B0502040204020203" pitchFamily="34" charset="0"/>
              </a:rPr>
              <a:t>why do we need interrupts ? </a:t>
            </a:r>
            <a:r>
              <a:rPr lang="en-IN" sz="2400" dirty="0">
                <a:solidFill>
                  <a:schemeClr val="accent2">
                    <a:lumMod val="40000"/>
                    <a:lumOff val="60000"/>
                  </a:schemeClr>
                </a:solidFill>
                <a:latin typeface="Bahnschrift" panose="020B0502040204020203" pitchFamily="34" charset="0"/>
              </a:rPr>
              <a:t> </a:t>
            </a:r>
          </a:p>
        </p:txBody>
      </p:sp>
      <p:pic>
        <p:nvPicPr>
          <p:cNvPr id="2050" name="Picture 2" descr="Image result for inquisitive emoticon">
            <a:extLst>
              <a:ext uri="{FF2B5EF4-FFF2-40B4-BE49-F238E27FC236}">
                <a16:creationId xmlns:a16="http://schemas.microsoft.com/office/drawing/2014/main" id="{E48EC4CE-8B20-4F6F-9726-B4E2A3AB704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762" b="92177" l="2959" r="95858">
                        <a14:foregroundMark x1="51282" y1="10884" x2="60947" y2="6122"/>
                        <a14:foregroundMark x1="66864" y1="67347" x2="29783" y2="60884"/>
                        <a14:foregroundMark x1="29783" y1="60884" x2="47337" y2="70748"/>
                        <a14:foregroundMark x1="47337" y1="70748" x2="30966" y2="60204"/>
                        <a14:foregroundMark x1="30966" y1="60204" x2="50690" y2="71088"/>
                        <a14:foregroundMark x1="50690" y1="71088" x2="69625" y2="67007"/>
                        <a14:foregroundMark x1="69625" y1="67007" x2="52465" y2="80272"/>
                        <a14:foregroundMark x1="52465" y1="80272" x2="34517" y2="72789"/>
                        <a14:foregroundMark x1="34517" y1="72789" x2="48126" y2="92177"/>
                        <a14:foregroundMark x1="48126" y1="92177" x2="64892" y2="84694"/>
                        <a14:foregroundMark x1="64892" y1="84694" x2="72584" y2="65306"/>
                        <a14:foregroundMark x1="8284" y1="58844" x2="8679" y2="35714"/>
                        <a14:foregroundMark x1="9270" y1="58844" x2="5917" y2="87755"/>
                        <a14:foregroundMark x1="5917" y1="87755" x2="14201" y2="59524"/>
                        <a14:foregroundMark x1="14201" y1="59524" x2="14201" y2="59184"/>
                        <a14:foregroundMark x1="2959" y1="69048" x2="2959" y2="80272"/>
                        <a14:foregroundMark x1="60947" y1="8844" x2="43590" y2="6122"/>
                        <a14:foregroundMark x1="43590" y1="6122" x2="61341" y2="5102"/>
                        <a14:foregroundMark x1="61341" y1="5102" x2="62525" y2="7143"/>
                        <a14:foregroundMark x1="92110" y1="60204" x2="86982" y2="59184"/>
                        <a14:foregroundMark x1="95858" y1="67007" x2="94675" y2="88435"/>
                      </a14:backgroundRemoval>
                    </a14:imgEffect>
                  </a14:imgLayer>
                </a14:imgProps>
              </a:ext>
              <a:ext uri="{28A0092B-C50C-407E-A947-70E740481C1C}">
                <a14:useLocalDpi xmlns:a14="http://schemas.microsoft.com/office/drawing/2010/main" val="0"/>
              </a:ext>
            </a:extLst>
          </a:blip>
          <a:srcRect/>
          <a:stretch>
            <a:fillRect/>
          </a:stretch>
        </p:blipFill>
        <p:spPr bwMode="auto">
          <a:xfrm>
            <a:off x="7881453" y="4114419"/>
            <a:ext cx="2985217" cy="17310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11F4C21-6E69-41DA-9DB4-3BA6BABBA9B3}"/>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80630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5A0561C-FEA1-4710-A128-925A5FC32B72}"/>
              </a:ext>
            </a:extLst>
          </p:cNvPr>
          <p:cNvGrpSpPr/>
          <p:nvPr/>
        </p:nvGrpSpPr>
        <p:grpSpPr>
          <a:xfrm>
            <a:off x="13855" y="1377355"/>
            <a:ext cx="12192001" cy="5498784"/>
            <a:chOff x="-1" y="1357409"/>
            <a:chExt cx="12192001" cy="4917518"/>
          </a:xfrm>
        </p:grpSpPr>
        <p:sp>
          <p:nvSpPr>
            <p:cNvPr id="8" name="Rectangle: Single Corner Snipped 7">
              <a:extLst>
                <a:ext uri="{FF2B5EF4-FFF2-40B4-BE49-F238E27FC236}">
                  <a16:creationId xmlns:a16="http://schemas.microsoft.com/office/drawing/2014/main" id="{676B8497-44D2-48DF-80C0-18DAEE81516A}"/>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9" name="Rectangle: Single Corner Snipped 8">
              <a:extLst>
                <a:ext uri="{FF2B5EF4-FFF2-40B4-BE49-F238E27FC236}">
                  <a16:creationId xmlns:a16="http://schemas.microsoft.com/office/drawing/2014/main" id="{9D8D19E0-07FC-467D-B139-4CDC6E51A139}"/>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0CB8E4BD-4DC8-4BDE-9C26-0A40315777BB}"/>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
        <p:nvSpPr>
          <p:cNvPr id="3" name="TextBox 2">
            <a:extLst>
              <a:ext uri="{FF2B5EF4-FFF2-40B4-BE49-F238E27FC236}">
                <a16:creationId xmlns:a16="http://schemas.microsoft.com/office/drawing/2014/main" id="{2CC40378-B886-4DB7-8A49-4DC12CF0F128}"/>
              </a:ext>
            </a:extLst>
          </p:cNvPr>
          <p:cNvSpPr txBox="1"/>
          <p:nvPr/>
        </p:nvSpPr>
        <p:spPr>
          <a:xfrm>
            <a:off x="89108" y="1000125"/>
            <a:ext cx="11471830" cy="1354217"/>
          </a:xfrm>
          <a:prstGeom prst="rect">
            <a:avLst/>
          </a:prstGeom>
          <a:noFill/>
        </p:spPr>
        <p:txBody>
          <a:bodyPr wrap="square" rtlCol="0">
            <a:spAutoFit/>
          </a:bodyPr>
          <a:lstStyle/>
          <a:p>
            <a:endParaRPr lang="en-IN" dirty="0">
              <a:solidFill>
                <a:schemeClr val="accent2">
                  <a:lumMod val="40000"/>
                  <a:lumOff val="60000"/>
                </a:schemeClr>
              </a:solidFill>
              <a:latin typeface="Bahnschrift Light" panose="020B0502040204020203" pitchFamily="34" charset="0"/>
            </a:endParaRPr>
          </a:p>
          <a:p>
            <a:endParaRPr lang="en-IN" dirty="0">
              <a:solidFill>
                <a:srgbClr val="FFC000"/>
              </a:solidFill>
              <a:latin typeface="Bahnschrift Light" panose="020B0502040204020203" pitchFamily="34" charset="0"/>
            </a:endParaRPr>
          </a:p>
          <a:p>
            <a:endParaRPr lang="en-IN" dirty="0">
              <a:solidFill>
                <a:srgbClr val="FFC000"/>
              </a:solidFill>
              <a:latin typeface="Bahnschrift Light" panose="020B0502040204020203" pitchFamily="34" charset="0"/>
            </a:endParaRPr>
          </a:p>
          <a:p>
            <a:r>
              <a:rPr lang="en-IN" sz="2800" b="1" dirty="0">
                <a:solidFill>
                  <a:srgbClr val="FFC000"/>
                </a:solidFill>
                <a:latin typeface="Book Antiqua" panose="02040602050305030304" pitchFamily="18" charset="0"/>
              </a:rPr>
              <a:t>ANS:</a:t>
            </a:r>
            <a:r>
              <a:rPr lang="en-IN" dirty="0">
                <a:solidFill>
                  <a:srgbClr val="FFC000"/>
                </a:solidFill>
                <a:latin typeface="Bahnschrift Light" panose="020B0502040204020203" pitchFamily="34" charset="0"/>
              </a:rPr>
              <a:t>   </a:t>
            </a:r>
            <a:endParaRPr lang="en-US" dirty="0">
              <a:solidFill>
                <a:schemeClr val="accent2">
                  <a:lumMod val="40000"/>
                  <a:lumOff val="60000"/>
                </a:schemeClr>
              </a:solidFill>
              <a:latin typeface="Bahnschrift Light" panose="020B0502040204020203" pitchFamily="34" charset="0"/>
            </a:endParaRPr>
          </a:p>
        </p:txBody>
      </p:sp>
      <p:pic>
        <p:nvPicPr>
          <p:cNvPr id="2052" name="Picture 4" descr="Image result for interrupt and polling">
            <a:extLst>
              <a:ext uri="{FF2B5EF4-FFF2-40B4-BE49-F238E27FC236}">
                <a16:creationId xmlns:a16="http://schemas.microsoft.com/office/drawing/2014/main" id="{B9DCAD4A-8A6B-4C23-9D21-FAD60E86B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44" r="12889" b="6775"/>
          <a:stretch/>
        </p:blipFill>
        <p:spPr bwMode="auto">
          <a:xfrm>
            <a:off x="404794" y="2456941"/>
            <a:ext cx="4571999" cy="38298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FE26F9E-985D-413A-995F-8CD536E38184}"/>
              </a:ext>
            </a:extLst>
          </p:cNvPr>
          <p:cNvPicPr>
            <a:picLocks noChangeAspect="1"/>
          </p:cNvPicPr>
          <p:nvPr/>
        </p:nvPicPr>
        <p:blipFill>
          <a:blip r:embed="rId3"/>
          <a:stretch>
            <a:fillRect/>
          </a:stretch>
        </p:blipFill>
        <p:spPr>
          <a:xfrm>
            <a:off x="5139346" y="2456941"/>
            <a:ext cx="6647860" cy="3023704"/>
          </a:xfrm>
          <a:prstGeom prst="rect">
            <a:avLst/>
          </a:prstGeom>
        </p:spPr>
      </p:pic>
      <p:pic>
        <p:nvPicPr>
          <p:cNvPr id="5" name="Picture 2" descr="Image result for sense emoticon png">
            <a:extLst>
              <a:ext uri="{FF2B5EF4-FFF2-40B4-BE49-F238E27FC236}">
                <a16:creationId xmlns:a16="http://schemas.microsoft.com/office/drawing/2014/main" id="{EC62C007-380A-407E-A3BC-F4A3B0A211F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3516" b="93359" l="4688" r="96094"/>
                    </a14:imgEffect>
                  </a14:imgLayer>
                </a14:imgProps>
              </a:ext>
              <a:ext uri="{28A0092B-C50C-407E-A947-70E740481C1C}">
                <a14:useLocalDpi xmlns:a14="http://schemas.microsoft.com/office/drawing/2010/main" val="0"/>
              </a:ext>
            </a:extLst>
          </a:blip>
          <a:srcRect/>
          <a:stretch>
            <a:fillRect/>
          </a:stretch>
        </p:blipFill>
        <p:spPr bwMode="auto">
          <a:xfrm>
            <a:off x="10535921" y="5624854"/>
            <a:ext cx="1251285" cy="12512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FCC3A5D-760E-4258-B323-78CEB9A7C04D}"/>
              </a:ext>
            </a:extLst>
          </p:cNvPr>
          <p:cNvPicPr>
            <a:picLocks noChangeAspect="1"/>
          </p:cNvPicPr>
          <p:nvPr/>
        </p:nvPicPr>
        <p:blipFill>
          <a:blip r:embed="rId6"/>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5155154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F45896-76CD-470B-BEBA-706ADB8781A9}"/>
              </a:ext>
            </a:extLst>
          </p:cNvPr>
          <p:cNvGrpSpPr/>
          <p:nvPr/>
        </p:nvGrpSpPr>
        <p:grpSpPr>
          <a:xfrm>
            <a:off x="13855" y="1385455"/>
            <a:ext cx="12192001" cy="5518091"/>
            <a:chOff x="-1" y="1357409"/>
            <a:chExt cx="12192001" cy="4917518"/>
          </a:xfrm>
        </p:grpSpPr>
        <p:sp>
          <p:nvSpPr>
            <p:cNvPr id="12" name="Rectangle: Single Corner Snipped 11">
              <a:extLst>
                <a:ext uri="{FF2B5EF4-FFF2-40B4-BE49-F238E27FC236}">
                  <a16:creationId xmlns:a16="http://schemas.microsoft.com/office/drawing/2014/main" id="{53331876-B6B1-4DAB-848C-6521418B5A0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3" name="Rectangle: Single Corner Snipped 12">
              <a:extLst>
                <a:ext uri="{FF2B5EF4-FFF2-40B4-BE49-F238E27FC236}">
                  <a16:creationId xmlns:a16="http://schemas.microsoft.com/office/drawing/2014/main" id="{77EA6147-5879-4017-ABB6-020B36661FD5}"/>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1732FF0B-DFE8-4AC7-8C21-50A96169C795}"/>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TextBox 3">
            <a:extLst>
              <a:ext uri="{FF2B5EF4-FFF2-40B4-BE49-F238E27FC236}">
                <a16:creationId xmlns:a16="http://schemas.microsoft.com/office/drawing/2014/main" id="{1B3086EF-B67E-41BB-BAB2-FCF2A0FE00DC}"/>
              </a:ext>
            </a:extLst>
          </p:cNvPr>
          <p:cNvSpPr txBox="1"/>
          <p:nvPr/>
        </p:nvSpPr>
        <p:spPr>
          <a:xfrm>
            <a:off x="327561" y="526772"/>
            <a:ext cx="10924638" cy="5693866"/>
          </a:xfrm>
          <a:prstGeom prst="rect">
            <a:avLst/>
          </a:prstGeom>
          <a:noFill/>
        </p:spPr>
        <p:txBody>
          <a:bodyPr wrap="square" rtlCol="0">
            <a:spAutoFit/>
          </a:bodyPr>
          <a:lstStyle/>
          <a:p>
            <a:r>
              <a:rPr lang="en-IN" sz="3200" dirty="0">
                <a:solidFill>
                  <a:srgbClr val="FFC000"/>
                </a:solidFill>
                <a:latin typeface="Arial Black" panose="020B0A04020102020204" pitchFamily="34" charset="0"/>
              </a:rPr>
              <a:t>   </a:t>
            </a:r>
            <a:r>
              <a:rPr lang="en-IN" sz="4000" u="sng" dirty="0">
                <a:solidFill>
                  <a:srgbClr val="FFC000"/>
                </a:solidFill>
                <a:latin typeface="Arial Black" panose="020B0A04020102020204" pitchFamily="34" charset="0"/>
              </a:rPr>
              <a:t>Interrupts in Arduino</a:t>
            </a:r>
            <a:r>
              <a:rPr lang="en-IN" sz="4000" dirty="0">
                <a:solidFill>
                  <a:srgbClr val="FFC000"/>
                </a:solidFill>
                <a:latin typeface="Arial Black" panose="020B0A04020102020204" pitchFamily="34" charset="0"/>
              </a:rPr>
              <a:t>:</a:t>
            </a:r>
            <a:endParaRPr lang="en-IN" sz="3200" dirty="0">
              <a:solidFill>
                <a:srgbClr val="FFC000"/>
              </a:solidFill>
              <a:latin typeface="Arial Black" panose="020B0A04020102020204" pitchFamily="34" charset="0"/>
            </a:endParaRPr>
          </a:p>
          <a:p>
            <a:endParaRPr lang="en-IN" sz="3200" dirty="0">
              <a:solidFill>
                <a:schemeClr val="accent2">
                  <a:lumMod val="20000"/>
                  <a:lumOff val="80000"/>
                </a:schemeClr>
              </a:solidFill>
              <a:latin typeface="Arial Black" panose="020B0A04020102020204" pitchFamily="34" charset="0"/>
            </a:endParaRPr>
          </a:p>
          <a:p>
            <a:r>
              <a:rPr lang="en-IN" sz="2400" dirty="0">
                <a:solidFill>
                  <a:schemeClr val="accent2">
                    <a:lumMod val="40000"/>
                    <a:lumOff val="60000"/>
                  </a:schemeClr>
                </a:solidFill>
                <a:latin typeface="Bahnschrift Condensed" panose="020B0502040204020203" pitchFamily="34" charset="0"/>
              </a:rPr>
              <a:t>In Arduino , there are many types of interrupts :</a:t>
            </a:r>
          </a:p>
          <a:p>
            <a:endParaRPr lang="en-IN" sz="2400" dirty="0">
              <a:solidFill>
                <a:schemeClr val="accent2">
                  <a:lumMod val="40000"/>
                  <a:lumOff val="60000"/>
                </a:schemeClr>
              </a:solidFill>
              <a:latin typeface="Bahnschrift Condensed" panose="020B0502040204020203" pitchFamily="34" charset="0"/>
            </a:endParaRPr>
          </a:p>
          <a:p>
            <a:pPr marL="1441450" indent="-360363">
              <a:buAutoNum type="arabicPeriod"/>
            </a:pPr>
            <a:r>
              <a:rPr lang="en-IN" sz="2400" dirty="0">
                <a:solidFill>
                  <a:schemeClr val="bg1"/>
                </a:solidFill>
                <a:latin typeface="Bahnschrift Condensed" panose="020B0502040204020203" pitchFamily="34" charset="0"/>
              </a:rPr>
              <a:t>External Interrupt</a:t>
            </a:r>
          </a:p>
          <a:p>
            <a:pPr marL="1441450" indent="-360363">
              <a:buAutoNum type="arabicPeriod"/>
            </a:pPr>
            <a:r>
              <a:rPr lang="en-IN" sz="2400" dirty="0">
                <a:solidFill>
                  <a:schemeClr val="bg1"/>
                </a:solidFill>
                <a:latin typeface="Bahnschrift Condensed" panose="020B0502040204020203" pitchFamily="34" charset="0"/>
              </a:rPr>
              <a:t>Pin change interrupt</a:t>
            </a:r>
          </a:p>
          <a:p>
            <a:pPr marL="1441450" indent="-360363">
              <a:buAutoNum type="arabicPeriod"/>
            </a:pPr>
            <a:r>
              <a:rPr lang="en-IN" sz="2400" dirty="0">
                <a:solidFill>
                  <a:schemeClr val="bg1"/>
                </a:solidFill>
                <a:latin typeface="Bahnschrift Condensed" panose="020B0502040204020203" pitchFamily="34" charset="0"/>
              </a:rPr>
              <a:t>Interrupts in Timer</a:t>
            </a:r>
          </a:p>
          <a:p>
            <a:pPr marL="1441450" indent="-360363">
              <a:buAutoNum type="arabicPeriod"/>
            </a:pPr>
            <a:r>
              <a:rPr lang="en-IN" sz="2400" dirty="0">
                <a:solidFill>
                  <a:schemeClr val="bg1"/>
                </a:solidFill>
                <a:latin typeface="Bahnschrift Condensed" panose="020B0502040204020203" pitchFamily="34" charset="0"/>
              </a:rPr>
              <a:t>Interrupts in ADC</a:t>
            </a:r>
          </a:p>
          <a:p>
            <a:pPr marL="1441450" indent="-360363">
              <a:buAutoNum type="arabicPeriod"/>
            </a:pPr>
            <a:r>
              <a:rPr lang="en-IN" sz="2400" dirty="0">
                <a:solidFill>
                  <a:schemeClr val="bg1"/>
                </a:solidFill>
                <a:latin typeface="Bahnschrift Condensed" panose="020B0502040204020203" pitchFamily="34" charset="0"/>
              </a:rPr>
              <a:t>Interrupts in USART</a:t>
            </a:r>
          </a:p>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a:p>
            <a:endParaRPr lang="en-IN" dirty="0">
              <a:solidFill>
                <a:schemeClr val="accent2">
                  <a:lumMod val="40000"/>
                  <a:lumOff val="60000"/>
                </a:schemeClr>
              </a:solidFill>
              <a:latin typeface="Bahnschrift Condensed" panose="020B0502040204020203" pitchFamily="34" charset="0"/>
            </a:endParaRPr>
          </a:p>
          <a:p>
            <a:r>
              <a:rPr lang="en-IN" sz="2400" dirty="0">
                <a:solidFill>
                  <a:schemeClr val="accent2">
                    <a:lumMod val="40000"/>
                    <a:lumOff val="60000"/>
                  </a:schemeClr>
                </a:solidFill>
                <a:latin typeface="Bahnschrift Condensed" panose="020B0502040204020203" pitchFamily="34" charset="0"/>
              </a:rPr>
              <a:t>With so many interrupts , if all fires at the same time , per say , how does the  microcontroller prioritize ?</a:t>
            </a:r>
            <a:endParaRPr lang="en-IN" sz="2400" dirty="0">
              <a:solidFill>
                <a:schemeClr val="accent2">
                  <a:lumMod val="20000"/>
                  <a:lumOff val="80000"/>
                </a:schemeClr>
              </a:solidFill>
              <a:latin typeface="Arial Black" panose="020B0A04020102020204" pitchFamily="34" charset="0"/>
            </a:endParaRPr>
          </a:p>
          <a:p>
            <a:endParaRPr lang="en-IN" sz="2800" dirty="0">
              <a:solidFill>
                <a:schemeClr val="accent2">
                  <a:lumMod val="60000"/>
                  <a:lumOff val="40000"/>
                </a:schemeClr>
              </a:solidFill>
              <a:latin typeface="Arial Black" panose="020B0A04020102020204" pitchFamily="34" charset="0"/>
            </a:endParaRPr>
          </a:p>
          <a:p>
            <a:endParaRPr lang="en-US" dirty="0">
              <a:solidFill>
                <a:schemeClr val="accent2">
                  <a:lumMod val="40000"/>
                  <a:lumOff val="60000"/>
                </a:schemeClr>
              </a:solidFill>
              <a:latin typeface="Arial Black" panose="020B0A04020102020204" pitchFamily="34" charset="0"/>
            </a:endParaRPr>
          </a:p>
        </p:txBody>
      </p:sp>
      <p:sp>
        <p:nvSpPr>
          <p:cNvPr id="5" name="AutoShape 2" descr="Image result for question emoticon">
            <a:extLst>
              <a:ext uri="{FF2B5EF4-FFF2-40B4-BE49-F238E27FC236}">
                <a16:creationId xmlns:a16="http://schemas.microsoft.com/office/drawing/2014/main" id="{C68A3339-B78D-4E79-A28B-28C522AD77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question emoticon">
            <a:extLst>
              <a:ext uri="{FF2B5EF4-FFF2-40B4-BE49-F238E27FC236}">
                <a16:creationId xmlns:a16="http://schemas.microsoft.com/office/drawing/2014/main" id="{E848E690-0F14-4570-9AC9-0B6441FB0B1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89171BB-29CF-4367-8384-6442E8E008D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89" b="89778" l="6222" r="96889">
                        <a14:foregroundMark x1="49778" y1="33333" x2="49778" y2="33333"/>
                        <a14:foregroundMark x1="16000" y1="10222" x2="16000" y2="10222"/>
                        <a14:foregroundMark x1="51111" y1="28444" x2="51111" y2="28444"/>
                      </a14:backgroundRemoval>
                    </a14:imgEffect>
                  </a14:imgLayer>
                </a14:imgProps>
              </a:ext>
            </a:extLst>
          </a:blip>
          <a:stretch>
            <a:fillRect/>
          </a:stretch>
        </p:blipFill>
        <p:spPr>
          <a:xfrm>
            <a:off x="9312681" y="2662440"/>
            <a:ext cx="2142719" cy="2142719"/>
          </a:xfrm>
          <a:prstGeom prst="rect">
            <a:avLst/>
          </a:prstGeom>
        </p:spPr>
      </p:pic>
      <p:sp>
        <p:nvSpPr>
          <p:cNvPr id="3" name="Flowchart: Connector 2">
            <a:extLst>
              <a:ext uri="{FF2B5EF4-FFF2-40B4-BE49-F238E27FC236}">
                <a16:creationId xmlns:a16="http://schemas.microsoft.com/office/drawing/2014/main" id="{DB9389EB-6998-4B82-960B-2D4016FF4FDA}"/>
              </a:ext>
            </a:extLst>
          </p:cNvPr>
          <p:cNvSpPr/>
          <p:nvPr/>
        </p:nvSpPr>
        <p:spPr>
          <a:xfrm>
            <a:off x="515566" y="72957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307CD67-07F2-4936-BBE5-1DF52E066016}"/>
              </a:ext>
            </a:extLst>
          </p:cNvPr>
          <p:cNvPicPr>
            <a:picLocks noChangeAspect="1"/>
          </p:cNvPicPr>
          <p:nvPr/>
        </p:nvPicPr>
        <p:blipFill>
          <a:blip r:embed="rId4"/>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901556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75913A-F780-4B90-BE95-34AF4D244436}"/>
              </a:ext>
            </a:extLst>
          </p:cNvPr>
          <p:cNvSpPr>
            <a:spLocks noGrp="1"/>
          </p:cNvSpPr>
          <p:nvPr>
            <p:ph type="sldNum" sz="quarter" idx="12"/>
          </p:nvPr>
        </p:nvSpPr>
        <p:spPr/>
        <p:txBody>
          <a:bodyPr/>
          <a:lstStyle/>
          <a:p>
            <a:fld id="{C263D6C4-4840-40CC-AC84-17E24B3B7BDE}" type="slidenum">
              <a:rPr lang="en-GB" smtClean="0"/>
              <a:pPr/>
              <a:t>6</a:t>
            </a:fld>
            <a:endParaRPr lang="en-GB" dirty="0"/>
          </a:p>
        </p:txBody>
      </p:sp>
      <p:pic>
        <p:nvPicPr>
          <p:cNvPr id="4" name="Picture 3">
            <a:extLst>
              <a:ext uri="{FF2B5EF4-FFF2-40B4-BE49-F238E27FC236}">
                <a16:creationId xmlns:a16="http://schemas.microsoft.com/office/drawing/2014/main" id="{F446D171-453E-4DB8-B3C9-46C1D2574600}"/>
              </a:ext>
            </a:extLst>
          </p:cNvPr>
          <p:cNvPicPr>
            <a:picLocks noChangeAspect="1"/>
          </p:cNvPicPr>
          <p:nvPr/>
        </p:nvPicPr>
        <p:blipFill>
          <a:blip r:embed="rId2"/>
          <a:stretch>
            <a:fillRect/>
          </a:stretch>
        </p:blipFill>
        <p:spPr>
          <a:xfrm>
            <a:off x="6076108" y="6012873"/>
            <a:ext cx="6053551" cy="805239"/>
          </a:xfrm>
          <a:prstGeom prst="rect">
            <a:avLst/>
          </a:prstGeom>
        </p:spPr>
      </p:pic>
      <p:pic>
        <p:nvPicPr>
          <p:cNvPr id="3" name="Picture 2">
            <a:extLst>
              <a:ext uri="{FF2B5EF4-FFF2-40B4-BE49-F238E27FC236}">
                <a16:creationId xmlns:a16="http://schemas.microsoft.com/office/drawing/2014/main" id="{45AE1F01-0B8C-4047-A760-51DDD9C77329}"/>
              </a:ext>
            </a:extLst>
          </p:cNvPr>
          <p:cNvPicPr>
            <a:picLocks noChangeAspect="1"/>
          </p:cNvPicPr>
          <p:nvPr/>
        </p:nvPicPr>
        <p:blipFill>
          <a:blip r:embed="rId3"/>
          <a:stretch>
            <a:fillRect/>
          </a:stretch>
        </p:blipFill>
        <p:spPr>
          <a:xfrm>
            <a:off x="6076108" y="66960"/>
            <a:ext cx="6053552" cy="5945913"/>
          </a:xfrm>
          <a:prstGeom prst="rect">
            <a:avLst/>
          </a:prstGeom>
        </p:spPr>
      </p:pic>
      <p:sp>
        <p:nvSpPr>
          <p:cNvPr id="9" name="TextBox 8">
            <a:extLst>
              <a:ext uri="{FF2B5EF4-FFF2-40B4-BE49-F238E27FC236}">
                <a16:creationId xmlns:a16="http://schemas.microsoft.com/office/drawing/2014/main" id="{2AF6CCF7-4C1F-4DA8-8B6A-1D8E25C6BA87}"/>
              </a:ext>
            </a:extLst>
          </p:cNvPr>
          <p:cNvSpPr txBox="1"/>
          <p:nvPr/>
        </p:nvSpPr>
        <p:spPr>
          <a:xfrm>
            <a:off x="419413" y="919765"/>
            <a:ext cx="5130222" cy="584775"/>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Priority order for interrupts</a:t>
            </a:r>
            <a:endParaRPr lang="en-US" sz="3200" dirty="0">
              <a:solidFill>
                <a:schemeClr val="accent2">
                  <a:lumMod val="20000"/>
                  <a:lumOff val="80000"/>
                </a:schemeClr>
              </a:solidFill>
              <a:latin typeface="Bahnschrift" panose="020B0502040204020203" pitchFamily="34" charset="0"/>
            </a:endParaRPr>
          </a:p>
        </p:txBody>
      </p:sp>
    </p:spTree>
    <p:extLst>
      <p:ext uri="{BB962C8B-B14F-4D97-AF65-F5344CB8AC3E}">
        <p14:creationId xmlns:p14="http://schemas.microsoft.com/office/powerpoint/2010/main" val="1294305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D0717-3B21-4A08-8B3C-2A417A341E57}"/>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3" name="TextBox 2">
            <a:extLst>
              <a:ext uri="{FF2B5EF4-FFF2-40B4-BE49-F238E27FC236}">
                <a16:creationId xmlns:a16="http://schemas.microsoft.com/office/drawing/2014/main" id="{F718C7B3-FB37-4D42-9010-5A00DF974D63}"/>
              </a:ext>
            </a:extLst>
          </p:cNvPr>
          <p:cNvSpPr txBox="1"/>
          <p:nvPr/>
        </p:nvSpPr>
        <p:spPr>
          <a:xfrm>
            <a:off x="492368" y="712177"/>
            <a:ext cx="9053413" cy="2646878"/>
          </a:xfrm>
          <a:prstGeom prst="rect">
            <a:avLst/>
          </a:prstGeom>
          <a:noFill/>
        </p:spPr>
        <p:txBody>
          <a:bodyPr wrap="square" rtlCol="0">
            <a:spAutoFit/>
          </a:bodyPr>
          <a:lstStyle/>
          <a:p>
            <a:r>
              <a:rPr lang="en-IN" sz="3200" dirty="0">
                <a:solidFill>
                  <a:srgbClr val="FFC000"/>
                </a:solidFill>
                <a:latin typeface="Arial Black" panose="020B0A04020102020204" pitchFamily="34" charset="0"/>
              </a:rPr>
              <a:t>   Interrupt Service Routine</a:t>
            </a:r>
          </a:p>
          <a:p>
            <a:endParaRPr lang="en-IN" sz="3200" dirty="0">
              <a:solidFill>
                <a:srgbClr val="FFC000"/>
              </a:solidFill>
              <a:latin typeface="Arial Black" panose="020B0A04020102020204" pitchFamily="34" charset="0"/>
            </a:endParaRPr>
          </a:p>
          <a:p>
            <a:pPr marL="285750" indent="-285750">
              <a:buFont typeface="Arial" panose="020B0604020202020204" pitchFamily="34" charset="0"/>
              <a:buChar char="•"/>
            </a:pPr>
            <a:r>
              <a:rPr lang="en-IN" sz="2400" dirty="0">
                <a:solidFill>
                  <a:schemeClr val="accent2">
                    <a:lumMod val="20000"/>
                    <a:lumOff val="80000"/>
                  </a:schemeClr>
                </a:solidFill>
                <a:latin typeface="Bahnschrift" panose="020B0502040204020203" pitchFamily="34" charset="0"/>
              </a:rPr>
              <a:t>The part of the code which contains the interrupt command to be executed.</a:t>
            </a:r>
          </a:p>
          <a:p>
            <a:endParaRPr lang="en-IN" dirty="0">
              <a:solidFill>
                <a:schemeClr val="accent2">
                  <a:lumMod val="40000"/>
                  <a:lumOff val="60000"/>
                </a:schemeClr>
              </a:solidFill>
              <a:latin typeface="Bahnschrift" panose="020B0502040204020203" pitchFamily="34" charset="0"/>
            </a:endParaRPr>
          </a:p>
          <a:p>
            <a:endParaRPr lang="en-IN" dirty="0">
              <a:solidFill>
                <a:schemeClr val="accent2">
                  <a:lumMod val="40000"/>
                  <a:lumOff val="60000"/>
                </a:schemeClr>
              </a:solidFill>
              <a:latin typeface="Bahnschrift" panose="020B0502040204020203" pitchFamily="34" charset="0"/>
            </a:endParaRPr>
          </a:p>
          <a:p>
            <a:endParaRPr lang="en-US" dirty="0">
              <a:solidFill>
                <a:schemeClr val="accent2">
                  <a:lumMod val="40000"/>
                  <a:lumOff val="60000"/>
                </a:schemeClr>
              </a:solidFill>
              <a:latin typeface="Bahnschrift" panose="020B0502040204020203" pitchFamily="34" charset="0"/>
            </a:endParaRPr>
          </a:p>
        </p:txBody>
      </p:sp>
      <p:pic>
        <p:nvPicPr>
          <p:cNvPr id="4" name="Picture 3">
            <a:extLst>
              <a:ext uri="{FF2B5EF4-FFF2-40B4-BE49-F238E27FC236}">
                <a16:creationId xmlns:a16="http://schemas.microsoft.com/office/drawing/2014/main" id="{F4027A75-7951-446C-8FE5-9BA8BD1EDC29}"/>
              </a:ext>
            </a:extLst>
          </p:cNvPr>
          <p:cNvPicPr>
            <a:picLocks noChangeAspect="1"/>
          </p:cNvPicPr>
          <p:nvPr/>
        </p:nvPicPr>
        <p:blipFill>
          <a:blip r:embed="rId2"/>
          <a:stretch>
            <a:fillRect/>
          </a:stretch>
        </p:blipFill>
        <p:spPr>
          <a:xfrm>
            <a:off x="2202006" y="2897187"/>
            <a:ext cx="7343775" cy="3600450"/>
          </a:xfrm>
          <a:prstGeom prst="rect">
            <a:avLst/>
          </a:prstGeom>
        </p:spPr>
      </p:pic>
      <p:sp>
        <p:nvSpPr>
          <p:cNvPr id="5" name="Flowchart: Connector 4">
            <a:extLst>
              <a:ext uri="{FF2B5EF4-FFF2-40B4-BE49-F238E27FC236}">
                <a16:creationId xmlns:a16="http://schemas.microsoft.com/office/drawing/2014/main" id="{4907B248-C72C-45EF-A8A1-620AF6C77E3A}"/>
              </a:ext>
            </a:extLst>
          </p:cNvPr>
          <p:cNvSpPr/>
          <p:nvPr/>
        </p:nvSpPr>
        <p:spPr>
          <a:xfrm>
            <a:off x="690664" y="943276"/>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9DCAD9-DC06-4E5B-9CEB-05CC823BA082}"/>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980833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BDCD97-38C7-4A42-B31A-08E829CE33AC}"/>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4" name="TextBox 3">
            <a:extLst>
              <a:ext uri="{FF2B5EF4-FFF2-40B4-BE49-F238E27FC236}">
                <a16:creationId xmlns:a16="http://schemas.microsoft.com/office/drawing/2014/main" id="{2E27E3B1-8AA2-4B9A-8932-9E15493AD2A0}"/>
              </a:ext>
            </a:extLst>
          </p:cNvPr>
          <p:cNvSpPr txBox="1"/>
          <p:nvPr/>
        </p:nvSpPr>
        <p:spPr>
          <a:xfrm>
            <a:off x="540061" y="390132"/>
            <a:ext cx="8669216" cy="646331"/>
          </a:xfrm>
          <a:prstGeom prst="rect">
            <a:avLst/>
          </a:prstGeom>
          <a:noFill/>
        </p:spPr>
        <p:txBody>
          <a:bodyPr wrap="square" rtlCol="0">
            <a:spAutoFit/>
          </a:bodyPr>
          <a:lstStyle/>
          <a:p>
            <a:r>
              <a:rPr lang="en-IN" sz="3600" dirty="0">
                <a:solidFill>
                  <a:srgbClr val="FFC000"/>
                </a:solidFill>
                <a:latin typeface="Arial Black" panose="020B0A04020102020204" pitchFamily="34" charset="0"/>
              </a:rPr>
              <a:t>  Interrupt Pins in Arduino</a:t>
            </a:r>
            <a:r>
              <a:rPr lang="en-IN" dirty="0">
                <a:latin typeface="Arial Black" panose="020B0A04020102020204" pitchFamily="34" charset="0"/>
              </a:rPr>
              <a:t>:</a:t>
            </a:r>
            <a:endParaRPr lang="en-US" dirty="0"/>
          </a:p>
        </p:txBody>
      </p:sp>
      <p:pic>
        <p:nvPicPr>
          <p:cNvPr id="5" name="Picture 4">
            <a:extLst>
              <a:ext uri="{FF2B5EF4-FFF2-40B4-BE49-F238E27FC236}">
                <a16:creationId xmlns:a16="http://schemas.microsoft.com/office/drawing/2014/main" id="{550C517A-E9F7-4B33-9665-6AAECEE1E567}"/>
              </a:ext>
            </a:extLst>
          </p:cNvPr>
          <p:cNvPicPr>
            <a:picLocks noChangeAspect="1"/>
          </p:cNvPicPr>
          <p:nvPr/>
        </p:nvPicPr>
        <p:blipFill>
          <a:blip r:embed="rId2"/>
          <a:stretch>
            <a:fillRect/>
          </a:stretch>
        </p:blipFill>
        <p:spPr>
          <a:xfrm>
            <a:off x="1884452" y="986394"/>
            <a:ext cx="8164071" cy="5816372"/>
          </a:xfrm>
          <a:prstGeom prst="rect">
            <a:avLst/>
          </a:prstGeom>
        </p:spPr>
      </p:pic>
      <p:sp>
        <p:nvSpPr>
          <p:cNvPr id="7" name="Flowchart: Connector 6">
            <a:extLst>
              <a:ext uri="{FF2B5EF4-FFF2-40B4-BE49-F238E27FC236}">
                <a16:creationId xmlns:a16="http://schemas.microsoft.com/office/drawing/2014/main" id="{AB3DAD6C-C1F7-42F3-A9A4-9A64D62441A9}"/>
              </a:ext>
            </a:extLst>
          </p:cNvPr>
          <p:cNvSpPr/>
          <p:nvPr/>
        </p:nvSpPr>
        <p:spPr>
          <a:xfrm>
            <a:off x="598414" y="601813"/>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15C360E-53F0-4D81-8FF2-6B532C3CFA14}"/>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67081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87596D5-CFD4-4752-8AAE-A2122409CCF5}"/>
              </a:ext>
            </a:extLst>
          </p:cNvPr>
          <p:cNvGrpSpPr/>
          <p:nvPr/>
        </p:nvGrpSpPr>
        <p:grpSpPr>
          <a:xfrm>
            <a:off x="13855" y="1385455"/>
            <a:ext cx="12192001" cy="5518091"/>
            <a:chOff x="-1" y="1357409"/>
            <a:chExt cx="12192001" cy="4917518"/>
          </a:xfrm>
        </p:grpSpPr>
        <p:sp>
          <p:nvSpPr>
            <p:cNvPr id="9" name="Rectangle: Single Corner Snipped 8">
              <a:extLst>
                <a:ext uri="{FF2B5EF4-FFF2-40B4-BE49-F238E27FC236}">
                  <a16:creationId xmlns:a16="http://schemas.microsoft.com/office/drawing/2014/main" id="{46E7A445-13C5-429F-A1C7-5DFA13F74571}"/>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0" name="Rectangle: Single Corner Snipped 9">
              <a:extLst>
                <a:ext uri="{FF2B5EF4-FFF2-40B4-BE49-F238E27FC236}">
                  <a16:creationId xmlns:a16="http://schemas.microsoft.com/office/drawing/2014/main" id="{25D20F86-BCDE-4238-8224-6838C9263DE0}"/>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41F19BC5-93EC-492C-B59B-286DFC3E4F56}"/>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3" name="TextBox 2">
            <a:extLst>
              <a:ext uri="{FF2B5EF4-FFF2-40B4-BE49-F238E27FC236}">
                <a16:creationId xmlns:a16="http://schemas.microsoft.com/office/drawing/2014/main" id="{D898E5E4-F0E4-4CAC-9897-D83697263E47}"/>
              </a:ext>
            </a:extLst>
          </p:cNvPr>
          <p:cNvSpPr txBox="1"/>
          <p:nvPr/>
        </p:nvSpPr>
        <p:spPr>
          <a:xfrm>
            <a:off x="139700" y="370876"/>
            <a:ext cx="11315700" cy="4585871"/>
          </a:xfrm>
          <a:prstGeom prst="rect">
            <a:avLst/>
          </a:prstGeom>
          <a:noFill/>
        </p:spPr>
        <p:txBody>
          <a:bodyPr wrap="square" rtlCol="0">
            <a:spAutoFit/>
          </a:bodyPr>
          <a:lstStyle/>
          <a:p>
            <a:r>
              <a:rPr lang="en-IN" sz="3200" dirty="0">
                <a:solidFill>
                  <a:schemeClr val="accent2">
                    <a:lumMod val="20000"/>
                    <a:lumOff val="80000"/>
                  </a:schemeClr>
                </a:solidFill>
                <a:latin typeface="Bahnschrift" panose="020B0502040204020203" pitchFamily="34" charset="0"/>
              </a:rPr>
              <a:t>      </a:t>
            </a:r>
            <a:r>
              <a:rPr lang="en-IN" sz="3200" dirty="0">
                <a:solidFill>
                  <a:srgbClr val="FFC000"/>
                </a:solidFill>
                <a:latin typeface="Arial Black" panose="020B0A04020102020204" pitchFamily="34" charset="0"/>
              </a:rPr>
              <a:t>External Interrupts :</a:t>
            </a:r>
          </a:p>
          <a:p>
            <a:endParaRPr lang="en-IN"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a:t>
            </a:r>
          </a:p>
          <a:p>
            <a:r>
              <a:rPr lang="en-IN" sz="2400" dirty="0">
                <a:solidFill>
                  <a:schemeClr val="accent2">
                    <a:lumMod val="20000"/>
                    <a:lumOff val="80000"/>
                  </a:schemeClr>
                </a:solidFill>
                <a:latin typeface="Bahnschrift" panose="020B0502040204020203" pitchFamily="34" charset="0"/>
              </a:rPr>
              <a:t>	In Arduino , External Interrupts can be used via any of the following set of 	pins</a:t>
            </a:r>
          </a:p>
          <a:p>
            <a:pPr marL="3048000" indent="-360363">
              <a:buAutoNum type="arabicPeriod"/>
            </a:pPr>
            <a:r>
              <a:rPr lang="en-IN" sz="2400" dirty="0">
                <a:solidFill>
                  <a:schemeClr val="accent2">
                    <a:lumMod val="20000"/>
                    <a:lumOff val="80000"/>
                  </a:schemeClr>
                </a:solidFill>
                <a:latin typeface="Bahnschrift" panose="020B0502040204020203" pitchFamily="34" charset="0"/>
              </a:rPr>
              <a:t>INT0 , INT1</a:t>
            </a:r>
          </a:p>
          <a:p>
            <a:pPr marL="3048000" indent="-360363">
              <a:buAutoNum type="arabicPeriod"/>
            </a:pPr>
            <a:r>
              <a:rPr lang="en-IN" sz="2400" dirty="0">
                <a:solidFill>
                  <a:schemeClr val="accent2">
                    <a:lumMod val="20000"/>
                    <a:lumOff val="80000"/>
                  </a:schemeClr>
                </a:solidFill>
                <a:latin typeface="Bahnschrift" panose="020B0502040204020203" pitchFamily="34" charset="0"/>
              </a:rPr>
              <a:t>PCINT pins( 23 pins )</a:t>
            </a:r>
          </a:p>
          <a:p>
            <a:endParaRPr lang="en-IN" sz="2400" dirty="0">
              <a:solidFill>
                <a:schemeClr val="accent2">
                  <a:lumMod val="20000"/>
                  <a:lumOff val="80000"/>
                </a:schemeClr>
              </a:solidFill>
              <a:latin typeface="Bahnschrift" panose="020B0502040204020203" pitchFamily="34" charset="0"/>
            </a:endParaRPr>
          </a:p>
          <a:p>
            <a:r>
              <a:rPr lang="en-IN" sz="2400" dirty="0">
                <a:solidFill>
                  <a:schemeClr val="accent2">
                    <a:lumMod val="20000"/>
                    <a:lumOff val="80000"/>
                  </a:schemeClr>
                </a:solidFill>
                <a:latin typeface="Bahnschrift" panose="020B0502040204020203" pitchFamily="34" charset="0"/>
              </a:rPr>
              <a:t>	To control INT1 , INT 0 pins , we have three registers : EICRA , EIMSK &amp; EIFR.</a:t>
            </a:r>
          </a:p>
          <a:p>
            <a:endParaRPr lang="en-IN" sz="2400" dirty="0">
              <a:solidFill>
                <a:schemeClr val="accent2">
                  <a:lumMod val="20000"/>
                  <a:lumOff val="80000"/>
                </a:schemeClr>
              </a:solidFill>
              <a:latin typeface="Bahnschrift" panose="020B0502040204020203" pitchFamily="34" charset="0"/>
            </a:endParaRPr>
          </a:p>
          <a:p>
            <a:endParaRPr lang="en-IN" dirty="0">
              <a:solidFill>
                <a:schemeClr val="accent2">
                  <a:lumMod val="20000"/>
                  <a:lumOff val="80000"/>
                </a:schemeClr>
              </a:solidFill>
              <a:latin typeface="Bahnschrift" panose="020B0502040204020203" pitchFamily="34" charset="0"/>
            </a:endParaRPr>
          </a:p>
          <a:p>
            <a:r>
              <a:rPr lang="en-IN" sz="3200" dirty="0">
                <a:solidFill>
                  <a:schemeClr val="accent2">
                    <a:lumMod val="20000"/>
                    <a:lumOff val="80000"/>
                  </a:schemeClr>
                </a:solidFill>
                <a:latin typeface="Bahnschrift" panose="020B0502040204020203" pitchFamily="34" charset="0"/>
              </a:rPr>
              <a:t>EICRA :</a:t>
            </a:r>
            <a:endParaRPr lang="en-IN" dirty="0">
              <a:solidFill>
                <a:schemeClr val="accent2">
                  <a:lumMod val="20000"/>
                  <a:lumOff val="80000"/>
                </a:schemeClr>
              </a:solidFill>
              <a:latin typeface="Bahnschrift" panose="020B0502040204020203" pitchFamily="34" charset="0"/>
            </a:endParaRPr>
          </a:p>
        </p:txBody>
      </p:sp>
      <p:pic>
        <p:nvPicPr>
          <p:cNvPr id="4" name="Picture 3">
            <a:extLst>
              <a:ext uri="{FF2B5EF4-FFF2-40B4-BE49-F238E27FC236}">
                <a16:creationId xmlns:a16="http://schemas.microsoft.com/office/drawing/2014/main" id="{A3F93B42-CE3A-40EB-83CA-AF4D7DA09E45}"/>
              </a:ext>
            </a:extLst>
          </p:cNvPr>
          <p:cNvPicPr>
            <a:picLocks noChangeAspect="1"/>
          </p:cNvPicPr>
          <p:nvPr/>
        </p:nvPicPr>
        <p:blipFill>
          <a:blip r:embed="rId2"/>
          <a:stretch>
            <a:fillRect/>
          </a:stretch>
        </p:blipFill>
        <p:spPr>
          <a:xfrm>
            <a:off x="1509622" y="5035824"/>
            <a:ext cx="9742578" cy="1200173"/>
          </a:xfrm>
          <a:prstGeom prst="rect">
            <a:avLst/>
          </a:prstGeom>
        </p:spPr>
      </p:pic>
      <p:sp>
        <p:nvSpPr>
          <p:cNvPr id="7" name="Flowchart: Connector 6">
            <a:extLst>
              <a:ext uri="{FF2B5EF4-FFF2-40B4-BE49-F238E27FC236}">
                <a16:creationId xmlns:a16="http://schemas.microsoft.com/office/drawing/2014/main" id="{F1E78E83-29F2-43E8-9B99-98DC698F97E5}"/>
              </a:ext>
            </a:extLst>
          </p:cNvPr>
          <p:cNvSpPr/>
          <p:nvPr/>
        </p:nvSpPr>
        <p:spPr>
          <a:xfrm>
            <a:off x="332213" y="556054"/>
            <a:ext cx="214008" cy="204281"/>
          </a:xfrm>
          <a:prstGeom prst="flowChart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0971A37-0BDC-4EAC-8C0D-4D4711BB2D7F}"/>
              </a:ext>
            </a:extLst>
          </p:cNvPr>
          <p:cNvPicPr>
            <a:picLocks noChangeAspect="1"/>
          </p:cNvPicPr>
          <p:nvPr/>
        </p:nvPicPr>
        <p:blipFill>
          <a:blip r:embed="rId3"/>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08507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546</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Arial Black</vt:lpstr>
      <vt:lpstr>Bahnschrift</vt:lpstr>
      <vt:lpstr>Bahnschrift Condensed</vt:lpstr>
      <vt:lpstr>Bahnschrift Light</vt:lpstr>
      <vt:lpstr>Book Antiqua</vt:lpstr>
      <vt:lpstr>Calibri</vt:lpstr>
      <vt:lpstr>Calibri Light</vt:lpstr>
      <vt:lpstr>Consolas</vt:lpstr>
      <vt:lpstr>Courier New</vt:lpstr>
      <vt:lpstr>Tahoma</vt:lpstr>
      <vt:lpstr>Trade Gothic LT Pro</vt:lpstr>
      <vt:lpstr>Trebuchet MS</vt:lpstr>
      <vt:lpstr>Wingdings</vt:lpstr>
      <vt:lpstr>Office Theme</vt:lpstr>
      <vt:lpstr>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2018-09-13T18:27:04Z</dcterms:created>
  <dcterms:modified xsi:type="dcterms:W3CDTF">2018-09-25T11:55:13Z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