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257" r:id="rId5"/>
    <p:sldId id="287" r:id="rId6"/>
    <p:sldId id="288" r:id="rId7"/>
    <p:sldId id="289" r:id="rId8"/>
    <p:sldId id="291" r:id="rId9"/>
    <p:sldId id="292" r:id="rId10"/>
    <p:sldId id="293" r:id="rId11"/>
    <p:sldId id="294" r:id="rId12"/>
    <p:sldId id="296" r:id="rId13"/>
    <p:sldId id="327" r:id="rId14"/>
    <p:sldId id="328" r:id="rId15"/>
    <p:sldId id="297" r:id="rId16"/>
    <p:sldId id="326" r:id="rId17"/>
    <p:sldId id="298" r:id="rId18"/>
    <p:sldId id="329" r:id="rId19"/>
    <p:sldId id="323" r:id="rId20"/>
    <p:sldId id="330" r:id="rId21"/>
    <p:sldId id="300" r:id="rId22"/>
    <p:sldId id="331" r:id="rId23"/>
    <p:sldId id="332" r:id="rId24"/>
    <p:sldId id="333" r:id="rId25"/>
    <p:sldId id="334" r:id="rId26"/>
    <p:sldId id="335" r:id="rId27"/>
    <p:sldId id="336" r:id="rId28"/>
    <p:sldId id="337" r:id="rId29"/>
    <p:sldId id="33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D5A"/>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5" d="100"/>
          <a:sy n="65" d="100"/>
        </p:scale>
        <p:origin x="846"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24/09/2018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24/09/2018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198759" y="1941168"/>
            <a:ext cx="3365824" cy="1316255"/>
          </a:xfrm>
        </p:spPr>
        <p:txBody>
          <a:bodyPr>
            <a:normAutofit/>
          </a:bodyPr>
          <a:lstStyle/>
          <a:p>
            <a:r>
              <a:rPr lang="en-US" sz="8000" dirty="0">
                <a:solidFill>
                  <a:srgbClr val="FFC000"/>
                </a:solidFill>
              </a:rPr>
              <a:t>USART</a:t>
            </a:r>
            <a:endParaRPr lang="en-GB" sz="8000" dirty="0">
              <a:solidFill>
                <a:srgbClr val="FFC0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1026" name="Picture 2" descr="Image result for usart to communicate between two arduino uno">
            <a:extLst>
              <a:ext uri="{FF2B5EF4-FFF2-40B4-BE49-F238E27FC236}">
                <a16:creationId xmlns:a16="http://schemas.microsoft.com/office/drawing/2014/main" id="{BB013854-1296-4714-A193-9DC10C69F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874" y="3600577"/>
            <a:ext cx="5635957" cy="254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9468-2511-4C85-9849-5E0D4D553BC7}"/>
              </a:ext>
            </a:extLst>
          </p:cNvPr>
          <p:cNvSpPr>
            <a:spLocks noGrp="1"/>
          </p:cNvSpPr>
          <p:nvPr>
            <p:ph type="title"/>
          </p:nvPr>
        </p:nvSpPr>
        <p:spPr>
          <a:xfrm>
            <a:off x="241300" y="542925"/>
            <a:ext cx="11214100" cy="535531"/>
          </a:xfrm>
        </p:spPr>
        <p:txBody>
          <a:bodyPr/>
          <a:lstStyle/>
          <a:p>
            <a:r>
              <a:rPr lang="en-IN" dirty="0">
                <a:solidFill>
                  <a:srgbClr val="FFC000"/>
                </a:solidFill>
              </a:rPr>
              <a:t>Example : 7 Bit Parity </a:t>
            </a:r>
          </a:p>
        </p:txBody>
      </p:sp>
      <p:sp>
        <p:nvSpPr>
          <p:cNvPr id="3" name="Slide Number Placeholder 2">
            <a:extLst>
              <a:ext uri="{FF2B5EF4-FFF2-40B4-BE49-F238E27FC236}">
                <a16:creationId xmlns:a16="http://schemas.microsoft.com/office/drawing/2014/main" id="{6929CAF9-D312-4616-8809-6A007C0DCD32}"/>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4" name="table">
            <a:extLst>
              <a:ext uri="{FF2B5EF4-FFF2-40B4-BE49-F238E27FC236}">
                <a16:creationId xmlns:a16="http://schemas.microsoft.com/office/drawing/2014/main" id="{C11168E3-9ED3-424F-86B6-C0A92F0B0D28}"/>
              </a:ext>
            </a:extLst>
          </p:cNvPr>
          <p:cNvPicPr>
            <a:picLocks noChangeAspect="1"/>
          </p:cNvPicPr>
          <p:nvPr/>
        </p:nvPicPr>
        <p:blipFill>
          <a:blip r:embed="rId2"/>
          <a:stretch>
            <a:fillRect/>
          </a:stretch>
        </p:blipFill>
        <p:spPr>
          <a:xfrm>
            <a:off x="1569105" y="1315933"/>
            <a:ext cx="9497135" cy="5364267"/>
          </a:xfrm>
          <a:prstGeom prst="rect">
            <a:avLst/>
          </a:prstGeom>
          <a:solidFill>
            <a:schemeClr val="bg1"/>
          </a:solidFill>
        </p:spPr>
      </p:pic>
      <p:pic>
        <p:nvPicPr>
          <p:cNvPr id="6" name="Picture 5">
            <a:extLst>
              <a:ext uri="{FF2B5EF4-FFF2-40B4-BE49-F238E27FC236}">
                <a16:creationId xmlns:a16="http://schemas.microsoft.com/office/drawing/2014/main" id="{C548FB56-CD77-4786-9477-8166DAB56C48}"/>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6614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AD3513-4F9D-4D90-8347-F44EFB93306A}"/>
              </a:ext>
            </a:extLst>
          </p:cNvPr>
          <p:cNvSpPr>
            <a:spLocks noGrp="1"/>
          </p:cNvSpPr>
          <p:nvPr>
            <p:ph type="sldNum" sz="quarter" idx="12"/>
          </p:nvPr>
        </p:nvSpPr>
        <p:spPr/>
        <p:txBody>
          <a:bodyPr/>
          <a:lstStyle/>
          <a:p>
            <a:fld id="{C263D6C4-4840-40CC-AC84-17E24B3B7BDE}" type="slidenum">
              <a:rPr lang="en-GB" smtClean="0"/>
              <a:pPr/>
              <a:t>11</a:t>
            </a:fld>
            <a:endParaRPr lang="en-GB" dirty="0"/>
          </a:p>
        </p:txBody>
      </p:sp>
      <p:pic>
        <p:nvPicPr>
          <p:cNvPr id="4" name="Picture 3">
            <a:extLst>
              <a:ext uri="{FF2B5EF4-FFF2-40B4-BE49-F238E27FC236}">
                <a16:creationId xmlns:a16="http://schemas.microsoft.com/office/drawing/2014/main" id="{E8479D35-8CC7-460E-A77E-36B0A5F7B8C8}"/>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itle 1">
            <a:extLst>
              <a:ext uri="{FF2B5EF4-FFF2-40B4-BE49-F238E27FC236}">
                <a16:creationId xmlns:a16="http://schemas.microsoft.com/office/drawing/2014/main" id="{70791AA6-DF9D-44EC-ABCB-2DB209B0561B}"/>
              </a:ext>
            </a:extLst>
          </p:cNvPr>
          <p:cNvSpPr txBox="1">
            <a:spLocks/>
          </p:cNvSpPr>
          <p:nvPr/>
        </p:nvSpPr>
        <p:spPr>
          <a:xfrm>
            <a:off x="444499" y="555832"/>
            <a:ext cx="11214100" cy="5355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solidFill>
                  <a:srgbClr val="FFC000"/>
                </a:solidFill>
              </a:rPr>
              <a:t>Structure of USART</a:t>
            </a:r>
            <a:r>
              <a:rPr lang="en-IN" b="1" dirty="0">
                <a:solidFill>
                  <a:srgbClr val="FFC000"/>
                </a:solidFill>
              </a:rPr>
              <a:t>:</a:t>
            </a:r>
          </a:p>
        </p:txBody>
      </p:sp>
      <p:grpSp>
        <p:nvGrpSpPr>
          <p:cNvPr id="7" name="Group 6">
            <a:extLst>
              <a:ext uri="{FF2B5EF4-FFF2-40B4-BE49-F238E27FC236}">
                <a16:creationId xmlns:a16="http://schemas.microsoft.com/office/drawing/2014/main" id="{4DF7CDA4-1935-4010-9440-1E20832BF282}"/>
              </a:ext>
            </a:extLst>
          </p:cNvPr>
          <p:cNvGrpSpPr/>
          <p:nvPr/>
        </p:nvGrpSpPr>
        <p:grpSpPr>
          <a:xfrm>
            <a:off x="0" y="1332347"/>
            <a:ext cx="12192001" cy="5136748"/>
            <a:chOff x="-1" y="1357409"/>
            <a:chExt cx="12192001" cy="4917518"/>
          </a:xfrm>
        </p:grpSpPr>
        <p:sp>
          <p:nvSpPr>
            <p:cNvPr id="8" name="Rectangle: Single Corner Snipped 7">
              <a:extLst>
                <a:ext uri="{FF2B5EF4-FFF2-40B4-BE49-F238E27FC236}">
                  <a16:creationId xmlns:a16="http://schemas.microsoft.com/office/drawing/2014/main" id="{860CC10A-5491-42B9-AE75-7E4D0ADDFCB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F1AB46B3-45D3-4B46-8F18-34003F6D513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97A4B1BE-17FC-48AA-B505-005595795D3C}"/>
              </a:ext>
            </a:extLst>
          </p:cNvPr>
          <p:cNvSpPr/>
          <p:nvPr/>
        </p:nvSpPr>
        <p:spPr>
          <a:xfrm>
            <a:off x="225599" y="82359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EAC7BCE-64FC-43F2-8BF2-B54445E6DA7B}"/>
              </a:ext>
            </a:extLst>
          </p:cNvPr>
          <p:cNvPicPr>
            <a:picLocks noChangeAspect="1"/>
          </p:cNvPicPr>
          <p:nvPr/>
        </p:nvPicPr>
        <p:blipFill>
          <a:blip r:embed="rId3"/>
          <a:stretch>
            <a:fillRect/>
          </a:stretch>
        </p:blipFill>
        <p:spPr>
          <a:xfrm>
            <a:off x="1524000" y="1332347"/>
            <a:ext cx="9357798" cy="5502600"/>
          </a:xfrm>
          <a:prstGeom prst="rect">
            <a:avLst/>
          </a:prstGeom>
        </p:spPr>
      </p:pic>
    </p:spTree>
    <p:extLst>
      <p:ext uri="{BB962C8B-B14F-4D97-AF65-F5344CB8AC3E}">
        <p14:creationId xmlns:p14="http://schemas.microsoft.com/office/powerpoint/2010/main" val="3934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0265D41-C695-4D2E-8AD2-B40150D2A90B}"/>
              </a:ext>
            </a:extLst>
          </p:cNvPr>
          <p:cNvGrpSpPr/>
          <p:nvPr/>
        </p:nvGrpSpPr>
        <p:grpSpPr>
          <a:xfrm>
            <a:off x="0" y="1385454"/>
            <a:ext cx="12192001" cy="5069792"/>
            <a:chOff x="-1" y="1357409"/>
            <a:chExt cx="12192001" cy="4917518"/>
          </a:xfrm>
        </p:grpSpPr>
        <p:sp>
          <p:nvSpPr>
            <p:cNvPr id="8" name="Rectangle: Single Corner Snipped 7">
              <a:extLst>
                <a:ext uri="{FF2B5EF4-FFF2-40B4-BE49-F238E27FC236}">
                  <a16:creationId xmlns:a16="http://schemas.microsoft.com/office/drawing/2014/main" id="{3B9755A8-1E09-4DE3-88CE-E226AB3C0D6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1C45FD4C-AC1C-4A2F-B157-2DE989E3F28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A9AD3513-4F9D-4D90-8347-F44EFB93306A}"/>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
        <p:nvSpPr>
          <p:cNvPr id="6" name="Rectangle 5"/>
          <p:cNvSpPr/>
          <p:nvPr/>
        </p:nvSpPr>
        <p:spPr>
          <a:xfrm>
            <a:off x="443182" y="493891"/>
            <a:ext cx="8927432" cy="707886"/>
          </a:xfrm>
          <a:prstGeom prst="rect">
            <a:avLst/>
          </a:prstGeom>
        </p:spPr>
        <p:txBody>
          <a:bodyPr wrap="square">
            <a:spAutoFit/>
          </a:bodyPr>
          <a:lstStyle/>
          <a:p>
            <a:r>
              <a:rPr lang="nn-NO" sz="4000" b="1" u="sng" dirty="0">
                <a:solidFill>
                  <a:srgbClr val="FFC000"/>
                </a:solidFill>
              </a:rPr>
              <a:t>UDR: USART Data Register 0</a:t>
            </a:r>
            <a:r>
              <a:rPr lang="nn-NO" sz="4000" b="1" dirty="0">
                <a:solidFill>
                  <a:srgbClr val="FFC000"/>
                </a:solidFill>
              </a:rPr>
              <a:t>:</a:t>
            </a:r>
            <a:endParaRPr lang="nn-NO" sz="2800" b="1" dirty="0">
              <a:solidFill>
                <a:schemeClr val="bg1"/>
              </a:solidFill>
            </a:endParaRPr>
          </a:p>
        </p:txBody>
      </p:sp>
      <p:pic>
        <p:nvPicPr>
          <p:cNvPr id="4" name="Picture 3">
            <a:extLst>
              <a:ext uri="{FF2B5EF4-FFF2-40B4-BE49-F238E27FC236}">
                <a16:creationId xmlns:a16="http://schemas.microsoft.com/office/drawing/2014/main" id="{E8479D35-8CC7-460E-A77E-36B0A5F7B8C8}"/>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Oval 4">
            <a:extLst>
              <a:ext uri="{FF2B5EF4-FFF2-40B4-BE49-F238E27FC236}">
                <a16:creationId xmlns:a16="http://schemas.microsoft.com/office/drawing/2014/main" id="{0D8E6EE3-7163-4706-A026-BF693E009938}"/>
              </a:ext>
            </a:extLst>
          </p:cNvPr>
          <p:cNvSpPr/>
          <p:nvPr/>
        </p:nvSpPr>
        <p:spPr>
          <a:xfrm>
            <a:off x="225599" y="76817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370ABFE-5E5C-416D-8732-839FD3392200}"/>
              </a:ext>
            </a:extLst>
          </p:cNvPr>
          <p:cNvSpPr/>
          <p:nvPr/>
        </p:nvSpPr>
        <p:spPr>
          <a:xfrm>
            <a:off x="443180" y="1416942"/>
            <a:ext cx="11659711" cy="4093428"/>
          </a:xfrm>
          <a:prstGeom prst="rect">
            <a:avLst/>
          </a:prstGeom>
        </p:spPr>
        <p:txBody>
          <a:bodyPr wrap="square">
            <a:spAutoFit/>
          </a:bodyPr>
          <a:lstStyle/>
          <a:p>
            <a:pPr marL="457200" indent="-457200">
              <a:buFont typeface="Arial" pitchFamily="34" charset="0"/>
              <a:buChar char="•"/>
            </a:pPr>
            <a:r>
              <a:rPr lang="en-IN" sz="2600" dirty="0">
                <a:solidFill>
                  <a:schemeClr val="bg1"/>
                </a:solidFill>
              </a:rPr>
              <a:t>The USART Transmit Data Buffer Register and USART Receive Data Buffer Registers share the same I/O address referred to as USART Data Register or UDR.</a:t>
            </a:r>
          </a:p>
          <a:p>
            <a:pPr marL="457200" indent="-457200">
              <a:buFont typeface="Arial" pitchFamily="34" charset="0"/>
              <a:buChar char="•"/>
            </a:pPr>
            <a:endParaRPr lang="en-IN" sz="2600" dirty="0">
              <a:solidFill>
                <a:schemeClr val="bg1"/>
              </a:solidFill>
            </a:endParaRPr>
          </a:p>
          <a:p>
            <a:pPr marL="457200" indent="-457200">
              <a:buFont typeface="Arial" pitchFamily="34" charset="0"/>
              <a:buChar char="•"/>
            </a:pPr>
            <a:r>
              <a:rPr lang="en-IN" sz="2600" dirty="0">
                <a:solidFill>
                  <a:schemeClr val="bg1"/>
                </a:solidFill>
              </a:rPr>
              <a:t>The Transmit Data Buffer Register (TXB) will be the destination for data written to the UDR Register location.</a:t>
            </a:r>
          </a:p>
          <a:p>
            <a:pPr marL="457200" indent="-457200">
              <a:buFont typeface="Arial" pitchFamily="34" charset="0"/>
              <a:buChar char="•"/>
            </a:pPr>
            <a:endParaRPr lang="en-IN" sz="2600" dirty="0">
              <a:solidFill>
                <a:schemeClr val="bg1"/>
              </a:solidFill>
            </a:endParaRPr>
          </a:p>
          <a:p>
            <a:pPr marL="457200" indent="-457200">
              <a:buFont typeface="Arial" pitchFamily="34" charset="0"/>
              <a:buChar char="•"/>
            </a:pPr>
            <a:r>
              <a:rPr lang="en-IN" sz="2600" dirty="0">
                <a:solidFill>
                  <a:schemeClr val="bg1"/>
                </a:solidFill>
              </a:rPr>
              <a:t>Reading the UDR Register location will return the contents of the Receive Data Buffer Register (RXB).</a:t>
            </a:r>
          </a:p>
          <a:p>
            <a:endParaRPr lang="en-IN" sz="2600" dirty="0"/>
          </a:p>
        </p:txBody>
      </p:sp>
      <p:pic>
        <p:nvPicPr>
          <p:cNvPr id="10" name="Picture 9">
            <a:extLst>
              <a:ext uri="{FF2B5EF4-FFF2-40B4-BE49-F238E27FC236}">
                <a16:creationId xmlns:a16="http://schemas.microsoft.com/office/drawing/2014/main" id="{1D6F79A0-47A6-4E62-863C-739CAAA90A86}"/>
              </a:ext>
            </a:extLst>
          </p:cNvPr>
          <p:cNvPicPr>
            <a:picLocks noChangeAspect="1"/>
          </p:cNvPicPr>
          <p:nvPr/>
        </p:nvPicPr>
        <p:blipFill>
          <a:blip r:embed="rId3"/>
          <a:stretch>
            <a:fillRect/>
          </a:stretch>
        </p:blipFill>
        <p:spPr>
          <a:xfrm>
            <a:off x="2009300" y="5071630"/>
            <a:ext cx="8610600" cy="1800225"/>
          </a:xfrm>
          <a:prstGeom prst="rect">
            <a:avLst/>
          </a:prstGeom>
        </p:spPr>
      </p:pic>
    </p:spTree>
    <p:extLst>
      <p:ext uri="{BB962C8B-B14F-4D97-AF65-F5344CB8AC3E}">
        <p14:creationId xmlns:p14="http://schemas.microsoft.com/office/powerpoint/2010/main" val="4966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E57319-848F-4918-96E3-8AB919AE1F2A}"/>
              </a:ext>
            </a:extLst>
          </p:cNvPr>
          <p:cNvGrpSpPr/>
          <p:nvPr/>
        </p:nvGrpSpPr>
        <p:grpSpPr>
          <a:xfrm>
            <a:off x="0" y="1235054"/>
            <a:ext cx="12192001" cy="5622946"/>
            <a:chOff x="-1" y="1357409"/>
            <a:chExt cx="12192001" cy="4917518"/>
          </a:xfrm>
        </p:grpSpPr>
        <p:sp>
          <p:nvSpPr>
            <p:cNvPr id="9" name="Rectangle: Single Corner Snipped 8">
              <a:extLst>
                <a:ext uri="{FF2B5EF4-FFF2-40B4-BE49-F238E27FC236}">
                  <a16:creationId xmlns:a16="http://schemas.microsoft.com/office/drawing/2014/main" id="{5F0A4411-43E1-4FF6-87F7-7D0BD3CD5A9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A0B39C0F-C2A7-4508-9EB7-A1377A9B43A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920CC-0B4B-44E4-A322-E8A6FF5EF38C}"/>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
        <p:nvSpPr>
          <p:cNvPr id="4" name="Rectangle 3"/>
          <p:cNvSpPr/>
          <p:nvPr/>
        </p:nvSpPr>
        <p:spPr>
          <a:xfrm>
            <a:off x="491097" y="3289716"/>
            <a:ext cx="10360240" cy="3416320"/>
          </a:xfrm>
          <a:prstGeom prst="rect">
            <a:avLst/>
          </a:prstGeom>
        </p:spPr>
        <p:txBody>
          <a:bodyPr wrap="square">
            <a:spAutoFit/>
          </a:bodyPr>
          <a:lstStyle/>
          <a:p>
            <a:r>
              <a:rPr lang="en-IN" sz="2400" b="1" dirty="0">
                <a:solidFill>
                  <a:schemeClr val="bg1"/>
                </a:solidFill>
              </a:rPr>
              <a:t>     Bit 7: RXC0 – USART Receive Complete Flag:</a:t>
            </a:r>
          </a:p>
          <a:p>
            <a:pPr lvl="1"/>
            <a:r>
              <a:rPr lang="en-IN" sz="2400" dirty="0">
                <a:solidFill>
                  <a:schemeClr val="bg1"/>
                </a:solidFill>
              </a:rPr>
              <a:t>This flag bit is set by the CPU when there are unread data in the Receive buffer and is cleared by the CPU when the receive buffer is empty. </a:t>
            </a:r>
          </a:p>
          <a:p>
            <a:pPr lvl="1"/>
            <a:endParaRPr lang="en-IN" sz="2400" dirty="0">
              <a:solidFill>
                <a:schemeClr val="bg1"/>
              </a:solidFill>
            </a:endParaRPr>
          </a:p>
          <a:p>
            <a:pPr lvl="1"/>
            <a:r>
              <a:rPr lang="en-IN" sz="2400" b="1" dirty="0">
                <a:solidFill>
                  <a:schemeClr val="bg1"/>
                </a:solidFill>
              </a:rPr>
              <a:t>Bit 6: TXC0 – USART Transmit Complete Flag:</a:t>
            </a:r>
            <a:endParaRPr lang="en-IN" sz="2400" dirty="0">
              <a:solidFill>
                <a:schemeClr val="bg1"/>
              </a:solidFill>
            </a:endParaRPr>
          </a:p>
          <a:p>
            <a:pPr lvl="1"/>
            <a:r>
              <a:rPr lang="en-IN" sz="2400" dirty="0">
                <a:solidFill>
                  <a:schemeClr val="bg1"/>
                </a:solidFill>
              </a:rPr>
              <a:t>This flag bit is set by the CPU when the entire frame in the Transmit Shift Register has been shifted out and there is no new data currently present in the transmit buffer (</a:t>
            </a:r>
            <a:r>
              <a:rPr lang="en-IN" sz="2400" dirty="0" err="1">
                <a:solidFill>
                  <a:schemeClr val="bg1"/>
                </a:solidFill>
              </a:rPr>
              <a:t>UDR</a:t>
            </a:r>
            <a:r>
              <a:rPr lang="en-IN" sz="2400" dirty="0">
                <a:solidFill>
                  <a:schemeClr val="bg1"/>
                </a:solidFill>
              </a:rPr>
              <a:t>).</a:t>
            </a:r>
          </a:p>
        </p:txBody>
      </p:sp>
      <p:pic>
        <p:nvPicPr>
          <p:cNvPr id="5" name="Picture 4">
            <a:extLst>
              <a:ext uri="{FF2B5EF4-FFF2-40B4-BE49-F238E27FC236}">
                <a16:creationId xmlns:a16="http://schemas.microsoft.com/office/drawing/2014/main" id="{ED95518D-E1FD-4878-8F40-9EB47DB7410D}"/>
              </a:ext>
            </a:extLst>
          </p:cNvPr>
          <p:cNvPicPr>
            <a:picLocks noChangeAspect="1"/>
          </p:cNvPicPr>
          <p:nvPr/>
        </p:nvPicPr>
        <p:blipFill>
          <a:blip r:embed="rId2"/>
          <a:stretch>
            <a:fillRect/>
          </a:stretch>
        </p:blipFill>
        <p:spPr>
          <a:xfrm>
            <a:off x="11214307" y="111540"/>
            <a:ext cx="888585" cy="888585"/>
          </a:xfrm>
          <a:prstGeom prst="rect">
            <a:avLst/>
          </a:prstGeom>
        </p:spPr>
      </p:pic>
      <p:sp>
        <p:nvSpPr>
          <p:cNvPr id="6" name="Rectangle 5">
            <a:extLst>
              <a:ext uri="{FF2B5EF4-FFF2-40B4-BE49-F238E27FC236}">
                <a16:creationId xmlns:a16="http://schemas.microsoft.com/office/drawing/2014/main" id="{AE9B67A8-225C-4D2D-BF70-F95DAB96B972}"/>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 USART Control and Status Register 0A </a:t>
            </a:r>
          </a:p>
        </p:txBody>
      </p:sp>
      <p:sp>
        <p:nvSpPr>
          <p:cNvPr id="7" name="Oval 6">
            <a:extLst>
              <a:ext uri="{FF2B5EF4-FFF2-40B4-BE49-F238E27FC236}">
                <a16:creationId xmlns:a16="http://schemas.microsoft.com/office/drawing/2014/main" id="{78045C7B-1728-44C1-974E-D19CBF1BED19}"/>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3EE3C9B-6B44-4F0B-8220-F3254F7D951B}"/>
              </a:ext>
            </a:extLst>
          </p:cNvPr>
          <p:cNvPicPr>
            <a:picLocks noChangeAspect="1"/>
          </p:cNvPicPr>
          <p:nvPr/>
        </p:nvPicPr>
        <p:blipFill>
          <a:blip r:embed="rId3"/>
          <a:stretch>
            <a:fillRect/>
          </a:stretch>
        </p:blipFill>
        <p:spPr>
          <a:xfrm>
            <a:off x="491096" y="1357745"/>
            <a:ext cx="11422676" cy="1686145"/>
          </a:xfrm>
          <a:prstGeom prst="rect">
            <a:avLst/>
          </a:prstGeom>
        </p:spPr>
      </p:pic>
    </p:spTree>
    <p:extLst>
      <p:ext uri="{BB962C8B-B14F-4D97-AF65-F5344CB8AC3E}">
        <p14:creationId xmlns:p14="http://schemas.microsoft.com/office/powerpoint/2010/main" val="419372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14</a:t>
            </a:fld>
            <a:endParaRPr lang="en-GB" dirty="0"/>
          </a:p>
        </p:txBody>
      </p:sp>
      <p:pic>
        <p:nvPicPr>
          <p:cNvPr id="4" name="Picture 3">
            <a:extLst>
              <a:ext uri="{FF2B5EF4-FFF2-40B4-BE49-F238E27FC236}">
                <a16:creationId xmlns:a16="http://schemas.microsoft.com/office/drawing/2014/main" id="{9B814B59-F478-4A0F-8FFF-4DF3E8BC9606}"/>
              </a:ext>
            </a:extLst>
          </p:cNvPr>
          <p:cNvPicPr>
            <a:picLocks noChangeAspect="1"/>
          </p:cNvPicPr>
          <p:nvPr/>
        </p:nvPicPr>
        <p:blipFill>
          <a:blip r:embed="rId2"/>
          <a:stretch>
            <a:fillRect/>
          </a:stretch>
        </p:blipFill>
        <p:spPr>
          <a:xfrm>
            <a:off x="11214307" y="111540"/>
            <a:ext cx="888585" cy="888585"/>
          </a:xfrm>
          <a:prstGeom prst="rect">
            <a:avLst/>
          </a:prstGeom>
        </p:spPr>
      </p:pic>
      <p:grpSp>
        <p:nvGrpSpPr>
          <p:cNvPr id="6" name="Group 5">
            <a:extLst>
              <a:ext uri="{FF2B5EF4-FFF2-40B4-BE49-F238E27FC236}">
                <a16:creationId xmlns:a16="http://schemas.microsoft.com/office/drawing/2014/main" id="{268BBB30-A3D4-4AC9-B386-D39608938295}"/>
              </a:ext>
            </a:extLst>
          </p:cNvPr>
          <p:cNvGrpSpPr/>
          <p:nvPr/>
        </p:nvGrpSpPr>
        <p:grpSpPr>
          <a:xfrm>
            <a:off x="0" y="1235054"/>
            <a:ext cx="12192001" cy="5622946"/>
            <a:chOff x="-1" y="1357409"/>
            <a:chExt cx="12192001" cy="4917518"/>
          </a:xfrm>
        </p:grpSpPr>
        <p:sp>
          <p:nvSpPr>
            <p:cNvPr id="7" name="Rectangle: Single Corner Snipped 6">
              <a:extLst>
                <a:ext uri="{FF2B5EF4-FFF2-40B4-BE49-F238E27FC236}">
                  <a16:creationId xmlns:a16="http://schemas.microsoft.com/office/drawing/2014/main" id="{DA66CE50-B584-48BE-A595-3F573A6AA32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55012E6E-0C38-4AD8-A9C1-2231F83AD4A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70162" y="3033901"/>
            <a:ext cx="11921837" cy="3785652"/>
          </a:xfrm>
          <a:prstGeom prst="rect">
            <a:avLst/>
          </a:prstGeom>
        </p:spPr>
        <p:txBody>
          <a:bodyPr wrap="square">
            <a:spAutoFit/>
          </a:bodyPr>
          <a:lstStyle/>
          <a:p>
            <a:r>
              <a:rPr lang="nn-NO" sz="2400" b="1" dirty="0">
                <a:solidFill>
                  <a:schemeClr val="bg1"/>
                </a:solidFill>
              </a:rPr>
              <a:t>Bit 5: UDRE0– USART Data Register Empty:</a:t>
            </a:r>
          </a:p>
          <a:p>
            <a:r>
              <a:rPr lang="en-IN" sz="2400" dirty="0">
                <a:solidFill>
                  <a:schemeClr val="bg1"/>
                </a:solidFill>
              </a:rPr>
              <a:t>	The UDRE Flag indicates if the transmit buffer (UDR) is ready to receive new 	data. If </a:t>
            </a:r>
            <a:r>
              <a:rPr lang="en-IN" sz="2400" dirty="0" err="1">
                <a:solidFill>
                  <a:schemeClr val="bg1"/>
                </a:solidFill>
              </a:rPr>
              <a:t>UDRE</a:t>
            </a:r>
            <a:r>
              <a:rPr lang="en-IN" sz="2400" dirty="0">
                <a:solidFill>
                  <a:schemeClr val="bg1"/>
                </a:solidFill>
              </a:rPr>
              <a:t> is one, the buffer is empty, and therefore ready to be written.</a:t>
            </a:r>
          </a:p>
          <a:p>
            <a:r>
              <a:rPr lang="nn-NO" sz="2400" b="1" dirty="0">
                <a:solidFill>
                  <a:schemeClr val="bg1"/>
                </a:solidFill>
              </a:rPr>
              <a:t>Bit 4: FE0 – Frame Error:</a:t>
            </a:r>
            <a:r>
              <a:rPr lang="nn-NO" sz="2400" dirty="0">
                <a:solidFill>
                  <a:schemeClr val="bg1"/>
                </a:solidFill>
              </a:rPr>
              <a:t> </a:t>
            </a:r>
          </a:p>
          <a:p>
            <a:r>
              <a:rPr lang="en-IN" sz="2400" dirty="0">
                <a:solidFill>
                  <a:schemeClr val="bg1"/>
                </a:solidFill>
              </a:rPr>
              <a:t>	This bit is set if the next character in the receive buffer had a Frame Error when 	received (i.e. when the first stop bit of the next character in the receive buffer is	 zero).</a:t>
            </a:r>
          </a:p>
          <a:p>
            <a:r>
              <a:rPr lang="en-IN" sz="2400" b="1" dirty="0">
                <a:solidFill>
                  <a:schemeClr val="bg1"/>
                </a:solidFill>
              </a:rPr>
              <a:t>Bit 3: DOR0 – Data Overrun Error:</a:t>
            </a:r>
          </a:p>
          <a:p>
            <a:r>
              <a:rPr lang="en-IN" sz="2400" dirty="0">
                <a:solidFill>
                  <a:schemeClr val="bg1"/>
                </a:solidFill>
              </a:rPr>
              <a:t>	This bit is set if a Data </a:t>
            </a:r>
            <a:r>
              <a:rPr lang="en-IN" sz="2400" dirty="0" err="1">
                <a:solidFill>
                  <a:schemeClr val="bg1"/>
                </a:solidFill>
              </a:rPr>
              <a:t>OverRun</a:t>
            </a:r>
            <a:r>
              <a:rPr lang="en-IN" sz="2400" dirty="0">
                <a:solidFill>
                  <a:schemeClr val="bg1"/>
                </a:solidFill>
              </a:rPr>
              <a:t> condition is detected. A Data </a:t>
            </a:r>
            <a:r>
              <a:rPr lang="en-IN" sz="2400" dirty="0" err="1">
                <a:solidFill>
                  <a:schemeClr val="bg1"/>
                </a:solidFill>
              </a:rPr>
              <a:t>OverRun</a:t>
            </a:r>
            <a:r>
              <a:rPr lang="en-IN" sz="2400" dirty="0">
                <a:solidFill>
                  <a:schemeClr val="bg1"/>
                </a:solidFill>
              </a:rPr>
              <a:t> occurs 	when the receive buffer is full (two characters), and a new start bit is detected.</a:t>
            </a:r>
          </a:p>
        </p:txBody>
      </p:sp>
      <p:pic>
        <p:nvPicPr>
          <p:cNvPr id="9" name="Picture 8">
            <a:extLst>
              <a:ext uri="{FF2B5EF4-FFF2-40B4-BE49-F238E27FC236}">
                <a16:creationId xmlns:a16="http://schemas.microsoft.com/office/drawing/2014/main" id="{37CA86E9-D8FC-42E8-876E-05674AB6F7CE}"/>
              </a:ext>
            </a:extLst>
          </p:cNvPr>
          <p:cNvPicPr>
            <a:picLocks noChangeAspect="1"/>
          </p:cNvPicPr>
          <p:nvPr/>
        </p:nvPicPr>
        <p:blipFill>
          <a:blip r:embed="rId3"/>
          <a:stretch>
            <a:fillRect/>
          </a:stretch>
        </p:blipFill>
        <p:spPr>
          <a:xfrm>
            <a:off x="491096" y="1260760"/>
            <a:ext cx="11422676" cy="1686145"/>
          </a:xfrm>
          <a:prstGeom prst="rect">
            <a:avLst/>
          </a:prstGeom>
        </p:spPr>
      </p:pic>
      <p:sp>
        <p:nvSpPr>
          <p:cNvPr id="10" name="Rectangle 9">
            <a:extLst>
              <a:ext uri="{FF2B5EF4-FFF2-40B4-BE49-F238E27FC236}">
                <a16:creationId xmlns:a16="http://schemas.microsoft.com/office/drawing/2014/main" id="{B9873BEC-AA0F-4181-996C-A9D9CF83F05A}"/>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UCSR0A(Contd.).</a:t>
            </a:r>
          </a:p>
        </p:txBody>
      </p:sp>
      <p:sp>
        <p:nvSpPr>
          <p:cNvPr id="11" name="Oval 10">
            <a:extLst>
              <a:ext uri="{FF2B5EF4-FFF2-40B4-BE49-F238E27FC236}">
                <a16:creationId xmlns:a16="http://schemas.microsoft.com/office/drawing/2014/main" id="{B793B78B-34FC-439C-98BC-20D98D5E9E01}"/>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36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15</a:t>
            </a:fld>
            <a:endParaRPr lang="en-GB" dirty="0"/>
          </a:p>
        </p:txBody>
      </p:sp>
      <p:pic>
        <p:nvPicPr>
          <p:cNvPr id="4" name="Picture 3">
            <a:extLst>
              <a:ext uri="{FF2B5EF4-FFF2-40B4-BE49-F238E27FC236}">
                <a16:creationId xmlns:a16="http://schemas.microsoft.com/office/drawing/2014/main" id="{9B814B59-F478-4A0F-8FFF-4DF3E8BC9606}"/>
              </a:ext>
            </a:extLst>
          </p:cNvPr>
          <p:cNvPicPr>
            <a:picLocks noChangeAspect="1"/>
          </p:cNvPicPr>
          <p:nvPr/>
        </p:nvPicPr>
        <p:blipFill>
          <a:blip r:embed="rId2"/>
          <a:stretch>
            <a:fillRect/>
          </a:stretch>
        </p:blipFill>
        <p:spPr>
          <a:xfrm>
            <a:off x="11214307" y="111540"/>
            <a:ext cx="888585" cy="888585"/>
          </a:xfrm>
          <a:prstGeom prst="rect">
            <a:avLst/>
          </a:prstGeom>
        </p:spPr>
      </p:pic>
      <p:grpSp>
        <p:nvGrpSpPr>
          <p:cNvPr id="6" name="Group 5">
            <a:extLst>
              <a:ext uri="{FF2B5EF4-FFF2-40B4-BE49-F238E27FC236}">
                <a16:creationId xmlns:a16="http://schemas.microsoft.com/office/drawing/2014/main" id="{268BBB30-A3D4-4AC9-B386-D39608938295}"/>
              </a:ext>
            </a:extLst>
          </p:cNvPr>
          <p:cNvGrpSpPr/>
          <p:nvPr/>
        </p:nvGrpSpPr>
        <p:grpSpPr>
          <a:xfrm>
            <a:off x="0" y="1235054"/>
            <a:ext cx="12192001" cy="5622946"/>
            <a:chOff x="-1" y="1357409"/>
            <a:chExt cx="12192001" cy="4917518"/>
          </a:xfrm>
        </p:grpSpPr>
        <p:sp>
          <p:nvSpPr>
            <p:cNvPr id="7" name="Rectangle: Single Corner Snipped 6">
              <a:extLst>
                <a:ext uri="{FF2B5EF4-FFF2-40B4-BE49-F238E27FC236}">
                  <a16:creationId xmlns:a16="http://schemas.microsoft.com/office/drawing/2014/main" id="{DA66CE50-B584-48BE-A595-3F573A6AA32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55012E6E-0C38-4AD8-A9C1-2231F83AD4A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 name="Picture 8">
            <a:extLst>
              <a:ext uri="{FF2B5EF4-FFF2-40B4-BE49-F238E27FC236}">
                <a16:creationId xmlns:a16="http://schemas.microsoft.com/office/drawing/2014/main" id="{37CA86E9-D8FC-42E8-876E-05674AB6F7CE}"/>
              </a:ext>
            </a:extLst>
          </p:cNvPr>
          <p:cNvPicPr>
            <a:picLocks noChangeAspect="1"/>
          </p:cNvPicPr>
          <p:nvPr/>
        </p:nvPicPr>
        <p:blipFill>
          <a:blip r:embed="rId3"/>
          <a:stretch>
            <a:fillRect/>
          </a:stretch>
        </p:blipFill>
        <p:spPr>
          <a:xfrm>
            <a:off x="491096" y="1260760"/>
            <a:ext cx="11422676" cy="1686145"/>
          </a:xfrm>
          <a:prstGeom prst="rect">
            <a:avLst/>
          </a:prstGeom>
        </p:spPr>
      </p:pic>
      <p:sp>
        <p:nvSpPr>
          <p:cNvPr id="10" name="Rectangle 9">
            <a:extLst>
              <a:ext uri="{FF2B5EF4-FFF2-40B4-BE49-F238E27FC236}">
                <a16:creationId xmlns:a16="http://schemas.microsoft.com/office/drawing/2014/main" id="{B9873BEC-AA0F-4181-996C-A9D9CF83F05A}"/>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UCSR0A(Contd.).</a:t>
            </a:r>
          </a:p>
        </p:txBody>
      </p:sp>
      <p:sp>
        <p:nvSpPr>
          <p:cNvPr id="11" name="Oval 10">
            <a:extLst>
              <a:ext uri="{FF2B5EF4-FFF2-40B4-BE49-F238E27FC236}">
                <a16:creationId xmlns:a16="http://schemas.microsoft.com/office/drawing/2014/main" id="{B793B78B-34FC-439C-98BC-20D98D5E9E01}"/>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F301927-E9E6-4E80-88C6-4A580C0344FE}"/>
              </a:ext>
            </a:extLst>
          </p:cNvPr>
          <p:cNvSpPr/>
          <p:nvPr/>
        </p:nvSpPr>
        <p:spPr>
          <a:xfrm>
            <a:off x="272197" y="3030627"/>
            <a:ext cx="11919803" cy="3416320"/>
          </a:xfrm>
          <a:prstGeom prst="rect">
            <a:avLst/>
          </a:prstGeom>
        </p:spPr>
        <p:txBody>
          <a:bodyPr wrap="square">
            <a:spAutoFit/>
          </a:bodyPr>
          <a:lstStyle/>
          <a:p>
            <a:r>
              <a:rPr lang="en-IN" sz="2400" b="1" dirty="0">
                <a:solidFill>
                  <a:schemeClr val="bg1"/>
                </a:solidFill>
              </a:rPr>
              <a:t>Bit 2: PE0 – Parity Error:</a:t>
            </a:r>
          </a:p>
          <a:p>
            <a:r>
              <a:rPr lang="en-IN" sz="2400" dirty="0">
                <a:solidFill>
                  <a:schemeClr val="bg1"/>
                </a:solidFill>
              </a:rPr>
              <a:t>	This bit is set if the next character in the receive buffer had a Parity Error when 	received and the parity checking was enabled at that point (UPM1 = 1).</a:t>
            </a:r>
          </a:p>
          <a:p>
            <a:r>
              <a:rPr lang="en-IN" sz="2400" b="1" dirty="0">
                <a:solidFill>
                  <a:schemeClr val="bg1"/>
                </a:solidFill>
              </a:rPr>
              <a:t>Bit 1: U2X0 – Double Transmission Speed:</a:t>
            </a:r>
          </a:p>
          <a:p>
            <a:r>
              <a:rPr lang="en-IN" sz="2400" dirty="0">
                <a:solidFill>
                  <a:schemeClr val="bg1"/>
                </a:solidFill>
              </a:rPr>
              <a:t>	Writing this bit to one will make Asynchronous mode run at double speed.</a:t>
            </a:r>
          </a:p>
          <a:p>
            <a:r>
              <a:rPr lang="fr-FR" sz="2400" b="1" dirty="0">
                <a:solidFill>
                  <a:schemeClr val="bg1"/>
                </a:solidFill>
              </a:rPr>
              <a:t>Bit 0: MPCM0 – Multi-Processor Communication Mode:</a:t>
            </a:r>
          </a:p>
          <a:p>
            <a:r>
              <a:rPr lang="en-IN" sz="2400" dirty="0">
                <a:solidFill>
                  <a:schemeClr val="bg1"/>
                </a:solidFill>
              </a:rPr>
              <a:t>	This bit enables the Multi-processor Communication mode. When the MPCM bit 	is written to one, all the incoming frames received by the USART Receiver that 	do not contain address information will be ignored. </a:t>
            </a:r>
          </a:p>
        </p:txBody>
      </p:sp>
    </p:spTree>
    <p:extLst>
      <p:ext uri="{BB962C8B-B14F-4D97-AF65-F5344CB8AC3E}">
        <p14:creationId xmlns:p14="http://schemas.microsoft.com/office/powerpoint/2010/main" val="28279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B84D26B-1666-40FD-9D6B-5CDA58DB2E7B}"/>
              </a:ext>
            </a:extLst>
          </p:cNvPr>
          <p:cNvGrpSpPr/>
          <p:nvPr/>
        </p:nvGrpSpPr>
        <p:grpSpPr>
          <a:xfrm>
            <a:off x="53888" y="1235054"/>
            <a:ext cx="12192001" cy="5622946"/>
            <a:chOff x="-1" y="1357409"/>
            <a:chExt cx="12192001" cy="4917518"/>
          </a:xfrm>
        </p:grpSpPr>
        <p:sp>
          <p:nvSpPr>
            <p:cNvPr id="11" name="Rectangle: Single Corner Snipped 10">
              <a:extLst>
                <a:ext uri="{FF2B5EF4-FFF2-40B4-BE49-F238E27FC236}">
                  <a16:creationId xmlns:a16="http://schemas.microsoft.com/office/drawing/2014/main" id="{8819D237-CBD8-4AB1-BCBD-BE848A0F6C2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9478C4C4-5AFF-4F1E-9C50-3E13E77562E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610852" y="467000"/>
            <a:ext cx="7243012" cy="461665"/>
          </a:xfrm>
          <a:prstGeom prst="rect">
            <a:avLst/>
          </a:prstGeom>
        </p:spPr>
        <p:txBody>
          <a:bodyPr wrap="square">
            <a:spAutoFit/>
          </a:bodyPr>
          <a:lstStyle/>
          <a:p>
            <a:pPr marL="342900" indent="-342900">
              <a:buFont typeface="Arial" pitchFamily="34" charset="0"/>
              <a:buChar char="•"/>
            </a:pPr>
            <a:endParaRPr lang="en-IN" sz="2400" dirty="0"/>
          </a:p>
        </p:txBody>
      </p:sp>
      <p:sp>
        <p:nvSpPr>
          <p:cNvPr id="9" name="Rectangle 8"/>
          <p:cNvSpPr/>
          <p:nvPr/>
        </p:nvSpPr>
        <p:spPr>
          <a:xfrm>
            <a:off x="159188" y="3215405"/>
            <a:ext cx="11754891" cy="3677930"/>
          </a:xfrm>
          <a:prstGeom prst="rect">
            <a:avLst/>
          </a:prstGeom>
        </p:spPr>
        <p:txBody>
          <a:bodyPr wrap="square">
            <a:spAutoFit/>
          </a:bodyPr>
          <a:lstStyle/>
          <a:p>
            <a:r>
              <a:rPr lang="en-IN" sz="2300" b="1" dirty="0">
                <a:solidFill>
                  <a:schemeClr val="bg1"/>
                </a:solidFill>
              </a:rPr>
              <a:t>Bit 7: RXCIE0 – RX Complete Interrupt Enable:</a:t>
            </a:r>
          </a:p>
          <a:p>
            <a:r>
              <a:rPr lang="en-IN" sz="2300" dirty="0">
                <a:solidFill>
                  <a:schemeClr val="bg1"/>
                </a:solidFill>
              </a:rPr>
              <a:t>	Writing this bit to one enables interrupt on the RXC Flag. </a:t>
            </a:r>
          </a:p>
          <a:p>
            <a:r>
              <a:rPr lang="en-IN" sz="2300" b="1" dirty="0">
                <a:solidFill>
                  <a:schemeClr val="bg1"/>
                </a:solidFill>
              </a:rPr>
              <a:t>Bit 6: TXCIE0 – TX Complete Interrupt Enable:</a:t>
            </a:r>
          </a:p>
          <a:p>
            <a:r>
              <a:rPr lang="en-IN" sz="2300" dirty="0">
                <a:solidFill>
                  <a:schemeClr val="bg1"/>
                </a:solidFill>
              </a:rPr>
              <a:t>	Writing this bit to one enables interrupt on the TXC Flag. </a:t>
            </a:r>
            <a:r>
              <a:rPr lang="en-IN" sz="2300" b="1" dirty="0">
                <a:solidFill>
                  <a:schemeClr val="bg1"/>
                </a:solidFill>
              </a:rPr>
              <a:t>Bit 5: UDRIE – USART Bit 5: UDRIE0 - Data Register Empty Interrupt Enable:</a:t>
            </a:r>
          </a:p>
          <a:p>
            <a:r>
              <a:rPr lang="en-IN" sz="2300" dirty="0">
                <a:solidFill>
                  <a:schemeClr val="bg1"/>
                </a:solidFill>
              </a:rPr>
              <a:t>	Writing this bit to one enables interrupt on the UDRE Flag.</a:t>
            </a:r>
          </a:p>
          <a:p>
            <a:r>
              <a:rPr lang="en-IN" sz="2300" b="1" dirty="0">
                <a:solidFill>
                  <a:schemeClr val="bg1"/>
                </a:solidFill>
              </a:rPr>
              <a:t>Bit 4: RXEN0 – Receiver Enable:</a:t>
            </a:r>
            <a:r>
              <a:rPr lang="en-IN" sz="2300" dirty="0">
                <a:solidFill>
                  <a:schemeClr val="bg1"/>
                </a:solidFill>
              </a:rPr>
              <a:t> </a:t>
            </a:r>
          </a:p>
          <a:p>
            <a:r>
              <a:rPr lang="en-IN" sz="2300" dirty="0">
                <a:solidFill>
                  <a:schemeClr val="bg1"/>
                </a:solidFill>
              </a:rPr>
              <a:t>	Writing this bit to one enables the USART Receiver. The Receiver will override 	normal port operation for the </a:t>
            </a:r>
            <a:r>
              <a:rPr lang="en-IN" sz="2300" dirty="0" err="1">
                <a:solidFill>
                  <a:schemeClr val="bg1"/>
                </a:solidFill>
              </a:rPr>
              <a:t>RxD</a:t>
            </a:r>
            <a:r>
              <a:rPr lang="en-IN" sz="2300" dirty="0">
                <a:solidFill>
                  <a:schemeClr val="bg1"/>
                </a:solidFill>
              </a:rPr>
              <a:t> pin when enabled.</a:t>
            </a:r>
          </a:p>
          <a:p>
            <a:endParaRPr lang="en-IN" sz="2300" dirty="0">
              <a:solidFill>
                <a:schemeClr val="bg1"/>
              </a:solidFill>
            </a:endParaRPr>
          </a:p>
        </p:txBody>
      </p:sp>
      <p:sp>
        <p:nvSpPr>
          <p:cNvPr id="10" name="Rectangle 9"/>
          <p:cNvSpPr/>
          <p:nvPr/>
        </p:nvSpPr>
        <p:spPr>
          <a:xfrm flipH="1">
            <a:off x="617868" y="467000"/>
            <a:ext cx="10837532" cy="584775"/>
          </a:xfrm>
          <a:prstGeom prst="rect">
            <a:avLst/>
          </a:prstGeom>
        </p:spPr>
        <p:txBody>
          <a:bodyPr wrap="square">
            <a:spAutoFit/>
          </a:bodyPr>
          <a:lstStyle/>
          <a:p>
            <a:r>
              <a:rPr lang="en-IN" sz="3200" b="1" u="sng" dirty="0">
                <a:solidFill>
                  <a:srgbClr val="FFC000"/>
                </a:solidFill>
              </a:rPr>
              <a:t>UCSR0B: USART Control and Status Register 0B:</a:t>
            </a:r>
            <a:endParaRPr lang="en-US" sz="3200" u="sng" dirty="0">
              <a:solidFill>
                <a:srgbClr val="FFC000"/>
              </a:solidFill>
            </a:endParaRPr>
          </a:p>
        </p:txBody>
      </p:sp>
      <p:pic>
        <p:nvPicPr>
          <p:cNvPr id="6" name="Picture 5">
            <a:extLst>
              <a:ext uri="{FF2B5EF4-FFF2-40B4-BE49-F238E27FC236}">
                <a16:creationId xmlns:a16="http://schemas.microsoft.com/office/drawing/2014/main" id="{E9CDD2FE-9BA3-4F9D-9661-E987EC0408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B64118E2-7BE3-468E-B5DF-A5D0B7D53E46}"/>
              </a:ext>
            </a:extLst>
          </p:cNvPr>
          <p:cNvSpPr/>
          <p:nvPr/>
        </p:nvSpPr>
        <p:spPr>
          <a:xfrm>
            <a:off x="261706" y="64993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87AAC5E-9024-464B-95C7-67F363CF56FC}"/>
              </a:ext>
            </a:extLst>
          </p:cNvPr>
          <p:cNvPicPr>
            <a:picLocks noChangeAspect="1"/>
          </p:cNvPicPr>
          <p:nvPr/>
        </p:nvPicPr>
        <p:blipFill>
          <a:blip r:embed="rId3"/>
          <a:stretch>
            <a:fillRect/>
          </a:stretch>
        </p:blipFill>
        <p:spPr>
          <a:xfrm>
            <a:off x="502003" y="1449264"/>
            <a:ext cx="11460709" cy="1597400"/>
          </a:xfrm>
          <a:prstGeom prst="rect">
            <a:avLst/>
          </a:prstGeom>
        </p:spPr>
      </p:pic>
    </p:spTree>
    <p:extLst>
      <p:ext uri="{BB962C8B-B14F-4D97-AF65-F5344CB8AC3E}">
        <p14:creationId xmlns:p14="http://schemas.microsoft.com/office/powerpoint/2010/main" val="157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B84D26B-1666-40FD-9D6B-5CDA58DB2E7B}"/>
              </a:ext>
            </a:extLst>
          </p:cNvPr>
          <p:cNvGrpSpPr/>
          <p:nvPr/>
        </p:nvGrpSpPr>
        <p:grpSpPr>
          <a:xfrm>
            <a:off x="53888" y="957962"/>
            <a:ext cx="12192001" cy="5900037"/>
            <a:chOff x="-1" y="1357409"/>
            <a:chExt cx="12192001" cy="4917518"/>
          </a:xfrm>
        </p:grpSpPr>
        <p:sp>
          <p:nvSpPr>
            <p:cNvPr id="11" name="Rectangle: Single Corner Snipped 10">
              <a:extLst>
                <a:ext uri="{FF2B5EF4-FFF2-40B4-BE49-F238E27FC236}">
                  <a16:creationId xmlns:a16="http://schemas.microsoft.com/office/drawing/2014/main" id="{8819D237-CBD8-4AB1-BCBD-BE848A0F6C2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9478C4C4-5AFF-4F1E-9C50-3E13E77562E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610852" y="467000"/>
            <a:ext cx="7243012" cy="461665"/>
          </a:xfrm>
          <a:prstGeom prst="rect">
            <a:avLst/>
          </a:prstGeom>
        </p:spPr>
        <p:txBody>
          <a:bodyPr wrap="square">
            <a:spAutoFit/>
          </a:bodyPr>
          <a:lstStyle/>
          <a:p>
            <a:pPr marL="342900" indent="-342900">
              <a:buFont typeface="Arial" pitchFamily="34" charset="0"/>
              <a:buChar char="•"/>
            </a:pPr>
            <a:endParaRPr lang="en-IN" sz="2400" dirty="0"/>
          </a:p>
        </p:txBody>
      </p:sp>
      <p:sp>
        <p:nvSpPr>
          <p:cNvPr id="9" name="Rectangle 8"/>
          <p:cNvSpPr/>
          <p:nvPr/>
        </p:nvSpPr>
        <p:spPr>
          <a:xfrm>
            <a:off x="159188" y="2619654"/>
            <a:ext cx="12192000" cy="4339650"/>
          </a:xfrm>
          <a:prstGeom prst="rect">
            <a:avLst/>
          </a:prstGeom>
        </p:spPr>
        <p:txBody>
          <a:bodyPr wrap="square">
            <a:spAutoFit/>
          </a:bodyPr>
          <a:lstStyle/>
          <a:p>
            <a:r>
              <a:rPr lang="sv-SE" sz="2300" b="1" dirty="0">
                <a:solidFill>
                  <a:schemeClr val="bg1"/>
                </a:solidFill>
              </a:rPr>
              <a:t>Bit 3: TXEN0 – Transmitter Enable:</a:t>
            </a:r>
          </a:p>
          <a:p>
            <a:r>
              <a:rPr lang="en-IN" sz="2300" dirty="0">
                <a:solidFill>
                  <a:schemeClr val="bg1"/>
                </a:solidFill>
              </a:rPr>
              <a:t>	Writing this bit to one enables the USART Transmitter. The Transmitter will 	override normal port operation for the </a:t>
            </a:r>
            <a:r>
              <a:rPr lang="en-IN" sz="2300" dirty="0" err="1">
                <a:solidFill>
                  <a:schemeClr val="bg1"/>
                </a:solidFill>
              </a:rPr>
              <a:t>TxD</a:t>
            </a:r>
            <a:r>
              <a:rPr lang="en-IN" sz="2300" dirty="0">
                <a:solidFill>
                  <a:schemeClr val="bg1"/>
                </a:solidFill>
              </a:rPr>
              <a:t> pin when enabled.</a:t>
            </a:r>
          </a:p>
          <a:p>
            <a:r>
              <a:rPr lang="en-IN" sz="2300" b="1" dirty="0">
                <a:solidFill>
                  <a:schemeClr val="bg1"/>
                </a:solidFill>
              </a:rPr>
              <a:t>Bit 2: UCSZ02 – Character Size:</a:t>
            </a:r>
          </a:p>
          <a:p>
            <a:r>
              <a:rPr lang="en-IN" sz="2300" dirty="0">
                <a:solidFill>
                  <a:schemeClr val="bg1"/>
                </a:solidFill>
              </a:rPr>
              <a:t>	The UCSZ2 bits combined with the UCSZ1:0 bits in UCSRC register sets the 	number 	of data bits (Character Size).</a:t>
            </a:r>
          </a:p>
          <a:p>
            <a:r>
              <a:rPr lang="en-IN" sz="2300" b="1" dirty="0">
                <a:solidFill>
                  <a:schemeClr val="bg1"/>
                </a:solidFill>
              </a:rPr>
              <a:t>Bit 1: RXB08 – Receive Data Bit 8:</a:t>
            </a:r>
          </a:p>
          <a:p>
            <a:r>
              <a:rPr lang="en-IN" sz="2300" dirty="0">
                <a:solidFill>
                  <a:schemeClr val="bg1"/>
                </a:solidFill>
              </a:rPr>
              <a:t>	RXB8 is the ninth data bit of the received character when operating with serial 	frames with nine data bits. It must be read before reading the low bits from UDR.</a:t>
            </a:r>
          </a:p>
          <a:p>
            <a:r>
              <a:rPr lang="en-IN" sz="2300" b="1" dirty="0">
                <a:solidFill>
                  <a:schemeClr val="bg1"/>
                </a:solidFill>
              </a:rPr>
              <a:t>Bit 0: TXB08 – Transmit Data Bit 8:</a:t>
            </a:r>
          </a:p>
          <a:p>
            <a:r>
              <a:rPr lang="en-IN" sz="2300" dirty="0">
                <a:solidFill>
                  <a:schemeClr val="bg1"/>
                </a:solidFill>
              </a:rPr>
              <a:t>	TXB8 is the ninth data bit in the character to be transmitted when operating with 	serial frames with nine data bits. It must be written before writing the low bits UDR.</a:t>
            </a:r>
          </a:p>
        </p:txBody>
      </p:sp>
      <p:sp>
        <p:nvSpPr>
          <p:cNvPr id="10" name="Rectangle 9"/>
          <p:cNvSpPr/>
          <p:nvPr/>
        </p:nvSpPr>
        <p:spPr>
          <a:xfrm flipH="1">
            <a:off x="502003" y="302151"/>
            <a:ext cx="10837532" cy="584775"/>
          </a:xfrm>
          <a:prstGeom prst="rect">
            <a:avLst/>
          </a:prstGeom>
        </p:spPr>
        <p:txBody>
          <a:bodyPr wrap="square">
            <a:spAutoFit/>
          </a:bodyPr>
          <a:lstStyle/>
          <a:p>
            <a:r>
              <a:rPr lang="en-IN" sz="3200" b="1" u="sng" dirty="0">
                <a:solidFill>
                  <a:srgbClr val="FFC000"/>
                </a:solidFill>
              </a:rPr>
              <a:t>UCSR0B(Contd.)</a:t>
            </a:r>
            <a:endParaRPr lang="en-US" sz="3200" u="sng" dirty="0">
              <a:solidFill>
                <a:srgbClr val="FFC000"/>
              </a:solidFill>
            </a:endParaRPr>
          </a:p>
        </p:txBody>
      </p:sp>
      <p:pic>
        <p:nvPicPr>
          <p:cNvPr id="6" name="Picture 5">
            <a:extLst>
              <a:ext uri="{FF2B5EF4-FFF2-40B4-BE49-F238E27FC236}">
                <a16:creationId xmlns:a16="http://schemas.microsoft.com/office/drawing/2014/main" id="{E9CDD2FE-9BA3-4F9D-9661-E987EC0408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B64118E2-7BE3-468E-B5DF-A5D0B7D53E46}"/>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87AAC5E-9024-464B-95C7-67F363CF56FC}"/>
              </a:ext>
            </a:extLst>
          </p:cNvPr>
          <p:cNvPicPr>
            <a:picLocks noChangeAspect="1"/>
          </p:cNvPicPr>
          <p:nvPr/>
        </p:nvPicPr>
        <p:blipFill>
          <a:blip r:embed="rId3"/>
          <a:stretch>
            <a:fillRect/>
          </a:stretch>
        </p:blipFill>
        <p:spPr>
          <a:xfrm>
            <a:off x="502003" y="1005912"/>
            <a:ext cx="11460709" cy="1597400"/>
          </a:xfrm>
          <a:prstGeom prst="rect">
            <a:avLst/>
          </a:prstGeom>
        </p:spPr>
      </p:pic>
    </p:spTree>
    <p:extLst>
      <p:ext uri="{BB962C8B-B14F-4D97-AF65-F5344CB8AC3E}">
        <p14:creationId xmlns:p14="http://schemas.microsoft.com/office/powerpoint/2010/main" val="11489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dirty="0">
                <a:solidFill>
                  <a:srgbClr val="FFC000"/>
                </a:solidFill>
              </a:rPr>
              <a:t>UCSR0C: USART Control and Status Register 0C </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1508105"/>
          </a:xfrm>
          <a:prstGeom prst="rect">
            <a:avLst/>
          </a:prstGeom>
        </p:spPr>
        <p:txBody>
          <a:bodyPr wrap="square">
            <a:spAutoFit/>
          </a:bodyPr>
          <a:lstStyle/>
          <a:p>
            <a:pPr marL="285750" indent="-285750">
              <a:buFont typeface="Arial" pitchFamily="34" charset="0"/>
              <a:buChar char="•"/>
            </a:pPr>
            <a:r>
              <a:rPr lang="en-IN" sz="2300" b="1" dirty="0">
                <a:solidFill>
                  <a:schemeClr val="bg1"/>
                </a:solidFill>
              </a:rPr>
              <a:t>Bit 7-6 : UMSEL0[1:0] – Mode Selector</a:t>
            </a:r>
          </a:p>
          <a:p>
            <a:pPr lvl="3"/>
            <a:r>
              <a:rPr lang="en-IN" sz="2300" b="1" dirty="0">
                <a:solidFill>
                  <a:schemeClr val="bg1"/>
                </a:solidFill>
              </a:rPr>
              <a:t> </a:t>
            </a:r>
            <a:r>
              <a:rPr lang="en-IN" sz="2300" dirty="0">
                <a:solidFill>
                  <a:schemeClr val="bg1"/>
                </a:solidFill>
              </a:rPr>
              <a:t>These bits are used to select the operating mode of USART. Between Synchronous and Asynchronous</a:t>
            </a: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15" name="Picture 14">
            <a:extLst>
              <a:ext uri="{FF2B5EF4-FFF2-40B4-BE49-F238E27FC236}">
                <a16:creationId xmlns:a16="http://schemas.microsoft.com/office/drawing/2014/main" id="{F4C82944-9242-46A5-B5D2-6DF16C5D8D73}"/>
              </a:ext>
            </a:extLst>
          </p:cNvPr>
          <p:cNvPicPr>
            <a:picLocks noChangeAspect="1"/>
          </p:cNvPicPr>
          <p:nvPr/>
        </p:nvPicPr>
        <p:blipFill>
          <a:blip r:embed="rId4"/>
          <a:stretch>
            <a:fillRect/>
          </a:stretch>
        </p:blipFill>
        <p:spPr>
          <a:xfrm>
            <a:off x="1149927" y="4170218"/>
            <a:ext cx="10174124" cy="2633878"/>
          </a:xfrm>
          <a:prstGeom prst="rect">
            <a:avLst/>
          </a:prstGeom>
        </p:spPr>
      </p:pic>
    </p:spTree>
    <p:extLst>
      <p:ext uri="{BB962C8B-B14F-4D97-AF65-F5344CB8AC3E}">
        <p14:creationId xmlns:p14="http://schemas.microsoft.com/office/powerpoint/2010/main" val="53324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1184940"/>
          </a:xfrm>
          <a:prstGeom prst="rect">
            <a:avLst/>
          </a:prstGeom>
        </p:spPr>
        <p:txBody>
          <a:bodyPr wrap="square">
            <a:spAutoFit/>
          </a:bodyPr>
          <a:lstStyle/>
          <a:p>
            <a:pPr marL="285750" indent="-285750">
              <a:buFont typeface="Arial" pitchFamily="34" charset="0"/>
              <a:buChar char="•"/>
            </a:pPr>
            <a:r>
              <a:rPr lang="en-IN" sz="2400" b="1" dirty="0">
                <a:solidFill>
                  <a:schemeClr val="bg1"/>
                </a:solidFill>
              </a:rPr>
              <a:t>Bit 5-4: UPM01:0 – Parity Mode:</a:t>
            </a:r>
            <a:r>
              <a:rPr lang="en-IN" sz="2400" dirty="0">
                <a:solidFill>
                  <a:schemeClr val="bg1"/>
                </a:solidFill>
              </a:rPr>
              <a:t> </a:t>
            </a:r>
          </a:p>
          <a:p>
            <a:r>
              <a:rPr lang="en-IN" sz="2400" dirty="0">
                <a:solidFill>
                  <a:schemeClr val="bg1"/>
                </a:solidFill>
              </a:rPr>
              <a:t>		This bit helps you enable/disable/choose the type of parity.</a:t>
            </a: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4" name="Picture 3">
            <a:extLst>
              <a:ext uri="{FF2B5EF4-FFF2-40B4-BE49-F238E27FC236}">
                <a16:creationId xmlns:a16="http://schemas.microsoft.com/office/drawing/2014/main" id="{1E65E70F-ED1D-4289-B15D-EAF728BF063E}"/>
              </a:ext>
            </a:extLst>
          </p:cNvPr>
          <p:cNvPicPr>
            <a:picLocks noChangeAspect="1"/>
          </p:cNvPicPr>
          <p:nvPr/>
        </p:nvPicPr>
        <p:blipFill>
          <a:blip r:embed="rId4"/>
          <a:stretch>
            <a:fillRect/>
          </a:stretch>
        </p:blipFill>
        <p:spPr>
          <a:xfrm>
            <a:off x="1201999" y="4153809"/>
            <a:ext cx="9784938" cy="2547081"/>
          </a:xfrm>
          <a:prstGeom prst="rect">
            <a:avLst/>
          </a:prstGeom>
        </p:spPr>
      </p:pic>
    </p:spTree>
    <p:extLst>
      <p:ext uri="{BB962C8B-B14F-4D97-AF65-F5344CB8AC3E}">
        <p14:creationId xmlns:p14="http://schemas.microsoft.com/office/powerpoint/2010/main" val="2294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F9209E-EA1E-40B6-93CE-89271595599D}"/>
              </a:ext>
            </a:extLst>
          </p:cNvPr>
          <p:cNvGrpSpPr/>
          <p:nvPr/>
        </p:nvGrpSpPr>
        <p:grpSpPr>
          <a:xfrm>
            <a:off x="-1" y="1357409"/>
            <a:ext cx="12192001" cy="4846320"/>
            <a:chOff x="-1" y="1357409"/>
            <a:chExt cx="12192001" cy="4917518"/>
          </a:xfrm>
        </p:grpSpPr>
        <p:sp>
          <p:nvSpPr>
            <p:cNvPr id="9" name="Rectangle: Single Corner Snipped 8">
              <a:extLst>
                <a:ext uri="{FF2B5EF4-FFF2-40B4-BE49-F238E27FC236}">
                  <a16:creationId xmlns:a16="http://schemas.microsoft.com/office/drawing/2014/main" id="{A3987B18-E359-470D-B0A4-0085D0AB8A8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CA9D2A5F-8C75-4716-B7FE-EA10C46B469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0" name="TextBox 9"/>
          <p:cNvSpPr txBox="1"/>
          <p:nvPr/>
        </p:nvSpPr>
        <p:spPr>
          <a:xfrm>
            <a:off x="3886200" y="1000125"/>
            <a:ext cx="312906" cy="646331"/>
          </a:xfrm>
          <a:prstGeom prst="rect">
            <a:avLst/>
          </a:prstGeom>
          <a:noFill/>
        </p:spPr>
        <p:txBody>
          <a:bodyPr wrap="none" rtlCol="0">
            <a:spAutoFit/>
          </a:bodyPr>
          <a:lstStyle/>
          <a:p>
            <a:r>
              <a:rPr lang="en-US" sz="3600" dirty="0">
                <a:ln>
                  <a:solidFill>
                    <a:schemeClr val="bg1"/>
                  </a:solidFill>
                </a:ln>
              </a:rPr>
              <a:t> </a:t>
            </a:r>
          </a:p>
        </p:txBody>
      </p:sp>
      <p:sp>
        <p:nvSpPr>
          <p:cNvPr id="11" name="Rectangle 10"/>
          <p:cNvSpPr/>
          <p:nvPr/>
        </p:nvSpPr>
        <p:spPr>
          <a:xfrm>
            <a:off x="677011" y="1579966"/>
            <a:ext cx="10933097" cy="4401205"/>
          </a:xfrm>
          <a:prstGeom prst="rect">
            <a:avLst/>
          </a:prstGeom>
        </p:spPr>
        <p:txBody>
          <a:bodyPr wrap="square">
            <a:spAutoFit/>
          </a:bodyPr>
          <a:lstStyle/>
          <a:p>
            <a:pPr marL="457200" indent="-457200">
              <a:buFont typeface="Arial" pitchFamily="34" charset="0"/>
              <a:buChar char="•"/>
            </a:pPr>
            <a:r>
              <a:rPr lang="en-IN" sz="2800" dirty="0">
                <a:solidFill>
                  <a:schemeClr val="bg1"/>
                </a:solidFill>
              </a:rPr>
              <a:t>Stands for :</a:t>
            </a:r>
          </a:p>
          <a:p>
            <a:r>
              <a:rPr lang="en-IN" sz="2800" dirty="0">
                <a:solidFill>
                  <a:schemeClr val="bg1"/>
                </a:solidFill>
              </a:rPr>
              <a:t>	</a:t>
            </a:r>
            <a:r>
              <a:rPr lang="en-IN" sz="2800" i="1" dirty="0">
                <a:solidFill>
                  <a:schemeClr val="bg1"/>
                </a:solidFill>
                <a:latin typeface="Code Bold" panose="020B0604020202020204" pitchFamily="50" charset="0"/>
              </a:rPr>
              <a:t>Universal Synchronous/Asynchronous Receiver Transmitter.</a:t>
            </a:r>
            <a:br>
              <a:rPr lang="en-IN" sz="2800" i="1" dirty="0">
                <a:solidFill>
                  <a:schemeClr val="bg1"/>
                </a:solidFill>
                <a:latin typeface="Code Bold" panose="020B0604020202020204" pitchFamily="50" charset="0"/>
              </a:rPr>
            </a:br>
            <a:endParaRPr lang="en-IN" sz="2800" i="1" dirty="0">
              <a:solidFill>
                <a:schemeClr val="bg1"/>
              </a:solidFill>
              <a:latin typeface="Code Bold" panose="020B0604020202020204" pitchFamily="50" charset="0"/>
            </a:endParaRPr>
          </a:p>
          <a:p>
            <a:pPr marL="457200" indent="-457200">
              <a:buFont typeface="Arial" pitchFamily="34" charset="0"/>
              <a:buChar char="•"/>
            </a:pPr>
            <a:r>
              <a:rPr lang="en-IN" sz="2800" dirty="0">
                <a:solidFill>
                  <a:schemeClr val="bg1"/>
                </a:solidFill>
              </a:rPr>
              <a:t>Supports both synchronous and asynchronous transmission.</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The data is sent serially with respect to the clock pulse.</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The receiver peripheral receives the data when it has the same baud rate as transmitter </a:t>
            </a:r>
          </a:p>
          <a:p>
            <a:endParaRPr lang="en-IN" sz="2800" dirty="0"/>
          </a:p>
        </p:txBody>
      </p:sp>
      <p:sp>
        <p:nvSpPr>
          <p:cNvPr id="2" name="Rectangle 1">
            <a:extLst>
              <a:ext uri="{FF2B5EF4-FFF2-40B4-BE49-F238E27FC236}">
                <a16:creationId xmlns:a16="http://schemas.microsoft.com/office/drawing/2014/main" id="{DB1A5C8D-0C08-4312-9225-C86F15BA6D9D}"/>
              </a:ext>
            </a:extLst>
          </p:cNvPr>
          <p:cNvSpPr/>
          <p:nvPr/>
        </p:nvSpPr>
        <p:spPr>
          <a:xfrm>
            <a:off x="677012" y="504566"/>
            <a:ext cx="2825765" cy="769441"/>
          </a:xfrm>
          <a:prstGeom prst="rect">
            <a:avLst/>
          </a:prstGeom>
          <a:ln>
            <a:noFill/>
          </a:ln>
        </p:spPr>
        <p:txBody>
          <a:bodyPr wrap="square">
            <a:spAutoFit/>
          </a:bodyPr>
          <a:lstStyle/>
          <a:p>
            <a:r>
              <a:rPr lang="en-US" sz="4400" b="1" u="sng" dirty="0">
                <a:ln>
                  <a:solidFill>
                    <a:srgbClr val="FFC000"/>
                  </a:solidFill>
                </a:ln>
                <a:solidFill>
                  <a:srgbClr val="FFC000"/>
                </a:solidFill>
              </a:rPr>
              <a:t>USART</a:t>
            </a:r>
            <a:r>
              <a:rPr lang="en-US" sz="4400" b="1" dirty="0">
                <a:ln>
                  <a:solidFill>
                    <a:srgbClr val="FFC000"/>
                  </a:solidFill>
                </a:ln>
                <a:solidFill>
                  <a:srgbClr val="FFC000"/>
                </a:solidFill>
              </a:rPr>
              <a:t>:</a:t>
            </a:r>
            <a:endParaRPr lang="en-IN" sz="4400" b="1" dirty="0">
              <a:ln>
                <a:solidFill>
                  <a:srgbClr val="FFC000"/>
                </a:solidFill>
              </a:ln>
              <a:solidFill>
                <a:srgbClr val="FFC000"/>
              </a:solidFill>
            </a:endParaRPr>
          </a:p>
        </p:txBody>
      </p:sp>
      <p:sp>
        <p:nvSpPr>
          <p:cNvPr id="3" name="Oval 2">
            <a:extLst>
              <a:ext uri="{FF2B5EF4-FFF2-40B4-BE49-F238E27FC236}">
                <a16:creationId xmlns:a16="http://schemas.microsoft.com/office/drawing/2014/main" id="{579A5B71-746E-494D-976F-3AB853E290E2}"/>
              </a:ext>
            </a:extLst>
          </p:cNvPr>
          <p:cNvSpPr/>
          <p:nvPr/>
        </p:nvSpPr>
        <p:spPr>
          <a:xfrm>
            <a:off x="421143" y="801753"/>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84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20</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830997"/>
          </a:xfrm>
          <a:prstGeom prst="rect">
            <a:avLst/>
          </a:prstGeom>
        </p:spPr>
        <p:txBody>
          <a:bodyPr wrap="square">
            <a:spAutoFit/>
          </a:bodyPr>
          <a:lstStyle/>
          <a:p>
            <a:pPr marL="285750" indent="-285750">
              <a:buFont typeface="Arial" pitchFamily="34" charset="0"/>
              <a:buChar char="•"/>
            </a:pPr>
            <a:r>
              <a:rPr lang="en-IN" sz="2400" b="1" dirty="0">
                <a:solidFill>
                  <a:schemeClr val="bg1"/>
                </a:solidFill>
              </a:rPr>
              <a:t>Bit 3: USBS0 – Stop Bit Select:</a:t>
            </a:r>
            <a:r>
              <a:rPr lang="en-IN" sz="2400" dirty="0">
                <a:solidFill>
                  <a:schemeClr val="bg1"/>
                </a:solidFill>
              </a:rPr>
              <a:t> </a:t>
            </a:r>
          </a:p>
          <a:p>
            <a:r>
              <a:rPr lang="en-IN" sz="2400" dirty="0">
                <a:solidFill>
                  <a:schemeClr val="bg1"/>
                </a:solidFill>
              </a:rPr>
              <a:t>		</a:t>
            </a:r>
            <a:r>
              <a:rPr lang="en-US" sz="2300" dirty="0">
                <a:solidFill>
                  <a:schemeClr val="bg1"/>
                </a:solidFill>
              </a:rPr>
              <a:t>This bit selects the number of stop bits to be inserted by the Transmitter.</a:t>
            </a:r>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11" name="Picture 10">
            <a:extLst>
              <a:ext uri="{FF2B5EF4-FFF2-40B4-BE49-F238E27FC236}">
                <a16:creationId xmlns:a16="http://schemas.microsoft.com/office/drawing/2014/main" id="{292A31C8-FFFF-43A1-9891-C0EFD2E5DDDE}"/>
              </a:ext>
            </a:extLst>
          </p:cNvPr>
          <p:cNvPicPr>
            <a:picLocks noChangeAspect="1"/>
          </p:cNvPicPr>
          <p:nvPr/>
        </p:nvPicPr>
        <p:blipFill>
          <a:blip r:embed="rId4"/>
          <a:stretch>
            <a:fillRect/>
          </a:stretch>
        </p:blipFill>
        <p:spPr>
          <a:xfrm>
            <a:off x="1475823" y="4339651"/>
            <a:ext cx="9704261" cy="1844040"/>
          </a:xfrm>
          <a:prstGeom prst="rect">
            <a:avLst/>
          </a:prstGeom>
        </p:spPr>
      </p:pic>
    </p:spTree>
    <p:extLst>
      <p:ext uri="{BB962C8B-B14F-4D97-AF65-F5344CB8AC3E}">
        <p14:creationId xmlns:p14="http://schemas.microsoft.com/office/powerpoint/2010/main" val="1239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3037752"/>
            <a:ext cx="11841186" cy="3708708"/>
          </a:xfrm>
          <a:prstGeom prst="rect">
            <a:avLst/>
          </a:prstGeom>
        </p:spPr>
        <p:txBody>
          <a:bodyPr wrap="square">
            <a:spAutoFit/>
          </a:bodyPr>
          <a:lstStyle/>
          <a:p>
            <a:pPr marL="342900" indent="-342900">
              <a:buFont typeface="Arial" panose="020B0604020202020204" pitchFamily="34" charset="0"/>
              <a:buChar char="•"/>
            </a:pPr>
            <a:r>
              <a:rPr lang="en-IN" sz="2400" b="1" dirty="0">
                <a:solidFill>
                  <a:schemeClr val="bg1"/>
                </a:solidFill>
              </a:rPr>
              <a:t>Bit 2-1: UCSZ0[1:0] – Character Size: </a:t>
            </a:r>
          </a:p>
          <a:p>
            <a:r>
              <a:rPr lang="en-IN" sz="2400" b="1" dirty="0">
                <a:solidFill>
                  <a:schemeClr val="bg1"/>
                </a:solidFill>
              </a:rPr>
              <a:t>	</a:t>
            </a:r>
            <a:r>
              <a:rPr lang="en-IN" sz="2400" dirty="0">
                <a:solidFill>
                  <a:schemeClr val="bg1"/>
                </a:solidFill>
              </a:rPr>
              <a:t>These two bits in combination with the UCSZ02 bit in UCSR0B register helps	choosing the number of data bits in your frame</a:t>
            </a:r>
          </a:p>
          <a:p>
            <a:endParaRPr lang="en-IN" sz="2400" dirty="0">
              <a:solidFill>
                <a:schemeClr val="bg1"/>
              </a:solidFill>
            </a:endParaRPr>
          </a:p>
          <a:p>
            <a:pPr marL="342900" indent="-342900">
              <a:buFont typeface="Arial" panose="020B0604020202020204" pitchFamily="34" charset="0"/>
              <a:buChar char="•"/>
            </a:pPr>
            <a:r>
              <a:rPr lang="en-IN" sz="2300" b="1" dirty="0">
                <a:solidFill>
                  <a:schemeClr val="bg1"/>
                </a:solidFill>
              </a:rPr>
              <a:t>Bit 0: UCPOL0 – Clock Polarity:  </a:t>
            </a:r>
          </a:p>
          <a:p>
            <a:r>
              <a:rPr lang="en-IN" sz="2300" b="1" dirty="0">
                <a:solidFill>
                  <a:schemeClr val="bg1"/>
                </a:solidFill>
              </a:rPr>
              <a:t>	</a:t>
            </a:r>
            <a:r>
              <a:rPr lang="en-IN" sz="2300" dirty="0">
                <a:solidFill>
                  <a:schemeClr val="bg1"/>
                </a:solidFill>
              </a:rPr>
              <a:t>This bit is used for Synchronous mode only. Write this bit to zero when 	Asynchronous mode is used. The UCPOL bit sets the relationship between data 	output change and data input sample, and the synchronous clock (XCK). </a:t>
            </a:r>
          </a:p>
          <a:p>
            <a:endParaRPr lang="en-IN" sz="2400" dirty="0">
              <a:solidFill>
                <a:schemeClr val="bg1"/>
              </a:solidFill>
            </a:endParaRP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spTree>
    <p:extLst>
      <p:ext uri="{BB962C8B-B14F-4D97-AF65-F5344CB8AC3E}">
        <p14:creationId xmlns:p14="http://schemas.microsoft.com/office/powerpoint/2010/main" val="217415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6234E74-2D12-4821-A509-960FD8BB82E8}"/>
              </a:ext>
            </a:extLst>
          </p:cNvPr>
          <p:cNvPicPr>
            <a:picLocks noChangeAspect="1"/>
          </p:cNvPicPr>
          <p:nvPr/>
        </p:nvPicPr>
        <p:blipFill>
          <a:blip r:embed="rId3"/>
          <a:stretch>
            <a:fillRect/>
          </a:stretch>
        </p:blipFill>
        <p:spPr>
          <a:xfrm>
            <a:off x="258253" y="1137831"/>
            <a:ext cx="11569953" cy="5422495"/>
          </a:xfrm>
          <a:prstGeom prst="rect">
            <a:avLst/>
          </a:prstGeom>
        </p:spPr>
      </p:pic>
    </p:spTree>
    <p:extLst>
      <p:ext uri="{BB962C8B-B14F-4D97-AF65-F5344CB8AC3E}">
        <p14:creationId xmlns:p14="http://schemas.microsoft.com/office/powerpoint/2010/main" val="117484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23</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6D889FD-3773-40AC-B709-53F7F9BFDE7E}"/>
              </a:ext>
            </a:extLst>
          </p:cNvPr>
          <p:cNvSpPr/>
          <p:nvPr/>
        </p:nvSpPr>
        <p:spPr>
          <a:xfrm>
            <a:off x="173875" y="1186259"/>
            <a:ext cx="11841186" cy="1569660"/>
          </a:xfrm>
          <a:prstGeom prst="rect">
            <a:avLst/>
          </a:prstGeom>
        </p:spPr>
        <p:txBody>
          <a:bodyPr wrap="square">
            <a:spAutoFit/>
          </a:bodyPr>
          <a:lstStyle/>
          <a:p>
            <a:r>
              <a:rPr lang="en-IN" sz="2400" i="1" dirty="0">
                <a:solidFill>
                  <a:srgbClr val="00B0F0"/>
                </a:solidFill>
              </a:rPr>
              <a:t>Q. Write a code to configure USART at 9600bps, Asynchronous Mode, Normal Speed, No parity, 1 Stop bit and 8 bit of data.</a:t>
            </a:r>
          </a:p>
          <a:p>
            <a:endParaRPr lang="en-IN" sz="2400" i="1" dirty="0">
              <a:solidFill>
                <a:srgbClr val="00B0F0"/>
              </a:solidFill>
            </a:endParaRPr>
          </a:p>
          <a:p>
            <a:r>
              <a:rPr lang="en-IN" sz="2400" i="1" dirty="0">
                <a:solidFill>
                  <a:srgbClr val="00B0F0"/>
                </a:solidFill>
              </a:rPr>
              <a:t>ANS:</a:t>
            </a:r>
            <a:endParaRPr lang="en-IN" sz="2300" i="1" dirty="0">
              <a:solidFill>
                <a:srgbClr val="00B0F0"/>
              </a:solidFill>
            </a:endParaRPr>
          </a:p>
        </p:txBody>
      </p:sp>
      <p:sp>
        <p:nvSpPr>
          <p:cNvPr id="13" name="Rectangle 12">
            <a:extLst>
              <a:ext uri="{FF2B5EF4-FFF2-40B4-BE49-F238E27FC236}">
                <a16:creationId xmlns:a16="http://schemas.microsoft.com/office/drawing/2014/main" id="{5A36E27A-4625-4E4A-BC95-4CEC9CDEB007}"/>
              </a:ext>
            </a:extLst>
          </p:cNvPr>
          <p:cNvSpPr/>
          <p:nvPr/>
        </p:nvSpPr>
        <p:spPr>
          <a:xfrm>
            <a:off x="1180862" y="2254846"/>
            <a:ext cx="10071338" cy="1569660"/>
          </a:xfrm>
          <a:prstGeom prst="rect">
            <a:avLst/>
          </a:prstGeom>
        </p:spPr>
        <p:txBody>
          <a:bodyPr wrap="square">
            <a:spAutoFit/>
          </a:bodyPr>
          <a:lstStyle/>
          <a:p>
            <a:r>
              <a:rPr lang="en-IN" sz="2400" dirty="0">
                <a:solidFill>
                  <a:schemeClr val="bg1"/>
                </a:solidFill>
                <a:latin typeface="Lucida Console" panose="020B0609040504020204" pitchFamily="49" charset="0"/>
              </a:rPr>
              <a:t>UCSR0A = 0X00;</a:t>
            </a:r>
          </a:p>
          <a:p>
            <a:r>
              <a:rPr lang="en-IN" sz="2400" dirty="0">
                <a:solidFill>
                  <a:schemeClr val="bg1"/>
                </a:solidFill>
                <a:latin typeface="Lucida Console" panose="020B0609040504020204" pitchFamily="49" charset="0"/>
              </a:rPr>
              <a:t>UCSR0B = (1&lt;&lt;RXEN0) | (1&lt;&lt;TXEN0);</a:t>
            </a:r>
          </a:p>
          <a:p>
            <a:r>
              <a:rPr lang="en-IN" sz="2400" dirty="0">
                <a:solidFill>
                  <a:schemeClr val="bg1"/>
                </a:solidFill>
                <a:latin typeface="Lucida Console" panose="020B0609040504020204" pitchFamily="49" charset="0"/>
              </a:rPr>
              <a:t>UCSR0C = (1&lt;&lt;UCSZ01) | (1&lt;&lt;UCSZ00);</a:t>
            </a:r>
          </a:p>
          <a:p>
            <a:r>
              <a:rPr lang="en-IN" sz="2400" dirty="0">
                <a:solidFill>
                  <a:schemeClr val="bg1"/>
                </a:solidFill>
                <a:latin typeface="Lucida Console" panose="020B0609040504020204" pitchFamily="49" charset="0"/>
              </a:rPr>
              <a:t>UBRR0 = 103;</a:t>
            </a:r>
            <a:endParaRPr lang="en-IN" sz="2300" dirty="0">
              <a:solidFill>
                <a:schemeClr val="bg1"/>
              </a:solidFill>
              <a:latin typeface="Lucida Console" panose="020B0609040504020204" pitchFamily="49" charset="0"/>
            </a:endParaRPr>
          </a:p>
        </p:txBody>
      </p:sp>
      <p:sp>
        <p:nvSpPr>
          <p:cNvPr id="14" name="Rectangle 13">
            <a:extLst>
              <a:ext uri="{FF2B5EF4-FFF2-40B4-BE49-F238E27FC236}">
                <a16:creationId xmlns:a16="http://schemas.microsoft.com/office/drawing/2014/main" id="{334D0C8A-6C69-48A1-A12B-297F29292277}"/>
              </a:ext>
            </a:extLst>
          </p:cNvPr>
          <p:cNvSpPr/>
          <p:nvPr/>
        </p:nvSpPr>
        <p:spPr>
          <a:xfrm>
            <a:off x="173875" y="3804342"/>
            <a:ext cx="11841186" cy="1569660"/>
          </a:xfrm>
          <a:prstGeom prst="rect">
            <a:avLst/>
          </a:prstGeom>
        </p:spPr>
        <p:txBody>
          <a:bodyPr wrap="square">
            <a:spAutoFit/>
          </a:bodyPr>
          <a:lstStyle/>
          <a:p>
            <a:r>
              <a:rPr lang="en-IN" sz="2400" i="1" dirty="0">
                <a:solidFill>
                  <a:srgbClr val="00B0F0"/>
                </a:solidFill>
              </a:rPr>
              <a:t>Q. Write a code to configure USART at 9600bps, Asynchronous Mode, Normal Speed, Even parity, 2 Stop bit and 9 bit of data.</a:t>
            </a:r>
          </a:p>
          <a:p>
            <a:endParaRPr lang="en-IN" sz="2400" i="1" dirty="0">
              <a:solidFill>
                <a:srgbClr val="00B0F0"/>
              </a:solidFill>
            </a:endParaRPr>
          </a:p>
          <a:p>
            <a:r>
              <a:rPr lang="en-IN" sz="2400" i="1" dirty="0">
                <a:solidFill>
                  <a:srgbClr val="00B0F0"/>
                </a:solidFill>
              </a:rPr>
              <a:t>ANS:</a:t>
            </a:r>
            <a:endParaRPr lang="en-IN" sz="2300" i="1" dirty="0">
              <a:solidFill>
                <a:srgbClr val="00B0F0"/>
              </a:solidFill>
            </a:endParaRPr>
          </a:p>
        </p:txBody>
      </p:sp>
      <p:sp>
        <p:nvSpPr>
          <p:cNvPr id="15" name="Rectangle 14">
            <a:extLst>
              <a:ext uri="{FF2B5EF4-FFF2-40B4-BE49-F238E27FC236}">
                <a16:creationId xmlns:a16="http://schemas.microsoft.com/office/drawing/2014/main" id="{94FB73CA-4D76-48CB-8C8A-BFB9BFA5A290}"/>
              </a:ext>
            </a:extLst>
          </p:cNvPr>
          <p:cNvSpPr/>
          <p:nvPr/>
        </p:nvSpPr>
        <p:spPr>
          <a:xfrm>
            <a:off x="1093159" y="4886911"/>
            <a:ext cx="10071338" cy="1938992"/>
          </a:xfrm>
          <a:prstGeom prst="rect">
            <a:avLst/>
          </a:prstGeom>
        </p:spPr>
        <p:txBody>
          <a:bodyPr wrap="square">
            <a:spAutoFit/>
          </a:bodyPr>
          <a:lstStyle/>
          <a:p>
            <a:r>
              <a:rPr lang="en-IN" sz="2400" dirty="0">
                <a:solidFill>
                  <a:schemeClr val="bg1"/>
                </a:solidFill>
                <a:latin typeface="Lucida Console" panose="020B0609040504020204" pitchFamily="49" charset="0"/>
              </a:rPr>
              <a:t>UCSR0A = 0X00;</a:t>
            </a:r>
          </a:p>
          <a:p>
            <a:r>
              <a:rPr lang="en-IN" sz="2400" dirty="0">
                <a:solidFill>
                  <a:schemeClr val="bg1"/>
                </a:solidFill>
                <a:latin typeface="Lucida Console" panose="020B0609040504020204" pitchFamily="49" charset="0"/>
              </a:rPr>
              <a:t>UCSR0B = (1&lt;&lt;RXEN0) | (1&lt;&lt;TXEN0) (1&lt;&lt;UCSZ02);</a:t>
            </a:r>
          </a:p>
          <a:p>
            <a:r>
              <a:rPr lang="en-IN" sz="2400" dirty="0">
                <a:solidFill>
                  <a:schemeClr val="bg1"/>
                </a:solidFill>
                <a:latin typeface="Lucida Console" panose="020B0609040504020204" pitchFamily="49" charset="0"/>
              </a:rPr>
              <a:t>UCSR0C = (1&lt;&lt;UPM01) | (1&lt;&lt;UCSZ01) | (1&lt;&lt;UCSZ00) | 	    (1&lt;&lt;USBS0);</a:t>
            </a:r>
          </a:p>
          <a:p>
            <a:r>
              <a:rPr lang="en-IN" sz="2400" dirty="0">
                <a:solidFill>
                  <a:schemeClr val="bg1"/>
                </a:solidFill>
                <a:latin typeface="Lucida Console" panose="020B0609040504020204" pitchFamily="49" charset="0"/>
              </a:rPr>
              <a:t>UBRR0 = 103;</a:t>
            </a:r>
            <a:endParaRPr lang="en-IN" sz="23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2086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24</a:t>
            </a:fld>
            <a:endParaRPr lang="en-GB" dirty="0"/>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1" name="Rectangle 10">
            <a:extLst>
              <a:ext uri="{FF2B5EF4-FFF2-40B4-BE49-F238E27FC236}">
                <a16:creationId xmlns:a16="http://schemas.microsoft.com/office/drawing/2014/main" id="{C6D889FD-3773-40AC-B709-53F7F9BFDE7E}"/>
              </a:ext>
            </a:extLst>
          </p:cNvPr>
          <p:cNvSpPr/>
          <p:nvPr/>
        </p:nvSpPr>
        <p:spPr>
          <a:xfrm>
            <a:off x="1519084" y="3429000"/>
            <a:ext cx="10315939" cy="646331"/>
          </a:xfrm>
          <a:prstGeom prst="rect">
            <a:avLst/>
          </a:prstGeom>
        </p:spPr>
        <p:txBody>
          <a:bodyPr wrap="square">
            <a:spAutoFit/>
          </a:bodyPr>
          <a:lstStyle/>
          <a:p>
            <a:r>
              <a:rPr lang="en-IN" sz="3600" i="1" dirty="0">
                <a:solidFill>
                  <a:schemeClr val="bg1"/>
                </a:solidFill>
              </a:rPr>
              <a:t>Turning ON/OFF a LED by using USART in UNO </a:t>
            </a:r>
            <a:endParaRPr lang="en-IN" sz="3200" i="1" dirty="0">
              <a:solidFill>
                <a:schemeClr val="bg1"/>
              </a:solidFill>
            </a:endParaRPr>
          </a:p>
        </p:txBody>
      </p:sp>
      <p:sp>
        <p:nvSpPr>
          <p:cNvPr id="16" name="TextBox 15">
            <a:extLst>
              <a:ext uri="{FF2B5EF4-FFF2-40B4-BE49-F238E27FC236}">
                <a16:creationId xmlns:a16="http://schemas.microsoft.com/office/drawing/2014/main" id="{168D7FEA-8696-46BB-8D46-7055FD0BE208}"/>
              </a:ext>
            </a:extLst>
          </p:cNvPr>
          <p:cNvSpPr txBox="1"/>
          <p:nvPr/>
        </p:nvSpPr>
        <p:spPr>
          <a:xfrm>
            <a:off x="1004383" y="2443390"/>
            <a:ext cx="11694695" cy="923330"/>
          </a:xfrm>
          <a:prstGeom prst="rect">
            <a:avLst/>
          </a:prstGeom>
          <a:noFill/>
        </p:spPr>
        <p:txBody>
          <a:bodyPr wrap="square" rtlCol="0">
            <a:spAutoFit/>
          </a:bodyPr>
          <a:lstStyle/>
          <a:p>
            <a:r>
              <a:rPr lang="en-IN" sz="5400" b="1" dirty="0">
                <a:solidFill>
                  <a:srgbClr val="FFC000"/>
                </a:solidFill>
              </a:rPr>
              <a:t>Task:</a:t>
            </a:r>
            <a:endParaRPr lang="en-US" sz="5400" b="1" dirty="0">
              <a:solidFill>
                <a:srgbClr val="FFC000"/>
              </a:solidFill>
              <a:latin typeface="Bahnschrift Condensed" panose="020B0502040204020203" pitchFamily="34" charset="0"/>
            </a:endParaRPr>
          </a:p>
        </p:txBody>
      </p:sp>
    </p:spTree>
    <p:extLst>
      <p:ext uri="{BB962C8B-B14F-4D97-AF65-F5344CB8AC3E}">
        <p14:creationId xmlns:p14="http://schemas.microsoft.com/office/powerpoint/2010/main" val="2339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6D889FD-3773-40AC-B709-53F7F9BFDE7E}"/>
              </a:ext>
            </a:extLst>
          </p:cNvPr>
          <p:cNvSpPr/>
          <p:nvPr/>
        </p:nvSpPr>
        <p:spPr>
          <a:xfrm>
            <a:off x="480606" y="1303110"/>
            <a:ext cx="11450839" cy="3046988"/>
          </a:xfrm>
          <a:prstGeom prst="rect">
            <a:avLst/>
          </a:prstGeom>
        </p:spPr>
        <p:txBody>
          <a:bodyPr wrap="square">
            <a:spAutoFit/>
          </a:bodyPr>
          <a:lstStyle/>
          <a:p>
            <a:pPr marL="342900" indent="-342900">
              <a:buFont typeface="Wingdings" panose="05000000000000000000" pitchFamily="2" charset="2"/>
              <a:buChar char="Ø"/>
            </a:pPr>
            <a:r>
              <a:rPr lang="en-IN" sz="2400" dirty="0">
                <a:solidFill>
                  <a:schemeClr val="bg1"/>
                </a:solidFill>
              </a:rPr>
              <a:t>We will use our Laptop as the other device for sending the commands over serial communication.</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To use serial communication we will use Serial Monitor.</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When we will send 1 the LED should turn ON.</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When we will send 0 is should turn OFF</a:t>
            </a:r>
          </a:p>
        </p:txBody>
      </p:sp>
    </p:spTree>
    <p:extLst>
      <p:ext uri="{BB962C8B-B14F-4D97-AF65-F5344CB8AC3E}">
        <p14:creationId xmlns:p14="http://schemas.microsoft.com/office/powerpoint/2010/main" val="99574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99AF5AF-9516-4E86-A0D3-80FB039BF0FF}"/>
              </a:ext>
            </a:extLst>
          </p:cNvPr>
          <p:cNvSpPr/>
          <p:nvPr/>
        </p:nvSpPr>
        <p:spPr>
          <a:xfrm>
            <a:off x="130088" y="1047889"/>
            <a:ext cx="6198088" cy="5909310"/>
          </a:xfrm>
          <a:prstGeom prst="rect">
            <a:avLst/>
          </a:prstGeom>
        </p:spPr>
        <p:txBody>
          <a:bodyPr wrap="square">
            <a:spAutoFit/>
          </a:bodyPr>
          <a:lstStyle/>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io.h</a:t>
            </a:r>
            <a:r>
              <a:rPr lang="en-IN" dirty="0">
                <a:solidFill>
                  <a:schemeClr val="bg1"/>
                </a:solidFill>
                <a:latin typeface="Lucida Console" panose="020B0609040504020204" pitchFamily="49" charset="0"/>
              </a:rPr>
              <a:t>&gt;</a:t>
            </a:r>
            <a:br>
              <a:rPr lang="en-IN" dirty="0">
                <a:solidFill>
                  <a:schemeClr val="bg1"/>
                </a:solidFill>
                <a:latin typeface="Lucida Console" panose="020B0609040504020204" pitchFamily="49" charset="0"/>
              </a:rPr>
            </a:br>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usart_init</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UCSR0A = 0X00;</a:t>
            </a:r>
          </a:p>
          <a:p>
            <a:r>
              <a:rPr lang="en-IN" dirty="0">
                <a:solidFill>
                  <a:schemeClr val="bg1"/>
                </a:solidFill>
                <a:latin typeface="Lucida Console" panose="020B0609040504020204" pitchFamily="49" charset="0"/>
              </a:rPr>
              <a:t>  UCSR0B = (1&lt;&lt;RXEN0) | (1&lt;&lt;TXEN0);</a:t>
            </a:r>
          </a:p>
          <a:p>
            <a:r>
              <a:rPr lang="en-IN" dirty="0">
                <a:solidFill>
                  <a:schemeClr val="bg1"/>
                </a:solidFill>
                <a:latin typeface="Lucida Console" panose="020B0609040504020204" pitchFamily="49" charset="0"/>
              </a:rPr>
              <a:t>  UCSR0C = (1&lt;&lt;UCSZ01) | (1&lt;&lt;UCSZ00);</a:t>
            </a:r>
          </a:p>
          <a:p>
            <a:r>
              <a:rPr lang="en-IN" dirty="0">
                <a:solidFill>
                  <a:schemeClr val="bg1"/>
                </a:solidFill>
                <a:latin typeface="Lucida Console" panose="020B0609040504020204" pitchFamily="49" charset="0"/>
              </a:rPr>
              <a:t>  UBRR0 = 103;</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char </a:t>
            </a:r>
            <a:r>
              <a:rPr lang="en-IN" dirty="0" err="1">
                <a:solidFill>
                  <a:schemeClr val="bg1"/>
                </a:solidFill>
                <a:latin typeface="Lucida Console" panose="020B0609040504020204" pitchFamily="49" charset="0"/>
              </a:rPr>
              <a:t>usart_read</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while( UCSR0A &amp; (1&lt;&lt;RXC0)) { }</a:t>
            </a:r>
          </a:p>
          <a:p>
            <a:r>
              <a:rPr lang="en-IN" dirty="0">
                <a:solidFill>
                  <a:schemeClr val="bg1"/>
                </a:solidFill>
                <a:latin typeface="Lucida Console" panose="020B0609040504020204" pitchFamily="49" charset="0"/>
              </a:rPr>
              <a:t>  return UDRO;</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(char data) {</a:t>
            </a:r>
          </a:p>
          <a:p>
            <a:r>
              <a:rPr lang="en-IN" dirty="0">
                <a:solidFill>
                  <a:schemeClr val="bg1"/>
                </a:solidFill>
                <a:latin typeface="Lucida Console" panose="020B0609040504020204" pitchFamily="49" charset="0"/>
              </a:rPr>
              <a:t>  while( UCSR0A &amp; (1&lt;&lt;UDRE0)) { }</a:t>
            </a:r>
          </a:p>
          <a:p>
            <a:r>
              <a:rPr lang="en-IN" dirty="0">
                <a:solidFill>
                  <a:schemeClr val="bg1"/>
                </a:solidFill>
                <a:latin typeface="Lucida Console" panose="020B0609040504020204" pitchFamily="49" charset="0"/>
              </a:rPr>
              <a:t>  UDRO=data;</a:t>
            </a:r>
          </a:p>
          <a:p>
            <a:r>
              <a:rPr lang="en-IN" dirty="0">
                <a:solidFill>
                  <a:schemeClr val="bg1"/>
                </a:solidFill>
                <a:latin typeface="Lucida Console" panose="020B0609040504020204" pitchFamily="49" charset="0"/>
              </a:rPr>
              <a:t>}</a:t>
            </a:r>
          </a:p>
          <a:p>
            <a:endParaRPr lang="en-IN" sz="900"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int main(void) {</a:t>
            </a:r>
          </a:p>
          <a:p>
            <a:r>
              <a:rPr lang="en-IN" dirty="0">
                <a:solidFill>
                  <a:schemeClr val="bg1"/>
                </a:solidFill>
                <a:latin typeface="Lucida Console" panose="020B0609040504020204" pitchFamily="49" charset="0"/>
              </a:rPr>
              <a:t>   char </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a:t>
            </a:r>
          </a:p>
        </p:txBody>
      </p:sp>
      <p:sp>
        <p:nvSpPr>
          <p:cNvPr id="4" name="Rectangle 3">
            <a:extLst>
              <a:ext uri="{FF2B5EF4-FFF2-40B4-BE49-F238E27FC236}">
                <a16:creationId xmlns:a16="http://schemas.microsoft.com/office/drawing/2014/main" id="{FCFB4081-72B1-4C61-810B-B7966BD66C56}"/>
              </a:ext>
            </a:extLst>
          </p:cNvPr>
          <p:cNvSpPr/>
          <p:nvPr/>
        </p:nvSpPr>
        <p:spPr>
          <a:xfrm>
            <a:off x="6459794" y="1186259"/>
            <a:ext cx="6096000" cy="5355312"/>
          </a:xfrm>
          <a:prstGeom prst="rect">
            <a:avLst/>
          </a:prstGeom>
        </p:spPr>
        <p:txBody>
          <a:bodyPr>
            <a:spAutoFit/>
          </a:bodyPr>
          <a:lstStyle/>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usart_init</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DDRB=0x00;</a:t>
            </a:r>
          </a:p>
          <a:p>
            <a:r>
              <a:rPr lang="en-IN" dirty="0">
                <a:solidFill>
                  <a:schemeClr val="bg1"/>
                </a:solidFill>
                <a:latin typeface="Lucida Console" panose="020B0609040504020204" pitchFamily="49" charset="0"/>
              </a:rPr>
              <a:t>  PORTB=0x00;</a:t>
            </a:r>
          </a:p>
          <a:p>
            <a:r>
              <a:rPr lang="en-IN" dirty="0">
                <a:solidFill>
                  <a:schemeClr val="bg1"/>
                </a:solidFill>
                <a:latin typeface="Lucida Console" panose="020B0609040504020204" pitchFamily="49" charset="0"/>
              </a:rPr>
              <a:t>  while(1)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usart_read</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==‘0’) {</a:t>
            </a:r>
          </a:p>
          <a:p>
            <a:r>
              <a:rPr lang="en-IN" dirty="0">
                <a:solidFill>
                  <a:schemeClr val="bg1"/>
                </a:solidFill>
                <a:latin typeface="Lucida Console" panose="020B0609040504020204" pitchFamily="49" charset="0"/>
              </a:rPr>
              <a:t>	PORTB=0x00;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(‘O’);</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(‘K’);</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==‘1’) {</a:t>
            </a:r>
          </a:p>
          <a:p>
            <a:r>
              <a:rPr lang="en-IN" dirty="0">
                <a:solidFill>
                  <a:schemeClr val="bg1"/>
                </a:solidFill>
                <a:latin typeface="Lucida Console" panose="020B0609040504020204" pitchFamily="49" charset="0"/>
              </a:rPr>
              <a:t>	PORTB=0xFF;</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(‘O’);</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(‘K’);</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return 0;</a:t>
            </a:r>
          </a:p>
          <a:p>
            <a:r>
              <a:rPr lang="en-IN" dirty="0">
                <a:solidFill>
                  <a:schemeClr val="bg1"/>
                </a:solidFill>
                <a:latin typeface="Lucida Console" panose="020B0609040504020204" pitchFamily="49" charset="0"/>
              </a:rPr>
              <a:t>}</a:t>
            </a:r>
          </a:p>
        </p:txBody>
      </p:sp>
      <p:cxnSp>
        <p:nvCxnSpPr>
          <p:cNvPr id="13" name="Straight Connector 12">
            <a:extLst>
              <a:ext uri="{FF2B5EF4-FFF2-40B4-BE49-F238E27FC236}">
                <a16:creationId xmlns:a16="http://schemas.microsoft.com/office/drawing/2014/main" id="{E83C06FA-F1E6-49E1-8A3D-5E9371B1F74E}"/>
              </a:ext>
            </a:extLst>
          </p:cNvPr>
          <p:cNvCxnSpPr>
            <a:cxnSpLocks/>
          </p:cNvCxnSpPr>
          <p:nvPr/>
        </p:nvCxnSpPr>
        <p:spPr>
          <a:xfrm>
            <a:off x="6459794" y="1142617"/>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7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C6DF2-F121-4764-9189-377F30ED68FF}"/>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
        <p:nvSpPr>
          <p:cNvPr id="3" name="TextBox 2">
            <a:extLst>
              <a:ext uri="{FF2B5EF4-FFF2-40B4-BE49-F238E27FC236}">
                <a16:creationId xmlns:a16="http://schemas.microsoft.com/office/drawing/2014/main" id="{1040973C-87A6-42C0-81E2-D29151BDFE6C}"/>
              </a:ext>
            </a:extLst>
          </p:cNvPr>
          <p:cNvSpPr txBox="1"/>
          <p:nvPr/>
        </p:nvSpPr>
        <p:spPr>
          <a:xfrm>
            <a:off x="597876" y="472676"/>
            <a:ext cx="5820508" cy="769441"/>
          </a:xfrm>
          <a:prstGeom prst="rect">
            <a:avLst/>
          </a:prstGeom>
          <a:noFill/>
        </p:spPr>
        <p:txBody>
          <a:bodyPr wrap="square" rtlCol="0">
            <a:spAutoFit/>
          </a:bodyPr>
          <a:lstStyle/>
          <a:p>
            <a:r>
              <a:rPr lang="en-IN" sz="4400" b="1" u="sng" dirty="0">
                <a:solidFill>
                  <a:srgbClr val="FFC000"/>
                </a:solidFill>
              </a:rPr>
              <a:t>BAUD RATE</a:t>
            </a:r>
            <a:r>
              <a:rPr lang="en-IN" sz="4400" b="1" dirty="0">
                <a:solidFill>
                  <a:srgbClr val="FFC000"/>
                </a:solidFill>
              </a:rPr>
              <a:t>:</a:t>
            </a:r>
          </a:p>
        </p:txBody>
      </p:sp>
      <p:sp>
        <p:nvSpPr>
          <p:cNvPr id="4" name="TextBox 3">
            <a:extLst>
              <a:ext uri="{FF2B5EF4-FFF2-40B4-BE49-F238E27FC236}">
                <a16:creationId xmlns:a16="http://schemas.microsoft.com/office/drawing/2014/main" id="{4D4D7D4A-A182-48F0-953C-E5F93CD1855C}"/>
              </a:ext>
            </a:extLst>
          </p:cNvPr>
          <p:cNvSpPr txBox="1"/>
          <p:nvPr/>
        </p:nvSpPr>
        <p:spPr>
          <a:xfrm>
            <a:off x="861646" y="3508130"/>
            <a:ext cx="5292969" cy="461665"/>
          </a:xfrm>
          <a:prstGeom prst="rect">
            <a:avLst/>
          </a:prstGeom>
          <a:noFill/>
        </p:spPr>
        <p:txBody>
          <a:bodyPr wrap="square" rtlCol="0">
            <a:spAutoFit/>
          </a:bodyPr>
          <a:lstStyle/>
          <a:p>
            <a:endParaRPr lang="en-US" sz="2400" dirty="0">
              <a:solidFill>
                <a:schemeClr val="accent2">
                  <a:lumMod val="40000"/>
                  <a:lumOff val="60000"/>
                </a:schemeClr>
              </a:solidFill>
              <a:latin typeface="Bahnschrift Light" panose="020B0502040204020203" pitchFamily="34" charset="0"/>
            </a:endParaRPr>
          </a:p>
        </p:txBody>
      </p:sp>
      <p:sp>
        <p:nvSpPr>
          <p:cNvPr id="6" name="Rectangle 5"/>
          <p:cNvSpPr/>
          <p:nvPr/>
        </p:nvSpPr>
        <p:spPr>
          <a:xfrm>
            <a:off x="597876" y="1467861"/>
            <a:ext cx="7937512" cy="954107"/>
          </a:xfrm>
          <a:prstGeom prst="rect">
            <a:avLst/>
          </a:prstGeom>
        </p:spPr>
        <p:txBody>
          <a:bodyPr wrap="square">
            <a:spAutoFit/>
          </a:bodyPr>
          <a:lstStyle/>
          <a:p>
            <a:pPr marL="457200" indent="-457200">
              <a:buFont typeface="Arial" pitchFamily="34" charset="0"/>
              <a:buChar char="•"/>
            </a:pPr>
            <a:r>
              <a:rPr lang="en-IN" sz="2800" dirty="0">
                <a:solidFill>
                  <a:schemeClr val="bg1"/>
                </a:solidFill>
              </a:rPr>
              <a:t>Baud rate decides the rate of transfer of bits from input peripheral to the output peripheral.</a:t>
            </a:r>
          </a:p>
        </p:txBody>
      </p:sp>
      <p:sp>
        <p:nvSpPr>
          <p:cNvPr id="7" name="Oval 6">
            <a:extLst>
              <a:ext uri="{FF2B5EF4-FFF2-40B4-BE49-F238E27FC236}">
                <a16:creationId xmlns:a16="http://schemas.microsoft.com/office/drawing/2014/main" id="{C62759B3-BFF6-4D21-B924-0BABD9BC05E2}"/>
              </a:ext>
            </a:extLst>
          </p:cNvPr>
          <p:cNvSpPr/>
          <p:nvPr/>
        </p:nvSpPr>
        <p:spPr>
          <a:xfrm>
            <a:off x="378976" y="747946"/>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F6A72CF-ABF4-4A61-B57C-6F7C9DDDCC27}"/>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9" name="Picture 8">
            <a:extLst>
              <a:ext uri="{FF2B5EF4-FFF2-40B4-BE49-F238E27FC236}">
                <a16:creationId xmlns:a16="http://schemas.microsoft.com/office/drawing/2014/main" id="{D8206ABE-A074-44DD-922F-23C635D39598}"/>
              </a:ext>
            </a:extLst>
          </p:cNvPr>
          <p:cNvPicPr>
            <a:picLocks noChangeAspect="1"/>
          </p:cNvPicPr>
          <p:nvPr/>
        </p:nvPicPr>
        <p:blipFill>
          <a:blip r:embed="rId3"/>
          <a:stretch>
            <a:fillRect/>
          </a:stretch>
        </p:blipFill>
        <p:spPr>
          <a:xfrm>
            <a:off x="416357" y="4623133"/>
            <a:ext cx="11359286" cy="1534012"/>
          </a:xfrm>
          <a:prstGeom prst="rect">
            <a:avLst/>
          </a:prstGeom>
        </p:spPr>
      </p:pic>
    </p:spTree>
    <p:extLst>
      <p:ext uri="{BB962C8B-B14F-4D97-AF65-F5344CB8AC3E}">
        <p14:creationId xmlns:p14="http://schemas.microsoft.com/office/powerpoint/2010/main" val="26882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9A885-4438-40B0-8C50-17DE28AFAF3D}"/>
              </a:ext>
            </a:extLst>
          </p:cNvPr>
          <p:cNvSpPr>
            <a:spLocks noGrp="1"/>
          </p:cNvSpPr>
          <p:nvPr>
            <p:ph type="sldNum" sz="quarter" idx="12"/>
          </p:nvPr>
        </p:nvSpPr>
        <p:spPr/>
        <p:txBody>
          <a:bodyPr/>
          <a:lstStyle/>
          <a:p>
            <a:fld id="{C263D6C4-4840-40CC-AC84-17E24B3B7BDE}" type="slidenum">
              <a:rPr lang="en-GB" smtClean="0"/>
              <a:pPr/>
              <a:t>4</a:t>
            </a:fld>
            <a:endParaRPr lang="en-GB"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8602DE-67C7-4D60-B6FF-1D6D55358930}"/>
                  </a:ext>
                </a:extLst>
              </p:cNvPr>
              <p:cNvSpPr txBox="1"/>
              <p:nvPr/>
            </p:nvSpPr>
            <p:spPr>
              <a:xfrm>
                <a:off x="521278" y="682176"/>
                <a:ext cx="9775581" cy="3844963"/>
              </a:xfrm>
              <a:prstGeom prst="rect">
                <a:avLst/>
              </a:prstGeom>
              <a:noFill/>
            </p:spPr>
            <p:txBody>
              <a:bodyPr wrap="square" rtlCol="0">
                <a:spAutoFit/>
              </a:bodyPr>
              <a:lstStyle/>
              <a:p>
                <a:r>
                  <a:rPr lang="en-IN" sz="2800" dirty="0">
                    <a:solidFill>
                      <a:schemeClr val="bg1"/>
                    </a:solidFill>
                  </a:rPr>
                  <a:t>The baud rate is set to </a:t>
                </a:r>
                <a:r>
                  <a:rPr lang="en-IN" sz="2800" dirty="0" err="1">
                    <a:solidFill>
                      <a:schemeClr val="bg1"/>
                    </a:solidFill>
                  </a:rPr>
                  <a:t>UBRR</a:t>
                </a:r>
                <a:r>
                  <a:rPr lang="en-IN" sz="2800" dirty="0">
                    <a:solidFill>
                      <a:schemeClr val="bg1"/>
                    </a:solidFill>
                  </a:rPr>
                  <a:t> register using the formula</a:t>
                </a:r>
              </a:p>
              <a:p>
                <a:r>
                  <a:rPr lang="en-IN" sz="3200" dirty="0">
                    <a:solidFill>
                      <a:schemeClr val="bg1"/>
                    </a:solidFill>
                  </a:rPr>
                  <a:t>	</a:t>
                </a:r>
              </a:p>
              <a:p>
                <a:r>
                  <a:rPr lang="en-IN" sz="3200" dirty="0">
                    <a:solidFill>
                      <a:schemeClr val="bg1"/>
                    </a:solidFill>
                  </a:rPr>
                  <a:t>	             </a:t>
                </a:r>
                <a:r>
                  <a:rPr lang="en-IN" sz="3600" dirty="0">
                    <a:solidFill>
                      <a:schemeClr val="bg1"/>
                    </a:solidFill>
                  </a:rPr>
                  <a:t> </a:t>
                </a:r>
                <a:r>
                  <a:rPr lang="en-IN" sz="3200" dirty="0">
                    <a:solidFill>
                      <a:schemeClr val="bg1"/>
                    </a:solidFill>
                  </a:rPr>
                  <a:t>UBRR </a:t>
                </a:r>
                <a:r>
                  <a:rPr lang="en-IN" sz="3600" dirty="0">
                    <a:solidFill>
                      <a:schemeClr val="bg1"/>
                    </a:solidFill>
                  </a:rPr>
                  <a:t>= </a:t>
                </a:r>
                <a14:m>
                  <m:oMath xmlns:m="http://schemas.openxmlformats.org/officeDocument/2006/math">
                    <m:f>
                      <m:fPr>
                        <m:ctrlPr>
                          <a:rPr lang="en-IN" sz="4400" i="1" smtClean="0">
                            <a:solidFill>
                              <a:schemeClr val="bg1"/>
                            </a:solidFill>
                            <a:latin typeface="Cambria Math" panose="02040503050406030204" pitchFamily="18" charset="0"/>
                          </a:rPr>
                        </m:ctrlPr>
                      </m:fPr>
                      <m:num>
                        <m:r>
                          <a:rPr lang="en-IN" sz="4400" b="0" i="1" smtClean="0">
                            <a:solidFill>
                              <a:schemeClr val="bg1"/>
                            </a:solidFill>
                            <a:latin typeface="Cambria Math" panose="02040503050406030204" pitchFamily="18" charset="0"/>
                          </a:rPr>
                          <m:t>𝑓</m:t>
                        </m:r>
                        <m:r>
                          <a:rPr lang="en-IN" sz="4400" b="0" i="1" baseline="-25000" smtClean="0">
                            <a:solidFill>
                              <a:schemeClr val="bg1"/>
                            </a:solidFill>
                            <a:latin typeface="Cambria Math" panose="02040503050406030204" pitchFamily="18" charset="0"/>
                          </a:rPr>
                          <m:t>𝑜𝑠𝑐</m:t>
                        </m:r>
                      </m:num>
                      <m:den>
                        <m:r>
                          <a:rPr lang="en-IN" sz="4400" b="0" i="1" smtClean="0">
                            <a:solidFill>
                              <a:schemeClr val="bg1"/>
                            </a:solidFill>
                            <a:latin typeface="Cambria Math" panose="02040503050406030204" pitchFamily="18" charset="0"/>
                          </a:rPr>
                          <m:t>16.</m:t>
                        </m:r>
                        <m:r>
                          <a:rPr lang="en-IN" sz="4400" b="0" i="1" smtClean="0">
                            <a:solidFill>
                              <a:schemeClr val="bg1"/>
                            </a:solidFill>
                            <a:latin typeface="Cambria Math" panose="02040503050406030204" pitchFamily="18" charset="0"/>
                          </a:rPr>
                          <m:t>𝐵𝐴𝑈𝐷</m:t>
                        </m:r>
                      </m:den>
                    </m:f>
                    <m:r>
                      <a:rPr lang="en-IN" sz="4400" b="0" i="0" smtClean="0">
                        <a:solidFill>
                          <a:schemeClr val="bg1"/>
                        </a:solidFill>
                        <a:latin typeface="Cambria Math" panose="02040503050406030204" pitchFamily="18" charset="0"/>
                      </a:rPr>
                      <m:t>−1</m:t>
                    </m:r>
                  </m:oMath>
                </a14:m>
                <a:endParaRPr lang="en-IN" sz="3600" dirty="0">
                  <a:solidFill>
                    <a:schemeClr val="bg1"/>
                  </a:solidFill>
                </a:endParaRPr>
              </a:p>
              <a:p>
                <a:endParaRPr lang="en-IN" sz="3600" dirty="0">
                  <a:solidFill>
                    <a:schemeClr val="bg1"/>
                  </a:solidFill>
                </a:endParaRPr>
              </a:p>
              <a:p>
                <a:r>
                  <a:rPr lang="en-IN" sz="2800" dirty="0">
                    <a:solidFill>
                      <a:schemeClr val="bg1"/>
                    </a:solidFill>
                  </a:rPr>
                  <a:t>Where:</a:t>
                </a:r>
              </a:p>
              <a:p>
                <a:pPr lvl="1"/>
                <a:r>
                  <a:rPr lang="en-IN" sz="2800" dirty="0" err="1">
                    <a:solidFill>
                      <a:schemeClr val="bg1"/>
                    </a:solidFill>
                  </a:rPr>
                  <a:t>f</a:t>
                </a:r>
                <a:r>
                  <a:rPr lang="en-IN" sz="2800" baseline="-25000" dirty="0" err="1">
                    <a:solidFill>
                      <a:schemeClr val="bg1"/>
                    </a:solidFill>
                  </a:rPr>
                  <a:t>osc</a:t>
                </a:r>
                <a:r>
                  <a:rPr lang="en-IN" sz="2800" dirty="0">
                    <a:solidFill>
                      <a:schemeClr val="bg1"/>
                    </a:solidFill>
                  </a:rPr>
                  <a:t> = System clock frequency(16MHz for ATMEGA328P)</a:t>
                </a:r>
              </a:p>
              <a:p>
                <a:pPr lvl="1"/>
                <a:r>
                  <a:rPr lang="en-IN" sz="2800" dirty="0">
                    <a:solidFill>
                      <a:schemeClr val="bg1"/>
                    </a:solidFill>
                  </a:rPr>
                  <a:t>BAUD = Baud Rate in bits per second.</a:t>
                </a:r>
              </a:p>
            </p:txBody>
          </p:sp>
        </mc:Choice>
        <mc:Fallback xmlns="">
          <p:sp>
            <p:nvSpPr>
              <p:cNvPr id="3" name="TextBox 2">
                <a:extLst>
                  <a:ext uri="{FF2B5EF4-FFF2-40B4-BE49-F238E27FC236}">
                    <a16:creationId xmlns:a16="http://schemas.microsoft.com/office/drawing/2014/main" id="{2C8602DE-67C7-4D60-B6FF-1D6D55358930}"/>
                  </a:ext>
                </a:extLst>
              </p:cNvPr>
              <p:cNvSpPr txBox="1">
                <a:spLocks noRot="1" noChangeAspect="1" noMove="1" noResize="1" noEditPoints="1" noAdjustHandles="1" noChangeArrowheads="1" noChangeShapeType="1" noTextEdit="1"/>
              </p:cNvSpPr>
              <p:nvPr/>
            </p:nvSpPr>
            <p:spPr>
              <a:xfrm>
                <a:off x="521278" y="682176"/>
                <a:ext cx="9775581" cy="3844963"/>
              </a:xfrm>
              <a:prstGeom prst="rect">
                <a:avLst/>
              </a:prstGeom>
              <a:blipFill>
                <a:blip r:embed="rId2"/>
                <a:stretch>
                  <a:fillRect l="-1310" t="-1743" b="-3328"/>
                </a:stretch>
              </a:blipFill>
            </p:spPr>
            <p:txBody>
              <a:bodyPr/>
              <a:lstStyle/>
              <a:p>
                <a:r>
                  <a:rPr lang="en-IN">
                    <a:noFill/>
                  </a:rPr>
                  <a:t> </a:t>
                </a:r>
              </a:p>
            </p:txBody>
          </p:sp>
        </mc:Fallback>
      </mc:AlternateContent>
      <p:sp>
        <p:nvSpPr>
          <p:cNvPr id="4" name="Frame 3">
            <a:extLst>
              <a:ext uri="{FF2B5EF4-FFF2-40B4-BE49-F238E27FC236}">
                <a16:creationId xmlns:a16="http://schemas.microsoft.com/office/drawing/2014/main" id="{F32D6B49-EFA9-460F-B462-D68C932FFC1F}"/>
              </a:ext>
            </a:extLst>
          </p:cNvPr>
          <p:cNvSpPr/>
          <p:nvPr/>
        </p:nvSpPr>
        <p:spPr>
          <a:xfrm>
            <a:off x="2693577" y="1454731"/>
            <a:ext cx="5430982" cy="1572491"/>
          </a:xfrm>
          <a:prstGeom prst="frame">
            <a:avLst>
              <a:gd name="adj1" fmla="val 545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a:extLst>
              <a:ext uri="{FF2B5EF4-FFF2-40B4-BE49-F238E27FC236}">
                <a16:creationId xmlns:a16="http://schemas.microsoft.com/office/drawing/2014/main" id="{AE6EBB52-E8DB-468B-AA84-D446C578D6FA}"/>
              </a:ext>
            </a:extLst>
          </p:cNvPr>
          <p:cNvSpPr/>
          <p:nvPr/>
        </p:nvSpPr>
        <p:spPr>
          <a:xfrm>
            <a:off x="238989" y="5015487"/>
            <a:ext cx="11828319" cy="523220"/>
          </a:xfrm>
          <a:prstGeom prst="rect">
            <a:avLst/>
          </a:prstGeom>
        </p:spPr>
        <p:txBody>
          <a:bodyPr wrap="square">
            <a:spAutoFit/>
          </a:bodyPr>
          <a:lstStyle/>
          <a:p>
            <a:r>
              <a:rPr lang="en-US" sz="2800" i="1" dirty="0">
                <a:solidFill>
                  <a:srgbClr val="FFC000"/>
                </a:solidFill>
                <a:latin typeface="Times New Roman" panose="02020603050405020304" pitchFamily="18" charset="0"/>
                <a:cs typeface="Times New Roman" panose="02020603050405020304" pitchFamily="18" charset="0"/>
              </a:rPr>
              <a:t>Q. </a:t>
            </a:r>
            <a:r>
              <a:rPr lang="en-US" sz="2800" i="1" dirty="0">
                <a:solidFill>
                  <a:schemeClr val="bg1"/>
                </a:solidFill>
                <a:latin typeface="Times New Roman" panose="02020603050405020304" pitchFamily="18" charset="0"/>
                <a:cs typeface="Times New Roman" panose="02020603050405020304" pitchFamily="18" charset="0"/>
              </a:rPr>
              <a:t> Calculate the UBBR value for 9600bps and 16MHz system clock  frequency.</a:t>
            </a:r>
          </a:p>
        </p:txBody>
      </p:sp>
      <p:sp>
        <p:nvSpPr>
          <p:cNvPr id="6" name="Rectangle 5">
            <a:extLst>
              <a:ext uri="{FF2B5EF4-FFF2-40B4-BE49-F238E27FC236}">
                <a16:creationId xmlns:a16="http://schemas.microsoft.com/office/drawing/2014/main" id="{9A8CB155-F785-408D-83E5-CB96039E3B2B}"/>
              </a:ext>
            </a:extLst>
          </p:cNvPr>
          <p:cNvSpPr/>
          <p:nvPr/>
        </p:nvSpPr>
        <p:spPr>
          <a:xfrm>
            <a:off x="181840" y="5538707"/>
            <a:ext cx="11828319" cy="523220"/>
          </a:xfrm>
          <a:prstGeom prst="rect">
            <a:avLst/>
          </a:prstGeom>
        </p:spPr>
        <p:txBody>
          <a:bodyPr wrap="square">
            <a:spAutoFit/>
          </a:bodyPr>
          <a:lstStyle/>
          <a:p>
            <a:r>
              <a:rPr lang="en-US" sz="2800" i="1" dirty="0">
                <a:solidFill>
                  <a:srgbClr val="FFC000"/>
                </a:solidFill>
                <a:latin typeface="Times New Roman" panose="02020603050405020304" pitchFamily="18" charset="0"/>
                <a:cs typeface="Times New Roman" panose="02020603050405020304" pitchFamily="18" charset="0"/>
              </a:rPr>
              <a:t>ANS:</a:t>
            </a:r>
            <a:r>
              <a:rPr lang="en-US" sz="2800" i="1" dirty="0">
                <a:solidFill>
                  <a:schemeClr val="bg1"/>
                </a:solidFill>
                <a:latin typeface="Times New Roman" panose="02020603050405020304" pitchFamily="18" charset="0"/>
                <a:cs typeface="Times New Roman" panose="02020603050405020304" pitchFamily="18" charset="0"/>
              </a:rPr>
              <a:t> 103  </a:t>
            </a:r>
          </a:p>
        </p:txBody>
      </p:sp>
      <p:pic>
        <p:nvPicPr>
          <p:cNvPr id="7" name="Picture 6">
            <a:extLst>
              <a:ext uri="{FF2B5EF4-FFF2-40B4-BE49-F238E27FC236}">
                <a16:creationId xmlns:a16="http://schemas.microsoft.com/office/drawing/2014/main" id="{FB9A7452-5F84-4995-A67F-D0311B53E71D}"/>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0676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EB4BBC-43CA-44A9-A209-D60A23D1267C}"/>
              </a:ext>
            </a:extLst>
          </p:cNvPr>
          <p:cNvGrpSpPr/>
          <p:nvPr/>
        </p:nvGrpSpPr>
        <p:grpSpPr>
          <a:xfrm>
            <a:off x="0" y="1570790"/>
            <a:ext cx="12192001" cy="4846320"/>
            <a:chOff x="-1" y="1357409"/>
            <a:chExt cx="12192001" cy="4917518"/>
          </a:xfrm>
        </p:grpSpPr>
        <p:sp>
          <p:nvSpPr>
            <p:cNvPr id="9" name="Rectangle: Single Corner Snipped 8">
              <a:extLst>
                <a:ext uri="{FF2B5EF4-FFF2-40B4-BE49-F238E27FC236}">
                  <a16:creationId xmlns:a16="http://schemas.microsoft.com/office/drawing/2014/main" id="{326A00BE-5E47-41B5-84B2-2BB066EB740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78A0AE8F-B1B2-454F-A8AD-217BC0FF590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E45259B4-C1C9-4021-9EFD-0822D20E921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6" name="Rectangle 5"/>
          <p:cNvSpPr/>
          <p:nvPr/>
        </p:nvSpPr>
        <p:spPr>
          <a:xfrm>
            <a:off x="341168" y="1725297"/>
            <a:ext cx="11509664" cy="3539430"/>
          </a:xfrm>
          <a:prstGeom prst="rect">
            <a:avLst/>
          </a:prstGeom>
        </p:spPr>
        <p:txBody>
          <a:bodyPr wrap="square">
            <a:spAutoFit/>
          </a:bodyPr>
          <a:lstStyle/>
          <a:p>
            <a:pPr marL="457200" indent="-457200">
              <a:buFont typeface="Arial" pitchFamily="34" charset="0"/>
              <a:buChar char="•"/>
            </a:pPr>
            <a:r>
              <a:rPr lang="en-IN" sz="2800" i="1" u="sng" dirty="0">
                <a:solidFill>
                  <a:srgbClr val="00B0F0"/>
                </a:solidFill>
              </a:rPr>
              <a:t>Asynchronous</a:t>
            </a:r>
            <a:r>
              <a:rPr lang="en-IN" sz="2800" dirty="0">
                <a:solidFill>
                  <a:schemeClr val="bg1"/>
                </a:solidFill>
              </a:rPr>
              <a:t> – The XCK pin(clock) is not used. The baud rate is set and the data is sent asynchronously.</a:t>
            </a:r>
          </a:p>
          <a:p>
            <a:pPr marL="457200" indent="-457200">
              <a:buFont typeface="Arial" pitchFamily="34" charset="0"/>
              <a:buChar char="•"/>
            </a:pPr>
            <a:endParaRPr lang="en-IN" sz="2800" dirty="0">
              <a:solidFill>
                <a:schemeClr val="bg1"/>
              </a:solidFill>
            </a:endParaRPr>
          </a:p>
          <a:p>
            <a:pPr marL="457200" indent="-457200">
              <a:buFont typeface="Arial" pitchFamily="34" charset="0"/>
              <a:buChar char="•"/>
            </a:pPr>
            <a:r>
              <a:rPr lang="en-IN" sz="2800" i="1" u="sng" dirty="0">
                <a:solidFill>
                  <a:srgbClr val="00B0F0"/>
                </a:solidFill>
              </a:rPr>
              <a:t>Asynchronous 2x Mode</a:t>
            </a:r>
            <a:r>
              <a:rPr lang="en-IN" sz="2800" i="1" dirty="0">
                <a:solidFill>
                  <a:srgbClr val="00B0F0"/>
                </a:solidFill>
              </a:rPr>
              <a:t> </a:t>
            </a:r>
            <a:r>
              <a:rPr lang="en-IN" sz="2800" dirty="0">
                <a:solidFill>
                  <a:schemeClr val="bg1"/>
                </a:solidFill>
              </a:rPr>
              <a:t>– Results when U2X pin is set. The divisor for baud rate becomes from 16 to 8 resulting in increase in speed.</a:t>
            </a:r>
          </a:p>
          <a:p>
            <a:pPr marL="457200" indent="-457200">
              <a:buFont typeface="Arial" pitchFamily="34" charset="0"/>
              <a:buChar char="•"/>
            </a:pPr>
            <a:endParaRPr lang="en-IN" sz="2800" dirty="0">
              <a:solidFill>
                <a:schemeClr val="bg1"/>
              </a:solidFill>
            </a:endParaRPr>
          </a:p>
          <a:p>
            <a:pPr marL="457200" indent="-457200">
              <a:buFont typeface="Arial" pitchFamily="34" charset="0"/>
              <a:buChar char="•"/>
            </a:pPr>
            <a:r>
              <a:rPr lang="en-IN" sz="2800" i="1" u="sng" dirty="0">
                <a:solidFill>
                  <a:srgbClr val="00B0F0"/>
                </a:solidFill>
              </a:rPr>
              <a:t>Synchronous</a:t>
            </a:r>
            <a:r>
              <a:rPr lang="en-IN" sz="2800" dirty="0">
                <a:solidFill>
                  <a:schemeClr val="bg1"/>
                </a:solidFill>
              </a:rPr>
              <a:t> – </a:t>
            </a:r>
            <a:r>
              <a:rPr lang="en-IN" sz="2800" dirty="0" err="1">
                <a:solidFill>
                  <a:schemeClr val="bg1"/>
                </a:solidFill>
              </a:rPr>
              <a:t>UMSEL</a:t>
            </a:r>
            <a:r>
              <a:rPr lang="en-IN" sz="2800" dirty="0">
                <a:solidFill>
                  <a:schemeClr val="bg1"/>
                </a:solidFill>
              </a:rPr>
              <a:t> is set high. The </a:t>
            </a:r>
            <a:r>
              <a:rPr lang="en-IN" sz="2800" dirty="0" err="1">
                <a:solidFill>
                  <a:schemeClr val="bg1"/>
                </a:solidFill>
              </a:rPr>
              <a:t>XCK</a:t>
            </a:r>
            <a:r>
              <a:rPr lang="en-IN" sz="2800" dirty="0">
                <a:solidFill>
                  <a:schemeClr val="bg1"/>
                </a:solidFill>
              </a:rPr>
              <a:t>(clock) pin is used. No need of baud rate. The data is sent synchronously with clock pulse.  </a:t>
            </a:r>
          </a:p>
        </p:txBody>
      </p:sp>
      <p:sp>
        <p:nvSpPr>
          <p:cNvPr id="7" name="TextBox 6"/>
          <p:cNvSpPr txBox="1"/>
          <p:nvPr/>
        </p:nvSpPr>
        <p:spPr>
          <a:xfrm>
            <a:off x="446809" y="844405"/>
            <a:ext cx="8412321" cy="646331"/>
          </a:xfrm>
          <a:prstGeom prst="rect">
            <a:avLst/>
          </a:prstGeom>
          <a:noFill/>
        </p:spPr>
        <p:txBody>
          <a:bodyPr wrap="square" rtlCol="0">
            <a:spAutoFit/>
          </a:bodyPr>
          <a:lstStyle/>
          <a:p>
            <a:r>
              <a:rPr lang="en-US" sz="3600" b="1" u="sng" dirty="0">
                <a:solidFill>
                  <a:srgbClr val="FFC000"/>
                </a:solidFill>
              </a:rPr>
              <a:t>MODES OF OPERATION</a:t>
            </a:r>
            <a:r>
              <a:rPr lang="en-US" sz="3600" b="1" dirty="0">
                <a:solidFill>
                  <a:srgbClr val="FFC000"/>
                </a:solidFill>
              </a:rPr>
              <a:t>:</a:t>
            </a:r>
          </a:p>
        </p:txBody>
      </p:sp>
      <p:sp>
        <p:nvSpPr>
          <p:cNvPr id="5" name="Oval 4">
            <a:extLst>
              <a:ext uri="{FF2B5EF4-FFF2-40B4-BE49-F238E27FC236}">
                <a16:creationId xmlns:a16="http://schemas.microsoft.com/office/drawing/2014/main" id="{113013D3-2466-487A-9541-90DA5C16F4E5}"/>
              </a:ext>
            </a:extLst>
          </p:cNvPr>
          <p:cNvSpPr/>
          <p:nvPr/>
        </p:nvSpPr>
        <p:spPr>
          <a:xfrm>
            <a:off x="227909" y="107198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548EB27-7BD8-42D1-A526-9F8342F21D54}"/>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6251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6B29AF0-AABC-4925-8CE4-1DD295F09E7C}"/>
              </a:ext>
            </a:extLst>
          </p:cNvPr>
          <p:cNvGrpSpPr/>
          <p:nvPr/>
        </p:nvGrpSpPr>
        <p:grpSpPr>
          <a:xfrm>
            <a:off x="0" y="1570790"/>
            <a:ext cx="12192001" cy="4846320"/>
            <a:chOff x="-1" y="1357409"/>
            <a:chExt cx="12192001" cy="4917518"/>
          </a:xfrm>
        </p:grpSpPr>
        <p:sp>
          <p:nvSpPr>
            <p:cNvPr id="8" name="Rectangle: Single Corner Snipped 7">
              <a:extLst>
                <a:ext uri="{FF2B5EF4-FFF2-40B4-BE49-F238E27FC236}">
                  <a16:creationId xmlns:a16="http://schemas.microsoft.com/office/drawing/2014/main" id="{64CAF8FB-AA2A-4050-AAD2-5B6D78357B82}"/>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8C1C5086-0815-4AA6-97DB-1ACB58F45DE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15C6032A-DC9E-41C5-B1FA-A9C24C8118FC}"/>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4" name="Rectangle 3"/>
          <p:cNvSpPr/>
          <p:nvPr/>
        </p:nvSpPr>
        <p:spPr>
          <a:xfrm>
            <a:off x="489294" y="1764756"/>
            <a:ext cx="11453324" cy="4678204"/>
          </a:xfrm>
          <a:prstGeom prst="rect">
            <a:avLst/>
          </a:prstGeom>
        </p:spPr>
        <p:txBody>
          <a:bodyPr wrap="square">
            <a:spAutoFit/>
          </a:bodyPr>
          <a:lstStyle/>
          <a:p>
            <a:pPr marL="457200" indent="-457200">
              <a:buFont typeface="Arial" pitchFamily="34" charset="0"/>
              <a:buChar char="•"/>
            </a:pPr>
            <a:r>
              <a:rPr lang="en-IN" sz="2800" dirty="0">
                <a:solidFill>
                  <a:schemeClr val="bg1"/>
                </a:solidFill>
              </a:rPr>
              <a:t>A frame refers to the entire data packet which is being sent/received during a communication. </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A typical frame is 10 bit long ( 1 Start bit, 8-bit data, 1 Stop bit).</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b="1" i="1" dirty="0">
                <a:solidFill>
                  <a:schemeClr val="bg1"/>
                </a:solidFill>
              </a:rPr>
              <a:t>Order of Bits</a:t>
            </a:r>
          </a:p>
          <a:p>
            <a:pPr marL="1357312" indent="-457200">
              <a:buFont typeface="Wingdings" panose="05000000000000000000" pitchFamily="2" charset="2"/>
              <a:buChar char="v"/>
            </a:pPr>
            <a:r>
              <a:rPr lang="en-IN" sz="2800" dirty="0">
                <a:solidFill>
                  <a:schemeClr val="bg1"/>
                </a:solidFill>
              </a:rPr>
              <a:t>Start bit (Always low)</a:t>
            </a:r>
          </a:p>
          <a:p>
            <a:pPr marL="1344613" indent="-444500">
              <a:buFont typeface="Wingdings" panose="05000000000000000000" pitchFamily="2" charset="2"/>
              <a:buChar char="v"/>
            </a:pPr>
            <a:r>
              <a:rPr lang="en-IN" sz="2800" dirty="0">
                <a:solidFill>
                  <a:schemeClr val="bg1"/>
                </a:solidFill>
              </a:rPr>
              <a:t>Data bits (LSB to MSB) [5-9 bits]</a:t>
            </a:r>
          </a:p>
          <a:p>
            <a:pPr marL="1344613" indent="-444500">
              <a:buFont typeface="Wingdings" panose="05000000000000000000" pitchFamily="2" charset="2"/>
              <a:buChar char="v"/>
            </a:pPr>
            <a:r>
              <a:rPr lang="en-IN" sz="2800" dirty="0">
                <a:solidFill>
                  <a:schemeClr val="bg1"/>
                </a:solidFill>
              </a:rPr>
              <a:t>Parity bit (optional) [Can be odd or even]</a:t>
            </a:r>
          </a:p>
          <a:p>
            <a:pPr marL="1344613" indent="-444500">
              <a:buFont typeface="Wingdings" panose="05000000000000000000" pitchFamily="2" charset="2"/>
              <a:buChar char="v"/>
            </a:pPr>
            <a:r>
              <a:rPr lang="en-IN" sz="2800" dirty="0">
                <a:solidFill>
                  <a:schemeClr val="bg1"/>
                </a:solidFill>
              </a:rPr>
              <a:t>Stop bit (1 or 2) (Always high)</a:t>
            </a:r>
          </a:p>
          <a:p>
            <a:endParaRPr lang="en-IN" dirty="0"/>
          </a:p>
        </p:txBody>
      </p:sp>
      <p:sp>
        <p:nvSpPr>
          <p:cNvPr id="5" name="TextBox 4">
            <a:extLst>
              <a:ext uri="{FF2B5EF4-FFF2-40B4-BE49-F238E27FC236}">
                <a16:creationId xmlns:a16="http://schemas.microsoft.com/office/drawing/2014/main" id="{9EDD5061-B2C6-420C-BB35-9AA5BEAC0188}"/>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a:t>
            </a:r>
            <a:r>
              <a:rPr lang="en-US" sz="3600" b="1" dirty="0">
                <a:solidFill>
                  <a:srgbClr val="FFC000"/>
                </a:solidFill>
              </a:rPr>
              <a:t>:</a:t>
            </a:r>
          </a:p>
        </p:txBody>
      </p:sp>
      <p:sp>
        <p:nvSpPr>
          <p:cNvPr id="6" name="Oval 5">
            <a:extLst>
              <a:ext uri="{FF2B5EF4-FFF2-40B4-BE49-F238E27FC236}">
                <a16:creationId xmlns:a16="http://schemas.microsoft.com/office/drawing/2014/main" id="{6D8404BC-CB4D-4074-AE1F-F83412073C8F}"/>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F2BD828-95BC-442A-9D8E-09A9158F2D96}"/>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0059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FFF671E-318F-4C34-B4A0-30F7FDA2BA4C}"/>
              </a:ext>
            </a:extLst>
          </p:cNvPr>
          <p:cNvGrpSpPr/>
          <p:nvPr/>
        </p:nvGrpSpPr>
        <p:grpSpPr>
          <a:xfrm>
            <a:off x="0" y="1332347"/>
            <a:ext cx="12192001" cy="5136748"/>
            <a:chOff x="-1" y="1357409"/>
            <a:chExt cx="12192001" cy="4917518"/>
          </a:xfrm>
        </p:grpSpPr>
        <p:sp>
          <p:nvSpPr>
            <p:cNvPr id="7" name="Rectangle: Single Corner Snipped 6">
              <a:extLst>
                <a:ext uri="{FF2B5EF4-FFF2-40B4-BE49-F238E27FC236}">
                  <a16:creationId xmlns:a16="http://schemas.microsoft.com/office/drawing/2014/main" id="{9094175B-85FD-4706-BC85-3BF3714E3E9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41FF63B3-7758-4D02-B04C-BCC87DA410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DC90EA44-64CD-4285-BBDB-2203A35E2432}"/>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3" name="TextBox 2">
            <a:extLst>
              <a:ext uri="{FF2B5EF4-FFF2-40B4-BE49-F238E27FC236}">
                <a16:creationId xmlns:a16="http://schemas.microsoft.com/office/drawing/2014/main" id="{B6F2A805-B02B-4819-814C-2795E52092F2}"/>
              </a:ext>
            </a:extLst>
          </p:cNvPr>
          <p:cNvSpPr txBox="1"/>
          <p:nvPr/>
        </p:nvSpPr>
        <p:spPr>
          <a:xfrm>
            <a:off x="457200" y="940777"/>
            <a:ext cx="6611815" cy="369332"/>
          </a:xfrm>
          <a:prstGeom prst="rect">
            <a:avLst/>
          </a:prstGeom>
          <a:noFill/>
        </p:spPr>
        <p:txBody>
          <a:bodyPr wrap="square" rtlCol="0">
            <a:spAutoFit/>
          </a:bodyPr>
          <a:lstStyle/>
          <a:p>
            <a:endParaRPr lang="en-US" dirty="0">
              <a:solidFill>
                <a:schemeClr val="accent2">
                  <a:lumMod val="40000"/>
                  <a:lumOff val="60000"/>
                </a:schemeClr>
              </a:solidFill>
              <a:latin typeface="Bahnschrift Condensed" panose="020B0502040204020203" pitchFamily="34" charset="0"/>
            </a:endParaRPr>
          </a:p>
        </p:txBody>
      </p:sp>
      <p:sp>
        <p:nvSpPr>
          <p:cNvPr id="5" name="TextBox 4"/>
          <p:cNvSpPr txBox="1"/>
          <p:nvPr/>
        </p:nvSpPr>
        <p:spPr>
          <a:xfrm>
            <a:off x="208108" y="1552692"/>
            <a:ext cx="11803783" cy="4536819"/>
          </a:xfrm>
          <a:prstGeom prst="rect">
            <a:avLst/>
          </a:prstGeom>
          <a:noFill/>
        </p:spPr>
        <p:txBody>
          <a:bodyPr wrap="square" rtlCol="0">
            <a:spAutoFit/>
          </a:bodyPr>
          <a:lstStyle/>
          <a:p>
            <a:pPr marL="457200" indent="-457200">
              <a:lnSpc>
                <a:spcPct val="150000"/>
              </a:lnSpc>
              <a:buFont typeface="Arial" pitchFamily="34" charset="0"/>
              <a:buChar char="•"/>
            </a:pPr>
            <a:r>
              <a:rPr lang="en-IN" sz="2800" dirty="0">
                <a:solidFill>
                  <a:schemeClr val="bg1"/>
                </a:solidFill>
              </a:rPr>
              <a:t>A frame starts with the start bit followed by the least significant data bit.</a:t>
            </a:r>
          </a:p>
          <a:p>
            <a:pPr marL="457200" indent="-457200">
              <a:lnSpc>
                <a:spcPct val="150000"/>
              </a:lnSpc>
              <a:buFont typeface="Arial" pitchFamily="34" charset="0"/>
              <a:buChar char="•"/>
            </a:pPr>
            <a:r>
              <a:rPr lang="en-IN" sz="2800" dirty="0">
                <a:solidFill>
                  <a:schemeClr val="bg1"/>
                </a:solidFill>
              </a:rPr>
              <a:t> Then the next data bits, up to a total of nine, are succeeding, ending with the most significant bit. </a:t>
            </a:r>
          </a:p>
          <a:p>
            <a:pPr marL="457200" indent="-457200">
              <a:lnSpc>
                <a:spcPct val="150000"/>
              </a:lnSpc>
              <a:buFont typeface="Arial" pitchFamily="34" charset="0"/>
              <a:buChar char="•"/>
            </a:pPr>
            <a:r>
              <a:rPr lang="en-IN" sz="2800" dirty="0">
                <a:solidFill>
                  <a:schemeClr val="bg1"/>
                </a:solidFill>
              </a:rPr>
              <a:t>If enabled, the parity bit is inserted after the data bits, before the stop bits. </a:t>
            </a:r>
          </a:p>
          <a:p>
            <a:pPr marL="457200" indent="-457200">
              <a:lnSpc>
                <a:spcPct val="150000"/>
              </a:lnSpc>
              <a:buFont typeface="Arial" pitchFamily="34" charset="0"/>
              <a:buChar char="•"/>
            </a:pPr>
            <a:r>
              <a:rPr lang="en-IN" sz="2800" dirty="0">
                <a:solidFill>
                  <a:schemeClr val="bg1"/>
                </a:solidFill>
              </a:rPr>
              <a:t>When a complete frame is transmitted, a new frame can directly follow it, or the communication line can be set to an idle (high) state.</a:t>
            </a:r>
          </a:p>
        </p:txBody>
      </p:sp>
      <p:sp>
        <p:nvSpPr>
          <p:cNvPr id="9" name="TextBox 8">
            <a:extLst>
              <a:ext uri="{FF2B5EF4-FFF2-40B4-BE49-F238E27FC236}">
                <a16:creationId xmlns:a16="http://schemas.microsoft.com/office/drawing/2014/main" id="{76AAA0C0-3C93-4F7D-A5B0-18B09FB3968E}"/>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FORMAT(Contd.)</a:t>
            </a:r>
            <a:r>
              <a:rPr lang="en-US" sz="3600" b="1" dirty="0">
                <a:solidFill>
                  <a:srgbClr val="FFC000"/>
                </a:solidFill>
              </a:rPr>
              <a:t>:</a:t>
            </a:r>
          </a:p>
        </p:txBody>
      </p:sp>
      <p:sp>
        <p:nvSpPr>
          <p:cNvPr id="10" name="Oval 9">
            <a:extLst>
              <a:ext uri="{FF2B5EF4-FFF2-40B4-BE49-F238E27FC236}">
                <a16:creationId xmlns:a16="http://schemas.microsoft.com/office/drawing/2014/main" id="{A6C7EF50-A126-49FD-80C1-6E6F9F6F4D40}"/>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8086616-7EC9-4169-82D3-F5363B5FA817}"/>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81933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D195A5-9807-4DDD-AF8C-715E2DEA8BFD}"/>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4" name="TextBox 3">
            <a:extLst>
              <a:ext uri="{FF2B5EF4-FFF2-40B4-BE49-F238E27FC236}">
                <a16:creationId xmlns:a16="http://schemas.microsoft.com/office/drawing/2014/main" id="{92D51580-039E-44F5-9E40-7E310A0C6462}"/>
              </a:ext>
            </a:extLst>
          </p:cNvPr>
          <p:cNvSpPr txBox="1"/>
          <p:nvPr/>
        </p:nvSpPr>
        <p:spPr>
          <a:xfrm>
            <a:off x="523875" y="1409700"/>
            <a:ext cx="4743450" cy="646331"/>
          </a:xfrm>
          <a:prstGeom prst="rect">
            <a:avLst/>
          </a:prstGeom>
          <a:noFill/>
        </p:spPr>
        <p:txBody>
          <a:bodyPr wrap="square" rtlCol="0">
            <a:spAutoFit/>
          </a:bodyPr>
          <a:lstStyle/>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p:txBody>
      </p:sp>
      <p:sp>
        <p:nvSpPr>
          <p:cNvPr id="8" name="TextBox 7">
            <a:extLst>
              <a:ext uri="{FF2B5EF4-FFF2-40B4-BE49-F238E27FC236}">
                <a16:creationId xmlns:a16="http://schemas.microsoft.com/office/drawing/2014/main" id="{39B917C9-624C-4D4B-98D7-5123C2CACE91}"/>
              </a:ext>
            </a:extLst>
          </p:cNvPr>
          <p:cNvSpPr txBox="1"/>
          <p:nvPr/>
        </p:nvSpPr>
        <p:spPr>
          <a:xfrm>
            <a:off x="6277708" y="6028592"/>
            <a:ext cx="4191000" cy="369332"/>
          </a:xfrm>
          <a:prstGeom prst="rect">
            <a:avLst/>
          </a:prstGeom>
          <a:noFill/>
        </p:spPr>
        <p:txBody>
          <a:bodyPr wrap="square" rtlCol="0">
            <a:spAutoFit/>
          </a:bodyPr>
          <a:lstStyle/>
          <a:p>
            <a:endParaRPr lang="en-US" dirty="0">
              <a:solidFill>
                <a:schemeClr val="accent2">
                  <a:lumMod val="40000"/>
                  <a:lumOff val="60000"/>
                </a:schemeClr>
              </a:solidFill>
              <a:latin typeface="Bahnschrift Condensed" panose="020B0502040204020203" pitchFamily="34" charset="0"/>
            </a:endParaRPr>
          </a:p>
        </p:txBody>
      </p:sp>
      <p:sp>
        <p:nvSpPr>
          <p:cNvPr id="6" name="TextBox 5">
            <a:extLst>
              <a:ext uri="{FF2B5EF4-FFF2-40B4-BE49-F238E27FC236}">
                <a16:creationId xmlns:a16="http://schemas.microsoft.com/office/drawing/2014/main" id="{8E2C780D-9577-4B0A-BBD2-536607670258}"/>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FORMAT(Contd.)</a:t>
            </a:r>
            <a:r>
              <a:rPr lang="en-US" sz="3600" b="1" dirty="0">
                <a:solidFill>
                  <a:srgbClr val="FFC000"/>
                </a:solidFill>
              </a:rPr>
              <a:t>:</a:t>
            </a:r>
          </a:p>
        </p:txBody>
      </p:sp>
      <p:sp>
        <p:nvSpPr>
          <p:cNvPr id="7" name="Oval 6">
            <a:extLst>
              <a:ext uri="{FF2B5EF4-FFF2-40B4-BE49-F238E27FC236}">
                <a16:creationId xmlns:a16="http://schemas.microsoft.com/office/drawing/2014/main" id="{AEECE4E3-9C43-48B6-937D-9B12BD7EDF1F}"/>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Image result for uart frame">
            <a:extLst>
              <a:ext uri="{FF2B5EF4-FFF2-40B4-BE49-F238E27FC236}">
                <a16:creationId xmlns:a16="http://schemas.microsoft.com/office/drawing/2014/main" id="{E23C477A-7020-4946-806A-FF6E920CB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64" y="2174851"/>
            <a:ext cx="11083636" cy="2560205"/>
          </a:xfrm>
          <a:prstGeom prst="rect">
            <a:avLst/>
          </a:prstGeom>
          <a:solidFill>
            <a:schemeClr val="bg1"/>
          </a:solidFill>
        </p:spPr>
      </p:pic>
      <p:pic>
        <p:nvPicPr>
          <p:cNvPr id="10" name="Picture 9">
            <a:extLst>
              <a:ext uri="{FF2B5EF4-FFF2-40B4-BE49-F238E27FC236}">
                <a16:creationId xmlns:a16="http://schemas.microsoft.com/office/drawing/2014/main" id="{B26F7B2F-A368-4C16-8B04-52FB446E5575}"/>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022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FB240-325A-4331-AEC2-73AE249257B7}"/>
              </a:ext>
            </a:extLst>
          </p:cNvPr>
          <p:cNvSpPr txBox="1"/>
          <p:nvPr/>
        </p:nvSpPr>
        <p:spPr>
          <a:xfrm>
            <a:off x="489294" y="533711"/>
            <a:ext cx="8412321" cy="646331"/>
          </a:xfrm>
          <a:prstGeom prst="rect">
            <a:avLst/>
          </a:prstGeom>
          <a:noFill/>
        </p:spPr>
        <p:txBody>
          <a:bodyPr wrap="square" rtlCol="0">
            <a:spAutoFit/>
          </a:bodyPr>
          <a:lstStyle/>
          <a:p>
            <a:r>
              <a:rPr lang="en-US" sz="3600" b="1" u="sng" dirty="0">
                <a:solidFill>
                  <a:srgbClr val="FFC000"/>
                </a:solidFill>
              </a:rPr>
              <a:t>PARITY:</a:t>
            </a:r>
            <a:endParaRPr lang="en-US" sz="3600" b="1" dirty="0">
              <a:solidFill>
                <a:srgbClr val="FFC000"/>
              </a:solidFill>
            </a:endParaRPr>
          </a:p>
        </p:txBody>
      </p:sp>
      <p:sp>
        <p:nvSpPr>
          <p:cNvPr id="7" name="Oval 6">
            <a:extLst>
              <a:ext uri="{FF2B5EF4-FFF2-40B4-BE49-F238E27FC236}">
                <a16:creationId xmlns:a16="http://schemas.microsoft.com/office/drawing/2014/main" id="{B7A0E217-BF22-4C4D-A4C6-6571E3EE4097}"/>
              </a:ext>
            </a:extLst>
          </p:cNvPr>
          <p:cNvSpPr/>
          <p:nvPr/>
        </p:nvSpPr>
        <p:spPr>
          <a:xfrm>
            <a:off x="227909" y="753322"/>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F2CBA390-0A2C-4E82-BBB7-7E465F401455}"/>
              </a:ext>
            </a:extLst>
          </p:cNvPr>
          <p:cNvGrpSpPr/>
          <p:nvPr/>
        </p:nvGrpSpPr>
        <p:grpSpPr>
          <a:xfrm>
            <a:off x="0" y="1332347"/>
            <a:ext cx="12192001" cy="5136748"/>
            <a:chOff x="-1" y="1357409"/>
            <a:chExt cx="12192001" cy="4917518"/>
          </a:xfrm>
        </p:grpSpPr>
        <p:sp>
          <p:nvSpPr>
            <p:cNvPr id="10" name="Rectangle: Single Corner Snipped 9">
              <a:extLst>
                <a:ext uri="{FF2B5EF4-FFF2-40B4-BE49-F238E27FC236}">
                  <a16:creationId xmlns:a16="http://schemas.microsoft.com/office/drawing/2014/main" id="{4B9AD1F3-3943-43E0-8F16-57F5C64F4E5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76E08C2D-C1A0-4D39-8012-23FBCCACE83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D9BAB5B1-C73D-4444-BFA9-305BA26450DF}"/>
              </a:ext>
            </a:extLst>
          </p:cNvPr>
          <p:cNvSpPr txBox="1"/>
          <p:nvPr/>
        </p:nvSpPr>
        <p:spPr>
          <a:xfrm>
            <a:off x="434008" y="1540167"/>
            <a:ext cx="11323984" cy="4832092"/>
          </a:xfrm>
          <a:prstGeom prst="rect">
            <a:avLst/>
          </a:prstGeom>
          <a:noFill/>
        </p:spPr>
        <p:txBody>
          <a:bodyPr wrap="square" rtlCol="0">
            <a:spAutoFit/>
          </a:bodyPr>
          <a:lstStyle/>
          <a:p>
            <a:pPr marL="457200" indent="-457200">
              <a:buFont typeface="Wingdings" panose="05000000000000000000" pitchFamily="2" charset="2"/>
              <a:buChar char="v"/>
            </a:pPr>
            <a:r>
              <a:rPr lang="en-IN" sz="2800" dirty="0">
                <a:solidFill>
                  <a:srgbClr val="00B0F0"/>
                </a:solidFill>
              </a:rPr>
              <a:t>Even parity:</a:t>
            </a:r>
          </a:p>
          <a:p>
            <a:pPr marL="914400" lvl="1" indent="-457200">
              <a:buFont typeface="Arial" pitchFamily="34" charset="0"/>
              <a:buChar char="•"/>
            </a:pPr>
            <a:r>
              <a:rPr lang="en-IN" sz="2800" dirty="0">
                <a:solidFill>
                  <a:schemeClr val="bg1"/>
                </a:solidFill>
              </a:rPr>
              <a:t>Even parity result in even number of ones.</a:t>
            </a:r>
          </a:p>
          <a:p>
            <a:pPr marL="914400" lvl="1" indent="-457200">
              <a:buFont typeface="Arial" pitchFamily="34" charset="0"/>
              <a:buChar char="•"/>
            </a:pPr>
            <a:r>
              <a:rPr lang="en-IN" sz="2800" dirty="0">
                <a:solidFill>
                  <a:schemeClr val="bg1"/>
                </a:solidFill>
              </a:rPr>
              <a:t>When there are odd number of ones in data </a:t>
            </a:r>
            <a:r>
              <a:rPr lang="en-IN" sz="2800" dirty="0" err="1">
                <a:solidFill>
                  <a:schemeClr val="bg1"/>
                </a:solidFill>
              </a:rPr>
              <a:t>bits,parity</a:t>
            </a:r>
            <a:r>
              <a:rPr lang="en-IN" sz="2800" dirty="0">
                <a:solidFill>
                  <a:schemeClr val="bg1"/>
                </a:solidFill>
              </a:rPr>
              <a:t> bit is set high to get even number of ones.</a:t>
            </a:r>
          </a:p>
          <a:p>
            <a:pPr marL="914400" lvl="1" indent="-457200">
              <a:buFont typeface="Arial" pitchFamily="34" charset="0"/>
              <a:buChar char="•"/>
            </a:pPr>
            <a:r>
              <a:rPr lang="en-IN" sz="2800" dirty="0">
                <a:solidFill>
                  <a:schemeClr val="bg1"/>
                </a:solidFill>
              </a:rPr>
              <a:t>When there are even number of ones in data bit, parity bit is set low.</a:t>
            </a:r>
          </a:p>
          <a:p>
            <a:pPr lvl="1"/>
            <a:endParaRPr lang="en-IN" sz="2800" dirty="0">
              <a:solidFill>
                <a:schemeClr val="bg1"/>
              </a:solidFill>
            </a:endParaRPr>
          </a:p>
          <a:p>
            <a:pPr marL="442913" lvl="1" indent="-442913">
              <a:buFont typeface="Wingdings" panose="05000000000000000000" pitchFamily="2" charset="2"/>
              <a:buChar char="v"/>
            </a:pPr>
            <a:r>
              <a:rPr lang="en-IN" sz="2800" dirty="0">
                <a:solidFill>
                  <a:srgbClr val="00B0F0"/>
                </a:solidFill>
              </a:rPr>
              <a:t>Odd parity:</a:t>
            </a:r>
          </a:p>
          <a:p>
            <a:pPr marL="914400" lvl="1" indent="-457200">
              <a:buFont typeface="Arial" pitchFamily="34" charset="0"/>
              <a:buChar char="•"/>
            </a:pPr>
            <a:r>
              <a:rPr lang="en-IN" sz="2800" dirty="0">
                <a:solidFill>
                  <a:schemeClr val="bg1"/>
                </a:solidFill>
              </a:rPr>
              <a:t>Odd parity results in odd number of ones.</a:t>
            </a:r>
          </a:p>
          <a:p>
            <a:pPr marL="914400" lvl="1" indent="-457200">
              <a:buFont typeface="Arial" pitchFamily="34" charset="0"/>
              <a:buChar char="•"/>
            </a:pPr>
            <a:r>
              <a:rPr lang="en-IN" sz="2800" dirty="0">
                <a:solidFill>
                  <a:schemeClr val="bg1"/>
                </a:solidFill>
              </a:rPr>
              <a:t>If data bits has even ones, parity bit is set high.</a:t>
            </a:r>
          </a:p>
          <a:p>
            <a:pPr marL="914400" lvl="1" indent="-457200">
              <a:buFont typeface="Arial" pitchFamily="34" charset="0"/>
              <a:buChar char="•"/>
            </a:pPr>
            <a:r>
              <a:rPr lang="en-IN" sz="2800" dirty="0">
                <a:solidFill>
                  <a:schemeClr val="bg1"/>
                </a:solidFill>
              </a:rPr>
              <a:t>If data bits has odd ones, parity bit is set low</a:t>
            </a:r>
            <a:r>
              <a:rPr lang="en-IN" sz="2800" dirty="0"/>
              <a:t>.</a:t>
            </a:r>
          </a:p>
        </p:txBody>
      </p:sp>
      <p:pic>
        <p:nvPicPr>
          <p:cNvPr id="12" name="Picture 11">
            <a:extLst>
              <a:ext uri="{FF2B5EF4-FFF2-40B4-BE49-F238E27FC236}">
                <a16:creationId xmlns:a16="http://schemas.microsoft.com/office/drawing/2014/main" id="{188BBEDF-5B85-4527-B456-3863740DF10E}"/>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3885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6dc4bcd6-49db-4c07-9060-8acfc67cef9f"/>
    <ds:schemaRef ds:uri="http://purl.org/dc/elements/1.1/"/>
    <ds:schemaRef ds:uri="fb0879af-3eba-417a-a55a-ffe6dcd6ca77"/>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889</Words>
  <Application>Microsoft Office PowerPoint</Application>
  <PresentationFormat>Widescreen</PresentationFormat>
  <Paragraphs>198</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Bahnschrift Condensed</vt:lpstr>
      <vt:lpstr>Bahnschrift Light</vt:lpstr>
      <vt:lpstr>Calibri</vt:lpstr>
      <vt:lpstr>Cambria Math</vt:lpstr>
      <vt:lpstr>Code Bold</vt:lpstr>
      <vt:lpstr>Lucida Console</vt:lpstr>
      <vt:lpstr>Tahoma</vt:lpstr>
      <vt:lpstr>Times New Roman</vt:lpstr>
      <vt:lpstr>Trade Gothic LT Pro</vt:lpstr>
      <vt:lpstr>Trebuchet MS</vt:lpstr>
      <vt:lpstr>Wingdings</vt:lpstr>
      <vt:lpstr>Office Theme</vt:lpstr>
      <vt:lpstr>USART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 7 Bit Parity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2018-09-13T18:27:04Z</dcterms:created>
  <dcterms:modified xsi:type="dcterms:W3CDTF">2018-09-24T11:23:35Z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