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62"/>
  </p:notesMasterIdLst>
  <p:sldIdLst>
    <p:sldId id="325" r:id="rId2"/>
    <p:sldId id="326" r:id="rId3"/>
    <p:sldId id="333" r:id="rId4"/>
    <p:sldId id="291" r:id="rId5"/>
    <p:sldId id="257" r:id="rId6"/>
    <p:sldId id="296" r:id="rId7"/>
    <p:sldId id="335" r:id="rId8"/>
    <p:sldId id="258" r:id="rId9"/>
    <p:sldId id="334" r:id="rId10"/>
    <p:sldId id="260" r:id="rId11"/>
    <p:sldId id="261" r:id="rId12"/>
    <p:sldId id="262" r:id="rId13"/>
    <p:sldId id="263" r:id="rId14"/>
    <p:sldId id="264" r:id="rId15"/>
    <p:sldId id="280" r:id="rId16"/>
    <p:sldId id="336" r:id="rId17"/>
    <p:sldId id="265" r:id="rId18"/>
    <p:sldId id="337" r:id="rId19"/>
    <p:sldId id="285" r:id="rId20"/>
    <p:sldId id="338" r:id="rId21"/>
    <p:sldId id="266" r:id="rId22"/>
    <p:sldId id="272" r:id="rId23"/>
    <p:sldId id="267" r:id="rId24"/>
    <p:sldId id="268" r:id="rId25"/>
    <p:sldId id="339" r:id="rId26"/>
    <p:sldId id="281" r:id="rId27"/>
    <p:sldId id="340" r:id="rId28"/>
    <p:sldId id="301" r:id="rId29"/>
    <p:sldId id="322" r:id="rId30"/>
    <p:sldId id="341" r:id="rId31"/>
    <p:sldId id="303" r:id="rId32"/>
    <p:sldId id="304" r:id="rId33"/>
    <p:sldId id="305" r:id="rId34"/>
    <p:sldId id="306" r:id="rId35"/>
    <p:sldId id="307" r:id="rId36"/>
    <p:sldId id="309" r:id="rId37"/>
    <p:sldId id="327" r:id="rId38"/>
    <p:sldId id="310" r:id="rId39"/>
    <p:sldId id="312" r:id="rId40"/>
    <p:sldId id="315" r:id="rId41"/>
    <p:sldId id="316" r:id="rId42"/>
    <p:sldId id="317" r:id="rId43"/>
    <p:sldId id="319" r:id="rId44"/>
    <p:sldId id="323" r:id="rId45"/>
    <p:sldId id="342" r:id="rId46"/>
    <p:sldId id="259" r:id="rId47"/>
    <p:sldId id="343" r:id="rId48"/>
    <p:sldId id="270" r:id="rId49"/>
    <p:sldId id="344" r:id="rId50"/>
    <p:sldId id="345" r:id="rId51"/>
    <p:sldId id="346" r:id="rId52"/>
    <p:sldId id="347" r:id="rId53"/>
    <p:sldId id="348" r:id="rId54"/>
    <p:sldId id="349" r:id="rId55"/>
    <p:sldId id="271" r:id="rId56"/>
    <p:sldId id="350" r:id="rId57"/>
    <p:sldId id="351" r:id="rId58"/>
    <p:sldId id="273" r:id="rId59"/>
    <p:sldId id="274" r:id="rId60"/>
    <p:sldId id="26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54CAB-3949-4A31-BA24-EA84575F1726}" type="datetimeFigureOut">
              <a:rPr lang="en-US" smtClean="0"/>
              <a:t>9/25/2018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67343E-EE57-4981-A7A9-26B6523AF94E}" type="slidenum">
              <a:rPr lang="en-IN" smtClean="0"/>
              <a:t>‹#›</a:t>
            </a:fld>
            <a:endParaRPr lang="en-IN"/>
          </a:p>
        </p:txBody>
      </p:sp>
    </p:spTree>
    <p:extLst>
      <p:ext uri="{BB962C8B-B14F-4D97-AF65-F5344CB8AC3E}">
        <p14:creationId xmlns:p14="http://schemas.microsoft.com/office/powerpoint/2010/main" val="4044148542"/>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A9776821-C100-4DBB-A43A-A5D26275A6E5}" type="slidenum">
              <a:rPr lang="en-IN" smtClean="0"/>
              <a:pPr/>
              <a:t>‹#›</a:t>
            </a:fld>
            <a:endParaRPr lang="en-IN"/>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6821-C100-4DBB-A43A-A5D26275A6E5}" type="slidenum">
              <a:rPr lang="en-IN" smtClean="0"/>
              <a:pPr/>
              <a:t>‹#›</a:t>
            </a:fld>
            <a:endParaRPr lang="en-IN"/>
          </a:p>
        </p:txBody>
      </p:sp>
      <p:sp>
        <p:nvSpPr>
          <p:cNvPr id="5" name="Rectangle 4">
            <a:extLst>
              <a:ext uri="{FF2B5EF4-FFF2-40B4-BE49-F238E27FC236}">
                <a16:creationId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5.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56688" y="3131946"/>
                <a:ext cx="8582374" cy="1033670"/>
              </a:xfrm>
            </p:spPr>
            <p:txBody>
              <a:bodyPr/>
              <a:lstStyle/>
              <a:p>
                <a14:m>
                  <m:oMath xmlns:m="http://schemas.openxmlformats.org/officeDocument/2006/math">
                    <m:r>
                      <a:rPr lang="en-US" i="1" dirty="0">
                        <a:latin typeface="Cambria Math" panose="02040503050406030204" pitchFamily="18" charset="0"/>
                      </a:rPr>
                      <m:t>µ</m:t>
                    </m:r>
                  </m:oMath>
                </a14:m>
                <a:r>
                  <a:rPr lang="en-GB" dirty="0"/>
                  <a:t>-CON Workshop’18</a:t>
                </a:r>
              </a:p>
            </p:txBody>
          </p:sp>
        </mc:Choice>
        <mc:Fallback xmlns="">
          <p:sp>
            <p:nvSpPr>
              <p:cNvPr id="2" name="Title 1">
                <a:extLst>
                  <a:ext uri="{FF2B5EF4-FFF2-40B4-BE49-F238E27FC236}">
                    <a16:creationId xmlns:a16="http://schemas.microsoft.com/office/drawing/2014/main" id="{632BE5BF-9922-45FB-8F3F-4446D40A051B}"/>
                  </a:ext>
                </a:extLst>
              </p:cNvPr>
              <p:cNvSpPr>
                <a:spLocks noGrp="1" noRot="1" noChangeAspect="1" noMove="1" noResize="1" noEditPoints="1" noAdjustHandles="1" noChangeArrowheads="1" noChangeShapeType="1" noTextEdit="1"/>
              </p:cNvSpPr>
              <p:nvPr>
                <p:ph type="ctrTitle"/>
              </p:nvPr>
            </p:nvSpPr>
            <p:spPr>
              <a:xfrm>
                <a:off x="2456688" y="3131946"/>
                <a:ext cx="8582374" cy="1033670"/>
              </a:xfrm>
              <a:blipFill>
                <a:blip r:embed="rId2"/>
                <a:stretch>
                  <a:fillRect t="-27219" b="-4556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BBBDA3B-247E-4357-A175-1A978FF7238C}"/>
              </a:ext>
            </a:extLst>
          </p:cNvPr>
          <p:cNvPicPr>
            <a:picLocks noChangeAspect="1"/>
          </p:cNvPicPr>
          <p:nvPr/>
        </p:nvPicPr>
        <p:blipFill>
          <a:blip r:embed="rId3"/>
          <a:stretch>
            <a:fillRect/>
          </a:stretch>
        </p:blipFill>
        <p:spPr>
          <a:xfrm>
            <a:off x="5349468" y="1285462"/>
            <a:ext cx="1731602" cy="1731602"/>
          </a:xfrm>
          <a:prstGeom prst="rect">
            <a:avLst/>
          </a:prstGeom>
        </p:spPr>
      </p:pic>
      <p:sp>
        <p:nvSpPr>
          <p:cNvPr id="10" name="TextBox 9">
            <a:extLst>
              <a:ext uri="{FF2B5EF4-FFF2-40B4-BE49-F238E27FC236}">
                <a16:creationId xmlns:a16="http://schemas.microsoft.com/office/drawing/2014/main" id="{99F30115-60E9-4189-9FA1-EDA5FE096E90}"/>
              </a:ext>
            </a:extLst>
          </p:cNvPr>
          <p:cNvSpPr txBox="1"/>
          <p:nvPr/>
        </p:nvSpPr>
        <p:spPr>
          <a:xfrm>
            <a:off x="2711425" y="4781760"/>
            <a:ext cx="7007689" cy="1077218"/>
          </a:xfrm>
          <a:prstGeom prst="rect">
            <a:avLst/>
          </a:prstGeom>
          <a:noFill/>
        </p:spPr>
        <p:txBody>
          <a:bodyPr wrap="none" rtlCol="0">
            <a:spAutoFit/>
          </a:bodyPr>
          <a:lstStyle/>
          <a:p>
            <a:pPr algn="ctr"/>
            <a:r>
              <a:rPr lang="en-IN" sz="3200" b="1" i="1" dirty="0">
                <a:solidFill>
                  <a:schemeClr val="bg1"/>
                </a:solidFill>
                <a:latin typeface="Code Bold" panose="020B0604020202020204" pitchFamily="50" charset="0"/>
              </a:rPr>
              <a:t>“ Wireless Game Controller </a:t>
            </a:r>
          </a:p>
          <a:p>
            <a:pPr algn="ctr"/>
            <a:r>
              <a:rPr lang="en-IN" sz="3200" b="1" i="1" dirty="0">
                <a:solidFill>
                  <a:schemeClr val="bg1"/>
                </a:solidFill>
                <a:latin typeface="Code Bold" panose="020B0604020202020204" pitchFamily="50" charset="0"/>
              </a:rPr>
              <a:t>Using Infrared Data Transmission ”</a:t>
            </a:r>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lated image">
            <a:extLst>
              <a:ext uri="{FF2B5EF4-FFF2-40B4-BE49-F238E27FC236}">
                <a16:creationId xmlns:a16="http://schemas.microsoft.com/office/drawing/2014/main" id="{C88BACA4-0E8A-4938-9902-D9BCDB4EC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336" y="1825625"/>
            <a:ext cx="2967179" cy="38590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dirty="0"/>
              <a:t>Normal</a:t>
            </a:r>
          </a:p>
          <a:p>
            <a:r>
              <a:rPr lang="en-US" dirty="0"/>
              <a:t>CTC – Clear Timer on Compare Match</a:t>
            </a:r>
          </a:p>
          <a:p>
            <a:r>
              <a:rPr lang="en-US" dirty="0"/>
              <a:t>Fast PWM</a:t>
            </a:r>
          </a:p>
          <a:p>
            <a:r>
              <a:rPr lang="en-US" dirty="0"/>
              <a:t>Phase Correct PWM</a:t>
            </a:r>
          </a:p>
          <a:p>
            <a:endParaRPr lang="en-IN" dirty="0"/>
          </a:p>
        </p:txBody>
      </p:sp>
      <p:sp>
        <p:nvSpPr>
          <p:cNvPr id="5" name="Title 3">
            <a:extLst>
              <a:ext uri="{FF2B5EF4-FFF2-40B4-BE49-F238E27FC236}">
                <a16:creationId xmlns:a16="http://schemas.microsoft.com/office/drawing/2014/main" id="{172224A9-3AD7-4574-94AE-27C627D7C3F4}"/>
              </a:ext>
            </a:extLst>
          </p:cNvPr>
          <p:cNvSpPr txBox="1">
            <a:spLocks/>
          </p:cNvSpPr>
          <p:nvPr/>
        </p:nvSpPr>
        <p:spPr>
          <a:xfrm>
            <a:off x="667955" y="587573"/>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Timer Modes</a:t>
            </a:r>
            <a:r>
              <a:rPr lang="en-US" sz="4400" dirty="0">
                <a:solidFill>
                  <a:srgbClr val="FFC000"/>
                </a:solidFill>
                <a:latin typeface="Rockwell" panose="02060603020205020403" pitchFamily="18" charset="0"/>
              </a:rPr>
              <a:t>:</a:t>
            </a:r>
            <a:endParaRPr lang="en-IN" sz="4400" dirty="0"/>
          </a:p>
        </p:txBody>
      </p:sp>
      <p:pic>
        <p:nvPicPr>
          <p:cNvPr id="6" name="Picture 5">
            <a:extLst>
              <a:ext uri="{FF2B5EF4-FFF2-40B4-BE49-F238E27FC236}">
                <a16:creationId xmlns:a16="http://schemas.microsoft.com/office/drawing/2014/main" id="{0CB5AE15-4B4B-4FDF-9BFD-D6207F1FE472}"/>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1890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9859" y="4908179"/>
            <a:ext cx="8337176" cy="954105"/>
          </a:xfrm>
          <a:prstGeom prst="rect">
            <a:avLst/>
          </a:prstGeom>
        </p:spPr>
        <p:txBody>
          <a:bodyPr wrap="square" lIns="91436" tIns="45719" rIns="91436" bIns="45719">
            <a:spAutoFit/>
          </a:bodyPr>
          <a:lstStyle/>
          <a:p>
            <a:pPr>
              <a:buFont typeface="Arial" pitchFamily="34" charset="0"/>
              <a:buChar char="•"/>
            </a:pPr>
            <a:r>
              <a:rPr lang="en-US" sz="2800" dirty="0">
                <a:solidFill>
                  <a:schemeClr val="bg1"/>
                </a:solidFill>
                <a:latin typeface="Nueva Std"/>
              </a:rPr>
              <a:t>Counts till 0xFFFF </a:t>
            </a:r>
          </a:p>
          <a:p>
            <a:pPr>
              <a:buFont typeface="Arial" pitchFamily="34" charset="0"/>
              <a:buChar char="•"/>
            </a:pPr>
            <a:r>
              <a:rPr lang="en-US" sz="2800" dirty="0" err="1">
                <a:solidFill>
                  <a:schemeClr val="bg1"/>
                </a:solidFill>
                <a:latin typeface="Nueva Std"/>
              </a:rPr>
              <a:t>TOVn</a:t>
            </a:r>
            <a:r>
              <a:rPr lang="en-US" sz="2800" dirty="0">
                <a:solidFill>
                  <a:schemeClr val="bg1"/>
                </a:solidFill>
                <a:latin typeface="Nueva Std"/>
              </a:rPr>
              <a:t> flag is set when overflow occurs</a:t>
            </a:r>
            <a:endParaRPr lang="en-IN" sz="2800" dirty="0">
              <a:solidFill>
                <a:schemeClr val="bg1"/>
              </a:solidFill>
              <a:latin typeface="Nueva Std"/>
            </a:endParaRPr>
          </a:p>
        </p:txBody>
      </p:sp>
      <p:sp>
        <p:nvSpPr>
          <p:cNvPr id="7" name="Title 3">
            <a:extLst>
              <a:ext uri="{FF2B5EF4-FFF2-40B4-BE49-F238E27FC236}">
                <a16:creationId xmlns:a16="http://schemas.microsoft.com/office/drawing/2014/main" id="{5F6A9FEE-F407-48AC-96D7-5422024875C7}"/>
              </a:ext>
            </a:extLst>
          </p:cNvPr>
          <p:cNvSpPr txBox="1">
            <a:spLocks/>
          </p:cNvSpPr>
          <p:nvPr/>
        </p:nvSpPr>
        <p:spPr>
          <a:xfrm>
            <a:off x="587745" y="580715"/>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Normal Mode</a:t>
            </a:r>
            <a:r>
              <a:rPr lang="en-US" sz="4400" dirty="0">
                <a:solidFill>
                  <a:srgbClr val="FFC000"/>
                </a:solidFill>
                <a:latin typeface="Rockwell" panose="02060603020205020403" pitchFamily="18" charset="0"/>
              </a:rPr>
              <a:t>:</a:t>
            </a:r>
            <a:endParaRPr lang="en-IN" sz="4400" dirty="0"/>
          </a:p>
        </p:txBody>
      </p:sp>
      <p:pic>
        <p:nvPicPr>
          <p:cNvPr id="6" name="Picture 5">
            <a:extLst>
              <a:ext uri="{FF2B5EF4-FFF2-40B4-BE49-F238E27FC236}">
                <a16:creationId xmlns:a16="http://schemas.microsoft.com/office/drawing/2014/main" id="{2ADFD6B1-8966-4395-B7F0-7A6262541610}"/>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4" name="Rectangle 13">
            <a:extLst>
              <a:ext uri="{FF2B5EF4-FFF2-40B4-BE49-F238E27FC236}">
                <a16:creationId xmlns:a16="http://schemas.microsoft.com/office/drawing/2014/main" id="{009BB72E-938B-4385-94FA-180C15BBF5F6}"/>
              </a:ext>
            </a:extLst>
          </p:cNvPr>
          <p:cNvSpPr/>
          <p:nvPr/>
        </p:nvSpPr>
        <p:spPr>
          <a:xfrm>
            <a:off x="2064327" y="1469400"/>
            <a:ext cx="8337176" cy="3398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90E706F7-6E24-4211-AE2A-B99E2A6997FB}"/>
              </a:ext>
            </a:extLst>
          </p:cNvPr>
          <p:cNvGrpSpPr/>
          <p:nvPr/>
        </p:nvGrpSpPr>
        <p:grpSpPr>
          <a:xfrm>
            <a:off x="2273823" y="1740320"/>
            <a:ext cx="6797795" cy="2709985"/>
            <a:chOff x="2273823" y="1740320"/>
            <a:chExt cx="6797795" cy="2709985"/>
          </a:xfrm>
        </p:grpSpPr>
        <p:pic>
          <p:nvPicPr>
            <p:cNvPr id="1026" name="Picture 2" descr="Image result for normal mode timer">
              <a:extLst>
                <a:ext uri="{FF2B5EF4-FFF2-40B4-BE49-F238E27FC236}">
                  <a16:creationId xmlns:a16="http://schemas.microsoft.com/office/drawing/2014/main" id="{826D3A76-E410-4E84-BDD7-79EAFB01B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327" y="1740320"/>
              <a:ext cx="6422291" cy="270998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57624103-E6A2-44D6-ADFF-DF1E0AFC7DA2}"/>
                </a:ext>
              </a:extLst>
            </p:cNvPr>
            <p:cNvCxnSpPr>
              <a:cxnSpLocks/>
            </p:cNvCxnSpPr>
            <p:nvPr/>
          </p:nvCxnSpPr>
          <p:spPr>
            <a:xfrm flipH="1">
              <a:off x="3103417" y="2175163"/>
              <a:ext cx="5940491" cy="0"/>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AE7C55-B177-4F72-8F7D-50DE14BFE578}"/>
                </a:ext>
              </a:extLst>
            </p:cNvPr>
            <p:cNvSpPr txBox="1"/>
            <p:nvPr/>
          </p:nvSpPr>
          <p:spPr>
            <a:xfrm>
              <a:off x="2273823" y="1990497"/>
              <a:ext cx="761747" cy="369332"/>
            </a:xfrm>
            <a:prstGeom prst="rect">
              <a:avLst/>
            </a:prstGeom>
            <a:noFill/>
          </p:spPr>
          <p:txBody>
            <a:bodyPr wrap="none" rtlCol="0">
              <a:spAutoFit/>
            </a:bodyPr>
            <a:lstStyle/>
            <a:p>
              <a:r>
                <a:rPr lang="en-IN" dirty="0" err="1"/>
                <a:t>OxFF</a:t>
              </a:r>
              <a:endParaRPr lang="en-IN" dirty="0"/>
            </a:p>
          </p:txBody>
        </p:sp>
      </p:grpSp>
      <p:sp>
        <p:nvSpPr>
          <p:cNvPr id="17" name="TextBox 16">
            <a:extLst>
              <a:ext uri="{FF2B5EF4-FFF2-40B4-BE49-F238E27FC236}">
                <a16:creationId xmlns:a16="http://schemas.microsoft.com/office/drawing/2014/main" id="{357AB258-3F44-4CAF-A7D2-199759A41AB1}"/>
              </a:ext>
            </a:extLst>
          </p:cNvPr>
          <p:cNvSpPr txBox="1"/>
          <p:nvPr/>
        </p:nvSpPr>
        <p:spPr>
          <a:xfrm>
            <a:off x="2780780" y="3977361"/>
            <a:ext cx="364202" cy="369332"/>
          </a:xfrm>
          <a:prstGeom prst="rect">
            <a:avLst/>
          </a:prstGeom>
          <a:noFill/>
        </p:spPr>
        <p:txBody>
          <a:bodyPr wrap="none" rtlCol="0">
            <a:spAutoFit/>
          </a:bodyPr>
          <a:lstStyle/>
          <a:p>
            <a:r>
              <a:rPr lang="en-IN" dirty="0"/>
              <a:t>O</a:t>
            </a:r>
          </a:p>
        </p:txBody>
      </p:sp>
      <p:sp>
        <p:nvSpPr>
          <p:cNvPr id="18" name="TextBox 17">
            <a:extLst>
              <a:ext uri="{FF2B5EF4-FFF2-40B4-BE49-F238E27FC236}">
                <a16:creationId xmlns:a16="http://schemas.microsoft.com/office/drawing/2014/main" id="{100EE1B9-2BFD-43C7-88CA-067D656ACF22}"/>
              </a:ext>
            </a:extLst>
          </p:cNvPr>
          <p:cNvSpPr txBox="1"/>
          <p:nvPr/>
        </p:nvSpPr>
        <p:spPr>
          <a:xfrm>
            <a:off x="4484885" y="3977361"/>
            <a:ext cx="783228" cy="369332"/>
          </a:xfrm>
          <a:prstGeom prst="rect">
            <a:avLst/>
          </a:prstGeom>
          <a:noFill/>
        </p:spPr>
        <p:txBody>
          <a:bodyPr wrap="none" rtlCol="0">
            <a:spAutoFit/>
          </a:bodyPr>
          <a:lstStyle/>
          <a:p>
            <a:r>
              <a:rPr lang="en-IN" dirty="0" err="1"/>
              <a:t>TOVn</a:t>
            </a:r>
            <a:endParaRPr lang="en-IN" dirty="0"/>
          </a:p>
        </p:txBody>
      </p:sp>
      <p:sp>
        <p:nvSpPr>
          <p:cNvPr id="19" name="TextBox 18">
            <a:extLst>
              <a:ext uri="{FF2B5EF4-FFF2-40B4-BE49-F238E27FC236}">
                <a16:creationId xmlns:a16="http://schemas.microsoft.com/office/drawing/2014/main" id="{77A19690-3F85-400A-9892-C2A35C0BDBBB}"/>
              </a:ext>
            </a:extLst>
          </p:cNvPr>
          <p:cNvSpPr txBox="1"/>
          <p:nvPr/>
        </p:nvSpPr>
        <p:spPr>
          <a:xfrm>
            <a:off x="6258268" y="3963505"/>
            <a:ext cx="783228" cy="369332"/>
          </a:xfrm>
          <a:prstGeom prst="rect">
            <a:avLst/>
          </a:prstGeom>
          <a:noFill/>
        </p:spPr>
        <p:txBody>
          <a:bodyPr wrap="none" rtlCol="0">
            <a:spAutoFit/>
          </a:bodyPr>
          <a:lstStyle/>
          <a:p>
            <a:r>
              <a:rPr lang="en-IN" dirty="0" err="1"/>
              <a:t>TOVn</a:t>
            </a:r>
            <a:endParaRPr lang="en-IN" dirty="0"/>
          </a:p>
        </p:txBody>
      </p:sp>
      <p:sp>
        <p:nvSpPr>
          <p:cNvPr id="20" name="TextBox 19">
            <a:extLst>
              <a:ext uri="{FF2B5EF4-FFF2-40B4-BE49-F238E27FC236}">
                <a16:creationId xmlns:a16="http://schemas.microsoft.com/office/drawing/2014/main" id="{BABD90DD-FE83-425C-9663-C290830BC93F}"/>
              </a:ext>
            </a:extLst>
          </p:cNvPr>
          <p:cNvSpPr txBox="1"/>
          <p:nvPr/>
        </p:nvSpPr>
        <p:spPr>
          <a:xfrm>
            <a:off x="8045510" y="3963502"/>
            <a:ext cx="783228" cy="369332"/>
          </a:xfrm>
          <a:prstGeom prst="rect">
            <a:avLst/>
          </a:prstGeom>
          <a:noFill/>
        </p:spPr>
        <p:txBody>
          <a:bodyPr wrap="none" rtlCol="0">
            <a:spAutoFit/>
          </a:bodyPr>
          <a:lstStyle/>
          <a:p>
            <a:r>
              <a:rPr lang="en-IN" dirty="0" err="1"/>
              <a:t>TOVn</a:t>
            </a:r>
            <a:endParaRPr lang="en-IN" dirty="0"/>
          </a:p>
        </p:txBody>
      </p:sp>
    </p:spTree>
    <p:extLst>
      <p:ext uri="{BB962C8B-B14F-4D97-AF65-F5344CB8AC3E}">
        <p14:creationId xmlns:p14="http://schemas.microsoft.com/office/powerpoint/2010/main" val="289695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683" y="4844209"/>
            <a:ext cx="7920319" cy="954105"/>
          </a:xfrm>
          <a:prstGeom prst="rect">
            <a:avLst/>
          </a:prstGeom>
        </p:spPr>
        <p:txBody>
          <a:bodyPr wrap="square" lIns="91436" tIns="45719" rIns="91436" bIns="45719">
            <a:spAutoFit/>
          </a:bodyPr>
          <a:lstStyle/>
          <a:p>
            <a:pPr>
              <a:buFont typeface="Arial" pitchFamily="34" charset="0"/>
              <a:buChar char="•"/>
            </a:pPr>
            <a:r>
              <a:rPr lang="en-US" sz="2800" dirty="0">
                <a:solidFill>
                  <a:schemeClr val="bg1"/>
                </a:solidFill>
                <a:latin typeface="Nueva Std"/>
              </a:rPr>
              <a:t>Timer is rolled back to “0” when it reaches </a:t>
            </a:r>
            <a:r>
              <a:rPr lang="en-US" sz="2800" dirty="0" err="1">
                <a:solidFill>
                  <a:schemeClr val="bg1"/>
                </a:solidFill>
                <a:latin typeface="Nueva Std"/>
              </a:rPr>
              <a:t>OCRnA</a:t>
            </a:r>
            <a:r>
              <a:rPr lang="en-US" sz="2800" dirty="0">
                <a:solidFill>
                  <a:schemeClr val="bg1"/>
                </a:solidFill>
                <a:latin typeface="Nueva Std"/>
              </a:rPr>
              <a:t> value</a:t>
            </a:r>
          </a:p>
          <a:p>
            <a:pPr>
              <a:buFont typeface="Arial" pitchFamily="34" charset="0"/>
              <a:buChar char="•"/>
            </a:pPr>
            <a:r>
              <a:rPr lang="en-US" sz="2800" dirty="0">
                <a:solidFill>
                  <a:schemeClr val="bg1"/>
                </a:solidFill>
                <a:latin typeface="Nueva Std"/>
              </a:rPr>
              <a:t>Only TIME PERIOD can be varied and not DUTY CYCLE</a:t>
            </a:r>
            <a:endParaRPr lang="en-IN" sz="2800" dirty="0">
              <a:solidFill>
                <a:schemeClr val="bg1"/>
              </a:solidFill>
              <a:latin typeface="Nueva Std"/>
            </a:endParaRPr>
          </a:p>
        </p:txBody>
      </p:sp>
      <p:sp>
        <p:nvSpPr>
          <p:cNvPr id="10" name="Title 3">
            <a:extLst>
              <a:ext uri="{FF2B5EF4-FFF2-40B4-BE49-F238E27FC236}">
                <a16:creationId xmlns:a16="http://schemas.microsoft.com/office/drawing/2014/main" id="{40B1E112-BDD4-4B51-AD51-FA5E709B95DE}"/>
              </a:ext>
            </a:extLst>
          </p:cNvPr>
          <p:cNvSpPr txBox="1">
            <a:spLocks/>
          </p:cNvSpPr>
          <p:nvPr/>
        </p:nvSpPr>
        <p:spPr>
          <a:xfrm>
            <a:off x="587745" y="580715"/>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CTC Mode</a:t>
            </a:r>
            <a:r>
              <a:rPr lang="en-US" sz="4400" dirty="0">
                <a:solidFill>
                  <a:srgbClr val="FFC000"/>
                </a:solidFill>
                <a:latin typeface="Rockwell" panose="02060603020205020403" pitchFamily="18" charset="0"/>
              </a:rPr>
              <a:t>:</a:t>
            </a:r>
            <a:endParaRPr lang="en-IN" sz="4400" dirty="0"/>
          </a:p>
        </p:txBody>
      </p:sp>
      <p:pic>
        <p:nvPicPr>
          <p:cNvPr id="6" name="Picture 5">
            <a:extLst>
              <a:ext uri="{FF2B5EF4-FFF2-40B4-BE49-F238E27FC236}">
                <a16:creationId xmlns:a16="http://schemas.microsoft.com/office/drawing/2014/main" id="{24152D7B-9C19-47F8-A7B0-D66D851E6A09}"/>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2052" name="Picture 4" descr="Image result for timer on ctc mode">
            <a:extLst>
              <a:ext uri="{FF2B5EF4-FFF2-40B4-BE49-F238E27FC236}">
                <a16:creationId xmlns:a16="http://schemas.microsoft.com/office/drawing/2014/main" id="{B60A446D-7E1F-48B6-BB3F-806A35407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318" y="1415208"/>
            <a:ext cx="9109364"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58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367" y="2000123"/>
            <a:ext cx="10058400" cy="1653466"/>
          </a:xfrm>
        </p:spPr>
        <p:txBody>
          <a:bodyPr>
            <a:normAutofit fontScale="85000" lnSpcReduction="20000"/>
          </a:bodyPr>
          <a:lstStyle/>
          <a:p>
            <a:r>
              <a:rPr lang="en-US" sz="3000" dirty="0">
                <a:latin typeface="Nueva Std"/>
              </a:rPr>
              <a:t>Duty Cycle can be varied</a:t>
            </a:r>
          </a:p>
          <a:p>
            <a:endParaRPr lang="en-US" sz="3000" dirty="0">
              <a:latin typeface="Nueva Std"/>
            </a:endParaRPr>
          </a:p>
          <a:p>
            <a:r>
              <a:rPr lang="en-US" sz="3000" dirty="0">
                <a:latin typeface="Nueva Std"/>
              </a:rPr>
              <a:t>The width of the pulse/frequency can</a:t>
            </a:r>
          </a:p>
          <a:p>
            <a:pPr marL="0" indent="0">
              <a:buNone/>
            </a:pPr>
            <a:r>
              <a:rPr lang="en-US" sz="3000" dirty="0">
                <a:latin typeface="Nueva Std"/>
              </a:rPr>
              <a:t> be varied using OCR1</a:t>
            </a:r>
            <a:endParaRPr lang="en-IN" sz="3000" dirty="0">
              <a:latin typeface="Nueva Std"/>
            </a:endParaRPr>
          </a:p>
          <a:p>
            <a:endParaRPr lang="en-IN" dirty="0"/>
          </a:p>
        </p:txBody>
      </p:sp>
      <p:pic>
        <p:nvPicPr>
          <p:cNvPr id="4" name="Picture 2"/>
          <p:cNvPicPr>
            <a:picLocks noChangeAspect="1" noChangeArrowheads="1"/>
          </p:cNvPicPr>
          <p:nvPr/>
        </p:nvPicPr>
        <p:blipFill>
          <a:blip r:embed="rId2" cstate="print"/>
          <a:srcRect/>
          <a:stretch>
            <a:fillRect/>
          </a:stretch>
        </p:blipFill>
        <p:spPr bwMode="auto">
          <a:xfrm>
            <a:off x="7112110" y="1777164"/>
            <a:ext cx="3857625" cy="3752850"/>
          </a:xfrm>
          <a:prstGeom prst="rect">
            <a:avLst/>
          </a:prstGeom>
          <a:noFill/>
          <a:ln w="9525">
            <a:noFill/>
            <a:miter lim="800000"/>
            <a:headEnd/>
            <a:tailEnd/>
          </a:ln>
        </p:spPr>
      </p:pic>
      <p:sp>
        <p:nvSpPr>
          <p:cNvPr id="6" name="Title 3">
            <a:extLst>
              <a:ext uri="{FF2B5EF4-FFF2-40B4-BE49-F238E27FC236}">
                <a16:creationId xmlns:a16="http://schemas.microsoft.com/office/drawing/2014/main" id="{C3948402-6A4C-41DD-8F63-FE963B563034}"/>
              </a:ext>
            </a:extLst>
          </p:cNvPr>
          <p:cNvSpPr txBox="1">
            <a:spLocks/>
          </p:cNvSpPr>
          <p:nvPr/>
        </p:nvSpPr>
        <p:spPr>
          <a:xfrm>
            <a:off x="546367" y="605590"/>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Fast PWM Mode</a:t>
            </a:r>
            <a:r>
              <a:rPr lang="en-US" sz="4400" dirty="0">
                <a:solidFill>
                  <a:srgbClr val="FFC000"/>
                </a:solidFill>
                <a:latin typeface="Rockwell" panose="02060603020205020403" pitchFamily="18" charset="0"/>
              </a:rPr>
              <a:t>:</a:t>
            </a:r>
            <a:endParaRPr lang="en-IN" sz="4400" dirty="0"/>
          </a:p>
        </p:txBody>
      </p:sp>
      <p:pic>
        <p:nvPicPr>
          <p:cNvPr id="5" name="Picture 4">
            <a:extLst>
              <a:ext uri="{FF2B5EF4-FFF2-40B4-BE49-F238E27FC236}">
                <a16:creationId xmlns:a16="http://schemas.microsoft.com/office/drawing/2014/main" id="{85E917FE-2109-4AFC-A0FE-545CB7314529}"/>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25355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54" y="1451552"/>
            <a:ext cx="11215235" cy="4351338"/>
          </a:xfrm>
        </p:spPr>
        <p:txBody>
          <a:bodyPr>
            <a:normAutofit lnSpcReduction="10000"/>
          </a:bodyPr>
          <a:lstStyle/>
          <a:p>
            <a:r>
              <a:rPr lang="en-IN" dirty="0" err="1">
                <a:latin typeface="Nueva Std"/>
              </a:rPr>
              <a:t>TCCRnA</a:t>
            </a:r>
            <a:r>
              <a:rPr lang="en-IN" dirty="0">
                <a:latin typeface="Nueva Std"/>
              </a:rPr>
              <a:t>/</a:t>
            </a:r>
            <a:r>
              <a:rPr lang="en-IN" dirty="0" err="1">
                <a:latin typeface="Nueva Std"/>
              </a:rPr>
              <a:t>TCCRnB</a:t>
            </a:r>
            <a:r>
              <a:rPr lang="en-IN" dirty="0">
                <a:latin typeface="Nueva Std"/>
              </a:rPr>
              <a:t> – Timer/Counter Control Register</a:t>
            </a:r>
          </a:p>
          <a:p>
            <a:endParaRPr lang="en-IN" dirty="0">
              <a:latin typeface="Nueva Std"/>
            </a:endParaRPr>
          </a:p>
          <a:p>
            <a:r>
              <a:rPr lang="en-IN" dirty="0" err="1">
                <a:latin typeface="Nueva Std"/>
              </a:rPr>
              <a:t>TCNTn</a:t>
            </a:r>
            <a:r>
              <a:rPr lang="en-IN" dirty="0">
                <a:latin typeface="Nueva Std"/>
              </a:rPr>
              <a:t> – Timer/Counter Register</a:t>
            </a:r>
          </a:p>
          <a:p>
            <a:endParaRPr lang="en-IN" dirty="0">
              <a:latin typeface="Nueva Std"/>
            </a:endParaRPr>
          </a:p>
          <a:p>
            <a:r>
              <a:rPr lang="en-IN" dirty="0" err="1">
                <a:latin typeface="Nueva Std"/>
              </a:rPr>
              <a:t>TIFRn</a:t>
            </a:r>
            <a:r>
              <a:rPr lang="en-IN" dirty="0">
                <a:latin typeface="Nueva Std"/>
              </a:rPr>
              <a:t> – Timer/Counter Interrupt Flag Register</a:t>
            </a:r>
          </a:p>
          <a:p>
            <a:endParaRPr lang="en-IN" dirty="0">
              <a:latin typeface="Nueva Std"/>
            </a:endParaRPr>
          </a:p>
          <a:p>
            <a:r>
              <a:rPr lang="en-IN" dirty="0" err="1">
                <a:latin typeface="Nueva Std"/>
              </a:rPr>
              <a:t>OCRnA</a:t>
            </a:r>
            <a:r>
              <a:rPr lang="en-IN" dirty="0">
                <a:latin typeface="Nueva Std"/>
              </a:rPr>
              <a:t>/</a:t>
            </a:r>
            <a:r>
              <a:rPr lang="en-IN" dirty="0" err="1">
                <a:latin typeface="Nueva Std"/>
              </a:rPr>
              <a:t>OCRnB</a:t>
            </a:r>
            <a:r>
              <a:rPr lang="en-IN" dirty="0">
                <a:latin typeface="Nueva Std"/>
              </a:rPr>
              <a:t> – Output Compare Register</a:t>
            </a:r>
          </a:p>
          <a:p>
            <a:endParaRPr lang="en-IN" dirty="0">
              <a:latin typeface="Nueva Std"/>
            </a:endParaRPr>
          </a:p>
          <a:p>
            <a:r>
              <a:rPr lang="en-IN" dirty="0" err="1">
                <a:latin typeface="Nueva Std"/>
              </a:rPr>
              <a:t>TIMSKn</a:t>
            </a:r>
            <a:r>
              <a:rPr lang="en-IN" dirty="0">
                <a:latin typeface="Nueva Std"/>
              </a:rPr>
              <a:t> – Timer/Counter Interrupt Mas Register</a:t>
            </a:r>
          </a:p>
        </p:txBody>
      </p:sp>
      <p:sp>
        <p:nvSpPr>
          <p:cNvPr id="10" name="Title 3">
            <a:extLst>
              <a:ext uri="{FF2B5EF4-FFF2-40B4-BE49-F238E27FC236}">
                <a16:creationId xmlns:a16="http://schemas.microsoft.com/office/drawing/2014/main" id="{F8BFDDB6-B30A-4A47-A7E7-3C96597E30DE}"/>
              </a:ext>
            </a:extLst>
          </p:cNvPr>
          <p:cNvSpPr txBox="1">
            <a:spLocks/>
          </p:cNvSpPr>
          <p:nvPr/>
        </p:nvSpPr>
        <p:spPr>
          <a:xfrm>
            <a:off x="298989" y="580715"/>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Basic Registers of  TIMERS</a:t>
            </a:r>
            <a:r>
              <a:rPr lang="en-US" sz="4400" dirty="0">
                <a:solidFill>
                  <a:srgbClr val="FFC000"/>
                </a:solidFill>
                <a:latin typeface="Rockwell" panose="02060603020205020403" pitchFamily="18" charset="0"/>
              </a:rPr>
              <a:t>:</a:t>
            </a:r>
            <a:endParaRPr lang="en-IN" sz="4400" dirty="0"/>
          </a:p>
        </p:txBody>
      </p:sp>
      <p:pic>
        <p:nvPicPr>
          <p:cNvPr id="4" name="Picture 3">
            <a:extLst>
              <a:ext uri="{FF2B5EF4-FFF2-40B4-BE49-F238E27FC236}">
                <a16:creationId xmlns:a16="http://schemas.microsoft.com/office/drawing/2014/main" id="{03E62413-7FBB-4C43-9010-49A92264AD23}"/>
              </a:ext>
            </a:extLst>
          </p:cNvPr>
          <p:cNvPicPr>
            <a:picLocks noChangeAspect="1"/>
          </p:cNvPicPr>
          <p:nvPr/>
        </p:nvPicPr>
        <p:blipFill>
          <a:blip r:embed="rId2"/>
          <a:stretch>
            <a:fillRect/>
          </a:stretch>
        </p:blipFill>
        <p:spPr>
          <a:xfrm>
            <a:off x="11214307" y="111540"/>
            <a:ext cx="888585" cy="888585"/>
          </a:xfrm>
          <a:prstGeom prst="rect">
            <a:avLst/>
          </a:prstGeom>
        </p:spPr>
      </p:pic>
      <p:sp>
        <p:nvSpPr>
          <p:cNvPr id="2" name="TextBox 1">
            <a:extLst>
              <a:ext uri="{FF2B5EF4-FFF2-40B4-BE49-F238E27FC236}">
                <a16:creationId xmlns:a16="http://schemas.microsoft.com/office/drawing/2014/main" id="{F345363B-59A4-4505-8B48-088D4BE10FAF}"/>
              </a:ext>
            </a:extLst>
          </p:cNvPr>
          <p:cNvSpPr txBox="1"/>
          <p:nvPr/>
        </p:nvSpPr>
        <p:spPr>
          <a:xfrm>
            <a:off x="7891221" y="5406448"/>
            <a:ext cx="3767378" cy="400110"/>
          </a:xfrm>
          <a:prstGeom prst="rect">
            <a:avLst/>
          </a:prstGeom>
          <a:noFill/>
        </p:spPr>
        <p:txBody>
          <a:bodyPr wrap="none" rtlCol="0">
            <a:spAutoFit/>
          </a:bodyPr>
          <a:lstStyle/>
          <a:p>
            <a:r>
              <a:rPr lang="en-IN" sz="2000" dirty="0">
                <a:solidFill>
                  <a:srgbClr val="00B0F0"/>
                </a:solidFill>
              </a:rPr>
              <a:t>n  -  counter/timer number 0,1,2</a:t>
            </a:r>
          </a:p>
        </p:txBody>
      </p:sp>
    </p:spTree>
    <p:extLst>
      <p:ext uri="{BB962C8B-B14F-4D97-AF65-F5344CB8AC3E}">
        <p14:creationId xmlns:p14="http://schemas.microsoft.com/office/powerpoint/2010/main" val="163666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Nueva Std"/>
              </a:rPr>
              <a:t>It is a 8 bit timer.</a:t>
            </a:r>
          </a:p>
          <a:p>
            <a:r>
              <a:rPr lang="en-IN" dirty="0">
                <a:latin typeface="Nueva Std"/>
              </a:rPr>
              <a:t>TCCR0A/TCCR0B – Timer/Counter Control Register 0 A/B</a:t>
            </a:r>
          </a:p>
          <a:p>
            <a:r>
              <a:rPr lang="en-IN" dirty="0">
                <a:latin typeface="Nueva Std"/>
              </a:rPr>
              <a:t>TCNT0 – Timer/Counter Register 0</a:t>
            </a:r>
          </a:p>
          <a:p>
            <a:r>
              <a:rPr lang="en-IN" dirty="0">
                <a:latin typeface="Nueva Std"/>
              </a:rPr>
              <a:t>TIFR0 – Timer/Counter Interrupt Flag Register 0</a:t>
            </a:r>
          </a:p>
          <a:p>
            <a:r>
              <a:rPr lang="en-IN" dirty="0">
                <a:latin typeface="Nueva Std"/>
              </a:rPr>
              <a:t>OCR0A/OCR0B – Output Compare Register 0 A/B</a:t>
            </a:r>
          </a:p>
          <a:p>
            <a:r>
              <a:rPr lang="en-IN" dirty="0">
                <a:latin typeface="Nueva Std"/>
              </a:rPr>
              <a:t>TIMSK0 – Timer Interrupt Mask Register 0.</a:t>
            </a:r>
          </a:p>
          <a:p>
            <a:endParaRPr lang="en-US" dirty="0">
              <a:latin typeface="Nueva Std"/>
            </a:endParaRPr>
          </a:p>
          <a:p>
            <a:endParaRPr lang="en-US" dirty="0"/>
          </a:p>
          <a:p>
            <a:pPr>
              <a:buNone/>
            </a:pPr>
            <a:endParaRPr lang="en-IN" dirty="0"/>
          </a:p>
          <a:p>
            <a:endParaRPr lang="en-IN" dirty="0"/>
          </a:p>
        </p:txBody>
      </p:sp>
      <p:sp>
        <p:nvSpPr>
          <p:cNvPr id="6" name="Title 3">
            <a:extLst>
              <a:ext uri="{FF2B5EF4-FFF2-40B4-BE49-F238E27FC236}">
                <a16:creationId xmlns:a16="http://schemas.microsoft.com/office/drawing/2014/main" id="{822602E0-C0BD-40F9-8A70-F884634A9B9C}"/>
              </a:ext>
            </a:extLst>
          </p:cNvPr>
          <p:cNvSpPr txBox="1">
            <a:spLocks/>
          </p:cNvSpPr>
          <p:nvPr/>
        </p:nvSpPr>
        <p:spPr>
          <a:xfrm>
            <a:off x="587745" y="580715"/>
            <a:ext cx="11259685"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u="sng" dirty="0">
                <a:solidFill>
                  <a:srgbClr val="FFC000"/>
                </a:solidFill>
                <a:latin typeface="Rockwell" panose="02060603020205020403" pitchFamily="18" charset="0"/>
              </a:rPr>
              <a:t>TIMER0</a:t>
            </a:r>
            <a:r>
              <a:rPr lang="en-US" sz="4400" dirty="0">
                <a:solidFill>
                  <a:srgbClr val="FFC000"/>
                </a:solidFill>
                <a:latin typeface="Rockwell" panose="02060603020205020403" pitchFamily="18" charset="0"/>
              </a:rPr>
              <a:t>:</a:t>
            </a:r>
            <a:endParaRPr lang="en-IN" sz="4400" dirty="0"/>
          </a:p>
        </p:txBody>
      </p:sp>
      <p:pic>
        <p:nvPicPr>
          <p:cNvPr id="4" name="Picture 3">
            <a:extLst>
              <a:ext uri="{FF2B5EF4-FFF2-40B4-BE49-F238E27FC236}">
                <a16:creationId xmlns:a16="http://schemas.microsoft.com/office/drawing/2014/main" id="{0C402BB0-A532-49C0-A775-0AB12238E6AC}"/>
              </a:ext>
            </a:extLst>
          </p:cNvPr>
          <p:cNvPicPr>
            <a:picLocks noChangeAspect="1"/>
          </p:cNvPicPr>
          <p:nvPr/>
        </p:nvPicPr>
        <p:blipFill>
          <a:blip r:embed="rId2"/>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EE4BE2C-34A0-4B76-9BD1-2F5E018F7786}"/>
              </a:ext>
            </a:extLst>
          </p:cNvPr>
          <p:cNvGrpSpPr/>
          <p:nvPr/>
        </p:nvGrpSpPr>
        <p:grpSpPr>
          <a:xfrm>
            <a:off x="13855" y="1168237"/>
            <a:ext cx="12192001" cy="5707902"/>
            <a:chOff x="-1" y="1357409"/>
            <a:chExt cx="12192001" cy="4917518"/>
          </a:xfrm>
        </p:grpSpPr>
        <p:sp>
          <p:nvSpPr>
            <p:cNvPr id="10" name="Rectangle: Single Corner Snipped 9">
              <a:extLst>
                <a:ext uri="{FF2B5EF4-FFF2-40B4-BE49-F238E27FC236}">
                  <a16:creationId xmlns:a16="http://schemas.microsoft.com/office/drawing/2014/main" id="{60DE89FF-A7E8-4813-807F-7161804ED16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B642A3A5-0C12-482D-BEE1-9DB7F343B16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717176" y="424941"/>
            <a:ext cx="11214100" cy="701731"/>
          </a:xfrm>
        </p:spPr>
        <p:txBody>
          <a:bodyPr/>
          <a:lstStyle/>
          <a:p>
            <a:r>
              <a:rPr lang="en-IN" sz="4400" u="sng" dirty="0">
                <a:solidFill>
                  <a:srgbClr val="FFC000"/>
                </a:solidFill>
                <a:latin typeface="Rockwell" panose="02060603020205020403" pitchFamily="18" charset="0"/>
              </a:rPr>
              <a:t>TCCR0A:</a:t>
            </a:r>
          </a:p>
        </p:txBody>
      </p:sp>
      <p:sp>
        <p:nvSpPr>
          <p:cNvPr id="3" name="Content Placeholder 2"/>
          <p:cNvSpPr>
            <a:spLocks noGrp="1"/>
          </p:cNvSpPr>
          <p:nvPr>
            <p:ph idx="1"/>
          </p:nvPr>
        </p:nvSpPr>
        <p:spPr>
          <a:xfrm>
            <a:off x="690193" y="1253331"/>
            <a:ext cx="10515600" cy="531895"/>
          </a:xfrm>
        </p:spPr>
        <p:txBody>
          <a:bodyPr/>
          <a:lstStyle/>
          <a:p>
            <a:r>
              <a:rPr lang="en-IN" dirty="0">
                <a:latin typeface="Nueva Std"/>
              </a:rPr>
              <a:t>8 Bit Register used for control of Timer0.</a:t>
            </a:r>
          </a:p>
          <a:p>
            <a:endParaRPr lang="en-IN" dirty="0"/>
          </a:p>
        </p:txBody>
      </p:sp>
      <p:pic>
        <p:nvPicPr>
          <p:cNvPr id="6" name="Picture 5">
            <a:extLst>
              <a:ext uri="{FF2B5EF4-FFF2-40B4-BE49-F238E27FC236}">
                <a16:creationId xmlns:a16="http://schemas.microsoft.com/office/drawing/2014/main" id="{1210BB34-9FB2-430A-8E30-D8D26F454E4E}"/>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Oval 3">
            <a:extLst>
              <a:ext uri="{FF2B5EF4-FFF2-40B4-BE49-F238E27FC236}">
                <a16:creationId xmlns:a16="http://schemas.microsoft.com/office/drawing/2014/main" id="{F1AAF646-B2B6-45B3-BBD4-97CC4FE0BAA7}"/>
              </a:ext>
            </a:extLst>
          </p:cNvPr>
          <p:cNvSpPr/>
          <p:nvPr/>
        </p:nvSpPr>
        <p:spPr>
          <a:xfrm>
            <a:off x="400926" y="595744"/>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5" name="Picture 4">
            <a:extLst>
              <a:ext uri="{FF2B5EF4-FFF2-40B4-BE49-F238E27FC236}">
                <a16:creationId xmlns:a16="http://schemas.microsoft.com/office/drawing/2014/main" id="{6413645A-60A0-4220-B86E-0CE382A9FBAD}"/>
              </a:ext>
            </a:extLst>
          </p:cNvPr>
          <p:cNvPicPr>
            <a:picLocks noChangeAspect="1"/>
          </p:cNvPicPr>
          <p:nvPr/>
        </p:nvPicPr>
        <p:blipFill>
          <a:blip r:embed="rId3"/>
          <a:stretch>
            <a:fillRect/>
          </a:stretch>
        </p:blipFill>
        <p:spPr>
          <a:xfrm>
            <a:off x="400926" y="1785226"/>
            <a:ext cx="11308575" cy="1736856"/>
          </a:xfrm>
          <a:prstGeom prst="rect">
            <a:avLst/>
          </a:prstGeom>
        </p:spPr>
      </p:pic>
      <p:sp>
        <p:nvSpPr>
          <p:cNvPr id="12" name="Rectangle 11">
            <a:extLst>
              <a:ext uri="{FF2B5EF4-FFF2-40B4-BE49-F238E27FC236}">
                <a16:creationId xmlns:a16="http://schemas.microsoft.com/office/drawing/2014/main" id="{10E48661-92E8-4FAA-B8E9-A700E8E097B3}"/>
              </a:ext>
            </a:extLst>
          </p:cNvPr>
          <p:cNvSpPr/>
          <p:nvPr/>
        </p:nvSpPr>
        <p:spPr>
          <a:xfrm>
            <a:off x="400925" y="3730811"/>
            <a:ext cx="11308575" cy="3754874"/>
          </a:xfrm>
          <a:prstGeom prst="rect">
            <a:avLst/>
          </a:prstGeom>
        </p:spPr>
        <p:txBody>
          <a:bodyPr wrap="square">
            <a:spAutoFit/>
          </a:bodyPr>
          <a:lstStyle/>
          <a:p>
            <a:r>
              <a:rPr lang="en-IN" sz="2000" b="1" dirty="0">
                <a:solidFill>
                  <a:schemeClr val="bg1"/>
                </a:solidFill>
                <a:latin typeface="Arial-BoldMT"/>
              </a:rPr>
              <a:t>Bits 7:6 – COM0An: Compare Output Mode for Channel A [n = 1:0]</a:t>
            </a:r>
          </a:p>
          <a:p>
            <a:r>
              <a:rPr lang="en-IN" sz="2000" b="1" dirty="0">
                <a:solidFill>
                  <a:schemeClr val="bg1"/>
                </a:solidFill>
                <a:latin typeface="Arial-BoldMT"/>
              </a:rPr>
              <a:t>		</a:t>
            </a:r>
            <a:r>
              <a:rPr lang="en-IN" sz="2000" dirty="0">
                <a:solidFill>
                  <a:schemeClr val="bg1"/>
                </a:solidFill>
                <a:latin typeface="Bookman Old Style" panose="02050604050505020204" pitchFamily="18" charset="0"/>
              </a:rPr>
              <a:t>Controls the behaviour of output control pin OC0A</a:t>
            </a:r>
          </a:p>
          <a:p>
            <a:endParaRPr lang="en-IN" sz="2000" dirty="0">
              <a:solidFill>
                <a:schemeClr val="bg1"/>
              </a:solidFill>
              <a:latin typeface="Bookman Old Style" panose="02050604050505020204" pitchFamily="18" charset="0"/>
            </a:endParaRPr>
          </a:p>
          <a:p>
            <a:r>
              <a:rPr lang="en-IN" sz="2000" b="1" dirty="0">
                <a:solidFill>
                  <a:schemeClr val="bg1"/>
                </a:solidFill>
                <a:latin typeface="Arial-BoldMT"/>
              </a:rPr>
              <a:t>Bits 5:4 – COM0Bn: Compare Output Mode for Channel B [n = 1:0]</a:t>
            </a:r>
          </a:p>
          <a:p>
            <a:r>
              <a:rPr lang="en-IN" sz="2000" b="1" dirty="0">
                <a:solidFill>
                  <a:schemeClr val="bg1"/>
                </a:solidFill>
                <a:latin typeface="Arial-BoldMT"/>
              </a:rPr>
              <a:t>		</a:t>
            </a:r>
            <a:r>
              <a:rPr lang="en-IN" sz="2000" dirty="0">
                <a:solidFill>
                  <a:schemeClr val="bg1"/>
                </a:solidFill>
                <a:latin typeface="Bookman Old Style" panose="02050604050505020204" pitchFamily="18" charset="0"/>
              </a:rPr>
              <a:t>Controls the behaviour of output control pin OC0B</a:t>
            </a:r>
          </a:p>
          <a:p>
            <a:endParaRPr lang="en-IN" sz="2000" dirty="0">
              <a:solidFill>
                <a:schemeClr val="bg1"/>
              </a:solidFill>
              <a:latin typeface="Bookman Old Style" panose="02050604050505020204" pitchFamily="18" charset="0"/>
            </a:endParaRPr>
          </a:p>
          <a:p>
            <a:r>
              <a:rPr lang="en-IN" b="1" dirty="0">
                <a:solidFill>
                  <a:schemeClr val="bg1"/>
                </a:solidFill>
              </a:rPr>
              <a:t>Bits 1:0 – WGM0n: Waveform Generation Mode [n = 1:0]</a:t>
            </a:r>
          </a:p>
          <a:p>
            <a:r>
              <a:rPr lang="en-IN" sz="2000" b="1" dirty="0">
                <a:solidFill>
                  <a:schemeClr val="bg1"/>
                </a:solidFill>
                <a:latin typeface="Bookman Old Style" panose="02050604050505020204" pitchFamily="18" charset="0"/>
              </a:rPr>
              <a:t>		</a:t>
            </a:r>
            <a:r>
              <a:rPr lang="en-IN" sz="2000" dirty="0">
                <a:solidFill>
                  <a:schemeClr val="bg1"/>
                </a:solidFill>
                <a:latin typeface="Bookman Old Style" panose="02050604050505020204" pitchFamily="18" charset="0"/>
              </a:rPr>
              <a:t>These bits combined with WGM02 in TCCR0B sets the mode in which timer 				operates</a:t>
            </a:r>
          </a:p>
          <a:p>
            <a:endParaRPr lang="en-IN" sz="2000" dirty="0">
              <a:solidFill>
                <a:schemeClr val="bg1"/>
              </a:solidFill>
              <a:latin typeface="Bookman Old Style" panose="02050604050505020204" pitchFamily="18" charset="0"/>
            </a:endParaRPr>
          </a:p>
          <a:p>
            <a:endParaRPr lang="en-IN" sz="2000" dirty="0">
              <a:solidFill>
                <a:schemeClr val="bg1"/>
              </a:solidFill>
              <a:latin typeface="Bookman Old Style" panose="02050604050505020204" pitchFamily="18" charset="0"/>
            </a:endParaRPr>
          </a:p>
          <a:p>
            <a:endParaRPr lang="en-IN" sz="20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90940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EE4BE2C-34A0-4B76-9BD1-2F5E018F7786}"/>
              </a:ext>
            </a:extLst>
          </p:cNvPr>
          <p:cNvGrpSpPr/>
          <p:nvPr/>
        </p:nvGrpSpPr>
        <p:grpSpPr>
          <a:xfrm>
            <a:off x="13855" y="1168237"/>
            <a:ext cx="12192001" cy="5707902"/>
            <a:chOff x="-1" y="1357409"/>
            <a:chExt cx="12192001" cy="4917518"/>
          </a:xfrm>
        </p:grpSpPr>
        <p:sp>
          <p:nvSpPr>
            <p:cNvPr id="10" name="Rectangle: Single Corner Snipped 9">
              <a:extLst>
                <a:ext uri="{FF2B5EF4-FFF2-40B4-BE49-F238E27FC236}">
                  <a16:creationId xmlns:a16="http://schemas.microsoft.com/office/drawing/2014/main" id="{60DE89FF-A7E8-4813-807F-7161804ED16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B642A3A5-0C12-482D-BEE1-9DB7F343B16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717176" y="424941"/>
            <a:ext cx="11214100" cy="701731"/>
          </a:xfrm>
        </p:spPr>
        <p:txBody>
          <a:bodyPr/>
          <a:lstStyle/>
          <a:p>
            <a:r>
              <a:rPr lang="en-IN" sz="4400" u="sng" dirty="0">
                <a:solidFill>
                  <a:srgbClr val="FFC000"/>
                </a:solidFill>
                <a:latin typeface="Rockwell" panose="02060603020205020403" pitchFamily="18" charset="0"/>
              </a:rPr>
              <a:t>TCCR0A(Contd..):</a:t>
            </a:r>
          </a:p>
        </p:txBody>
      </p:sp>
      <p:pic>
        <p:nvPicPr>
          <p:cNvPr id="6" name="Picture 5">
            <a:extLst>
              <a:ext uri="{FF2B5EF4-FFF2-40B4-BE49-F238E27FC236}">
                <a16:creationId xmlns:a16="http://schemas.microsoft.com/office/drawing/2014/main" id="{1210BB34-9FB2-430A-8E30-D8D26F454E4E}"/>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Oval 3">
            <a:extLst>
              <a:ext uri="{FF2B5EF4-FFF2-40B4-BE49-F238E27FC236}">
                <a16:creationId xmlns:a16="http://schemas.microsoft.com/office/drawing/2014/main" id="{F1AAF646-B2B6-45B3-BBD4-97CC4FE0BAA7}"/>
              </a:ext>
            </a:extLst>
          </p:cNvPr>
          <p:cNvSpPr/>
          <p:nvPr/>
        </p:nvSpPr>
        <p:spPr>
          <a:xfrm>
            <a:off x="400926" y="595744"/>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5" name="Picture 4">
            <a:extLst>
              <a:ext uri="{FF2B5EF4-FFF2-40B4-BE49-F238E27FC236}">
                <a16:creationId xmlns:a16="http://schemas.microsoft.com/office/drawing/2014/main" id="{6413645A-60A0-4220-B86E-0CE382A9FBAD}"/>
              </a:ext>
            </a:extLst>
          </p:cNvPr>
          <p:cNvPicPr>
            <a:picLocks noChangeAspect="1"/>
          </p:cNvPicPr>
          <p:nvPr/>
        </p:nvPicPr>
        <p:blipFill>
          <a:blip r:embed="rId3"/>
          <a:stretch>
            <a:fillRect/>
          </a:stretch>
        </p:blipFill>
        <p:spPr>
          <a:xfrm>
            <a:off x="497910" y="1244891"/>
            <a:ext cx="11308575" cy="1736856"/>
          </a:xfrm>
          <a:prstGeom prst="rect">
            <a:avLst/>
          </a:prstGeom>
        </p:spPr>
      </p:pic>
      <p:pic>
        <p:nvPicPr>
          <p:cNvPr id="15" name="Picture 14">
            <a:extLst>
              <a:ext uri="{FF2B5EF4-FFF2-40B4-BE49-F238E27FC236}">
                <a16:creationId xmlns:a16="http://schemas.microsoft.com/office/drawing/2014/main" id="{E51EB11F-721A-46BF-A318-013E23E095BA}"/>
              </a:ext>
            </a:extLst>
          </p:cNvPr>
          <p:cNvPicPr>
            <a:picLocks noChangeAspect="1"/>
          </p:cNvPicPr>
          <p:nvPr/>
        </p:nvPicPr>
        <p:blipFill>
          <a:blip r:embed="rId4"/>
          <a:stretch>
            <a:fillRect/>
          </a:stretch>
        </p:blipFill>
        <p:spPr>
          <a:xfrm>
            <a:off x="784012" y="3662772"/>
            <a:ext cx="10623976" cy="2890533"/>
          </a:xfrm>
          <a:prstGeom prst="rect">
            <a:avLst/>
          </a:prstGeom>
        </p:spPr>
      </p:pic>
    </p:spTree>
    <p:extLst>
      <p:ext uri="{BB962C8B-B14F-4D97-AF65-F5344CB8AC3E}">
        <p14:creationId xmlns:p14="http://schemas.microsoft.com/office/powerpoint/2010/main" val="253087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EE4BE2C-34A0-4B76-9BD1-2F5E018F7786}"/>
              </a:ext>
            </a:extLst>
          </p:cNvPr>
          <p:cNvGrpSpPr/>
          <p:nvPr/>
        </p:nvGrpSpPr>
        <p:grpSpPr>
          <a:xfrm>
            <a:off x="13855" y="1168237"/>
            <a:ext cx="12192001" cy="5707902"/>
            <a:chOff x="-1" y="1357409"/>
            <a:chExt cx="12192001" cy="4917518"/>
          </a:xfrm>
        </p:grpSpPr>
        <p:sp>
          <p:nvSpPr>
            <p:cNvPr id="10" name="Rectangle: Single Corner Snipped 9">
              <a:extLst>
                <a:ext uri="{FF2B5EF4-FFF2-40B4-BE49-F238E27FC236}">
                  <a16:creationId xmlns:a16="http://schemas.microsoft.com/office/drawing/2014/main" id="{60DE89FF-A7E8-4813-807F-7161804ED166}"/>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B642A3A5-0C12-482D-BEE1-9DB7F343B16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717176" y="424941"/>
            <a:ext cx="11214100" cy="701731"/>
          </a:xfrm>
        </p:spPr>
        <p:txBody>
          <a:bodyPr/>
          <a:lstStyle/>
          <a:p>
            <a:r>
              <a:rPr lang="en-IN" sz="4400" u="sng" dirty="0">
                <a:solidFill>
                  <a:srgbClr val="FFC000"/>
                </a:solidFill>
                <a:latin typeface="Rockwell" panose="02060603020205020403" pitchFamily="18" charset="0"/>
              </a:rPr>
              <a:t>TCCR0A(Contd..):</a:t>
            </a:r>
          </a:p>
        </p:txBody>
      </p:sp>
      <p:pic>
        <p:nvPicPr>
          <p:cNvPr id="6" name="Picture 5">
            <a:extLst>
              <a:ext uri="{FF2B5EF4-FFF2-40B4-BE49-F238E27FC236}">
                <a16:creationId xmlns:a16="http://schemas.microsoft.com/office/drawing/2014/main" id="{1210BB34-9FB2-430A-8E30-D8D26F454E4E}"/>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Oval 3">
            <a:extLst>
              <a:ext uri="{FF2B5EF4-FFF2-40B4-BE49-F238E27FC236}">
                <a16:creationId xmlns:a16="http://schemas.microsoft.com/office/drawing/2014/main" id="{F1AAF646-B2B6-45B3-BBD4-97CC4FE0BAA7}"/>
              </a:ext>
            </a:extLst>
          </p:cNvPr>
          <p:cNvSpPr/>
          <p:nvPr/>
        </p:nvSpPr>
        <p:spPr>
          <a:xfrm>
            <a:off x="400926" y="595744"/>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5" name="Picture 4">
            <a:extLst>
              <a:ext uri="{FF2B5EF4-FFF2-40B4-BE49-F238E27FC236}">
                <a16:creationId xmlns:a16="http://schemas.microsoft.com/office/drawing/2014/main" id="{6413645A-60A0-4220-B86E-0CE382A9FBAD}"/>
              </a:ext>
            </a:extLst>
          </p:cNvPr>
          <p:cNvPicPr>
            <a:picLocks noChangeAspect="1"/>
          </p:cNvPicPr>
          <p:nvPr/>
        </p:nvPicPr>
        <p:blipFill>
          <a:blip r:embed="rId3"/>
          <a:stretch>
            <a:fillRect/>
          </a:stretch>
        </p:blipFill>
        <p:spPr>
          <a:xfrm>
            <a:off x="497910" y="1244891"/>
            <a:ext cx="11308575" cy="1736856"/>
          </a:xfrm>
          <a:prstGeom prst="rect">
            <a:avLst/>
          </a:prstGeom>
        </p:spPr>
      </p:pic>
      <p:pic>
        <p:nvPicPr>
          <p:cNvPr id="3" name="Picture 2">
            <a:extLst>
              <a:ext uri="{FF2B5EF4-FFF2-40B4-BE49-F238E27FC236}">
                <a16:creationId xmlns:a16="http://schemas.microsoft.com/office/drawing/2014/main" id="{9A0EAFF1-9108-4053-B096-66E6E0500BB6}"/>
              </a:ext>
            </a:extLst>
          </p:cNvPr>
          <p:cNvPicPr>
            <a:picLocks noChangeAspect="1"/>
          </p:cNvPicPr>
          <p:nvPr/>
        </p:nvPicPr>
        <p:blipFill>
          <a:blip r:embed="rId4"/>
          <a:stretch>
            <a:fillRect/>
          </a:stretch>
        </p:blipFill>
        <p:spPr>
          <a:xfrm>
            <a:off x="415503" y="3293509"/>
            <a:ext cx="11473387" cy="3270867"/>
          </a:xfrm>
          <a:prstGeom prst="rect">
            <a:avLst/>
          </a:prstGeom>
        </p:spPr>
      </p:pic>
    </p:spTree>
    <p:extLst>
      <p:ext uri="{BB962C8B-B14F-4D97-AF65-F5344CB8AC3E}">
        <p14:creationId xmlns:p14="http://schemas.microsoft.com/office/powerpoint/2010/main" val="392107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4F5B6DA-A4F6-4973-873F-20825D407F62}"/>
              </a:ext>
            </a:extLst>
          </p:cNvPr>
          <p:cNvGrpSpPr/>
          <p:nvPr/>
        </p:nvGrpSpPr>
        <p:grpSpPr>
          <a:xfrm>
            <a:off x="13855" y="1168237"/>
            <a:ext cx="12192001" cy="5707902"/>
            <a:chOff x="-1" y="1357409"/>
            <a:chExt cx="12192001" cy="4917518"/>
          </a:xfrm>
        </p:grpSpPr>
        <p:sp>
          <p:nvSpPr>
            <p:cNvPr id="12" name="Rectangle: Single Corner Snipped 11">
              <a:extLst>
                <a:ext uri="{FF2B5EF4-FFF2-40B4-BE49-F238E27FC236}">
                  <a16:creationId xmlns:a16="http://schemas.microsoft.com/office/drawing/2014/main" id="{1943B2EE-8D25-4BF3-95D5-6B7195B1B2C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3" name="Rectangle: Single Corner Snipped 12">
              <a:extLst>
                <a:ext uri="{FF2B5EF4-FFF2-40B4-BE49-F238E27FC236}">
                  <a16:creationId xmlns:a16="http://schemas.microsoft.com/office/drawing/2014/main" id="{6EC00AD0-7B14-4EDE-A48B-1FC13B6F1B5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itle 1">
            <a:extLst>
              <a:ext uri="{FF2B5EF4-FFF2-40B4-BE49-F238E27FC236}">
                <a16:creationId xmlns:a16="http://schemas.microsoft.com/office/drawing/2014/main" id="{43355F11-E2AF-4E43-A886-22591422D927}"/>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TCCR0B</a:t>
            </a:r>
            <a:r>
              <a:rPr lang="en-IN" sz="4400" dirty="0">
                <a:solidFill>
                  <a:srgbClr val="FFC000"/>
                </a:solidFill>
                <a:latin typeface="Rockwell" panose="02060603020205020403" pitchFamily="18" charset="0"/>
              </a:rPr>
              <a:t>:</a:t>
            </a:r>
          </a:p>
        </p:txBody>
      </p:sp>
      <p:pic>
        <p:nvPicPr>
          <p:cNvPr id="5" name="Picture 4">
            <a:extLst>
              <a:ext uri="{FF2B5EF4-FFF2-40B4-BE49-F238E27FC236}">
                <a16:creationId xmlns:a16="http://schemas.microsoft.com/office/drawing/2014/main" id="{3F56F8D5-2138-4307-958A-31B43473A7A0}"/>
              </a:ext>
            </a:extLst>
          </p:cNvPr>
          <p:cNvPicPr>
            <a:picLocks noChangeAspect="1"/>
          </p:cNvPicPr>
          <p:nvPr/>
        </p:nvPicPr>
        <p:blipFill>
          <a:blip r:embed="rId2"/>
          <a:stretch>
            <a:fillRect/>
          </a:stretch>
        </p:blipFill>
        <p:spPr>
          <a:xfrm>
            <a:off x="11214307" y="111540"/>
            <a:ext cx="888585" cy="888585"/>
          </a:xfrm>
          <a:prstGeom prst="rect">
            <a:avLst/>
          </a:prstGeom>
        </p:spPr>
      </p:pic>
      <p:sp>
        <p:nvSpPr>
          <p:cNvPr id="8" name="Oval 7">
            <a:extLst>
              <a:ext uri="{FF2B5EF4-FFF2-40B4-BE49-F238E27FC236}">
                <a16:creationId xmlns:a16="http://schemas.microsoft.com/office/drawing/2014/main" id="{D0CF6F0A-76B7-4DB6-92AD-406BEF9B7D74}"/>
              </a:ext>
            </a:extLst>
          </p:cNvPr>
          <p:cNvSpPr/>
          <p:nvPr/>
        </p:nvSpPr>
        <p:spPr>
          <a:xfrm>
            <a:off x="356846" y="658949"/>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2" name="Picture 1">
            <a:extLst>
              <a:ext uri="{FF2B5EF4-FFF2-40B4-BE49-F238E27FC236}">
                <a16:creationId xmlns:a16="http://schemas.microsoft.com/office/drawing/2014/main" id="{3F860EA6-9B15-4680-93DF-1A685A8319FB}"/>
              </a:ext>
            </a:extLst>
          </p:cNvPr>
          <p:cNvPicPr>
            <a:picLocks noChangeAspect="1"/>
          </p:cNvPicPr>
          <p:nvPr/>
        </p:nvPicPr>
        <p:blipFill>
          <a:blip r:embed="rId3"/>
          <a:stretch>
            <a:fillRect/>
          </a:stretch>
        </p:blipFill>
        <p:spPr>
          <a:xfrm>
            <a:off x="881680" y="1313621"/>
            <a:ext cx="10338150" cy="1440657"/>
          </a:xfrm>
          <a:prstGeom prst="rect">
            <a:avLst/>
          </a:prstGeom>
        </p:spPr>
      </p:pic>
      <p:sp>
        <p:nvSpPr>
          <p:cNvPr id="10" name="Rectangle 9">
            <a:extLst>
              <a:ext uri="{FF2B5EF4-FFF2-40B4-BE49-F238E27FC236}">
                <a16:creationId xmlns:a16="http://schemas.microsoft.com/office/drawing/2014/main" id="{CB137813-0533-407A-A877-EBD4078D4ADD}"/>
              </a:ext>
            </a:extLst>
          </p:cNvPr>
          <p:cNvSpPr/>
          <p:nvPr/>
        </p:nvSpPr>
        <p:spPr>
          <a:xfrm>
            <a:off x="356846" y="2922390"/>
            <a:ext cx="11308575" cy="4031873"/>
          </a:xfrm>
          <a:prstGeom prst="rect">
            <a:avLst/>
          </a:prstGeom>
        </p:spPr>
        <p:txBody>
          <a:bodyPr wrap="square">
            <a:spAutoFit/>
          </a:bodyPr>
          <a:lstStyle/>
          <a:p>
            <a:r>
              <a:rPr lang="en-IN" sz="2000" b="1" dirty="0">
                <a:solidFill>
                  <a:schemeClr val="bg1"/>
                </a:solidFill>
                <a:latin typeface="Arial-BoldMT"/>
              </a:rPr>
              <a:t>Bit 7 – FOC0A: Force Output Compare  A </a:t>
            </a:r>
          </a:p>
          <a:p>
            <a:r>
              <a:rPr lang="en-IN" sz="2000" b="1" dirty="0">
                <a:solidFill>
                  <a:schemeClr val="bg1"/>
                </a:solidFill>
                <a:latin typeface="Arial-BoldMT"/>
              </a:rPr>
              <a:t>		</a:t>
            </a:r>
            <a:r>
              <a:rPr lang="en-IN" sz="2000" dirty="0">
                <a:solidFill>
                  <a:schemeClr val="bg1"/>
                </a:solidFill>
                <a:latin typeface="Bookman Old Style" panose="02050604050505020204" pitchFamily="18" charset="0"/>
              </a:rPr>
              <a:t>Force output compare for channel  A under non-PWM modes.</a:t>
            </a:r>
          </a:p>
          <a:p>
            <a:endParaRPr lang="en-IN" sz="2000" dirty="0">
              <a:solidFill>
                <a:schemeClr val="bg1"/>
              </a:solidFill>
              <a:latin typeface="Bookman Old Style" panose="02050604050505020204" pitchFamily="18" charset="0"/>
            </a:endParaRPr>
          </a:p>
          <a:p>
            <a:r>
              <a:rPr lang="en-IN" sz="2000" b="1" dirty="0">
                <a:solidFill>
                  <a:schemeClr val="bg1"/>
                </a:solidFill>
                <a:latin typeface="Arial-BoldMT"/>
              </a:rPr>
              <a:t>Bit 6 – FOC0B: Force Output Compare  B </a:t>
            </a:r>
          </a:p>
          <a:p>
            <a:r>
              <a:rPr lang="en-IN" sz="2000" b="1" dirty="0">
                <a:solidFill>
                  <a:schemeClr val="bg1"/>
                </a:solidFill>
                <a:latin typeface="Arial-BoldMT"/>
              </a:rPr>
              <a:t>		</a:t>
            </a:r>
            <a:r>
              <a:rPr lang="en-IN" sz="2000" dirty="0">
                <a:solidFill>
                  <a:schemeClr val="bg1"/>
                </a:solidFill>
                <a:latin typeface="Bookman Old Style" panose="02050604050505020204" pitchFamily="18" charset="0"/>
              </a:rPr>
              <a:t> Force output compare for channel B under non-PWM modes.</a:t>
            </a:r>
          </a:p>
          <a:p>
            <a:endParaRPr lang="en-IN" sz="2000" dirty="0">
              <a:solidFill>
                <a:schemeClr val="bg1"/>
              </a:solidFill>
              <a:latin typeface="Bookman Old Style" panose="02050604050505020204" pitchFamily="18" charset="0"/>
            </a:endParaRPr>
          </a:p>
          <a:p>
            <a:r>
              <a:rPr lang="en-IN" b="1" dirty="0">
                <a:solidFill>
                  <a:schemeClr val="bg1"/>
                </a:solidFill>
                <a:latin typeface="Arial-BoldMT"/>
              </a:rPr>
              <a:t>Bit 5 – WGM02:</a:t>
            </a:r>
          </a:p>
          <a:p>
            <a:r>
              <a:rPr lang="en-IN" sz="2000" b="1" dirty="0">
                <a:solidFill>
                  <a:schemeClr val="bg1"/>
                </a:solidFill>
                <a:latin typeface="Bookman Old Style" panose="02050604050505020204" pitchFamily="18" charset="0"/>
              </a:rPr>
              <a:t>		</a:t>
            </a:r>
            <a:r>
              <a:rPr lang="en-IN" sz="2000" dirty="0">
                <a:solidFill>
                  <a:schemeClr val="bg1"/>
                </a:solidFill>
                <a:latin typeface="Bookman Old Style" panose="02050604050505020204" pitchFamily="18" charset="0"/>
              </a:rPr>
              <a:t>Used to set waveform generation mode.</a:t>
            </a:r>
          </a:p>
          <a:p>
            <a:endParaRPr lang="en-IN" sz="2000" dirty="0">
              <a:solidFill>
                <a:schemeClr val="bg1"/>
              </a:solidFill>
              <a:latin typeface="Bookman Old Style" panose="02050604050505020204" pitchFamily="18" charset="0"/>
            </a:endParaRPr>
          </a:p>
          <a:p>
            <a:r>
              <a:rPr lang="en-IN" sz="2000" b="1" dirty="0">
                <a:solidFill>
                  <a:schemeClr val="bg1"/>
                </a:solidFill>
                <a:latin typeface="Arial-BoldMT"/>
              </a:rPr>
              <a:t>Bit 2-0 – CS0[2:0]: </a:t>
            </a:r>
          </a:p>
          <a:p>
            <a:r>
              <a:rPr lang="en-IN" sz="2000" b="1" dirty="0">
                <a:solidFill>
                  <a:schemeClr val="bg1"/>
                </a:solidFill>
                <a:latin typeface="Bookman Old Style" panose="02050604050505020204" pitchFamily="18" charset="0"/>
              </a:rPr>
              <a:t>		</a:t>
            </a:r>
            <a:r>
              <a:rPr lang="en-US" dirty="0">
                <a:solidFill>
                  <a:schemeClr val="bg1"/>
                </a:solidFill>
              </a:rPr>
              <a:t>The three Clock Select bits select the clock source to be used by the Timer/Counter. Indirectly they    		are used for </a:t>
            </a:r>
            <a:r>
              <a:rPr lang="en-US" dirty="0" err="1">
                <a:solidFill>
                  <a:schemeClr val="bg1"/>
                </a:solidFill>
              </a:rPr>
              <a:t>prescaling</a:t>
            </a:r>
            <a:r>
              <a:rPr lang="en-US" dirty="0">
                <a:solidFill>
                  <a:schemeClr val="bg1"/>
                </a:solidFill>
              </a:rPr>
              <a:t>.</a:t>
            </a:r>
            <a:endParaRPr lang="en-IN" sz="2000" dirty="0">
              <a:solidFill>
                <a:schemeClr val="bg1"/>
              </a:solidFill>
              <a:latin typeface="Bookman Old Style" panose="02050604050505020204" pitchFamily="18" charset="0"/>
            </a:endParaRPr>
          </a:p>
          <a:p>
            <a:endParaRPr lang="en-IN" sz="2000" dirty="0">
              <a:solidFill>
                <a:schemeClr val="bg1"/>
              </a:solidFill>
              <a:latin typeface="Bookman Old Style" panose="020506040505050202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28521" y="3895825"/>
            <a:ext cx="9623861" cy="859055"/>
          </a:xfrm>
        </p:spPr>
        <p:txBody>
          <a:bodyPr>
            <a:normAutofit fontScale="90000"/>
          </a:bodyPr>
          <a:lstStyle/>
          <a:p>
            <a:r>
              <a:rPr lang="en-US" dirty="0"/>
              <a:t>Session 3: Timers and Interrupts</a:t>
            </a:r>
            <a:endParaRPr lang="en-GB"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28521" y="4940411"/>
            <a:ext cx="6803136" cy="365760"/>
          </a:xfrm>
        </p:spPr>
        <p:txBody>
          <a:bodyPr>
            <a:normAutofit/>
          </a:bodyPr>
          <a:lstStyle/>
          <a:p>
            <a:r>
              <a:rPr lang="en-US" sz="1800" b="1" dirty="0"/>
              <a:t>29</a:t>
            </a:r>
            <a:r>
              <a:rPr lang="en-US" sz="1800" b="1" baseline="30000" dirty="0"/>
              <a:t>th</a:t>
            </a:r>
            <a:r>
              <a:rPr lang="en-US" sz="1800" b="1" dirty="0"/>
              <a:t> Sep’18, 14</a:t>
            </a:r>
            <a:r>
              <a:rPr lang="en-US" sz="1800" b="1" dirty="0">
                <a:sym typeface="Wingdings" panose="05000000000000000000" pitchFamily="2" charset="2"/>
              </a:rPr>
              <a:t>:00 to 17:00 Hrs.</a:t>
            </a:r>
            <a:endParaRPr lang="en-GB" sz="1800" b="1"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4F5B6DA-A4F6-4973-873F-20825D407F62}"/>
              </a:ext>
            </a:extLst>
          </p:cNvPr>
          <p:cNvGrpSpPr/>
          <p:nvPr/>
        </p:nvGrpSpPr>
        <p:grpSpPr>
          <a:xfrm>
            <a:off x="13855" y="1168237"/>
            <a:ext cx="12192001" cy="5707902"/>
            <a:chOff x="-1" y="1357409"/>
            <a:chExt cx="12192001" cy="4917518"/>
          </a:xfrm>
        </p:grpSpPr>
        <p:sp>
          <p:nvSpPr>
            <p:cNvPr id="12" name="Rectangle: Single Corner Snipped 11">
              <a:extLst>
                <a:ext uri="{FF2B5EF4-FFF2-40B4-BE49-F238E27FC236}">
                  <a16:creationId xmlns:a16="http://schemas.microsoft.com/office/drawing/2014/main" id="{1943B2EE-8D25-4BF3-95D5-6B7195B1B2C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3" name="Rectangle: Single Corner Snipped 12">
              <a:extLst>
                <a:ext uri="{FF2B5EF4-FFF2-40B4-BE49-F238E27FC236}">
                  <a16:creationId xmlns:a16="http://schemas.microsoft.com/office/drawing/2014/main" id="{6EC00AD0-7B14-4EDE-A48B-1FC13B6F1B5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itle 1">
            <a:extLst>
              <a:ext uri="{FF2B5EF4-FFF2-40B4-BE49-F238E27FC236}">
                <a16:creationId xmlns:a16="http://schemas.microsoft.com/office/drawing/2014/main" id="{43355F11-E2AF-4E43-A886-22591422D927}"/>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TCCR0B(Contd..)</a:t>
            </a:r>
            <a:r>
              <a:rPr lang="en-IN" sz="4400" dirty="0">
                <a:solidFill>
                  <a:srgbClr val="FFC000"/>
                </a:solidFill>
                <a:latin typeface="Rockwell" panose="02060603020205020403" pitchFamily="18" charset="0"/>
              </a:rPr>
              <a:t>:</a:t>
            </a:r>
          </a:p>
        </p:txBody>
      </p:sp>
      <p:pic>
        <p:nvPicPr>
          <p:cNvPr id="5" name="Picture 4">
            <a:extLst>
              <a:ext uri="{FF2B5EF4-FFF2-40B4-BE49-F238E27FC236}">
                <a16:creationId xmlns:a16="http://schemas.microsoft.com/office/drawing/2014/main" id="{3F56F8D5-2138-4307-958A-31B43473A7A0}"/>
              </a:ext>
            </a:extLst>
          </p:cNvPr>
          <p:cNvPicPr>
            <a:picLocks noChangeAspect="1"/>
          </p:cNvPicPr>
          <p:nvPr/>
        </p:nvPicPr>
        <p:blipFill>
          <a:blip r:embed="rId2"/>
          <a:stretch>
            <a:fillRect/>
          </a:stretch>
        </p:blipFill>
        <p:spPr>
          <a:xfrm>
            <a:off x="11214307" y="111540"/>
            <a:ext cx="888585" cy="888585"/>
          </a:xfrm>
          <a:prstGeom prst="rect">
            <a:avLst/>
          </a:prstGeom>
        </p:spPr>
      </p:pic>
      <p:sp>
        <p:nvSpPr>
          <p:cNvPr id="8" name="Oval 7">
            <a:extLst>
              <a:ext uri="{FF2B5EF4-FFF2-40B4-BE49-F238E27FC236}">
                <a16:creationId xmlns:a16="http://schemas.microsoft.com/office/drawing/2014/main" id="{D0CF6F0A-76B7-4DB6-92AD-406BEF9B7D74}"/>
              </a:ext>
            </a:extLst>
          </p:cNvPr>
          <p:cNvSpPr/>
          <p:nvPr/>
        </p:nvSpPr>
        <p:spPr>
          <a:xfrm>
            <a:off x="356846" y="658949"/>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pic>
        <p:nvPicPr>
          <p:cNvPr id="2" name="Picture 1">
            <a:extLst>
              <a:ext uri="{FF2B5EF4-FFF2-40B4-BE49-F238E27FC236}">
                <a16:creationId xmlns:a16="http://schemas.microsoft.com/office/drawing/2014/main" id="{3F860EA6-9B15-4680-93DF-1A685A8319FB}"/>
              </a:ext>
            </a:extLst>
          </p:cNvPr>
          <p:cNvPicPr>
            <a:picLocks noChangeAspect="1"/>
          </p:cNvPicPr>
          <p:nvPr/>
        </p:nvPicPr>
        <p:blipFill>
          <a:blip r:embed="rId3"/>
          <a:stretch>
            <a:fillRect/>
          </a:stretch>
        </p:blipFill>
        <p:spPr>
          <a:xfrm>
            <a:off x="881680" y="1313621"/>
            <a:ext cx="10338150" cy="1440657"/>
          </a:xfrm>
          <a:prstGeom prst="rect">
            <a:avLst/>
          </a:prstGeom>
        </p:spPr>
      </p:pic>
      <p:pic>
        <p:nvPicPr>
          <p:cNvPr id="3" name="Picture 2">
            <a:extLst>
              <a:ext uri="{FF2B5EF4-FFF2-40B4-BE49-F238E27FC236}">
                <a16:creationId xmlns:a16="http://schemas.microsoft.com/office/drawing/2014/main" id="{FD09A0F5-AC10-4568-AE42-EC84ECFAB2B6}"/>
              </a:ext>
            </a:extLst>
          </p:cNvPr>
          <p:cNvPicPr>
            <a:picLocks noChangeAspect="1"/>
          </p:cNvPicPr>
          <p:nvPr/>
        </p:nvPicPr>
        <p:blipFill>
          <a:blip r:embed="rId4"/>
          <a:stretch>
            <a:fillRect/>
          </a:stretch>
        </p:blipFill>
        <p:spPr>
          <a:xfrm>
            <a:off x="1835857" y="2965929"/>
            <a:ext cx="8769668" cy="3698558"/>
          </a:xfrm>
          <a:prstGeom prst="rect">
            <a:avLst/>
          </a:prstGeom>
        </p:spPr>
      </p:pic>
    </p:spTree>
    <p:extLst>
      <p:ext uri="{BB962C8B-B14F-4D97-AF65-F5344CB8AC3E}">
        <p14:creationId xmlns:p14="http://schemas.microsoft.com/office/powerpoint/2010/main" val="13419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3200" dirty="0">
                <a:latin typeface="Nueva Std"/>
              </a:rPr>
              <a:t>The register that holds the count is called the TCNT register. It is a 8 bit version.</a:t>
            </a:r>
          </a:p>
        </p:txBody>
      </p:sp>
      <p:pic>
        <p:nvPicPr>
          <p:cNvPr id="5" name="Picture 4" descr="TCNT0.JPG"/>
          <p:cNvPicPr>
            <a:picLocks noChangeAspect="1"/>
          </p:cNvPicPr>
          <p:nvPr/>
        </p:nvPicPr>
        <p:blipFill>
          <a:blip r:embed="rId2"/>
          <a:stretch>
            <a:fillRect/>
          </a:stretch>
        </p:blipFill>
        <p:spPr>
          <a:xfrm>
            <a:off x="1062443" y="3429000"/>
            <a:ext cx="9655439" cy="1635795"/>
          </a:xfrm>
          <a:prstGeom prst="rect">
            <a:avLst/>
          </a:prstGeom>
        </p:spPr>
      </p:pic>
      <p:sp>
        <p:nvSpPr>
          <p:cNvPr id="7" name="Title 1">
            <a:extLst>
              <a:ext uri="{FF2B5EF4-FFF2-40B4-BE49-F238E27FC236}">
                <a16:creationId xmlns:a16="http://schemas.microsoft.com/office/drawing/2014/main" id="{F10FCF44-E08F-4EFF-838D-5D2E6E47628D}"/>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TCNT0</a:t>
            </a:r>
            <a:r>
              <a:rPr lang="en-IN" sz="4400" dirty="0">
                <a:solidFill>
                  <a:srgbClr val="FFC000"/>
                </a:solidFill>
                <a:latin typeface="Rockwell" panose="02060603020205020403" pitchFamily="18" charset="0"/>
              </a:rPr>
              <a:t>:</a:t>
            </a:r>
          </a:p>
        </p:txBody>
      </p:sp>
      <p:pic>
        <p:nvPicPr>
          <p:cNvPr id="6" name="Picture 5">
            <a:extLst>
              <a:ext uri="{FF2B5EF4-FFF2-40B4-BE49-F238E27FC236}">
                <a16:creationId xmlns:a16="http://schemas.microsoft.com/office/drawing/2014/main" id="{295FC694-BE04-43DD-8AE5-8F7D0E6CC841}"/>
              </a:ext>
            </a:extLst>
          </p:cNvPr>
          <p:cNvPicPr>
            <a:picLocks noChangeAspect="1"/>
          </p:cNvPicPr>
          <p:nvPr/>
        </p:nvPicPr>
        <p:blipFill>
          <a:blip r:embed="rId3"/>
          <a:stretch>
            <a:fillRect/>
          </a:stretch>
        </p:blipFill>
        <p:spPr>
          <a:xfrm>
            <a:off x="11214307" y="111540"/>
            <a:ext cx="888585" cy="888585"/>
          </a:xfrm>
          <a:prstGeom prst="rect">
            <a:avLst/>
          </a:prstGeom>
        </p:spPr>
      </p:pic>
      <p:sp>
        <p:nvSpPr>
          <p:cNvPr id="8" name="Oval 7">
            <a:extLst>
              <a:ext uri="{FF2B5EF4-FFF2-40B4-BE49-F238E27FC236}">
                <a16:creationId xmlns:a16="http://schemas.microsoft.com/office/drawing/2014/main" id="{C1413921-17C1-45AB-95C1-AA12ED09AB09}"/>
              </a:ext>
            </a:extLst>
          </p:cNvPr>
          <p:cNvSpPr/>
          <p:nvPr/>
        </p:nvSpPr>
        <p:spPr>
          <a:xfrm>
            <a:off x="356846" y="658949"/>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Tree>
    <p:extLst>
      <p:ext uri="{BB962C8B-B14F-4D97-AF65-F5344CB8AC3E}">
        <p14:creationId xmlns:p14="http://schemas.microsoft.com/office/powerpoint/2010/main" val="176759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5" y="1331259"/>
            <a:ext cx="8946541" cy="4195481"/>
          </a:xfrm>
        </p:spPr>
        <p:txBody>
          <a:bodyPr/>
          <a:lstStyle/>
          <a:p>
            <a:r>
              <a:rPr lang="en-IN" dirty="0">
                <a:latin typeface="Nueva Std"/>
              </a:rPr>
              <a:t>8 Bit Register used in Clear Timer on Compare Match Mode.</a:t>
            </a:r>
          </a:p>
        </p:txBody>
      </p:sp>
      <p:pic>
        <p:nvPicPr>
          <p:cNvPr id="5" name="Picture 4" descr="OCR0A.JPG"/>
          <p:cNvPicPr>
            <a:picLocks noChangeAspect="1"/>
          </p:cNvPicPr>
          <p:nvPr/>
        </p:nvPicPr>
        <p:blipFill>
          <a:blip r:embed="rId2"/>
          <a:stretch>
            <a:fillRect/>
          </a:stretch>
        </p:blipFill>
        <p:spPr>
          <a:xfrm>
            <a:off x="1774159" y="2431617"/>
            <a:ext cx="8639175" cy="1485900"/>
          </a:xfrm>
          <a:prstGeom prst="rect">
            <a:avLst/>
          </a:prstGeom>
        </p:spPr>
      </p:pic>
      <p:pic>
        <p:nvPicPr>
          <p:cNvPr id="6" name="Picture 5" descr="OCR0B.JPG"/>
          <p:cNvPicPr>
            <a:picLocks noChangeAspect="1"/>
          </p:cNvPicPr>
          <p:nvPr/>
        </p:nvPicPr>
        <p:blipFill>
          <a:blip r:embed="rId3"/>
          <a:stretch>
            <a:fillRect/>
          </a:stretch>
        </p:blipFill>
        <p:spPr>
          <a:xfrm>
            <a:off x="1774159" y="4252663"/>
            <a:ext cx="8667751" cy="1504950"/>
          </a:xfrm>
          <a:prstGeom prst="rect">
            <a:avLst/>
          </a:prstGeom>
        </p:spPr>
      </p:pic>
      <p:sp>
        <p:nvSpPr>
          <p:cNvPr id="8" name="Title 1">
            <a:extLst>
              <a:ext uri="{FF2B5EF4-FFF2-40B4-BE49-F238E27FC236}">
                <a16:creationId xmlns:a16="http://schemas.microsoft.com/office/drawing/2014/main" id="{5A15D0BA-64FD-40F7-B693-AF3148CA2E23}"/>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OCR0[A/B]</a:t>
            </a:r>
            <a:r>
              <a:rPr lang="en-IN" sz="4400" dirty="0">
                <a:solidFill>
                  <a:srgbClr val="FFC000"/>
                </a:solidFill>
                <a:latin typeface="Rockwell" panose="02060603020205020403" pitchFamily="18" charset="0"/>
              </a:rPr>
              <a:t>:</a:t>
            </a:r>
          </a:p>
        </p:txBody>
      </p:sp>
      <p:pic>
        <p:nvPicPr>
          <p:cNvPr id="7" name="Picture 6">
            <a:extLst>
              <a:ext uri="{FF2B5EF4-FFF2-40B4-BE49-F238E27FC236}">
                <a16:creationId xmlns:a16="http://schemas.microsoft.com/office/drawing/2014/main" id="{0C6BBF8B-E68C-4106-B08F-C1A811A40F58}"/>
              </a:ext>
            </a:extLst>
          </p:cNvPr>
          <p:cNvPicPr>
            <a:picLocks noChangeAspect="1"/>
          </p:cNvPicPr>
          <p:nvPr/>
        </p:nvPicPr>
        <p:blipFill>
          <a:blip r:embed="rId4"/>
          <a:stretch>
            <a:fillRect/>
          </a:stretch>
        </p:blipFill>
        <p:spPr>
          <a:xfrm>
            <a:off x="11214307" y="111540"/>
            <a:ext cx="888585" cy="888585"/>
          </a:xfrm>
          <a:prstGeom prst="rect">
            <a:avLst/>
          </a:prstGeom>
        </p:spPr>
      </p:pic>
      <p:sp>
        <p:nvSpPr>
          <p:cNvPr id="9" name="Oval 8">
            <a:extLst>
              <a:ext uri="{FF2B5EF4-FFF2-40B4-BE49-F238E27FC236}">
                <a16:creationId xmlns:a16="http://schemas.microsoft.com/office/drawing/2014/main" id="{F7D727AC-2EA1-4A06-A6E3-C0CCE0E85CA3}"/>
              </a:ext>
            </a:extLst>
          </p:cNvPr>
          <p:cNvSpPr/>
          <p:nvPr/>
        </p:nvSpPr>
        <p:spPr>
          <a:xfrm>
            <a:off x="356846" y="658949"/>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Tree>
    <p:extLst>
      <p:ext uri="{BB962C8B-B14F-4D97-AF65-F5344CB8AC3E}">
        <p14:creationId xmlns:p14="http://schemas.microsoft.com/office/powerpoint/2010/main" val="392308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899A226-1878-467E-A8C2-09ADAEAE2A7A}"/>
              </a:ext>
            </a:extLst>
          </p:cNvPr>
          <p:cNvGrpSpPr/>
          <p:nvPr/>
        </p:nvGrpSpPr>
        <p:grpSpPr>
          <a:xfrm>
            <a:off x="13855" y="1168237"/>
            <a:ext cx="12192001" cy="5707902"/>
            <a:chOff x="-1" y="1357409"/>
            <a:chExt cx="12192001" cy="4917518"/>
          </a:xfrm>
        </p:grpSpPr>
        <p:sp>
          <p:nvSpPr>
            <p:cNvPr id="10" name="Rectangle: Single Corner Snipped 9">
              <a:extLst>
                <a:ext uri="{FF2B5EF4-FFF2-40B4-BE49-F238E27FC236}">
                  <a16:creationId xmlns:a16="http://schemas.microsoft.com/office/drawing/2014/main" id="{C555B385-227F-4925-B3C0-2E49C22C7A9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ECD5E7C9-F63F-4FB0-86A6-1C793DA8783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Content Placeholder 2"/>
          <p:cNvSpPr>
            <a:spLocks noGrp="1"/>
          </p:cNvSpPr>
          <p:nvPr>
            <p:ph idx="1"/>
          </p:nvPr>
        </p:nvSpPr>
        <p:spPr>
          <a:xfrm>
            <a:off x="1103312" y="1261853"/>
            <a:ext cx="8946541" cy="608115"/>
          </a:xfrm>
        </p:spPr>
        <p:txBody>
          <a:bodyPr/>
          <a:lstStyle/>
          <a:p>
            <a:r>
              <a:rPr lang="en-IN" sz="3200" dirty="0">
                <a:latin typeface="Nueva Std"/>
              </a:rPr>
              <a:t>TIFR0 Register contains flags of Timer 0.</a:t>
            </a:r>
          </a:p>
          <a:p>
            <a:endParaRPr lang="en-IN" dirty="0"/>
          </a:p>
        </p:txBody>
      </p:sp>
      <p:pic>
        <p:nvPicPr>
          <p:cNvPr id="5" name="Picture 4" descr="TIFR0.JPG"/>
          <p:cNvPicPr>
            <a:picLocks noChangeAspect="1"/>
          </p:cNvPicPr>
          <p:nvPr/>
        </p:nvPicPr>
        <p:blipFill>
          <a:blip r:embed="rId2"/>
          <a:stretch>
            <a:fillRect/>
          </a:stretch>
        </p:blipFill>
        <p:spPr>
          <a:xfrm>
            <a:off x="1624009" y="1815802"/>
            <a:ext cx="8639175" cy="1619250"/>
          </a:xfrm>
          <a:prstGeom prst="rect">
            <a:avLst/>
          </a:prstGeom>
        </p:spPr>
      </p:pic>
      <p:sp>
        <p:nvSpPr>
          <p:cNvPr id="7" name="Title 1">
            <a:extLst>
              <a:ext uri="{FF2B5EF4-FFF2-40B4-BE49-F238E27FC236}">
                <a16:creationId xmlns:a16="http://schemas.microsoft.com/office/drawing/2014/main" id="{D0E4408B-0E28-41CE-8A20-C332DD48D928}"/>
              </a:ext>
            </a:extLst>
          </p:cNvPr>
          <p:cNvSpPr txBox="1">
            <a:spLocks/>
          </p:cNvSpPr>
          <p:nvPr/>
        </p:nvSpPr>
        <p:spPr>
          <a:xfrm>
            <a:off x="645130" y="501427"/>
            <a:ext cx="9404723"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sz="4400" u="sng" dirty="0">
                <a:solidFill>
                  <a:srgbClr val="FFC000"/>
                </a:solidFill>
                <a:latin typeface="Rockwell" panose="02060603020205020403" pitchFamily="18" charset="0"/>
              </a:rPr>
              <a:t>TIFR0</a:t>
            </a:r>
            <a:r>
              <a:rPr lang="en-IN" sz="4400" dirty="0">
                <a:solidFill>
                  <a:srgbClr val="FFC000"/>
                </a:solidFill>
                <a:latin typeface="Rockwell" panose="02060603020205020403" pitchFamily="18" charset="0"/>
              </a:rPr>
              <a:t>:</a:t>
            </a:r>
          </a:p>
        </p:txBody>
      </p:sp>
      <p:pic>
        <p:nvPicPr>
          <p:cNvPr id="6" name="Picture 5">
            <a:extLst>
              <a:ext uri="{FF2B5EF4-FFF2-40B4-BE49-F238E27FC236}">
                <a16:creationId xmlns:a16="http://schemas.microsoft.com/office/drawing/2014/main" id="{0B854F91-4BB7-4668-A65B-1105E63CE247}"/>
              </a:ext>
            </a:extLst>
          </p:cNvPr>
          <p:cNvPicPr>
            <a:picLocks noChangeAspect="1"/>
          </p:cNvPicPr>
          <p:nvPr/>
        </p:nvPicPr>
        <p:blipFill>
          <a:blip r:embed="rId3"/>
          <a:stretch>
            <a:fillRect/>
          </a:stretch>
        </p:blipFill>
        <p:spPr>
          <a:xfrm>
            <a:off x="11214307" y="111540"/>
            <a:ext cx="888585" cy="888585"/>
          </a:xfrm>
          <a:prstGeom prst="rect">
            <a:avLst/>
          </a:prstGeom>
        </p:spPr>
      </p:pic>
      <p:sp>
        <p:nvSpPr>
          <p:cNvPr id="8" name="Oval 7">
            <a:extLst>
              <a:ext uri="{FF2B5EF4-FFF2-40B4-BE49-F238E27FC236}">
                <a16:creationId xmlns:a16="http://schemas.microsoft.com/office/drawing/2014/main" id="{4E880916-0A3B-4F6E-84A4-9666E5DE83FF}"/>
              </a:ext>
            </a:extLst>
          </p:cNvPr>
          <p:cNvSpPr/>
          <p:nvPr/>
        </p:nvSpPr>
        <p:spPr>
          <a:xfrm>
            <a:off x="355863" y="707658"/>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2" name="Rectangle 11">
            <a:extLst>
              <a:ext uri="{FF2B5EF4-FFF2-40B4-BE49-F238E27FC236}">
                <a16:creationId xmlns:a16="http://schemas.microsoft.com/office/drawing/2014/main" id="{EDC95A82-6C39-4C0A-B683-02454BDEFBF1}"/>
              </a:ext>
            </a:extLst>
          </p:cNvPr>
          <p:cNvSpPr/>
          <p:nvPr/>
        </p:nvSpPr>
        <p:spPr>
          <a:xfrm>
            <a:off x="500496" y="3617019"/>
            <a:ext cx="11308575" cy="3662541"/>
          </a:xfrm>
          <a:prstGeom prst="rect">
            <a:avLst/>
          </a:prstGeom>
        </p:spPr>
        <p:txBody>
          <a:bodyPr wrap="square">
            <a:spAutoFit/>
          </a:bodyPr>
          <a:lstStyle/>
          <a:p>
            <a:r>
              <a:rPr lang="en-US" b="1" dirty="0">
                <a:solidFill>
                  <a:schemeClr val="bg1"/>
                </a:solidFill>
              </a:rPr>
              <a:t>Bit 2 – OCF0B: Timer/Counter0, Output Compare B Match Flag</a:t>
            </a:r>
          </a:p>
          <a:p>
            <a:r>
              <a:rPr lang="en-IN" sz="2000" b="1" dirty="0">
                <a:solidFill>
                  <a:schemeClr val="bg1"/>
                </a:solidFill>
                <a:latin typeface="Arial-BoldMT"/>
              </a:rPr>
              <a:t>		</a:t>
            </a:r>
            <a:r>
              <a:rPr lang="en-US" dirty="0">
                <a:solidFill>
                  <a:schemeClr val="bg1"/>
                </a:solidFill>
              </a:rPr>
              <a:t>The OCF0B bit is set when a Compare Match occurs between the Timer/Counter and the data in  		       OCR0B</a:t>
            </a:r>
          </a:p>
          <a:p>
            <a:endParaRPr lang="en-US" dirty="0">
              <a:solidFill>
                <a:schemeClr val="bg1"/>
              </a:solidFill>
            </a:endParaRPr>
          </a:p>
          <a:p>
            <a:r>
              <a:rPr lang="en-US" b="1" dirty="0">
                <a:solidFill>
                  <a:schemeClr val="bg1"/>
                </a:solidFill>
              </a:rPr>
              <a:t>Bit 1 – OCF0A: Timer/Counter0, Output Compare A Match Flag</a:t>
            </a:r>
          </a:p>
          <a:p>
            <a:r>
              <a:rPr lang="en-IN" sz="2000" b="1" dirty="0">
                <a:solidFill>
                  <a:schemeClr val="bg1"/>
                </a:solidFill>
                <a:latin typeface="Arial-BoldMT"/>
              </a:rPr>
              <a:t>		</a:t>
            </a:r>
            <a:r>
              <a:rPr lang="en-IN" sz="2000" dirty="0">
                <a:solidFill>
                  <a:schemeClr val="bg1"/>
                </a:solidFill>
                <a:latin typeface="Bookman Old Style" panose="02050604050505020204" pitchFamily="18" charset="0"/>
              </a:rPr>
              <a:t> </a:t>
            </a:r>
            <a:r>
              <a:rPr lang="en-US" dirty="0">
                <a:solidFill>
                  <a:schemeClr val="bg1"/>
                </a:solidFill>
              </a:rPr>
              <a:t>The OCF0A bit is set when a Compare Match occurs between the Timer/Counter and the data in  		        OCR0A</a:t>
            </a:r>
            <a:r>
              <a:rPr lang="en-IN" dirty="0">
                <a:solidFill>
                  <a:schemeClr val="bg1"/>
                </a:solidFill>
                <a:latin typeface="Bookman Old Style" panose="02050604050505020204" pitchFamily="18" charset="0"/>
              </a:rPr>
              <a:t>.</a:t>
            </a:r>
          </a:p>
          <a:p>
            <a:endParaRPr lang="en-IN" sz="2000" dirty="0">
              <a:solidFill>
                <a:schemeClr val="bg1"/>
              </a:solidFill>
              <a:latin typeface="Bookman Old Style" panose="02050604050505020204" pitchFamily="18" charset="0"/>
            </a:endParaRPr>
          </a:p>
          <a:p>
            <a:r>
              <a:rPr lang="en-US" b="1" dirty="0">
                <a:solidFill>
                  <a:schemeClr val="bg1"/>
                </a:solidFill>
              </a:rPr>
              <a:t>Bit 0 – TOV0: Timer/Counter0, Overflow Flag</a:t>
            </a:r>
          </a:p>
          <a:p>
            <a:r>
              <a:rPr lang="en-IN" sz="2400" b="1" dirty="0">
                <a:solidFill>
                  <a:schemeClr val="bg1"/>
                </a:solidFill>
                <a:latin typeface="Arial-BoldMT"/>
              </a:rPr>
              <a:t>		</a:t>
            </a:r>
            <a:r>
              <a:rPr lang="en-IN" sz="2400" dirty="0">
                <a:solidFill>
                  <a:schemeClr val="bg1"/>
                </a:solidFill>
                <a:latin typeface="Bookman Old Style" panose="02050604050505020204" pitchFamily="18" charset="0"/>
              </a:rPr>
              <a:t> </a:t>
            </a:r>
            <a:r>
              <a:rPr lang="en-US" dirty="0">
                <a:solidFill>
                  <a:schemeClr val="bg1"/>
                </a:solidFill>
              </a:rPr>
              <a:t>The TOV0 bit is set when overflow occurs in TCNT0.</a:t>
            </a:r>
            <a:endParaRPr lang="en-IN" dirty="0">
              <a:solidFill>
                <a:schemeClr val="bg1"/>
              </a:solidFill>
              <a:latin typeface="Bookman Old Style" panose="02050604050505020204" pitchFamily="18" charset="0"/>
            </a:endParaRPr>
          </a:p>
          <a:p>
            <a:endParaRPr lang="en-IN" sz="2000" dirty="0">
              <a:solidFill>
                <a:schemeClr val="bg1"/>
              </a:solidFill>
              <a:latin typeface="Bookman Old Style" panose="02050604050505020204" pitchFamily="18" charset="0"/>
            </a:endParaRPr>
          </a:p>
          <a:p>
            <a:endParaRPr lang="en-IN" sz="20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2810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latin typeface="Nueva Std"/>
              </a:rPr>
              <a:t>Timer0 Overflow Flag is set to 1 when the counter overflows,  going from 0xFF to 0x00 and it remains set until the software clears it. </a:t>
            </a:r>
          </a:p>
          <a:p>
            <a:r>
              <a:rPr lang="en-IN" dirty="0">
                <a:latin typeface="Nueva Std"/>
              </a:rPr>
              <a:t>In order to clear it, we need to write 1 to it and 0 to the other bits.</a:t>
            </a:r>
          </a:p>
          <a:p>
            <a:r>
              <a:rPr lang="en-IN" dirty="0">
                <a:latin typeface="Nueva Std"/>
              </a:rPr>
              <a:t>For example, TIFR0|= 0b 00000001  clears TOV0 flag.</a:t>
            </a:r>
          </a:p>
          <a:p>
            <a:endParaRPr lang="en-IN" dirty="0"/>
          </a:p>
        </p:txBody>
      </p:sp>
      <p:sp>
        <p:nvSpPr>
          <p:cNvPr id="6" name="Title 1">
            <a:extLst>
              <a:ext uri="{FF2B5EF4-FFF2-40B4-BE49-F238E27FC236}">
                <a16:creationId xmlns:a16="http://schemas.microsoft.com/office/drawing/2014/main" id="{03E81FB9-5FEC-424B-A06F-34CFA1F03A29}"/>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TOV0</a:t>
            </a:r>
            <a:r>
              <a:rPr lang="en-IN" sz="4400" dirty="0">
                <a:solidFill>
                  <a:srgbClr val="FFC000"/>
                </a:solidFill>
                <a:latin typeface="Rockwell" panose="02060603020205020403" pitchFamily="18" charset="0"/>
              </a:rPr>
              <a:t>:</a:t>
            </a:r>
          </a:p>
        </p:txBody>
      </p:sp>
      <p:pic>
        <p:nvPicPr>
          <p:cNvPr id="4" name="Picture 3">
            <a:extLst>
              <a:ext uri="{FF2B5EF4-FFF2-40B4-BE49-F238E27FC236}">
                <a16:creationId xmlns:a16="http://schemas.microsoft.com/office/drawing/2014/main" id="{FE2EFA54-3659-43C5-AC71-AFE2869FCA60}"/>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366725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899A226-1878-467E-A8C2-09ADAEAE2A7A}"/>
              </a:ext>
            </a:extLst>
          </p:cNvPr>
          <p:cNvGrpSpPr/>
          <p:nvPr/>
        </p:nvGrpSpPr>
        <p:grpSpPr>
          <a:xfrm>
            <a:off x="13855" y="1168237"/>
            <a:ext cx="12192001" cy="5707902"/>
            <a:chOff x="-1" y="1357409"/>
            <a:chExt cx="12192001" cy="4917518"/>
          </a:xfrm>
        </p:grpSpPr>
        <p:sp>
          <p:nvSpPr>
            <p:cNvPr id="10" name="Rectangle: Single Corner Snipped 9">
              <a:extLst>
                <a:ext uri="{FF2B5EF4-FFF2-40B4-BE49-F238E27FC236}">
                  <a16:creationId xmlns:a16="http://schemas.microsoft.com/office/drawing/2014/main" id="{C555B385-227F-4925-B3C0-2E49C22C7A9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ECD5E7C9-F63F-4FB0-86A6-1C793DA8783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1">
            <a:extLst>
              <a:ext uri="{FF2B5EF4-FFF2-40B4-BE49-F238E27FC236}">
                <a16:creationId xmlns:a16="http://schemas.microsoft.com/office/drawing/2014/main" id="{D0E4408B-0E28-41CE-8A20-C332DD48D928}"/>
              </a:ext>
            </a:extLst>
          </p:cNvPr>
          <p:cNvSpPr txBox="1">
            <a:spLocks/>
          </p:cNvSpPr>
          <p:nvPr/>
        </p:nvSpPr>
        <p:spPr>
          <a:xfrm>
            <a:off x="645130" y="501427"/>
            <a:ext cx="9404723"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sz="4400" u="sng" dirty="0">
                <a:solidFill>
                  <a:srgbClr val="FFC000"/>
                </a:solidFill>
                <a:latin typeface="Rockwell" panose="02060603020205020403" pitchFamily="18" charset="0"/>
              </a:rPr>
              <a:t>TIMSK0</a:t>
            </a:r>
            <a:r>
              <a:rPr lang="en-IN" sz="4400" dirty="0">
                <a:solidFill>
                  <a:srgbClr val="FFC000"/>
                </a:solidFill>
                <a:latin typeface="Rockwell" panose="02060603020205020403" pitchFamily="18" charset="0"/>
              </a:rPr>
              <a:t>:</a:t>
            </a:r>
          </a:p>
        </p:txBody>
      </p:sp>
      <p:pic>
        <p:nvPicPr>
          <p:cNvPr id="6" name="Picture 5">
            <a:extLst>
              <a:ext uri="{FF2B5EF4-FFF2-40B4-BE49-F238E27FC236}">
                <a16:creationId xmlns:a16="http://schemas.microsoft.com/office/drawing/2014/main" id="{0B854F91-4BB7-4668-A65B-1105E63CE247}"/>
              </a:ext>
            </a:extLst>
          </p:cNvPr>
          <p:cNvPicPr>
            <a:picLocks noChangeAspect="1"/>
          </p:cNvPicPr>
          <p:nvPr/>
        </p:nvPicPr>
        <p:blipFill>
          <a:blip r:embed="rId2"/>
          <a:stretch>
            <a:fillRect/>
          </a:stretch>
        </p:blipFill>
        <p:spPr>
          <a:xfrm>
            <a:off x="11214307" y="111540"/>
            <a:ext cx="888585" cy="888585"/>
          </a:xfrm>
          <a:prstGeom prst="rect">
            <a:avLst/>
          </a:prstGeom>
        </p:spPr>
      </p:pic>
      <p:sp>
        <p:nvSpPr>
          <p:cNvPr id="8" name="Oval 7">
            <a:extLst>
              <a:ext uri="{FF2B5EF4-FFF2-40B4-BE49-F238E27FC236}">
                <a16:creationId xmlns:a16="http://schemas.microsoft.com/office/drawing/2014/main" id="{4E880916-0A3B-4F6E-84A4-9666E5DE83FF}"/>
              </a:ext>
            </a:extLst>
          </p:cNvPr>
          <p:cNvSpPr/>
          <p:nvPr/>
        </p:nvSpPr>
        <p:spPr>
          <a:xfrm>
            <a:off x="355863" y="707658"/>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2" name="Rectangle 11">
            <a:extLst>
              <a:ext uri="{FF2B5EF4-FFF2-40B4-BE49-F238E27FC236}">
                <a16:creationId xmlns:a16="http://schemas.microsoft.com/office/drawing/2014/main" id="{EDC95A82-6C39-4C0A-B683-02454BDEFBF1}"/>
              </a:ext>
            </a:extLst>
          </p:cNvPr>
          <p:cNvSpPr/>
          <p:nvPr/>
        </p:nvSpPr>
        <p:spPr>
          <a:xfrm>
            <a:off x="500496" y="3617019"/>
            <a:ext cx="11308575" cy="3077766"/>
          </a:xfrm>
          <a:prstGeom prst="rect">
            <a:avLst/>
          </a:prstGeom>
        </p:spPr>
        <p:txBody>
          <a:bodyPr wrap="square">
            <a:spAutoFit/>
          </a:bodyPr>
          <a:lstStyle/>
          <a:p>
            <a:r>
              <a:rPr lang="en-US" b="1" dirty="0">
                <a:solidFill>
                  <a:schemeClr val="bg1"/>
                </a:solidFill>
              </a:rPr>
              <a:t>Bit 2 – OCIEB: Timer/Counter0, Output Compare B Match Interrupt Enable</a:t>
            </a:r>
          </a:p>
          <a:p>
            <a:r>
              <a:rPr lang="en-IN" sz="2000" b="1" dirty="0">
                <a:solidFill>
                  <a:schemeClr val="bg1"/>
                </a:solidFill>
                <a:latin typeface="Arial-BoldMT"/>
              </a:rPr>
              <a:t>		</a:t>
            </a:r>
            <a:r>
              <a:rPr lang="en-US" dirty="0">
                <a:solidFill>
                  <a:schemeClr val="bg1"/>
                </a:solidFill>
              </a:rPr>
              <a:t>When this bit is written 1, and OCF0B goes to 1, the corresponding Interrupt Service routine is fired. </a:t>
            </a:r>
          </a:p>
          <a:p>
            <a:r>
              <a:rPr lang="en-US" dirty="0">
                <a:solidFill>
                  <a:schemeClr val="bg1"/>
                </a:solidFill>
              </a:rPr>
              <a:t>		(If global interrupt is enabled). When routine overs OCF0B is cleared automatically.</a:t>
            </a:r>
          </a:p>
          <a:p>
            <a:endParaRPr lang="en-US" dirty="0">
              <a:solidFill>
                <a:schemeClr val="bg1"/>
              </a:solidFill>
            </a:endParaRPr>
          </a:p>
          <a:p>
            <a:r>
              <a:rPr lang="en-US" b="1" dirty="0">
                <a:solidFill>
                  <a:schemeClr val="bg1"/>
                </a:solidFill>
              </a:rPr>
              <a:t>Bit 1 – OCIEA: Timer/Counter0, Output Compare A Match Interrupt Enable</a:t>
            </a:r>
          </a:p>
          <a:p>
            <a:r>
              <a:rPr lang="en-IN" sz="2000" b="1" dirty="0">
                <a:solidFill>
                  <a:schemeClr val="bg1"/>
                </a:solidFill>
                <a:latin typeface="Arial-BoldMT"/>
              </a:rPr>
              <a:t>		</a:t>
            </a:r>
            <a:endParaRPr lang="en-IN" sz="2000" dirty="0">
              <a:solidFill>
                <a:schemeClr val="bg1"/>
              </a:solidFill>
              <a:latin typeface="Bookman Old Style" panose="02050604050505020204" pitchFamily="18" charset="0"/>
            </a:endParaRPr>
          </a:p>
          <a:p>
            <a:r>
              <a:rPr lang="en-US" b="1" dirty="0">
                <a:solidFill>
                  <a:schemeClr val="bg1"/>
                </a:solidFill>
              </a:rPr>
              <a:t>Bit 0 – TOIE: Timer/Counter0, Overflow Interrupt Enable</a:t>
            </a:r>
          </a:p>
          <a:p>
            <a:r>
              <a:rPr lang="en-IN" sz="2400" b="1" dirty="0">
                <a:solidFill>
                  <a:schemeClr val="bg1"/>
                </a:solidFill>
                <a:latin typeface="Arial-BoldMT"/>
              </a:rPr>
              <a:t>		</a:t>
            </a:r>
            <a:endParaRPr lang="en-IN" dirty="0">
              <a:solidFill>
                <a:schemeClr val="bg1"/>
              </a:solidFill>
              <a:latin typeface="Bookman Old Style" panose="02050604050505020204" pitchFamily="18" charset="0"/>
            </a:endParaRPr>
          </a:p>
          <a:p>
            <a:r>
              <a:rPr lang="en-IN" sz="2000" b="1" dirty="0">
                <a:solidFill>
                  <a:srgbClr val="FFC000"/>
                </a:solidFill>
                <a:latin typeface="Bookman Old Style" panose="02050604050505020204" pitchFamily="18" charset="0"/>
              </a:rPr>
              <a:t>We will learn more about interrupts at the end of this session</a:t>
            </a:r>
          </a:p>
          <a:p>
            <a:endParaRPr lang="en-IN" sz="2000" dirty="0">
              <a:solidFill>
                <a:schemeClr val="bg1"/>
              </a:solidFill>
              <a:latin typeface="Bookman Old Style" panose="02050604050505020204" pitchFamily="18" charset="0"/>
            </a:endParaRPr>
          </a:p>
        </p:txBody>
      </p:sp>
      <p:pic>
        <p:nvPicPr>
          <p:cNvPr id="13" name="Picture 12">
            <a:extLst>
              <a:ext uri="{FF2B5EF4-FFF2-40B4-BE49-F238E27FC236}">
                <a16:creationId xmlns:a16="http://schemas.microsoft.com/office/drawing/2014/main" id="{CEC9876A-C518-46D3-8AA0-ED216073CEA8}"/>
              </a:ext>
            </a:extLst>
          </p:cNvPr>
          <p:cNvPicPr>
            <a:picLocks noChangeAspect="1"/>
          </p:cNvPicPr>
          <p:nvPr/>
        </p:nvPicPr>
        <p:blipFill>
          <a:blip r:embed="rId3"/>
          <a:stretch>
            <a:fillRect/>
          </a:stretch>
        </p:blipFill>
        <p:spPr>
          <a:xfrm>
            <a:off x="355863" y="1663735"/>
            <a:ext cx="11245187" cy="1508656"/>
          </a:xfrm>
          <a:prstGeom prst="rect">
            <a:avLst/>
          </a:prstGeom>
        </p:spPr>
      </p:pic>
    </p:spTree>
    <p:extLst>
      <p:ext uri="{BB962C8B-B14F-4D97-AF65-F5344CB8AC3E}">
        <p14:creationId xmlns:p14="http://schemas.microsoft.com/office/powerpoint/2010/main" val="274180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64" y="1714789"/>
            <a:ext cx="11215235" cy="4351338"/>
          </a:xfrm>
        </p:spPr>
        <p:txBody>
          <a:bodyPr/>
          <a:lstStyle/>
          <a:p>
            <a:r>
              <a:rPr lang="en-IN" dirty="0">
                <a:latin typeface="Nueva Std"/>
              </a:rPr>
              <a:t>Set the </a:t>
            </a:r>
            <a:r>
              <a:rPr lang="en-IN" dirty="0" err="1">
                <a:latin typeface="Nueva Std"/>
              </a:rPr>
              <a:t>prescaller</a:t>
            </a:r>
            <a:r>
              <a:rPr lang="en-IN" dirty="0">
                <a:latin typeface="Nueva Std"/>
              </a:rPr>
              <a:t>.</a:t>
            </a:r>
          </a:p>
          <a:p>
            <a:r>
              <a:rPr lang="en-IN" dirty="0">
                <a:latin typeface="Nueva Std"/>
              </a:rPr>
              <a:t>Calculate the time taken for each tick.</a:t>
            </a:r>
          </a:p>
          <a:p>
            <a:r>
              <a:rPr lang="en-IN" dirty="0">
                <a:latin typeface="Nueva Std"/>
              </a:rPr>
              <a:t>Suppose frequency is f </a:t>
            </a:r>
            <a:r>
              <a:rPr lang="en-IN" dirty="0" err="1">
                <a:latin typeface="Nueva Std"/>
              </a:rPr>
              <a:t>MHz.</a:t>
            </a:r>
            <a:r>
              <a:rPr lang="en-IN" dirty="0">
                <a:latin typeface="Nueva Std"/>
              </a:rPr>
              <a:t> (after </a:t>
            </a:r>
            <a:r>
              <a:rPr lang="en-IN" dirty="0" err="1">
                <a:latin typeface="Nueva Std"/>
              </a:rPr>
              <a:t>prescaling</a:t>
            </a:r>
            <a:r>
              <a:rPr lang="en-IN" dirty="0">
                <a:latin typeface="Nueva Std"/>
              </a:rPr>
              <a:t>)</a:t>
            </a:r>
          </a:p>
          <a:p>
            <a:r>
              <a:rPr lang="en-IN" dirty="0">
                <a:latin typeface="Nueva Std"/>
              </a:rPr>
              <a:t>Then Time Period will be 1/f, which is time taken for each tick. </a:t>
            </a:r>
          </a:p>
          <a:p>
            <a:r>
              <a:rPr lang="en-IN" dirty="0">
                <a:latin typeface="Nueva Std"/>
              </a:rPr>
              <a:t>Now look for the time required. </a:t>
            </a:r>
          </a:p>
          <a:p>
            <a:r>
              <a:rPr lang="en-IN" dirty="0">
                <a:latin typeface="Nueva Std"/>
              </a:rPr>
              <a:t>Divide the time required by the time for one tick gives you the number of ticks required.</a:t>
            </a:r>
          </a:p>
          <a:p>
            <a:endParaRPr lang="en-IN" baseline="-25000" dirty="0"/>
          </a:p>
          <a:p>
            <a:endParaRPr lang="en-IN" dirty="0"/>
          </a:p>
        </p:txBody>
      </p:sp>
      <p:sp>
        <p:nvSpPr>
          <p:cNvPr id="6" name="Title 1">
            <a:extLst>
              <a:ext uri="{FF2B5EF4-FFF2-40B4-BE49-F238E27FC236}">
                <a16:creationId xmlns:a16="http://schemas.microsoft.com/office/drawing/2014/main" id="{B50D012F-2F12-4B25-B9D6-180D5D1A2542}"/>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Lets Calculate</a:t>
            </a:r>
            <a:r>
              <a:rPr lang="en-IN" sz="4400" dirty="0">
                <a:solidFill>
                  <a:srgbClr val="FFC000"/>
                </a:solidFill>
                <a:latin typeface="Rockwell" panose="02060603020205020403" pitchFamily="18" charset="0"/>
              </a:rPr>
              <a:t>:</a:t>
            </a:r>
          </a:p>
        </p:txBody>
      </p:sp>
      <p:pic>
        <p:nvPicPr>
          <p:cNvPr id="4" name="Picture 3">
            <a:extLst>
              <a:ext uri="{FF2B5EF4-FFF2-40B4-BE49-F238E27FC236}">
                <a16:creationId xmlns:a16="http://schemas.microsoft.com/office/drawing/2014/main" id="{5639CF2C-942E-431A-85B9-D5BDEC472155}"/>
              </a:ext>
            </a:extLst>
          </p:cNvPr>
          <p:cNvPicPr>
            <a:picLocks noChangeAspect="1"/>
          </p:cNvPicPr>
          <p:nvPr/>
        </p:nvPicPr>
        <p:blipFill>
          <a:blip r:embed="rId2"/>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E4749DF-EE6C-431E-9C30-966E7E8D5D2E}"/>
              </a:ext>
            </a:extLst>
          </p:cNvPr>
          <p:cNvGrpSpPr/>
          <p:nvPr/>
        </p:nvGrpSpPr>
        <p:grpSpPr>
          <a:xfrm>
            <a:off x="0" y="1288473"/>
            <a:ext cx="12192001" cy="5546101"/>
            <a:chOff x="-1" y="1357409"/>
            <a:chExt cx="12192001" cy="4917518"/>
          </a:xfrm>
        </p:grpSpPr>
        <p:sp>
          <p:nvSpPr>
            <p:cNvPr id="9" name="Rectangle: Single Corner Snipped 8">
              <a:extLst>
                <a:ext uri="{FF2B5EF4-FFF2-40B4-BE49-F238E27FC236}">
                  <a16:creationId xmlns:a16="http://schemas.microsoft.com/office/drawing/2014/main" id="{FFF2689D-287D-4BB4-9C57-A08C03ECD4F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E0E480B2-4210-4A8A-87EF-3017F8CF5CE3}"/>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itle 1">
            <a:extLst>
              <a:ext uri="{FF2B5EF4-FFF2-40B4-BE49-F238E27FC236}">
                <a16:creationId xmlns:a16="http://schemas.microsoft.com/office/drawing/2014/main" id="{B50D012F-2F12-4B25-B9D6-180D5D1A2542}"/>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Example Code</a:t>
            </a:r>
            <a:r>
              <a:rPr lang="en-IN" sz="4400" dirty="0">
                <a:solidFill>
                  <a:srgbClr val="FFC000"/>
                </a:solidFill>
                <a:latin typeface="Rockwell" panose="02060603020205020403" pitchFamily="18" charset="0"/>
              </a:rPr>
              <a:t>:</a:t>
            </a:r>
          </a:p>
        </p:txBody>
      </p:sp>
      <p:pic>
        <p:nvPicPr>
          <p:cNvPr id="4" name="Picture 3">
            <a:extLst>
              <a:ext uri="{FF2B5EF4-FFF2-40B4-BE49-F238E27FC236}">
                <a16:creationId xmlns:a16="http://schemas.microsoft.com/office/drawing/2014/main" id="{5639CF2C-942E-431A-85B9-D5BDEC472155}"/>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Oval 4">
            <a:extLst>
              <a:ext uri="{FF2B5EF4-FFF2-40B4-BE49-F238E27FC236}">
                <a16:creationId xmlns:a16="http://schemas.microsoft.com/office/drawing/2014/main" id="{9AF12EF4-F244-4681-A29A-79A836F026AA}"/>
              </a:ext>
            </a:extLst>
          </p:cNvPr>
          <p:cNvSpPr/>
          <p:nvPr/>
        </p:nvSpPr>
        <p:spPr>
          <a:xfrm>
            <a:off x="273737" y="658949"/>
            <a:ext cx="289267" cy="28926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1" name="TextBox 10">
            <a:extLst>
              <a:ext uri="{FF2B5EF4-FFF2-40B4-BE49-F238E27FC236}">
                <a16:creationId xmlns:a16="http://schemas.microsoft.com/office/drawing/2014/main" id="{CCAF5ABD-DE70-4F2F-B62C-36FBECA87F37}"/>
              </a:ext>
            </a:extLst>
          </p:cNvPr>
          <p:cNvSpPr txBox="1"/>
          <p:nvPr/>
        </p:nvSpPr>
        <p:spPr>
          <a:xfrm>
            <a:off x="204209" y="1537854"/>
            <a:ext cx="7184018" cy="830997"/>
          </a:xfrm>
          <a:prstGeom prst="rect">
            <a:avLst/>
          </a:prstGeom>
          <a:noFill/>
        </p:spPr>
        <p:txBody>
          <a:bodyPr wrap="none" rtlCol="0">
            <a:spAutoFit/>
          </a:bodyPr>
          <a:lstStyle/>
          <a:p>
            <a:r>
              <a:rPr lang="en-IN" sz="2400" dirty="0">
                <a:solidFill>
                  <a:srgbClr val="00B0F0"/>
                </a:solidFill>
              </a:rPr>
              <a:t>Q. Initialise Timer 0 at Normal mode, no </a:t>
            </a:r>
            <a:r>
              <a:rPr lang="en-IN" sz="2400" dirty="0" err="1">
                <a:solidFill>
                  <a:srgbClr val="00B0F0"/>
                </a:solidFill>
              </a:rPr>
              <a:t>prescaling</a:t>
            </a:r>
            <a:r>
              <a:rPr lang="en-IN" sz="2400" dirty="0">
                <a:solidFill>
                  <a:srgbClr val="00B0F0"/>
                </a:solidFill>
              </a:rPr>
              <a:t>.</a:t>
            </a:r>
          </a:p>
          <a:p>
            <a:r>
              <a:rPr lang="en-IN" sz="2400" dirty="0">
                <a:solidFill>
                  <a:srgbClr val="00B0F0"/>
                </a:solidFill>
              </a:rPr>
              <a:t>ANS: </a:t>
            </a:r>
          </a:p>
        </p:txBody>
      </p:sp>
      <p:sp>
        <p:nvSpPr>
          <p:cNvPr id="12" name="Rectangle 11">
            <a:extLst>
              <a:ext uri="{FF2B5EF4-FFF2-40B4-BE49-F238E27FC236}">
                <a16:creationId xmlns:a16="http://schemas.microsoft.com/office/drawing/2014/main" id="{156291F4-3F51-4AA1-B769-E19CD1D69BBF}"/>
              </a:ext>
            </a:extLst>
          </p:cNvPr>
          <p:cNvSpPr/>
          <p:nvPr/>
        </p:nvSpPr>
        <p:spPr>
          <a:xfrm>
            <a:off x="1165913" y="1994917"/>
            <a:ext cx="6096000" cy="1200329"/>
          </a:xfrm>
          <a:prstGeom prst="rect">
            <a:avLst/>
          </a:prstGeom>
        </p:spPr>
        <p:txBody>
          <a:bodyPr>
            <a:spAutoFit/>
          </a:bodyPr>
          <a:lstStyle/>
          <a:p>
            <a:r>
              <a:rPr lang="en-IN" sz="2400" dirty="0">
                <a:solidFill>
                  <a:schemeClr val="bg1"/>
                </a:solidFill>
                <a:latin typeface="Consolas" panose="020B0609020204030204" pitchFamily="49" charset="0"/>
              </a:rPr>
              <a:t>TCCR0A = 0x00;</a:t>
            </a:r>
          </a:p>
          <a:p>
            <a:r>
              <a:rPr lang="en-IN" sz="2400" dirty="0">
                <a:solidFill>
                  <a:schemeClr val="bg1"/>
                </a:solidFill>
                <a:latin typeface="Consolas" panose="020B0609020204030204" pitchFamily="49" charset="0"/>
              </a:rPr>
              <a:t>TCCR0B = (1&lt;&lt;CS00);</a:t>
            </a:r>
          </a:p>
          <a:p>
            <a:r>
              <a:rPr lang="en-IN" sz="2400" dirty="0">
                <a:solidFill>
                  <a:schemeClr val="bg1"/>
                </a:solidFill>
                <a:latin typeface="Consolas" panose="020B0609020204030204" pitchFamily="49" charset="0"/>
              </a:rPr>
              <a:t>TCNT0 = 0;</a:t>
            </a:r>
          </a:p>
        </p:txBody>
      </p:sp>
      <p:sp>
        <p:nvSpPr>
          <p:cNvPr id="13" name="TextBox 12">
            <a:extLst>
              <a:ext uri="{FF2B5EF4-FFF2-40B4-BE49-F238E27FC236}">
                <a16:creationId xmlns:a16="http://schemas.microsoft.com/office/drawing/2014/main" id="{F432749E-7D58-4AF9-9435-2C0888356CB0}"/>
              </a:ext>
            </a:extLst>
          </p:cNvPr>
          <p:cNvSpPr txBox="1"/>
          <p:nvPr/>
        </p:nvSpPr>
        <p:spPr>
          <a:xfrm>
            <a:off x="204209" y="3775510"/>
            <a:ext cx="11793827" cy="1200329"/>
          </a:xfrm>
          <a:prstGeom prst="rect">
            <a:avLst/>
          </a:prstGeom>
          <a:noFill/>
        </p:spPr>
        <p:txBody>
          <a:bodyPr wrap="square" rtlCol="0">
            <a:spAutoFit/>
          </a:bodyPr>
          <a:lstStyle/>
          <a:p>
            <a:r>
              <a:rPr lang="en-IN" sz="2400" dirty="0">
                <a:solidFill>
                  <a:srgbClr val="00B0F0"/>
                </a:solidFill>
              </a:rPr>
              <a:t>Q. Initialise Timer 0 at CTC Mode, no </a:t>
            </a:r>
            <a:r>
              <a:rPr lang="en-IN" sz="2400" dirty="0" err="1">
                <a:solidFill>
                  <a:srgbClr val="00B0F0"/>
                </a:solidFill>
              </a:rPr>
              <a:t>prescaling</a:t>
            </a:r>
            <a:r>
              <a:rPr lang="en-IN" sz="2400" dirty="0">
                <a:solidFill>
                  <a:srgbClr val="00B0F0"/>
                </a:solidFill>
              </a:rPr>
              <a:t> in such a way that max time it can count is  15.625us.</a:t>
            </a:r>
          </a:p>
          <a:p>
            <a:r>
              <a:rPr lang="en-IN" sz="2400" dirty="0">
                <a:solidFill>
                  <a:srgbClr val="00B0F0"/>
                </a:solidFill>
              </a:rPr>
              <a:t>ANS: </a:t>
            </a:r>
          </a:p>
        </p:txBody>
      </p:sp>
      <p:sp>
        <p:nvSpPr>
          <p:cNvPr id="14" name="Rectangle 13">
            <a:extLst>
              <a:ext uri="{FF2B5EF4-FFF2-40B4-BE49-F238E27FC236}">
                <a16:creationId xmlns:a16="http://schemas.microsoft.com/office/drawing/2014/main" id="{13A082CB-05AD-474E-9345-79A9FF3A0444}"/>
              </a:ext>
            </a:extLst>
          </p:cNvPr>
          <p:cNvSpPr/>
          <p:nvPr/>
        </p:nvSpPr>
        <p:spPr>
          <a:xfrm>
            <a:off x="1027366" y="4537361"/>
            <a:ext cx="6096000" cy="1569660"/>
          </a:xfrm>
          <a:prstGeom prst="rect">
            <a:avLst/>
          </a:prstGeom>
        </p:spPr>
        <p:txBody>
          <a:bodyPr>
            <a:spAutoFit/>
          </a:bodyPr>
          <a:lstStyle/>
          <a:p>
            <a:r>
              <a:rPr lang="en-IN" sz="2400" dirty="0">
                <a:solidFill>
                  <a:schemeClr val="bg1"/>
                </a:solidFill>
                <a:latin typeface="Consolas" panose="020B0609020204030204" pitchFamily="49" charset="0"/>
              </a:rPr>
              <a:t>OCR0A = 250;</a:t>
            </a:r>
          </a:p>
          <a:p>
            <a:r>
              <a:rPr lang="en-IN" sz="2400" dirty="0">
                <a:solidFill>
                  <a:schemeClr val="bg1"/>
                </a:solidFill>
                <a:latin typeface="Consolas" panose="020B0609020204030204" pitchFamily="49" charset="0"/>
              </a:rPr>
              <a:t>TCCR0A = (1&lt;&lt;WGM01)|(1&lt;&lt;WGM00);</a:t>
            </a:r>
          </a:p>
          <a:p>
            <a:r>
              <a:rPr lang="en-IN" sz="2400" dirty="0">
                <a:solidFill>
                  <a:schemeClr val="bg1"/>
                </a:solidFill>
                <a:latin typeface="Consolas" panose="020B0609020204030204" pitchFamily="49" charset="0"/>
              </a:rPr>
              <a:t>TCCR0B = (1&lt;&lt;CS00);</a:t>
            </a:r>
          </a:p>
          <a:p>
            <a:r>
              <a:rPr lang="en-IN" sz="2400" dirty="0">
                <a:solidFill>
                  <a:schemeClr val="bg1"/>
                </a:solidFill>
                <a:latin typeface="Consolas" panose="020B0609020204030204" pitchFamily="49" charset="0"/>
              </a:rPr>
              <a:t>TCNT0 = 0;</a:t>
            </a:r>
          </a:p>
        </p:txBody>
      </p:sp>
    </p:spTree>
    <p:extLst>
      <p:ext uri="{BB962C8B-B14F-4D97-AF65-F5344CB8AC3E}">
        <p14:creationId xmlns:p14="http://schemas.microsoft.com/office/powerpoint/2010/main" val="91475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3" y="2292905"/>
            <a:ext cx="11379200" cy="758952"/>
          </a:xfrm>
        </p:spPr>
        <p:txBody>
          <a:bodyPr vert="horz">
            <a:noAutofit/>
          </a:bodyPr>
          <a:lstStyle/>
          <a:p>
            <a:r>
              <a:rPr lang="en-US" sz="6000" dirty="0">
                <a:solidFill>
                  <a:srgbClr val="FFC000"/>
                </a:solidFill>
                <a:latin typeface="Algerian" panose="04020705040A02060702" pitchFamily="82" charset="0"/>
              </a:rPr>
              <a:t>  </a:t>
            </a:r>
            <a:r>
              <a:rPr lang="en-US" sz="4400" dirty="0">
                <a:solidFill>
                  <a:srgbClr val="FFC000"/>
                </a:solidFill>
                <a:latin typeface="Rockwell" panose="02060603020205020403" pitchFamily="18" charset="0"/>
              </a:rPr>
              <a:t>Let’s CODE!!</a:t>
            </a:r>
            <a:br>
              <a:rPr lang="en-US" sz="6000" dirty="0">
                <a:solidFill>
                  <a:srgbClr val="FFC000"/>
                </a:solidFill>
                <a:latin typeface="Algerian" panose="04020705040A02060702" pitchFamily="82" charset="0"/>
              </a:rPr>
            </a:br>
            <a:r>
              <a:rPr lang="en-US" sz="6000" dirty="0">
                <a:solidFill>
                  <a:srgbClr val="FFC000"/>
                </a:solidFill>
                <a:latin typeface="Algerian" panose="04020705040A02060702" pitchFamily="82" charset="0"/>
              </a:rPr>
              <a:t>LED TOGGLING USING TIMER 0</a:t>
            </a:r>
            <a:endParaRPr lang="en-IN" sz="6000" dirty="0">
              <a:solidFill>
                <a:srgbClr val="FFC000"/>
              </a:solidFill>
              <a:latin typeface="Algerian" panose="04020705040A02060702" pitchFamily="82" charset="0"/>
            </a:endParaRPr>
          </a:p>
        </p:txBody>
      </p:sp>
      <p:pic>
        <p:nvPicPr>
          <p:cNvPr id="3" name="Picture 2">
            <a:extLst>
              <a:ext uri="{FF2B5EF4-FFF2-40B4-BE49-F238E27FC236}">
                <a16:creationId xmlns:a16="http://schemas.microsoft.com/office/drawing/2014/main" id="{DEC58144-2DCE-4776-8BB7-8AAF6623A4B9}"/>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TextBox 3">
            <a:extLst>
              <a:ext uri="{FF2B5EF4-FFF2-40B4-BE49-F238E27FC236}">
                <a16:creationId xmlns:a16="http://schemas.microsoft.com/office/drawing/2014/main" id="{7EDC4E7C-6BDC-4360-99DD-F54EFB682C97}"/>
              </a:ext>
            </a:extLst>
          </p:cNvPr>
          <p:cNvSpPr txBox="1"/>
          <p:nvPr/>
        </p:nvSpPr>
        <p:spPr>
          <a:xfrm>
            <a:off x="204209" y="4344637"/>
            <a:ext cx="8918660" cy="461665"/>
          </a:xfrm>
          <a:prstGeom prst="rect">
            <a:avLst/>
          </a:prstGeom>
          <a:noFill/>
        </p:spPr>
        <p:txBody>
          <a:bodyPr wrap="none" rtlCol="0">
            <a:spAutoFit/>
          </a:bodyPr>
          <a:lstStyle/>
          <a:p>
            <a:r>
              <a:rPr lang="en-IN" sz="2400" dirty="0">
                <a:solidFill>
                  <a:srgbClr val="00B0F0"/>
                </a:solidFill>
              </a:rPr>
              <a:t>Q. Use TIMER 0 to toggle a LED at the maximum possible rate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967DB-AE86-4895-9700-74C70E319A68}"/>
              </a:ext>
            </a:extLst>
          </p:cNvPr>
          <p:cNvGrpSpPr/>
          <p:nvPr/>
        </p:nvGrpSpPr>
        <p:grpSpPr>
          <a:xfrm>
            <a:off x="0" y="1154449"/>
            <a:ext cx="12192001" cy="5546101"/>
            <a:chOff x="-1" y="1357409"/>
            <a:chExt cx="12192001" cy="4917518"/>
          </a:xfrm>
        </p:grpSpPr>
        <p:sp>
          <p:nvSpPr>
            <p:cNvPr id="9" name="Rectangle: Single Corner Snipped 8">
              <a:extLst>
                <a:ext uri="{FF2B5EF4-FFF2-40B4-BE49-F238E27FC236}">
                  <a16:creationId xmlns:a16="http://schemas.microsoft.com/office/drawing/2014/main" id="{68A7C92A-5CF8-4887-91CF-CE76C12556E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766C038-FCAF-45DB-97CA-22D1A9A2216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Content Placeholder 2">
            <a:extLst>
              <a:ext uri="{FF2B5EF4-FFF2-40B4-BE49-F238E27FC236}">
                <a16:creationId xmlns:a16="http://schemas.microsoft.com/office/drawing/2014/main" id="{F24D0D2A-9F90-4A11-860A-E16D475064FC}"/>
              </a:ext>
            </a:extLst>
          </p:cNvPr>
          <p:cNvSpPr>
            <a:spLocks noGrp="1"/>
          </p:cNvSpPr>
          <p:nvPr>
            <p:ph idx="1"/>
          </p:nvPr>
        </p:nvSpPr>
        <p:spPr>
          <a:xfrm>
            <a:off x="152962" y="1445939"/>
            <a:ext cx="8026026" cy="5231167"/>
          </a:xfrm>
        </p:spPr>
        <p:txBody>
          <a:bodyPr>
            <a:normAutofit fontScale="92500" lnSpcReduction="20000"/>
          </a:bodyPr>
          <a:lstStyle/>
          <a:p>
            <a:pPr>
              <a:spcBef>
                <a:spcPts val="600"/>
              </a:spcBef>
              <a:buNone/>
            </a:pPr>
            <a:r>
              <a:rPr lang="en-IN" sz="2400" dirty="0">
                <a:latin typeface="Consolas" panose="020B0609020204030204" pitchFamily="49" charset="0"/>
                <a:cs typeface="Courier New" panose="02070309020205020404" pitchFamily="49" charset="0"/>
              </a:rPr>
              <a:t>#include&lt;</a:t>
            </a:r>
            <a:r>
              <a:rPr lang="en-IN" sz="2400" dirty="0" err="1">
                <a:latin typeface="Consolas" panose="020B0609020204030204" pitchFamily="49" charset="0"/>
                <a:cs typeface="Courier New" panose="02070309020205020404" pitchFamily="49" charset="0"/>
              </a:rPr>
              <a:t>avr</a:t>
            </a:r>
            <a:r>
              <a:rPr lang="en-IN" sz="2400" dirty="0">
                <a:latin typeface="Consolas" panose="020B0609020204030204" pitchFamily="49" charset="0"/>
                <a:cs typeface="Courier New" panose="02070309020205020404" pitchFamily="49" charset="0"/>
              </a:rPr>
              <a:t>/</a:t>
            </a:r>
            <a:r>
              <a:rPr lang="en-IN" sz="2400" dirty="0" err="1">
                <a:latin typeface="Consolas" panose="020B0609020204030204" pitchFamily="49" charset="0"/>
                <a:cs typeface="Courier New" panose="02070309020205020404" pitchFamily="49" charset="0"/>
              </a:rPr>
              <a:t>io.h</a:t>
            </a:r>
            <a:r>
              <a:rPr lang="en-IN" sz="2400" dirty="0">
                <a:latin typeface="Consolas" panose="020B0609020204030204" pitchFamily="49" charset="0"/>
                <a:cs typeface="Courier New" panose="02070309020205020404" pitchFamily="49" charset="0"/>
              </a:rPr>
              <a:t>&gt;</a:t>
            </a:r>
          </a:p>
          <a:p>
            <a:pPr>
              <a:spcBef>
                <a:spcPts val="600"/>
              </a:spcBef>
              <a:buNone/>
            </a:pPr>
            <a:r>
              <a:rPr lang="en-IN" sz="2400" dirty="0">
                <a:latin typeface="Consolas" panose="020B0609020204030204" pitchFamily="49" charset="0"/>
                <a:cs typeface="Courier New" panose="02070309020205020404" pitchFamily="49" charset="0"/>
              </a:rPr>
              <a:t>int main()</a:t>
            </a:r>
          </a:p>
          <a:p>
            <a:pPr>
              <a:spcBef>
                <a:spcPts val="600"/>
              </a:spcBef>
              <a:buNone/>
            </a:pPr>
            <a:r>
              <a:rPr lang="en-IN" sz="2400" dirty="0">
                <a:latin typeface="Consolas" panose="020B0609020204030204" pitchFamily="49" charset="0"/>
                <a:cs typeface="Courier New" panose="02070309020205020404" pitchFamily="49" charset="0"/>
              </a:rPr>
              <a:t>{</a:t>
            </a:r>
          </a:p>
          <a:p>
            <a:pPr>
              <a:spcBef>
                <a:spcPts val="600"/>
              </a:spcBef>
              <a:buNone/>
            </a:pPr>
            <a:r>
              <a:rPr lang="en-IN" sz="2400" dirty="0">
                <a:latin typeface="Consolas" panose="020B0609020204030204" pitchFamily="49" charset="0"/>
                <a:cs typeface="Courier New" panose="02070309020205020404" pitchFamily="49" charset="0"/>
              </a:rPr>
              <a:t>  DDRB = 0xFF; </a:t>
            </a:r>
          </a:p>
          <a:p>
            <a:pPr>
              <a:spcBef>
                <a:spcPts val="600"/>
              </a:spcBef>
              <a:buNone/>
            </a:pPr>
            <a:r>
              <a:rPr lang="en-IN" sz="2400" dirty="0">
                <a:latin typeface="Consolas" panose="020B0609020204030204" pitchFamily="49" charset="0"/>
                <a:cs typeface="Courier New" panose="02070309020205020404" pitchFamily="49" charset="0"/>
              </a:rPr>
              <a:t>  PORTB=0x00;</a:t>
            </a:r>
          </a:p>
          <a:p>
            <a:pPr>
              <a:spcBef>
                <a:spcPts val="600"/>
              </a:spcBef>
              <a:buNone/>
            </a:pPr>
            <a:r>
              <a:rPr lang="en-IN" sz="2400" dirty="0">
                <a:latin typeface="Consolas" panose="020B0609020204030204" pitchFamily="49" charset="0"/>
                <a:cs typeface="Courier New" panose="02070309020205020404" pitchFamily="49" charset="0"/>
              </a:rPr>
              <a:t>	 </a:t>
            </a:r>
            <a:r>
              <a:rPr lang="en-IN" sz="2400" dirty="0" err="1">
                <a:latin typeface="Consolas" panose="020B0609020204030204" pitchFamily="49" charset="0"/>
                <a:cs typeface="Courier New" panose="02070309020205020404" pitchFamily="49" charset="0"/>
              </a:rPr>
              <a:t>Serial.begin</a:t>
            </a:r>
            <a:r>
              <a:rPr lang="en-IN" sz="2400" dirty="0">
                <a:latin typeface="Consolas" panose="020B0609020204030204" pitchFamily="49" charset="0"/>
                <a:cs typeface="Courier New" panose="02070309020205020404" pitchFamily="49" charset="0"/>
              </a:rPr>
              <a:t>(9600);</a:t>
            </a:r>
          </a:p>
          <a:p>
            <a:pPr>
              <a:spcBef>
                <a:spcPts val="600"/>
              </a:spcBef>
              <a:buNone/>
            </a:pPr>
            <a:r>
              <a:rPr lang="en-IN" sz="2400" dirty="0">
                <a:latin typeface="Consolas" panose="020B0609020204030204" pitchFamily="49" charset="0"/>
                <a:cs typeface="Courier New" panose="02070309020205020404" pitchFamily="49" charset="0"/>
              </a:rPr>
              <a:t>	 TCCR0A = 0x00;</a:t>
            </a:r>
          </a:p>
          <a:p>
            <a:pPr>
              <a:spcBef>
                <a:spcPts val="600"/>
              </a:spcBef>
              <a:buNone/>
            </a:pPr>
            <a:r>
              <a:rPr lang="en-IN" sz="2400" dirty="0">
                <a:latin typeface="Consolas" panose="020B0609020204030204" pitchFamily="49" charset="0"/>
                <a:cs typeface="Courier New" panose="02070309020205020404" pitchFamily="49" charset="0"/>
              </a:rPr>
              <a:t>  TCCR0B= (1&lt;&lt;CS02)|(1&lt;&lt;CS00);</a:t>
            </a:r>
          </a:p>
          <a:p>
            <a:pPr>
              <a:spcBef>
                <a:spcPts val="600"/>
              </a:spcBef>
              <a:buNone/>
            </a:pPr>
            <a:r>
              <a:rPr lang="en-IN" sz="2400" dirty="0">
                <a:latin typeface="Consolas" panose="020B0609020204030204" pitchFamily="49" charset="0"/>
                <a:cs typeface="Courier New" panose="02070309020205020404" pitchFamily="49" charset="0"/>
              </a:rPr>
              <a:t>  while(1)</a:t>
            </a:r>
          </a:p>
          <a:p>
            <a:pPr>
              <a:spcBef>
                <a:spcPts val="600"/>
              </a:spcBef>
              <a:buNone/>
            </a:pPr>
            <a:r>
              <a:rPr lang="en-IN" sz="2400" dirty="0">
                <a:latin typeface="Consolas" panose="020B0609020204030204" pitchFamily="49" charset="0"/>
                <a:cs typeface="Courier New" panose="02070309020205020404" pitchFamily="49" charset="0"/>
              </a:rPr>
              <a:t>  {</a:t>
            </a:r>
          </a:p>
          <a:p>
            <a:pPr>
              <a:spcBef>
                <a:spcPts val="600"/>
              </a:spcBef>
              <a:buNone/>
            </a:pPr>
            <a:r>
              <a:rPr lang="en-IN" sz="2400" dirty="0">
                <a:latin typeface="Consolas" panose="020B0609020204030204" pitchFamily="49" charset="0"/>
                <a:cs typeface="Courier New" panose="02070309020205020404" pitchFamily="49" charset="0"/>
              </a:rPr>
              <a:t>    if(TCNT0&gt;=255) {</a:t>
            </a:r>
          </a:p>
          <a:p>
            <a:pPr>
              <a:spcBef>
                <a:spcPts val="600"/>
              </a:spcBef>
              <a:buNone/>
            </a:pPr>
            <a:r>
              <a:rPr lang="en-IN" sz="2400" dirty="0">
                <a:latin typeface="Consolas" panose="020B0609020204030204" pitchFamily="49" charset="0"/>
                <a:cs typeface="Courier New" panose="02070309020205020404" pitchFamily="49" charset="0"/>
              </a:rPr>
              <a:t>        PORTB^=0xFF;</a:t>
            </a:r>
          </a:p>
          <a:p>
            <a:pPr>
              <a:spcBef>
                <a:spcPts val="600"/>
              </a:spcBef>
              <a:buNone/>
            </a:pPr>
            <a:r>
              <a:rPr lang="en-IN" sz="2400" dirty="0">
                <a:latin typeface="Consolas" panose="020B0609020204030204" pitchFamily="49" charset="0"/>
                <a:cs typeface="Courier New" panose="02070309020205020404" pitchFamily="49" charset="0"/>
              </a:rPr>
              <a:t>		  </a:t>
            </a:r>
            <a:r>
              <a:rPr lang="en-IN" sz="2400" dirty="0" err="1">
                <a:latin typeface="Consolas" panose="020B0609020204030204" pitchFamily="49" charset="0"/>
                <a:cs typeface="Courier New" panose="02070309020205020404" pitchFamily="49" charset="0"/>
              </a:rPr>
              <a:t>Serial.println</a:t>
            </a:r>
            <a:r>
              <a:rPr lang="en-IN" sz="2400" dirty="0">
                <a:latin typeface="Consolas" panose="020B0609020204030204" pitchFamily="49" charset="0"/>
                <a:cs typeface="Courier New" panose="02070309020205020404" pitchFamily="49" charset="0"/>
              </a:rPr>
              <a:t>(“Toggle”); }</a:t>
            </a:r>
          </a:p>
          <a:p>
            <a:pPr>
              <a:spcBef>
                <a:spcPts val="600"/>
              </a:spcBef>
              <a:buNone/>
            </a:pPr>
            <a:r>
              <a:rPr lang="en-IN" sz="2400" dirty="0">
                <a:latin typeface="Consolas" panose="020B0609020204030204" pitchFamily="49" charset="0"/>
                <a:cs typeface="Courier New" panose="02070309020205020404" pitchFamily="49" charset="0"/>
              </a:rPr>
              <a:t>   }</a:t>
            </a:r>
          </a:p>
          <a:p>
            <a:pPr>
              <a:spcBef>
                <a:spcPts val="600"/>
              </a:spcBef>
              <a:buNone/>
            </a:pPr>
            <a:r>
              <a:rPr lang="en-IN" sz="2400" dirty="0">
                <a:latin typeface="Consolas" panose="020B0609020204030204" pitchFamily="49" charset="0"/>
                <a:cs typeface="Courier New" panose="02070309020205020404" pitchFamily="49" charset="0"/>
              </a:rPr>
              <a:t> return 0;</a:t>
            </a:r>
          </a:p>
          <a:p>
            <a:pPr>
              <a:spcBef>
                <a:spcPts val="600"/>
              </a:spcBef>
              <a:buNone/>
            </a:pPr>
            <a:r>
              <a:rPr lang="en-IN" sz="2400" dirty="0">
                <a:latin typeface="Consolas" panose="020B0609020204030204" pitchFamily="49" charset="0"/>
                <a:cs typeface="Courier New" panose="02070309020205020404" pitchFamily="49" charset="0"/>
              </a:rPr>
              <a:t>}</a:t>
            </a:r>
          </a:p>
        </p:txBody>
      </p:sp>
      <p:sp>
        <p:nvSpPr>
          <p:cNvPr id="11" name="Title 1">
            <a:extLst>
              <a:ext uri="{FF2B5EF4-FFF2-40B4-BE49-F238E27FC236}">
                <a16:creationId xmlns:a16="http://schemas.microsoft.com/office/drawing/2014/main" id="{D2ED4CD9-4FFC-4EA0-A9D8-04EBDAF72D0F}"/>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Coding</a:t>
            </a:r>
            <a:r>
              <a:rPr lang="en-IN" sz="4400" dirty="0">
                <a:solidFill>
                  <a:srgbClr val="FFC000"/>
                </a:solidFill>
                <a:latin typeface="Rockwell" panose="02060603020205020403" pitchFamily="18" charset="0"/>
              </a:rPr>
              <a:t>:</a:t>
            </a:r>
          </a:p>
        </p:txBody>
      </p:sp>
      <p:pic>
        <p:nvPicPr>
          <p:cNvPr id="6" name="Picture 5">
            <a:extLst>
              <a:ext uri="{FF2B5EF4-FFF2-40B4-BE49-F238E27FC236}">
                <a16:creationId xmlns:a16="http://schemas.microsoft.com/office/drawing/2014/main" id="{8BA4ECF9-0DC9-40D5-A602-69A60A30F30A}"/>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Content Placeholder 2">
            <a:extLst>
              <a:ext uri="{FF2B5EF4-FFF2-40B4-BE49-F238E27FC236}">
                <a16:creationId xmlns:a16="http://schemas.microsoft.com/office/drawing/2014/main" id="{5C4B9DB8-C70B-47EB-BC0D-267A90F4AB2D}"/>
              </a:ext>
            </a:extLst>
          </p:cNvPr>
          <p:cNvSpPr txBox="1">
            <a:spLocks/>
          </p:cNvSpPr>
          <p:nvPr/>
        </p:nvSpPr>
        <p:spPr>
          <a:xfrm>
            <a:off x="6850687" y="3176177"/>
            <a:ext cx="4363620" cy="885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Font typeface="Arial" panose="020B0604020202020204" pitchFamily="34" charset="0"/>
              <a:buNone/>
            </a:pPr>
            <a:r>
              <a:rPr lang="en-IN" sz="2400" dirty="0">
                <a:solidFill>
                  <a:srgbClr val="00B0F0"/>
                </a:solidFill>
                <a:latin typeface="Consolas" panose="020B0609020204030204" pitchFamily="49" charset="0"/>
                <a:cs typeface="Courier New" panose="02070309020205020404" pitchFamily="49" charset="0"/>
              </a:rPr>
              <a:t>Blinking is too fast ???</a:t>
            </a:r>
          </a:p>
          <a:p>
            <a:pPr>
              <a:spcBef>
                <a:spcPts val="600"/>
              </a:spcBef>
              <a:buFont typeface="Arial" panose="020B0604020202020204" pitchFamily="34" charset="0"/>
              <a:buNone/>
            </a:pPr>
            <a:r>
              <a:rPr lang="en-IN" sz="2400" dirty="0">
                <a:solidFill>
                  <a:srgbClr val="00B0F0"/>
                </a:solidFill>
                <a:latin typeface="Consolas" panose="020B0609020204030204" pitchFamily="49" charset="0"/>
                <a:cs typeface="Courier New" panose="02070309020205020404" pitchFamily="49" charset="0"/>
              </a:rPr>
              <a:t>What can we do ?</a:t>
            </a:r>
          </a:p>
        </p:txBody>
      </p:sp>
    </p:spTree>
    <p:extLst>
      <p:ext uri="{BB962C8B-B14F-4D97-AF65-F5344CB8AC3E}">
        <p14:creationId xmlns:p14="http://schemas.microsoft.com/office/powerpoint/2010/main" val="309145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7195" y="4338004"/>
            <a:ext cx="8131786" cy="1316255"/>
          </a:xfrm>
        </p:spPr>
        <p:txBody>
          <a:bodyPr>
            <a:normAutofit fontScale="90000"/>
          </a:bodyPr>
          <a:lstStyle/>
          <a:p>
            <a:r>
              <a:rPr lang="en-US" sz="8000" dirty="0">
                <a:solidFill>
                  <a:srgbClr val="FFC000"/>
                </a:solidFill>
              </a:rPr>
              <a:t>TIMERS AND PWM</a:t>
            </a:r>
            <a:endParaRPr lang="en-GB" sz="8000" dirty="0">
              <a:solidFill>
                <a:srgbClr val="FFC0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3</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3" name="Picture 2" descr="Image result for timers and pwm">
            <a:extLst>
              <a:ext uri="{FF2B5EF4-FFF2-40B4-BE49-F238E27FC236}">
                <a16:creationId xmlns:a16="http://schemas.microsoft.com/office/drawing/2014/main" id="{37E77943-8562-43C8-A6B5-51FB35E6B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741" y="1079379"/>
            <a:ext cx="7656633" cy="273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5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967DB-AE86-4895-9700-74C70E319A68}"/>
              </a:ext>
            </a:extLst>
          </p:cNvPr>
          <p:cNvGrpSpPr/>
          <p:nvPr/>
        </p:nvGrpSpPr>
        <p:grpSpPr>
          <a:xfrm>
            <a:off x="0" y="1154449"/>
            <a:ext cx="12192001" cy="5546101"/>
            <a:chOff x="-1" y="1357409"/>
            <a:chExt cx="12192001" cy="4917518"/>
          </a:xfrm>
        </p:grpSpPr>
        <p:sp>
          <p:nvSpPr>
            <p:cNvPr id="9" name="Rectangle: Single Corner Snipped 8">
              <a:extLst>
                <a:ext uri="{FF2B5EF4-FFF2-40B4-BE49-F238E27FC236}">
                  <a16:creationId xmlns:a16="http://schemas.microsoft.com/office/drawing/2014/main" id="{68A7C92A-5CF8-4887-91CF-CE76C12556EF}"/>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766C038-FCAF-45DB-97CA-22D1A9A2216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Content Placeholder 2">
            <a:extLst>
              <a:ext uri="{FF2B5EF4-FFF2-40B4-BE49-F238E27FC236}">
                <a16:creationId xmlns:a16="http://schemas.microsoft.com/office/drawing/2014/main" id="{F24D0D2A-9F90-4A11-860A-E16D475064FC}"/>
              </a:ext>
            </a:extLst>
          </p:cNvPr>
          <p:cNvSpPr>
            <a:spLocks noGrp="1"/>
          </p:cNvSpPr>
          <p:nvPr>
            <p:ph idx="1"/>
          </p:nvPr>
        </p:nvSpPr>
        <p:spPr>
          <a:xfrm>
            <a:off x="152962" y="1856180"/>
            <a:ext cx="8026026" cy="5231167"/>
          </a:xfrm>
        </p:spPr>
        <p:txBody>
          <a:bodyPr>
            <a:normAutofit fontScale="92500" lnSpcReduction="10000"/>
          </a:bodyPr>
          <a:lstStyle/>
          <a:p>
            <a:pPr>
              <a:spcBef>
                <a:spcPts val="600"/>
              </a:spcBef>
              <a:buNone/>
            </a:pPr>
            <a:r>
              <a:rPr lang="en-IN" sz="2400" dirty="0">
                <a:latin typeface="Consolas" panose="020B0609020204030204" pitchFamily="49" charset="0"/>
                <a:cs typeface="Courier New" panose="02070309020205020404" pitchFamily="49" charset="0"/>
              </a:rPr>
              <a:t>#include&lt;</a:t>
            </a:r>
            <a:r>
              <a:rPr lang="en-IN" sz="2400" dirty="0" err="1">
                <a:latin typeface="Consolas" panose="020B0609020204030204" pitchFamily="49" charset="0"/>
                <a:cs typeface="Courier New" panose="02070309020205020404" pitchFamily="49" charset="0"/>
              </a:rPr>
              <a:t>avr</a:t>
            </a:r>
            <a:r>
              <a:rPr lang="en-IN" sz="2400" dirty="0">
                <a:latin typeface="Consolas" panose="020B0609020204030204" pitchFamily="49" charset="0"/>
                <a:cs typeface="Courier New" panose="02070309020205020404" pitchFamily="49" charset="0"/>
              </a:rPr>
              <a:t>/</a:t>
            </a:r>
            <a:r>
              <a:rPr lang="en-IN" sz="2400" dirty="0" err="1">
                <a:latin typeface="Consolas" panose="020B0609020204030204" pitchFamily="49" charset="0"/>
                <a:cs typeface="Courier New" panose="02070309020205020404" pitchFamily="49" charset="0"/>
              </a:rPr>
              <a:t>io.h</a:t>
            </a:r>
            <a:r>
              <a:rPr lang="en-IN" sz="2400" dirty="0">
                <a:latin typeface="Consolas" panose="020B0609020204030204" pitchFamily="49" charset="0"/>
                <a:cs typeface="Courier New" panose="02070309020205020404" pitchFamily="49" charset="0"/>
              </a:rPr>
              <a:t>&gt;</a:t>
            </a:r>
          </a:p>
          <a:p>
            <a:pPr>
              <a:spcBef>
                <a:spcPts val="600"/>
              </a:spcBef>
              <a:buNone/>
            </a:pPr>
            <a:r>
              <a:rPr lang="en-IN" sz="2400" dirty="0">
                <a:latin typeface="Consolas" panose="020B0609020204030204" pitchFamily="49" charset="0"/>
                <a:cs typeface="Courier New" panose="02070309020205020404" pitchFamily="49" charset="0"/>
              </a:rPr>
              <a:t>int main()</a:t>
            </a:r>
          </a:p>
          <a:p>
            <a:pPr>
              <a:spcBef>
                <a:spcPts val="600"/>
              </a:spcBef>
              <a:buNone/>
            </a:pPr>
            <a:r>
              <a:rPr lang="en-IN" sz="2400" dirty="0">
                <a:latin typeface="Consolas" panose="020B0609020204030204" pitchFamily="49" charset="0"/>
                <a:cs typeface="Courier New" panose="02070309020205020404" pitchFamily="49" charset="0"/>
              </a:rPr>
              <a:t>{</a:t>
            </a:r>
          </a:p>
          <a:p>
            <a:pPr>
              <a:spcBef>
                <a:spcPts val="600"/>
              </a:spcBef>
              <a:buNone/>
            </a:pPr>
            <a:r>
              <a:rPr lang="en-IN" sz="2400" dirty="0">
                <a:latin typeface="Consolas" panose="020B0609020204030204" pitchFamily="49" charset="0"/>
                <a:cs typeface="Courier New" panose="02070309020205020404" pitchFamily="49" charset="0"/>
              </a:rPr>
              <a:t>  DDRB = 0xFF; </a:t>
            </a:r>
          </a:p>
          <a:p>
            <a:pPr>
              <a:spcBef>
                <a:spcPts val="600"/>
              </a:spcBef>
              <a:buNone/>
            </a:pPr>
            <a:r>
              <a:rPr lang="en-IN" sz="2400" dirty="0">
                <a:latin typeface="Consolas" panose="020B0609020204030204" pitchFamily="49" charset="0"/>
                <a:cs typeface="Courier New" panose="02070309020205020404" pitchFamily="49" charset="0"/>
              </a:rPr>
              <a:t>  PORTB=0x00;</a:t>
            </a:r>
          </a:p>
          <a:p>
            <a:pPr>
              <a:spcBef>
                <a:spcPts val="600"/>
              </a:spcBef>
              <a:buNone/>
            </a:pPr>
            <a:r>
              <a:rPr lang="en-IN" sz="2400" dirty="0">
                <a:latin typeface="Consolas" panose="020B0609020204030204" pitchFamily="49" charset="0"/>
                <a:cs typeface="Courier New" panose="02070309020205020404" pitchFamily="49" charset="0"/>
              </a:rPr>
              <a:t>	 </a:t>
            </a:r>
            <a:r>
              <a:rPr lang="en-IN" sz="2400" dirty="0" err="1">
                <a:latin typeface="Consolas" panose="020B0609020204030204" pitchFamily="49" charset="0"/>
                <a:cs typeface="Courier New" panose="02070309020205020404" pitchFamily="49" charset="0"/>
              </a:rPr>
              <a:t>Serial.begin</a:t>
            </a:r>
            <a:r>
              <a:rPr lang="en-IN" sz="2400" dirty="0">
                <a:latin typeface="Consolas" panose="020B0609020204030204" pitchFamily="49" charset="0"/>
                <a:cs typeface="Courier New" panose="02070309020205020404" pitchFamily="49" charset="0"/>
              </a:rPr>
              <a:t>(9600);</a:t>
            </a:r>
          </a:p>
          <a:p>
            <a:pPr>
              <a:spcBef>
                <a:spcPts val="600"/>
              </a:spcBef>
              <a:buNone/>
            </a:pPr>
            <a:r>
              <a:rPr lang="en-IN" sz="2400" dirty="0">
                <a:latin typeface="Consolas" panose="020B0609020204030204" pitchFamily="49" charset="0"/>
                <a:cs typeface="Courier New" panose="02070309020205020404" pitchFamily="49" charset="0"/>
              </a:rPr>
              <a:t>	 TCCR0A = 0x00;</a:t>
            </a:r>
          </a:p>
          <a:p>
            <a:pPr>
              <a:spcBef>
                <a:spcPts val="600"/>
              </a:spcBef>
              <a:buNone/>
            </a:pPr>
            <a:r>
              <a:rPr lang="en-IN" sz="2400" dirty="0">
                <a:latin typeface="Consolas" panose="020B0609020204030204" pitchFamily="49" charset="0"/>
                <a:cs typeface="Courier New" panose="02070309020205020404" pitchFamily="49" charset="0"/>
              </a:rPr>
              <a:t>  TCCR0B= (1&lt;&lt;CS02)|(1&lt;&lt;CS00);</a:t>
            </a:r>
          </a:p>
          <a:p>
            <a:pPr>
              <a:spcBef>
                <a:spcPts val="600"/>
              </a:spcBef>
              <a:buNone/>
            </a:pPr>
            <a:r>
              <a:rPr lang="en-IN" sz="2400" dirty="0">
                <a:latin typeface="Consolas" panose="020B0609020204030204" pitchFamily="49" charset="0"/>
                <a:cs typeface="Courier New" panose="02070309020205020404" pitchFamily="49" charset="0"/>
              </a:rPr>
              <a:t>  long int k=0;</a:t>
            </a:r>
          </a:p>
          <a:p>
            <a:pPr>
              <a:spcBef>
                <a:spcPts val="600"/>
              </a:spcBef>
              <a:buNone/>
            </a:pPr>
            <a:r>
              <a:rPr lang="en-IN" sz="2400" dirty="0">
                <a:latin typeface="Consolas" panose="020B0609020204030204" pitchFamily="49" charset="0"/>
                <a:cs typeface="Courier New" panose="02070309020205020404" pitchFamily="49" charset="0"/>
              </a:rPr>
              <a:t>  while(1)</a:t>
            </a:r>
          </a:p>
          <a:p>
            <a:pPr>
              <a:spcBef>
                <a:spcPts val="600"/>
              </a:spcBef>
              <a:buNone/>
            </a:pPr>
            <a:r>
              <a:rPr lang="en-IN" sz="2400" dirty="0">
                <a:latin typeface="Consolas" panose="020B0609020204030204" pitchFamily="49" charset="0"/>
                <a:cs typeface="Courier New" panose="02070309020205020404" pitchFamily="49" charset="0"/>
              </a:rPr>
              <a:t>  {</a:t>
            </a:r>
          </a:p>
          <a:p>
            <a:pPr>
              <a:spcBef>
                <a:spcPts val="600"/>
              </a:spcBef>
              <a:buNone/>
            </a:pPr>
            <a:r>
              <a:rPr lang="en-IN" sz="2400" dirty="0">
                <a:latin typeface="Consolas" panose="020B0609020204030204" pitchFamily="49" charset="0"/>
                <a:cs typeface="Courier New" panose="02070309020205020404" pitchFamily="49" charset="0"/>
              </a:rPr>
              <a:t>    if(TCNT0&gt;=255)</a:t>
            </a:r>
          </a:p>
          <a:p>
            <a:pPr>
              <a:spcBef>
                <a:spcPts val="600"/>
              </a:spcBef>
              <a:buNone/>
            </a:pPr>
            <a:r>
              <a:rPr lang="en-IN" sz="2400" dirty="0">
                <a:latin typeface="Consolas" panose="020B0609020204030204" pitchFamily="49" charset="0"/>
                <a:cs typeface="Courier New" panose="02070309020205020404" pitchFamily="49" charset="0"/>
              </a:rPr>
              <a:t>         ++k;</a:t>
            </a:r>
          </a:p>
          <a:p>
            <a:pPr>
              <a:spcBef>
                <a:spcPts val="600"/>
              </a:spcBef>
              <a:buNone/>
            </a:pPr>
            <a:r>
              <a:rPr lang="en-IN" sz="2400" dirty="0">
                <a:latin typeface="Consolas" panose="020B0609020204030204" pitchFamily="49" charset="0"/>
                <a:cs typeface="Courier New" panose="02070309020205020404" pitchFamily="49" charset="0"/>
              </a:rPr>
              <a:t>    </a:t>
            </a:r>
          </a:p>
        </p:txBody>
      </p:sp>
      <p:sp>
        <p:nvSpPr>
          <p:cNvPr id="11" name="Title 1">
            <a:extLst>
              <a:ext uri="{FF2B5EF4-FFF2-40B4-BE49-F238E27FC236}">
                <a16:creationId xmlns:a16="http://schemas.microsoft.com/office/drawing/2014/main" id="{D2ED4CD9-4FFC-4EA0-A9D8-04EBDAF72D0F}"/>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Coding</a:t>
            </a:r>
            <a:r>
              <a:rPr lang="en-IN" sz="4400" dirty="0">
                <a:solidFill>
                  <a:srgbClr val="FFC000"/>
                </a:solidFill>
                <a:latin typeface="Rockwell" panose="02060603020205020403" pitchFamily="18" charset="0"/>
              </a:rPr>
              <a:t>:</a:t>
            </a:r>
          </a:p>
        </p:txBody>
      </p:sp>
      <p:pic>
        <p:nvPicPr>
          <p:cNvPr id="6" name="Picture 5">
            <a:extLst>
              <a:ext uri="{FF2B5EF4-FFF2-40B4-BE49-F238E27FC236}">
                <a16:creationId xmlns:a16="http://schemas.microsoft.com/office/drawing/2014/main" id="{8BA4ECF9-0DC9-40D5-A602-69A60A30F30A}"/>
              </a:ext>
            </a:extLst>
          </p:cNvPr>
          <p:cNvPicPr>
            <a:picLocks noChangeAspect="1"/>
          </p:cNvPicPr>
          <p:nvPr/>
        </p:nvPicPr>
        <p:blipFill>
          <a:blip r:embed="rId2"/>
          <a:stretch>
            <a:fillRect/>
          </a:stretch>
        </p:blipFill>
        <p:spPr>
          <a:xfrm>
            <a:off x="11214307" y="111540"/>
            <a:ext cx="888585" cy="888585"/>
          </a:xfrm>
          <a:prstGeom prst="rect">
            <a:avLst/>
          </a:prstGeom>
        </p:spPr>
      </p:pic>
      <p:sp>
        <p:nvSpPr>
          <p:cNvPr id="2" name="Rectangle 1">
            <a:extLst>
              <a:ext uri="{FF2B5EF4-FFF2-40B4-BE49-F238E27FC236}">
                <a16:creationId xmlns:a16="http://schemas.microsoft.com/office/drawing/2014/main" id="{27B9FD19-F614-4C44-8D15-50A891597A77}"/>
              </a:ext>
            </a:extLst>
          </p:cNvPr>
          <p:cNvSpPr/>
          <p:nvPr/>
        </p:nvSpPr>
        <p:spPr>
          <a:xfrm>
            <a:off x="6096000" y="2203515"/>
            <a:ext cx="6096000" cy="3139321"/>
          </a:xfrm>
          <a:prstGeom prst="rect">
            <a:avLst/>
          </a:prstGeom>
        </p:spPr>
        <p:txBody>
          <a:bodyPr>
            <a:spAutoFit/>
          </a:bodyPr>
          <a:lstStyle/>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if(k&gt;=200) {</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PORTB^=0xFF;</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k=0;</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 return 0;</a:t>
            </a:r>
          </a:p>
          <a:p>
            <a:pPr>
              <a:spcBef>
                <a:spcPts val="600"/>
              </a:spcBef>
              <a:buNone/>
            </a:pPr>
            <a:r>
              <a:rPr lang="en-IN" sz="2400" dirty="0">
                <a:solidFill>
                  <a:schemeClr val="bg1"/>
                </a:solidFill>
                <a:latin typeface="Consolas" panose="020B0609020204030204" pitchFamily="49" charset="0"/>
                <a:cs typeface="Courier New" panose="02070309020205020404" pitchFamily="49" charset="0"/>
              </a:rPr>
              <a:t>}</a:t>
            </a:r>
            <a:endParaRPr lang="en-IN" sz="2400" dirty="0">
              <a:solidFill>
                <a:schemeClr val="bg1"/>
              </a:solidFill>
            </a:endParaRPr>
          </a:p>
        </p:txBody>
      </p:sp>
      <p:cxnSp>
        <p:nvCxnSpPr>
          <p:cNvPr id="13" name="Straight Connector 12">
            <a:extLst>
              <a:ext uri="{FF2B5EF4-FFF2-40B4-BE49-F238E27FC236}">
                <a16:creationId xmlns:a16="http://schemas.microsoft.com/office/drawing/2014/main" id="{012B36F4-4DD1-4088-AEBA-E49700CD15C3}"/>
              </a:ext>
            </a:extLst>
          </p:cNvPr>
          <p:cNvCxnSpPr/>
          <p:nvPr/>
        </p:nvCxnSpPr>
        <p:spPr>
          <a:xfrm>
            <a:off x="5767754" y="1962630"/>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21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3" y="1707610"/>
            <a:ext cx="9652000" cy="4521804"/>
          </a:xfrm>
          <a:prstGeom prst="rect">
            <a:avLst/>
          </a:prstGeom>
        </p:spPr>
        <p:txBody>
          <a:bodyPr/>
          <a:lstStyle/>
          <a:p>
            <a:r>
              <a:rPr lang="en-US" b="1" dirty="0">
                <a:latin typeface="Nueva Std"/>
              </a:rPr>
              <a:t>Need for PWM</a:t>
            </a:r>
          </a:p>
          <a:p>
            <a:r>
              <a:rPr lang="en-US" b="1" dirty="0">
                <a:latin typeface="Nueva Std"/>
              </a:rPr>
              <a:t>Duty Cycle</a:t>
            </a:r>
          </a:p>
          <a:p>
            <a:endParaRPr lang="en-IN" b="1" dirty="0"/>
          </a:p>
        </p:txBody>
      </p:sp>
      <p:pic>
        <p:nvPicPr>
          <p:cNvPr id="4" name="Picture 3" descr="PWM.gif"/>
          <p:cNvPicPr>
            <a:picLocks noChangeAspect="1"/>
          </p:cNvPicPr>
          <p:nvPr/>
        </p:nvPicPr>
        <p:blipFill>
          <a:blip r:embed="rId2" cstate="print"/>
          <a:stretch>
            <a:fillRect/>
          </a:stretch>
        </p:blipFill>
        <p:spPr>
          <a:xfrm>
            <a:off x="5873285" y="3547244"/>
            <a:ext cx="4627044" cy="2959321"/>
          </a:xfrm>
          <a:prstGeom prst="rect">
            <a:avLst/>
          </a:prstGeom>
        </p:spPr>
      </p:pic>
      <p:pic>
        <p:nvPicPr>
          <p:cNvPr id="5" name="Picture 4" descr="fast.png"/>
          <p:cNvPicPr>
            <a:picLocks noChangeAspect="1"/>
          </p:cNvPicPr>
          <p:nvPr/>
        </p:nvPicPr>
        <p:blipFill>
          <a:blip r:embed="rId3" cstate="print"/>
          <a:stretch>
            <a:fillRect/>
          </a:stretch>
        </p:blipFill>
        <p:spPr>
          <a:xfrm>
            <a:off x="572318" y="3559410"/>
            <a:ext cx="4776156" cy="3002657"/>
          </a:xfrm>
          <a:prstGeom prst="rect">
            <a:avLst/>
          </a:prstGeom>
        </p:spPr>
      </p:pic>
      <p:sp>
        <p:nvSpPr>
          <p:cNvPr id="6" name="TextBox 5"/>
          <p:cNvSpPr txBox="1"/>
          <p:nvPr/>
        </p:nvSpPr>
        <p:spPr>
          <a:xfrm>
            <a:off x="5923129" y="1392077"/>
            <a:ext cx="5732059" cy="1918680"/>
          </a:xfrm>
          <a:prstGeom prst="rect">
            <a:avLst/>
          </a:prstGeom>
          <a:noFill/>
        </p:spPr>
        <p:txBody>
          <a:bodyPr wrap="square" lIns="71323" tIns="35662" rIns="71323" bIns="35662" rtlCol="0">
            <a:spAutoFit/>
          </a:bodyPr>
          <a:lstStyle/>
          <a:p>
            <a:r>
              <a:rPr lang="en-US" sz="2400" b="1" dirty="0">
                <a:solidFill>
                  <a:schemeClr val="bg1"/>
                </a:solidFill>
                <a:latin typeface="Nueva Std"/>
              </a:rPr>
              <a:t>Pulse Width Modulation</a:t>
            </a:r>
            <a:r>
              <a:rPr lang="en-US" sz="2400" dirty="0">
                <a:solidFill>
                  <a:schemeClr val="bg1"/>
                </a:solidFill>
                <a:latin typeface="Nueva Std"/>
              </a:rPr>
              <a:t>, or </a:t>
            </a:r>
            <a:r>
              <a:rPr lang="en-US" sz="2400" b="1" dirty="0">
                <a:solidFill>
                  <a:schemeClr val="bg1"/>
                </a:solidFill>
                <a:latin typeface="Nueva Std"/>
              </a:rPr>
              <a:t>PWM</a:t>
            </a:r>
            <a:r>
              <a:rPr lang="en-US" sz="2400" dirty="0">
                <a:solidFill>
                  <a:schemeClr val="bg1"/>
                </a:solidFill>
                <a:latin typeface="Nueva Std"/>
              </a:rPr>
              <a:t>, is a technique for getting analog results with digital means. Digital control is used to create a square wave, a signal switched between on and off.</a:t>
            </a:r>
          </a:p>
        </p:txBody>
      </p:sp>
      <p:sp>
        <p:nvSpPr>
          <p:cNvPr id="8" name="Title 1">
            <a:extLst>
              <a:ext uri="{FF2B5EF4-FFF2-40B4-BE49-F238E27FC236}">
                <a16:creationId xmlns:a16="http://schemas.microsoft.com/office/drawing/2014/main" id="{C9A8D37C-E1A1-425D-BBE3-7E41CD1358BA}"/>
              </a:ext>
            </a:extLst>
          </p:cNvPr>
          <p:cNvSpPr>
            <a:spLocks noGrp="1"/>
          </p:cNvSpPr>
          <p:nvPr>
            <p:ph type="title"/>
          </p:nvPr>
        </p:nvSpPr>
        <p:spPr>
          <a:xfrm>
            <a:off x="646113" y="452718"/>
            <a:ext cx="9404723" cy="701731"/>
          </a:xfrm>
        </p:spPr>
        <p:txBody>
          <a:bodyPr/>
          <a:lstStyle/>
          <a:p>
            <a:r>
              <a:rPr lang="en-IN" sz="4400" u="sng" dirty="0">
                <a:solidFill>
                  <a:srgbClr val="FFC000"/>
                </a:solidFill>
                <a:latin typeface="Rockwell" panose="02060603020205020403" pitchFamily="18" charset="0"/>
              </a:rPr>
              <a:t>Pulse Width Modulation(PWM)</a:t>
            </a:r>
            <a:r>
              <a:rPr lang="en-IN" sz="4400" dirty="0">
                <a:solidFill>
                  <a:srgbClr val="FFC000"/>
                </a:solidFill>
                <a:latin typeface="Rockwell" panose="02060603020205020403" pitchFamily="18" charset="0"/>
              </a:rPr>
              <a:t>:</a:t>
            </a:r>
          </a:p>
        </p:txBody>
      </p:sp>
      <p:pic>
        <p:nvPicPr>
          <p:cNvPr id="7" name="Picture 6">
            <a:extLst>
              <a:ext uri="{FF2B5EF4-FFF2-40B4-BE49-F238E27FC236}">
                <a16:creationId xmlns:a16="http://schemas.microsoft.com/office/drawing/2014/main" id="{4CCEF32A-8493-4BF8-8AFF-6D65E263C285}"/>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43895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9856" y="5409157"/>
            <a:ext cx="8026400" cy="954107"/>
          </a:xfrm>
          <a:prstGeom prst="rect">
            <a:avLst/>
          </a:prstGeom>
          <a:noFill/>
        </p:spPr>
        <p:txBody>
          <a:bodyPr wrap="square" rtlCol="0">
            <a:spAutoFit/>
          </a:bodyPr>
          <a:lstStyle/>
          <a:p>
            <a:pPr marL="457200" indent="-457200">
              <a:buFont typeface="Arial" panose="020B0604020202020204" pitchFamily="34" charset="0"/>
              <a:buChar char="•"/>
            </a:pPr>
            <a:r>
              <a:rPr lang="en-IN" sz="2800" dirty="0">
                <a:solidFill>
                  <a:schemeClr val="bg1"/>
                </a:solidFill>
                <a:latin typeface="Nueva Std"/>
              </a:rPr>
              <a:t>Commonly used for driving motors, heaters, LEDs or lights in varying intensities or speeds.</a:t>
            </a:r>
          </a:p>
        </p:txBody>
      </p:sp>
      <p:pic>
        <p:nvPicPr>
          <p:cNvPr id="1026" name="Picture 2" descr="Acroname Example of a PWM signal at 50% duty cycle"/>
          <p:cNvPicPr>
            <a:picLocks noChangeAspect="1" noChangeArrowheads="1"/>
          </p:cNvPicPr>
          <p:nvPr/>
        </p:nvPicPr>
        <p:blipFill>
          <a:blip r:embed="rId2" cstate="print"/>
          <a:srcRect/>
          <a:stretch>
            <a:fillRect/>
          </a:stretch>
        </p:blipFill>
        <p:spPr bwMode="auto">
          <a:xfrm>
            <a:off x="941138" y="1587119"/>
            <a:ext cx="8026400" cy="3683761"/>
          </a:xfrm>
          <a:prstGeom prst="rect">
            <a:avLst/>
          </a:prstGeom>
          <a:noFill/>
        </p:spPr>
      </p:pic>
      <p:sp>
        <p:nvSpPr>
          <p:cNvPr id="3" name="Rectangle 2">
            <a:extLst>
              <a:ext uri="{FF2B5EF4-FFF2-40B4-BE49-F238E27FC236}">
                <a16:creationId xmlns:a16="http://schemas.microsoft.com/office/drawing/2014/main" id="{0CE03624-E66F-42F9-A206-096820E38D33}"/>
              </a:ext>
            </a:extLst>
          </p:cNvPr>
          <p:cNvSpPr/>
          <p:nvPr/>
        </p:nvSpPr>
        <p:spPr>
          <a:xfrm>
            <a:off x="799856" y="494736"/>
            <a:ext cx="3468706" cy="769441"/>
          </a:xfrm>
          <a:prstGeom prst="rect">
            <a:avLst/>
          </a:prstGeom>
        </p:spPr>
        <p:txBody>
          <a:bodyPr wrap="none">
            <a:spAutoFit/>
          </a:bodyPr>
          <a:lstStyle/>
          <a:p>
            <a:r>
              <a:rPr lang="en-IN" sz="4400" b="1" u="sng" dirty="0">
                <a:solidFill>
                  <a:srgbClr val="FFC000"/>
                </a:solidFill>
                <a:latin typeface="Rockwell" panose="02060603020205020403" pitchFamily="18" charset="0"/>
              </a:rPr>
              <a:t>Duty Cycle</a:t>
            </a:r>
            <a:r>
              <a:rPr lang="en-IN" sz="4400" b="1" dirty="0">
                <a:solidFill>
                  <a:srgbClr val="FFC000"/>
                </a:solidFill>
                <a:latin typeface="Rockwell" panose="02060603020205020403" pitchFamily="18" charset="0"/>
              </a:rPr>
              <a:t>:</a:t>
            </a:r>
            <a:endParaRPr lang="en-IN" sz="4400" b="1" dirty="0"/>
          </a:p>
        </p:txBody>
      </p:sp>
      <p:pic>
        <p:nvPicPr>
          <p:cNvPr id="5" name="Picture 4">
            <a:extLst>
              <a:ext uri="{FF2B5EF4-FFF2-40B4-BE49-F238E27FC236}">
                <a16:creationId xmlns:a16="http://schemas.microsoft.com/office/drawing/2014/main" id="{02269AD2-5427-48C7-821D-62F8F0548A93}"/>
              </a:ext>
            </a:extLst>
          </p:cNvPr>
          <p:cNvPicPr>
            <a:picLocks noChangeAspect="1"/>
          </p:cNvPicPr>
          <p:nvPr/>
        </p:nvPicPr>
        <p:blipFill>
          <a:blip r:embed="rId3"/>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623392" y="1052736"/>
            <a:ext cx="10894203" cy="468052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1D4298E0-790E-47D2-9F2D-2ADF68DFB32A}"/>
              </a:ext>
            </a:extLst>
          </p:cNvPr>
          <p:cNvPicPr>
            <a:picLocks noChangeAspect="1"/>
          </p:cNvPicPr>
          <p:nvPr/>
        </p:nvPicPr>
        <p:blipFill>
          <a:blip r:embed="rId3"/>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7382" y="1316089"/>
            <a:ext cx="9121012" cy="738664"/>
          </a:xfrm>
          <a:prstGeom prst="rect">
            <a:avLst/>
          </a:prstGeom>
          <a:noFill/>
        </p:spPr>
        <p:txBody>
          <a:bodyPr wrap="square" rtlCol="0">
            <a:spAutoFit/>
          </a:bodyPr>
          <a:lstStyle/>
          <a:p>
            <a:r>
              <a:rPr lang="en-IN" sz="2400" dirty="0">
                <a:solidFill>
                  <a:schemeClr val="bg1"/>
                </a:solidFill>
                <a:latin typeface="Nueva Std"/>
              </a:rPr>
              <a:t>Timer functions similar to Normal Mode. TCCR0 bits revisited.</a:t>
            </a:r>
          </a:p>
          <a:p>
            <a:endParaRPr lang="en-IN" dirty="0">
              <a:latin typeface="Berlin Sans FB Demi" pitchFamily="34" charset="0"/>
            </a:endParaRPr>
          </a:p>
        </p:txBody>
      </p:sp>
      <p:sp>
        <p:nvSpPr>
          <p:cNvPr id="4" name="TextBox 3"/>
          <p:cNvSpPr txBox="1"/>
          <p:nvPr/>
        </p:nvSpPr>
        <p:spPr>
          <a:xfrm>
            <a:off x="382519" y="474640"/>
            <a:ext cx="6817895" cy="769441"/>
          </a:xfrm>
          <a:prstGeom prst="rect">
            <a:avLst/>
          </a:prstGeom>
          <a:noFill/>
        </p:spPr>
        <p:txBody>
          <a:bodyPr wrap="square" rtlCol="0">
            <a:spAutoFit/>
          </a:bodyPr>
          <a:lstStyle/>
          <a:p>
            <a:r>
              <a:rPr lang="en-IN" sz="4400" u="sng" dirty="0">
                <a:solidFill>
                  <a:srgbClr val="FFC000"/>
                </a:solidFill>
                <a:latin typeface="Rockwell" panose="02060603020205020403" pitchFamily="18" charset="0"/>
              </a:rPr>
              <a:t>Fast PWM Mode :</a:t>
            </a:r>
          </a:p>
        </p:txBody>
      </p:sp>
      <p:pic>
        <p:nvPicPr>
          <p:cNvPr id="1026" name="Picture 2"/>
          <p:cNvPicPr>
            <a:picLocks noChangeAspect="1" noChangeArrowheads="1"/>
          </p:cNvPicPr>
          <p:nvPr/>
        </p:nvPicPr>
        <p:blipFill>
          <a:blip r:embed="rId2" cstate="print"/>
          <a:srcRect l="21857" t="35573" r="22246" b="50172"/>
          <a:stretch>
            <a:fillRect/>
          </a:stretch>
        </p:blipFill>
        <p:spPr bwMode="auto">
          <a:xfrm>
            <a:off x="527382" y="1833703"/>
            <a:ext cx="11383525" cy="12241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25177" t="33094" r="26674" b="20641"/>
          <a:stretch>
            <a:fillRect/>
          </a:stretch>
        </p:blipFill>
        <p:spPr bwMode="auto">
          <a:xfrm>
            <a:off x="1967541" y="3212976"/>
            <a:ext cx="8352928" cy="3384376"/>
          </a:xfrm>
          <a:prstGeom prst="rect">
            <a:avLst/>
          </a:prstGeom>
          <a:noFill/>
          <a:ln w="9525">
            <a:noFill/>
            <a:miter lim="800000"/>
            <a:headEnd/>
            <a:tailEnd/>
          </a:ln>
        </p:spPr>
      </p:pic>
      <p:pic>
        <p:nvPicPr>
          <p:cNvPr id="6" name="Picture 5">
            <a:extLst>
              <a:ext uri="{FF2B5EF4-FFF2-40B4-BE49-F238E27FC236}">
                <a16:creationId xmlns:a16="http://schemas.microsoft.com/office/drawing/2014/main" id="{5AEA791F-4BD3-42D8-AD0B-F4ACAB8DEFE7}"/>
              </a:ext>
            </a:extLst>
          </p:cNvPr>
          <p:cNvPicPr>
            <a:picLocks noChangeAspect="1"/>
          </p:cNvPicPr>
          <p:nvPr/>
        </p:nvPicPr>
        <p:blipFill>
          <a:blip r:embed="rId4"/>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6885" y="555832"/>
            <a:ext cx="5255798" cy="707886"/>
          </a:xfrm>
          <a:prstGeom prst="rect">
            <a:avLst/>
          </a:prstGeom>
        </p:spPr>
        <p:txBody>
          <a:bodyPr wrap="square">
            <a:spAutoFit/>
          </a:bodyPr>
          <a:lstStyle/>
          <a:p>
            <a:r>
              <a:rPr lang="en-US" sz="4000" b="1" u="sng" dirty="0">
                <a:solidFill>
                  <a:srgbClr val="FFC000"/>
                </a:solidFill>
                <a:latin typeface="Rockwell" panose="02060603020205020403" pitchFamily="18" charset="0"/>
              </a:rPr>
              <a:t>OCR PLAYS A ROLE</a:t>
            </a:r>
            <a:endParaRPr lang="en-IN" sz="4000" b="1" u="sng" dirty="0">
              <a:solidFill>
                <a:srgbClr val="FFC000"/>
              </a:solidFill>
              <a:latin typeface="Rockwell" panose="02060603020205020403" pitchFamily="18" charset="0"/>
            </a:endParaRPr>
          </a:p>
        </p:txBody>
      </p:sp>
      <p:sp>
        <p:nvSpPr>
          <p:cNvPr id="4" name="Rectangle 3"/>
          <p:cNvSpPr/>
          <p:nvPr/>
        </p:nvSpPr>
        <p:spPr>
          <a:xfrm>
            <a:off x="336885" y="1839408"/>
            <a:ext cx="8245642" cy="4462760"/>
          </a:xfrm>
          <a:prstGeom prst="rect">
            <a:avLst/>
          </a:prstGeom>
        </p:spPr>
        <p:txBody>
          <a:bodyPr wrap="square">
            <a:spAutoFit/>
          </a:bodyPr>
          <a:lstStyle/>
          <a:p>
            <a:pPr>
              <a:buFont typeface="Arial" pitchFamily="34" charset="0"/>
              <a:buChar char="•"/>
            </a:pPr>
            <a:r>
              <a:rPr lang="en-US" sz="2800" dirty="0">
                <a:solidFill>
                  <a:schemeClr val="bg1"/>
                </a:solidFill>
                <a:latin typeface="Nueva Std"/>
              </a:rPr>
              <a:t>I need to know for how long I have to supply 1 and how long 1 have to supply 0.</a:t>
            </a:r>
          </a:p>
          <a:p>
            <a:pPr>
              <a:buFont typeface="Arial" pitchFamily="34" charset="0"/>
              <a:buChar char="•"/>
            </a:pPr>
            <a:r>
              <a:rPr lang="en-US" sz="2800" dirty="0">
                <a:solidFill>
                  <a:schemeClr val="bg1"/>
                </a:solidFill>
                <a:latin typeface="Nueva Std"/>
              </a:rPr>
              <a:t>OCR gives me that reference. </a:t>
            </a:r>
          </a:p>
          <a:p>
            <a:pPr>
              <a:buFont typeface="Arial" pitchFamily="34" charset="0"/>
              <a:buChar char="•"/>
            </a:pPr>
            <a:r>
              <a:rPr lang="en-US" sz="2800" dirty="0">
                <a:solidFill>
                  <a:schemeClr val="bg1"/>
                </a:solidFill>
                <a:latin typeface="Nueva Std"/>
              </a:rPr>
              <a:t>OCR value lies between 0 and TOP value.</a:t>
            </a:r>
          </a:p>
          <a:p>
            <a:pPr>
              <a:buFont typeface="Arial" pitchFamily="34" charset="0"/>
              <a:buChar char="•"/>
            </a:pPr>
            <a:r>
              <a:rPr lang="en-US" sz="2800" dirty="0">
                <a:solidFill>
                  <a:schemeClr val="bg1"/>
                </a:solidFill>
                <a:latin typeface="Nueva Std"/>
              </a:rPr>
              <a:t>1 (HIGH) will be given depending on whether   TCNT value is lower than OCR or higher.</a:t>
            </a:r>
          </a:p>
          <a:p>
            <a:endParaRPr lang="en-US" sz="2000" dirty="0">
              <a:latin typeface="Berlin Sans FB Demi" pitchFamily="34" charset="0"/>
            </a:endParaRPr>
          </a:p>
          <a:p>
            <a:endParaRPr lang="en-US" sz="2000" dirty="0">
              <a:latin typeface="Berlin Sans FB Demi" pitchFamily="34" charset="0"/>
            </a:endParaRPr>
          </a:p>
          <a:p>
            <a:r>
              <a:rPr lang="en-US" sz="2800" dirty="0">
                <a:solidFill>
                  <a:srgbClr val="FFFF00"/>
                </a:solidFill>
                <a:latin typeface="Berlin Sans FB Demi" pitchFamily="34" charset="0"/>
              </a:rPr>
              <a:t>TWO MODES:</a:t>
            </a:r>
          </a:p>
          <a:p>
            <a:pPr>
              <a:buNone/>
            </a:pPr>
            <a:r>
              <a:rPr lang="en-US" sz="2400" dirty="0">
                <a:solidFill>
                  <a:srgbClr val="00B0F0"/>
                </a:solidFill>
                <a:latin typeface="Berlin Sans FB Demi" pitchFamily="34" charset="0"/>
              </a:rPr>
              <a:t>                           Non-Inverting mode</a:t>
            </a:r>
          </a:p>
          <a:p>
            <a:pPr>
              <a:buNone/>
            </a:pPr>
            <a:r>
              <a:rPr lang="en-US" sz="2400" dirty="0">
                <a:solidFill>
                  <a:srgbClr val="00B0F0"/>
                </a:solidFill>
                <a:latin typeface="Berlin Sans FB Demi" pitchFamily="34" charset="0"/>
              </a:rPr>
              <a:t>                           Inverting mode</a:t>
            </a:r>
          </a:p>
        </p:txBody>
      </p:sp>
      <p:pic>
        <p:nvPicPr>
          <p:cNvPr id="5" name="Picture 4">
            <a:extLst>
              <a:ext uri="{FF2B5EF4-FFF2-40B4-BE49-F238E27FC236}">
                <a16:creationId xmlns:a16="http://schemas.microsoft.com/office/drawing/2014/main" id="{76EA7619-D64C-4660-B8CD-FDA682E86054}"/>
              </a:ext>
            </a:extLst>
          </p:cNvPr>
          <p:cNvPicPr>
            <a:picLocks noChangeAspect="1"/>
          </p:cNvPicPr>
          <p:nvPr/>
        </p:nvPicPr>
        <p:blipFill>
          <a:blip r:embed="rId2"/>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AE23D2E7-7AC6-4A6C-BAEF-73401ED994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716" y="2247280"/>
            <a:ext cx="11332567" cy="2970084"/>
          </a:xfrm>
          <a:prstGeom prst="rect">
            <a:avLst/>
          </a:prstGeom>
        </p:spPr>
      </p:pic>
      <p:sp>
        <p:nvSpPr>
          <p:cNvPr id="8" name="Title 1">
            <a:extLst>
              <a:ext uri="{FF2B5EF4-FFF2-40B4-BE49-F238E27FC236}">
                <a16:creationId xmlns:a16="http://schemas.microsoft.com/office/drawing/2014/main" id="{1C2A1029-7C9B-46F1-8396-7528E921C8C9}"/>
              </a:ext>
            </a:extLst>
          </p:cNvPr>
          <p:cNvSpPr txBox="1">
            <a:spLocks/>
          </p:cNvSpPr>
          <p:nvPr/>
        </p:nvSpPr>
        <p:spPr>
          <a:xfrm>
            <a:off x="335360" y="836714"/>
            <a:ext cx="11472597" cy="1249304"/>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sng" strike="noStrike" kern="1200" cap="none" spc="0" normalizeH="0" baseline="0" noProof="0" dirty="0">
                <a:ln>
                  <a:noFill/>
                </a:ln>
                <a:solidFill>
                  <a:srgbClr val="FFC000"/>
                </a:solidFill>
                <a:effectLst/>
                <a:uLnTx/>
                <a:uFillTx/>
                <a:latin typeface="Rockwell" panose="02060603020205020403" pitchFamily="18" charset="0"/>
                <a:ea typeface="+mj-ea"/>
                <a:cs typeface="+mj-cs"/>
              </a:rPr>
              <a:t>Non-Inverted PWM</a:t>
            </a:r>
          </a:p>
        </p:txBody>
      </p:sp>
      <p:pic>
        <p:nvPicPr>
          <p:cNvPr id="4" name="Picture 3">
            <a:extLst>
              <a:ext uri="{FF2B5EF4-FFF2-40B4-BE49-F238E27FC236}">
                <a16:creationId xmlns:a16="http://schemas.microsoft.com/office/drawing/2014/main" id="{518CBE72-908D-4928-9FCA-0D69388D48C8}"/>
              </a:ext>
            </a:extLst>
          </p:cNvPr>
          <p:cNvPicPr>
            <a:picLocks noChangeAspect="1"/>
          </p:cNvPicPr>
          <p:nvPr/>
        </p:nvPicPr>
        <p:blipFill>
          <a:blip r:embed="rId3"/>
          <a:stretch>
            <a:fillRect/>
          </a:stretch>
        </p:blipFill>
        <p:spPr>
          <a:xfrm>
            <a:off x="11214307" y="111540"/>
            <a:ext cx="888585" cy="888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016" y="2286360"/>
            <a:ext cx="11379941" cy="2970000"/>
          </a:xfrm>
          <a:prstGeom prst="rect">
            <a:avLst/>
          </a:prstGeom>
        </p:spPr>
      </p:pic>
      <p:sp>
        <p:nvSpPr>
          <p:cNvPr id="6" name="Title 1">
            <a:extLst>
              <a:ext uri="{FF2B5EF4-FFF2-40B4-BE49-F238E27FC236}">
                <a16:creationId xmlns:a16="http://schemas.microsoft.com/office/drawing/2014/main" id="{07DCE964-0E05-4647-A7CA-0432E95B4A52}"/>
              </a:ext>
            </a:extLst>
          </p:cNvPr>
          <p:cNvSpPr txBox="1">
            <a:spLocks/>
          </p:cNvSpPr>
          <p:nvPr/>
        </p:nvSpPr>
        <p:spPr>
          <a:xfrm>
            <a:off x="335360" y="836714"/>
            <a:ext cx="11472597" cy="1249304"/>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sng" strike="noStrike" kern="1200" cap="none" spc="0" normalizeH="0" baseline="0" noProof="0" dirty="0">
                <a:ln>
                  <a:noFill/>
                </a:ln>
                <a:solidFill>
                  <a:srgbClr val="FFC000"/>
                </a:solidFill>
                <a:effectLst/>
                <a:uLnTx/>
                <a:uFillTx/>
                <a:latin typeface="Rockwell" panose="02060603020205020403" pitchFamily="18" charset="0"/>
                <a:ea typeface="+mj-ea"/>
                <a:cs typeface="+mj-cs"/>
              </a:rPr>
              <a:t>Inverted PWM</a:t>
            </a:r>
          </a:p>
        </p:txBody>
      </p:sp>
      <p:pic>
        <p:nvPicPr>
          <p:cNvPr id="4" name="Picture 3">
            <a:extLst>
              <a:ext uri="{FF2B5EF4-FFF2-40B4-BE49-F238E27FC236}">
                <a16:creationId xmlns:a16="http://schemas.microsoft.com/office/drawing/2014/main" id="{90A695FE-94A2-4404-BE1C-130AA8980B00}"/>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79214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182210C-9650-4FEC-923B-89A49BF157D8}"/>
              </a:ext>
            </a:extLst>
          </p:cNvPr>
          <p:cNvGrpSpPr/>
          <p:nvPr/>
        </p:nvGrpSpPr>
        <p:grpSpPr>
          <a:xfrm>
            <a:off x="0" y="1320708"/>
            <a:ext cx="12192001" cy="5546101"/>
            <a:chOff x="-1" y="1357409"/>
            <a:chExt cx="12192001" cy="4917518"/>
          </a:xfrm>
        </p:grpSpPr>
        <p:sp>
          <p:nvSpPr>
            <p:cNvPr id="7" name="Rectangle: Single Corner Snipped 6">
              <a:extLst>
                <a:ext uri="{FF2B5EF4-FFF2-40B4-BE49-F238E27FC236}">
                  <a16:creationId xmlns:a16="http://schemas.microsoft.com/office/drawing/2014/main" id="{E0C8F5BB-2110-41D7-B57F-66DD0179962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8" name="Rectangle: Single Corner Snipped 7">
              <a:extLst>
                <a:ext uri="{FF2B5EF4-FFF2-40B4-BE49-F238E27FC236}">
                  <a16:creationId xmlns:a16="http://schemas.microsoft.com/office/drawing/2014/main" id="{5AE15F1C-BA29-48F2-ABE7-F44498ECF4F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 Placeholder 2"/>
          <p:cNvSpPr>
            <a:spLocks noGrp="1"/>
          </p:cNvSpPr>
          <p:nvPr>
            <p:ph type="body" idx="1"/>
          </p:nvPr>
        </p:nvSpPr>
        <p:spPr>
          <a:xfrm>
            <a:off x="618073" y="3185440"/>
            <a:ext cx="10369152" cy="1800200"/>
          </a:xfrm>
        </p:spPr>
        <p:txBody>
          <a:bodyPr>
            <a:noAutofit/>
          </a:bodyPr>
          <a:lstStyle/>
          <a:p>
            <a:pPr algn="just">
              <a:buFont typeface="Arial" pitchFamily="34" charset="0"/>
              <a:buChar char="•"/>
            </a:pPr>
            <a:r>
              <a:rPr lang="en-IN" sz="1800" dirty="0">
                <a:latin typeface="Berlin Sans FB Demi" pitchFamily="34" charset="0"/>
              </a:rPr>
              <a:t>In non-inverting Compare Output mode, the Output Compare (OC0x) is cleared on the compare match between TCNT0 and OCR0x, and set at BOTTOM.</a:t>
            </a:r>
          </a:p>
          <a:p>
            <a:pPr algn="just">
              <a:buFont typeface="Arial" pitchFamily="34" charset="0"/>
              <a:buChar char="•"/>
            </a:pPr>
            <a:r>
              <a:rPr lang="en-IN" sz="1800" dirty="0">
                <a:latin typeface="Berlin Sans FB Demi" pitchFamily="34" charset="0"/>
              </a:rPr>
              <a:t>In inverting Compare Output mode, the output is set on compare match and cleared at BOTTOM.</a:t>
            </a:r>
          </a:p>
        </p:txBody>
      </p:sp>
      <p:pic>
        <p:nvPicPr>
          <p:cNvPr id="4" name="Picture 2"/>
          <p:cNvPicPr>
            <a:picLocks noChangeAspect="1" noChangeArrowheads="1"/>
          </p:cNvPicPr>
          <p:nvPr/>
        </p:nvPicPr>
        <p:blipFill>
          <a:blip r:embed="rId2" cstate="print"/>
          <a:srcRect l="24351" t="32484" r="23626" b="37985"/>
          <a:stretch>
            <a:fillRect/>
          </a:stretch>
        </p:blipFill>
        <p:spPr bwMode="auto">
          <a:xfrm>
            <a:off x="576508" y="246714"/>
            <a:ext cx="11130836" cy="2664296"/>
          </a:xfrm>
          <a:prstGeom prst="rect">
            <a:avLst/>
          </a:prstGeom>
          <a:noFill/>
          <a:ln w="9525">
            <a:noFill/>
            <a:miter lim="800000"/>
            <a:headEnd/>
            <a:tailEnd/>
          </a:ln>
        </p:spPr>
      </p:pic>
      <p:sp>
        <p:nvSpPr>
          <p:cNvPr id="5" name="Rectangle 4"/>
          <p:cNvSpPr/>
          <p:nvPr/>
        </p:nvSpPr>
        <p:spPr>
          <a:xfrm>
            <a:off x="477078" y="5210053"/>
            <a:ext cx="9409045" cy="1384995"/>
          </a:xfrm>
          <a:prstGeom prst="rect">
            <a:avLst/>
          </a:prstGeom>
        </p:spPr>
        <p:txBody>
          <a:bodyPr wrap="square">
            <a:spAutoFit/>
          </a:bodyPr>
          <a:lstStyle/>
          <a:p>
            <a:pPr fontAlgn="base"/>
            <a:r>
              <a:rPr lang="en-IN" sz="2800" b="1" dirty="0">
                <a:solidFill>
                  <a:srgbClr val="FFC000"/>
                </a:solidFill>
                <a:latin typeface="Berlin Sans FB Demi" pitchFamily="34" charset="0"/>
              </a:rPr>
              <a:t>Toggle Mode - </a:t>
            </a:r>
            <a:r>
              <a:rPr lang="en-IN" sz="2800" dirty="0">
                <a:solidFill>
                  <a:schemeClr val="bg1"/>
                </a:solidFill>
                <a:latin typeface="Berlin Sans FB Demi" pitchFamily="34" charset="0"/>
              </a:rPr>
              <a:t>In this mode, the output toggles whenever there is a compare match. If the output is high, it becomes low, and vice-versa.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445" y="1916832"/>
            <a:ext cx="10058400" cy="4050792"/>
          </a:xfrm>
        </p:spPr>
        <p:txBody>
          <a:bodyPr/>
          <a:lstStyle/>
          <a:p>
            <a:r>
              <a:rPr lang="en-IN" dirty="0">
                <a:solidFill>
                  <a:srgbClr val="FFC000"/>
                </a:solidFill>
                <a:latin typeface="Berlin Sans FB Demi" pitchFamily="34" charset="0"/>
              </a:rPr>
              <a:t>DUTY CYCLE</a:t>
            </a:r>
          </a:p>
          <a:p>
            <a:pPr marL="0" indent="0">
              <a:buNone/>
            </a:pPr>
            <a:r>
              <a:rPr lang="en-IN" dirty="0"/>
              <a:t>    </a:t>
            </a:r>
            <a:r>
              <a:rPr lang="en-IN" dirty="0">
                <a:latin typeface="Berlin Sans FB Demi" pitchFamily="34" charset="0"/>
              </a:rPr>
              <a:t>Non- inverted Mode:</a:t>
            </a:r>
          </a:p>
          <a:p>
            <a:pPr marL="0" indent="0">
              <a:buNone/>
            </a:pPr>
            <a:endParaRPr lang="en-IN" dirty="0"/>
          </a:p>
          <a:p>
            <a:pPr marL="0" indent="0">
              <a:buNone/>
            </a:pPr>
            <a:endParaRPr lang="en-IN" dirty="0"/>
          </a:p>
          <a:p>
            <a:pPr marL="0" indent="0">
              <a:buNone/>
            </a:pPr>
            <a:r>
              <a:rPr lang="en-IN" dirty="0"/>
              <a:t>    </a:t>
            </a:r>
            <a:r>
              <a:rPr lang="en-IN" dirty="0">
                <a:latin typeface="Berlin Sans FB Demi" pitchFamily="34" charset="0"/>
              </a:rPr>
              <a:t>Inverted Mode: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8242" y="2954784"/>
            <a:ext cx="4048691" cy="8954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6708" y="4547586"/>
            <a:ext cx="4048691" cy="790685"/>
          </a:xfrm>
          <a:prstGeom prst="rect">
            <a:avLst/>
          </a:prstGeom>
        </p:spPr>
      </p:pic>
      <p:sp>
        <p:nvSpPr>
          <p:cNvPr id="8" name="Title 1">
            <a:extLst>
              <a:ext uri="{FF2B5EF4-FFF2-40B4-BE49-F238E27FC236}">
                <a16:creationId xmlns:a16="http://schemas.microsoft.com/office/drawing/2014/main" id="{EAE4F5EC-C0CC-4B12-A612-F0574606A0B6}"/>
              </a:ext>
            </a:extLst>
          </p:cNvPr>
          <p:cNvSpPr>
            <a:spLocks noGrp="1"/>
          </p:cNvSpPr>
          <p:nvPr>
            <p:ph type="title"/>
          </p:nvPr>
        </p:nvSpPr>
        <p:spPr>
          <a:xfrm>
            <a:off x="409010" y="595521"/>
            <a:ext cx="10972800" cy="1143000"/>
          </a:xfrm>
        </p:spPr>
        <p:txBody>
          <a:bodyPr>
            <a:normAutofit/>
          </a:bodyPr>
          <a:lstStyle/>
          <a:p>
            <a:r>
              <a:rPr lang="en-IN" sz="4000" u="sng" dirty="0">
                <a:solidFill>
                  <a:srgbClr val="FFC000"/>
                </a:solidFill>
                <a:latin typeface="Rockwell" panose="02060603020205020403" pitchFamily="18" charset="0"/>
              </a:rPr>
              <a:t>Characteristics Of Generated Wave:</a:t>
            </a:r>
          </a:p>
        </p:txBody>
      </p:sp>
      <p:pic>
        <p:nvPicPr>
          <p:cNvPr id="6" name="Picture 5">
            <a:extLst>
              <a:ext uri="{FF2B5EF4-FFF2-40B4-BE49-F238E27FC236}">
                <a16:creationId xmlns:a16="http://schemas.microsoft.com/office/drawing/2014/main" id="{53EE6DEA-4832-4D7E-9431-463EDDBC576E}"/>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9467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Downloads\Genesis '15\ARDUINO_pinout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3" y="110836"/>
            <a:ext cx="10770782" cy="662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3" y="443883"/>
            <a:ext cx="9985108" cy="615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79947" y="230384"/>
            <a:ext cx="8832106" cy="579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189F5267-07C9-44D0-B7AC-89E3DE69A620}"/>
              </a:ext>
            </a:extLst>
          </p:cNvPr>
          <p:cNvSpPr txBox="1"/>
          <p:nvPr/>
        </p:nvSpPr>
        <p:spPr>
          <a:xfrm>
            <a:off x="3497574" y="6227506"/>
            <a:ext cx="4957893" cy="400110"/>
          </a:xfrm>
          <a:prstGeom prst="rect">
            <a:avLst/>
          </a:prstGeom>
          <a:noFill/>
        </p:spPr>
        <p:txBody>
          <a:bodyPr wrap="square" rtlCol="0">
            <a:spAutoFit/>
          </a:bodyPr>
          <a:lstStyle/>
          <a:p>
            <a:r>
              <a:rPr lang="en-IN" sz="2000" dirty="0">
                <a:solidFill>
                  <a:schemeClr val="bg1">
                    <a:lumMod val="95000"/>
                  </a:schemeClr>
                </a:solidFill>
                <a:latin typeface="Nueva Std"/>
              </a:rPr>
              <a:t>Fig showing pulses with different duty cycle</a:t>
            </a:r>
          </a:p>
        </p:txBody>
      </p:sp>
      <p:pic>
        <p:nvPicPr>
          <p:cNvPr id="4" name="Picture 3">
            <a:extLst>
              <a:ext uri="{FF2B5EF4-FFF2-40B4-BE49-F238E27FC236}">
                <a16:creationId xmlns:a16="http://schemas.microsoft.com/office/drawing/2014/main" id="{1AA33C31-E189-4A06-9432-F0057BCAE632}"/>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50780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IN" sz="4400" u="sng" dirty="0">
                <a:solidFill>
                  <a:srgbClr val="FFC000"/>
                </a:solidFill>
                <a:latin typeface="Rockwell" panose="02060603020205020403" pitchFamily="18" charset="0"/>
              </a:rPr>
              <a:t>Fast PWM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3319" y="1649456"/>
            <a:ext cx="489734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A5279D0C-DEB1-4C79-9299-C2E90542EB96}"/>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64891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42" y="664822"/>
            <a:ext cx="8683348" cy="1143000"/>
          </a:xfrm>
        </p:spPr>
        <p:txBody>
          <a:bodyPr>
            <a:normAutofit/>
          </a:bodyPr>
          <a:lstStyle/>
          <a:p>
            <a:r>
              <a:rPr lang="en-US" sz="4000" b="1" u="sng" dirty="0">
                <a:solidFill>
                  <a:srgbClr val="FFC000"/>
                </a:solidFill>
                <a:latin typeface="Rockwell" panose="02060603020205020403" pitchFamily="18" charset="0"/>
              </a:rPr>
              <a:t>Applications of PWM:</a:t>
            </a:r>
          </a:p>
        </p:txBody>
      </p:sp>
      <p:sp>
        <p:nvSpPr>
          <p:cNvPr id="3" name="Content Placeholder 2"/>
          <p:cNvSpPr>
            <a:spLocks noGrp="1"/>
          </p:cNvSpPr>
          <p:nvPr>
            <p:ph idx="1"/>
          </p:nvPr>
        </p:nvSpPr>
        <p:spPr>
          <a:xfrm>
            <a:off x="898129" y="1904726"/>
            <a:ext cx="8534400" cy="3474720"/>
          </a:xfrm>
          <a:prstGeom prst="rect">
            <a:avLst/>
          </a:prstGeom>
        </p:spPr>
        <p:txBody>
          <a:bodyPr/>
          <a:lstStyle/>
          <a:p>
            <a:r>
              <a:rPr lang="en-US" sz="3200" dirty="0">
                <a:latin typeface="Nueva Std"/>
              </a:rPr>
              <a:t>Control DC motor’s speed.</a:t>
            </a:r>
          </a:p>
          <a:p>
            <a:r>
              <a:rPr lang="en-US" sz="3200" dirty="0">
                <a:latin typeface="Nueva Std"/>
              </a:rPr>
              <a:t>Control a Servo motor’s Orientation.</a:t>
            </a:r>
          </a:p>
          <a:p>
            <a:pPr>
              <a:buNone/>
            </a:pPr>
            <a:endParaRPr lang="en-US" dirty="0"/>
          </a:p>
          <a:p>
            <a:endParaRPr lang="en-US" dirty="0"/>
          </a:p>
        </p:txBody>
      </p:sp>
      <p:pic>
        <p:nvPicPr>
          <p:cNvPr id="4" name="Picture 3">
            <a:extLst>
              <a:ext uri="{FF2B5EF4-FFF2-40B4-BE49-F238E27FC236}">
                <a16:creationId xmlns:a16="http://schemas.microsoft.com/office/drawing/2014/main" id="{44F19E8E-8254-4350-8A39-867F0534781A}"/>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8734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62CD-00E1-4679-9AD9-265CAF7FBEC4}"/>
              </a:ext>
            </a:extLst>
          </p:cNvPr>
          <p:cNvSpPr>
            <a:spLocks noGrp="1"/>
          </p:cNvSpPr>
          <p:nvPr>
            <p:ph type="title"/>
          </p:nvPr>
        </p:nvSpPr>
        <p:spPr>
          <a:xfrm>
            <a:off x="1069848" y="484632"/>
            <a:ext cx="10058400" cy="1175492"/>
          </a:xfrm>
        </p:spPr>
        <p:txBody>
          <a:bodyPr>
            <a:normAutofit/>
          </a:bodyPr>
          <a:lstStyle/>
          <a:p>
            <a:r>
              <a:rPr lang="en-US" sz="4000" u="sng" dirty="0">
                <a:solidFill>
                  <a:srgbClr val="FFC000"/>
                </a:solidFill>
                <a:latin typeface="Rockwell" panose="02060603020205020403" pitchFamily="18" charset="0"/>
              </a:rPr>
              <a:t>Code and task : Fading an LED</a:t>
            </a:r>
          </a:p>
        </p:txBody>
      </p:sp>
      <p:sp>
        <p:nvSpPr>
          <p:cNvPr id="3" name="Content Placeholder 2">
            <a:extLst>
              <a:ext uri="{FF2B5EF4-FFF2-40B4-BE49-F238E27FC236}">
                <a16:creationId xmlns:a16="http://schemas.microsoft.com/office/drawing/2014/main" id="{8510CD3C-0228-4018-8995-76538A161474}"/>
              </a:ext>
            </a:extLst>
          </p:cNvPr>
          <p:cNvSpPr>
            <a:spLocks noGrp="1"/>
          </p:cNvSpPr>
          <p:nvPr>
            <p:ph idx="1"/>
          </p:nvPr>
        </p:nvSpPr>
        <p:spPr>
          <a:xfrm>
            <a:off x="310644" y="1628002"/>
            <a:ext cx="5785341" cy="4628458"/>
          </a:xfrm>
        </p:spPr>
        <p:txBody>
          <a:bodyPr>
            <a:normAutofit fontScale="92500"/>
          </a:bodyPr>
          <a:lstStyle/>
          <a:p>
            <a:pPr marL="0" indent="0">
              <a:lnSpc>
                <a:spcPct val="120000"/>
              </a:lnSpc>
              <a:buNone/>
            </a:pPr>
            <a:r>
              <a:rPr lang="en-US" sz="2000" b="1" dirty="0">
                <a:latin typeface="Consolas" panose="020B0609020204030204" pitchFamily="49" charset="0"/>
                <a:cs typeface="Courier New" panose="02070309020205020404" pitchFamily="49" charset="0"/>
              </a:rPr>
              <a:t>#include&lt;</a:t>
            </a:r>
            <a:r>
              <a:rPr lang="en-US" sz="2000" b="1" dirty="0" err="1">
                <a:latin typeface="Consolas" panose="020B0609020204030204" pitchFamily="49" charset="0"/>
                <a:cs typeface="Courier New" panose="02070309020205020404" pitchFamily="49" charset="0"/>
              </a:rPr>
              <a:t>avr</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io.h</a:t>
            </a:r>
            <a:r>
              <a:rPr lang="en-US" sz="2000" b="1" dirty="0">
                <a:latin typeface="Consolas" panose="020B0609020204030204" pitchFamily="49" charset="0"/>
                <a:cs typeface="Courier New" panose="02070309020205020404" pitchFamily="49" charset="0"/>
              </a:rPr>
              <a:t>&gt;</a:t>
            </a:r>
          </a:p>
          <a:p>
            <a:pPr marL="0" indent="0">
              <a:lnSpc>
                <a:spcPct val="120000"/>
              </a:lnSpc>
              <a:buNone/>
            </a:pPr>
            <a:r>
              <a:rPr lang="en-US" sz="2000" b="1" dirty="0">
                <a:latin typeface="Consolas" panose="020B0609020204030204" pitchFamily="49" charset="0"/>
                <a:cs typeface="Courier New" panose="02070309020205020404" pitchFamily="49" charset="0"/>
              </a:rPr>
              <a:t>#include&lt;</a:t>
            </a:r>
            <a:r>
              <a:rPr lang="en-US" sz="2000" b="1" dirty="0" err="1">
                <a:latin typeface="Consolas" panose="020B0609020204030204" pitchFamily="49" charset="0"/>
                <a:cs typeface="Courier New" panose="02070309020205020404" pitchFamily="49" charset="0"/>
              </a:rPr>
              <a:t>util</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delay.h</a:t>
            </a:r>
            <a:r>
              <a:rPr lang="en-US" sz="2000" b="1" dirty="0">
                <a:latin typeface="Consolas" panose="020B0609020204030204" pitchFamily="49" charset="0"/>
                <a:cs typeface="Courier New" panose="02070309020205020404" pitchFamily="49" charset="0"/>
              </a:rPr>
              <a:t>&gt;</a:t>
            </a:r>
          </a:p>
          <a:p>
            <a:pPr marL="0" indent="0">
              <a:lnSpc>
                <a:spcPct val="120000"/>
              </a:lnSpc>
              <a:buNone/>
            </a:pPr>
            <a:r>
              <a:rPr lang="en-US" sz="2000" b="1" dirty="0" err="1">
                <a:latin typeface="Consolas" panose="020B0609020204030204" pitchFamily="49" charset="0"/>
                <a:cs typeface="Courier New" panose="02070309020205020404" pitchFamily="49" charset="0"/>
              </a:rPr>
              <a:t>int</a:t>
            </a:r>
            <a:r>
              <a:rPr lang="en-US" sz="2000" b="1" dirty="0">
                <a:latin typeface="Consolas" panose="020B0609020204030204" pitchFamily="49" charset="0"/>
                <a:cs typeface="Courier New" panose="02070309020205020404" pitchFamily="49" charset="0"/>
              </a:rPr>
              <a:t> main()</a:t>
            </a:r>
          </a:p>
          <a:p>
            <a:pPr marL="0" indent="0">
              <a:lnSpc>
                <a:spcPct val="120000"/>
              </a:lnSpc>
              <a:buNone/>
            </a:pPr>
            <a:r>
              <a:rPr lang="en-US" sz="2000" b="1" dirty="0">
                <a:latin typeface="Consolas" panose="020B0609020204030204" pitchFamily="49" charset="0"/>
                <a:cs typeface="Courier New" panose="02070309020205020404" pitchFamily="49" charset="0"/>
              </a:rPr>
              <a:t>{</a:t>
            </a:r>
          </a:p>
          <a:p>
            <a:pPr marL="0" indent="0">
              <a:lnSpc>
                <a:spcPct val="120000"/>
              </a:lnSpc>
              <a:buNone/>
            </a:pPr>
            <a:r>
              <a:rPr lang="en-US" sz="2000" b="1" dirty="0">
                <a:latin typeface="Consolas" panose="020B0609020204030204" pitchFamily="49" charset="0"/>
                <a:cs typeface="Courier New" panose="02070309020205020404" pitchFamily="49" charset="0"/>
              </a:rPr>
              <a:t>DDRD|=0b01000000; TCCR0A|=(1&lt;&lt;COM0A1)|(1&lt;&lt;WGM01)|(1&lt;&lt;WGM00);</a:t>
            </a:r>
          </a:p>
          <a:p>
            <a:pPr marL="0" indent="0">
              <a:lnSpc>
                <a:spcPct val="120000"/>
              </a:lnSpc>
              <a:buNone/>
            </a:pPr>
            <a:r>
              <a:rPr lang="en-US" sz="2000" b="1" dirty="0">
                <a:latin typeface="Consolas" panose="020B0609020204030204" pitchFamily="49" charset="0"/>
                <a:cs typeface="Courier New" panose="02070309020205020404" pitchFamily="49" charset="0"/>
              </a:rPr>
              <a:t>// non inverter mode and fast </a:t>
            </a:r>
            <a:r>
              <a:rPr lang="en-US" sz="2000" b="1" dirty="0" err="1">
                <a:latin typeface="Consolas" panose="020B0609020204030204" pitchFamily="49" charset="0"/>
                <a:cs typeface="Courier New" panose="02070309020205020404" pitchFamily="49" charset="0"/>
              </a:rPr>
              <a:t>pwm</a:t>
            </a:r>
            <a:endParaRPr lang="en-US" sz="2000" b="1" dirty="0">
              <a:latin typeface="Consolas" panose="020B0609020204030204" pitchFamily="49" charset="0"/>
              <a:cs typeface="Courier New" panose="02070309020205020404" pitchFamily="49" charset="0"/>
            </a:endParaRPr>
          </a:p>
          <a:p>
            <a:pPr marL="0" indent="0">
              <a:lnSpc>
                <a:spcPct val="120000"/>
              </a:lnSpc>
              <a:buNone/>
            </a:pPr>
            <a:r>
              <a:rPr lang="en-US" sz="2000" b="1" dirty="0">
                <a:latin typeface="Consolas" panose="020B0609020204030204" pitchFamily="49" charset="0"/>
                <a:cs typeface="Courier New" panose="02070309020205020404" pitchFamily="49" charset="0"/>
              </a:rPr>
              <a:t>TCCR0B|=(1&lt;&lt;CS00);</a:t>
            </a:r>
          </a:p>
          <a:p>
            <a:pPr marL="0" indent="0">
              <a:lnSpc>
                <a:spcPct val="120000"/>
              </a:lnSpc>
              <a:buNone/>
            </a:pPr>
            <a:r>
              <a:rPr lang="en-US" sz="2000" b="1" dirty="0">
                <a:latin typeface="Consolas" panose="020B0609020204030204" pitchFamily="49" charset="0"/>
                <a:cs typeface="Courier New" panose="02070309020205020404" pitchFamily="49" charset="0"/>
              </a:rPr>
              <a:t>//prescaler1</a:t>
            </a:r>
          </a:p>
          <a:p>
            <a:pPr marL="0" indent="0">
              <a:buNone/>
            </a:pPr>
            <a:r>
              <a:rPr lang="en-US" sz="1600" b="1" dirty="0">
                <a:latin typeface="Consolas" panose="020B0609020204030204" pitchFamily="49" charset="0"/>
                <a:cs typeface="Calibri Light" panose="020F0302020204030204" pitchFamily="34" charset="0"/>
              </a:rPr>
              <a:t>  </a:t>
            </a:r>
          </a:p>
        </p:txBody>
      </p:sp>
      <p:sp>
        <p:nvSpPr>
          <p:cNvPr id="4" name="Content Placeholder 2">
            <a:extLst>
              <a:ext uri="{FF2B5EF4-FFF2-40B4-BE49-F238E27FC236}">
                <a16:creationId xmlns:a16="http://schemas.microsoft.com/office/drawing/2014/main" id="{75C0B828-C647-4540-A0C7-3695926640E6}"/>
              </a:ext>
            </a:extLst>
          </p:cNvPr>
          <p:cNvSpPr txBox="1">
            <a:spLocks/>
          </p:cNvSpPr>
          <p:nvPr/>
        </p:nvSpPr>
        <p:spPr>
          <a:xfrm>
            <a:off x="6338303" y="1550482"/>
            <a:ext cx="4474128" cy="44991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while(1)</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for(int </a:t>
            </a:r>
            <a:r>
              <a:rPr lang="en-US" sz="1900" b="1" dirty="0" err="1">
                <a:latin typeface="Consolas" panose="020B0609020204030204" pitchFamily="49" charset="0"/>
                <a:cs typeface="Courier New" panose="02070309020205020404" pitchFamily="49" charset="0"/>
              </a:rPr>
              <a:t>i</a:t>
            </a:r>
            <a:r>
              <a:rPr lang="en-US" sz="1900" b="1" dirty="0">
                <a:latin typeface="Consolas" panose="020B0609020204030204" pitchFamily="49" charset="0"/>
                <a:cs typeface="Courier New" panose="02070309020205020404" pitchFamily="49" charset="0"/>
              </a:rPr>
              <a:t>=0;i&lt;=255;i++)</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{OCR0A=</a:t>
            </a:r>
            <a:r>
              <a:rPr lang="en-US" sz="1900" b="1" dirty="0" err="1">
                <a:latin typeface="Consolas" panose="020B0609020204030204" pitchFamily="49" charset="0"/>
                <a:cs typeface="Courier New" panose="02070309020205020404" pitchFamily="49" charset="0"/>
              </a:rPr>
              <a:t>i</a:t>
            </a:r>
            <a:r>
              <a:rPr lang="en-US" sz="1900" b="1" dirty="0">
                <a:latin typeface="Consolas" panose="020B0609020204030204" pitchFamily="49" charset="0"/>
                <a:cs typeface="Courier New" panose="02070309020205020404" pitchFamily="49" charset="0"/>
              </a:rPr>
              <a:t>;</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_</a:t>
            </a:r>
            <a:r>
              <a:rPr lang="en-US" sz="1900" b="1" dirty="0" err="1">
                <a:latin typeface="Consolas" panose="020B0609020204030204" pitchFamily="49" charset="0"/>
                <a:cs typeface="Courier New" panose="02070309020205020404" pitchFamily="49" charset="0"/>
              </a:rPr>
              <a:t>delay_ms</a:t>
            </a:r>
            <a:r>
              <a:rPr lang="en-US" sz="1900" b="1" dirty="0">
                <a:latin typeface="Consolas" panose="020B0609020204030204" pitchFamily="49" charset="0"/>
                <a:cs typeface="Courier New" panose="02070309020205020404" pitchFamily="49" charset="0"/>
              </a:rPr>
              <a:t>(10);</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for(int </a:t>
            </a:r>
            <a:r>
              <a:rPr lang="en-US" sz="1900" b="1" dirty="0" err="1">
                <a:latin typeface="Consolas" panose="020B0609020204030204" pitchFamily="49" charset="0"/>
                <a:cs typeface="Courier New" panose="02070309020205020404" pitchFamily="49" charset="0"/>
              </a:rPr>
              <a:t>i</a:t>
            </a:r>
            <a:r>
              <a:rPr lang="en-US" sz="1900" b="1" dirty="0">
                <a:latin typeface="Consolas" panose="020B0609020204030204" pitchFamily="49" charset="0"/>
                <a:cs typeface="Courier New" panose="02070309020205020404" pitchFamily="49" charset="0"/>
              </a:rPr>
              <a:t>=255;i&gt;0;i--)</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{OCR0A=</a:t>
            </a:r>
            <a:r>
              <a:rPr lang="en-US" sz="1900" b="1" dirty="0" err="1">
                <a:latin typeface="Consolas" panose="020B0609020204030204" pitchFamily="49" charset="0"/>
                <a:cs typeface="Courier New" panose="02070309020205020404" pitchFamily="49" charset="0"/>
              </a:rPr>
              <a:t>i</a:t>
            </a:r>
            <a:r>
              <a:rPr lang="en-US" sz="1900" b="1" dirty="0">
                <a:latin typeface="Consolas" panose="020B0609020204030204" pitchFamily="49" charset="0"/>
                <a:cs typeface="Courier New" panose="02070309020205020404" pitchFamily="49" charset="0"/>
              </a:rPr>
              <a:t>;</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_</a:t>
            </a:r>
            <a:r>
              <a:rPr lang="en-US" sz="1900" b="1" dirty="0" err="1">
                <a:latin typeface="Consolas" panose="020B0609020204030204" pitchFamily="49" charset="0"/>
                <a:cs typeface="Courier New" panose="02070309020205020404" pitchFamily="49" charset="0"/>
              </a:rPr>
              <a:t>delay_ms</a:t>
            </a:r>
            <a:r>
              <a:rPr lang="en-US" sz="1900" b="1" dirty="0">
                <a:latin typeface="Consolas" panose="020B0609020204030204" pitchFamily="49" charset="0"/>
                <a:cs typeface="Courier New" panose="02070309020205020404" pitchFamily="49" charset="0"/>
              </a:rPr>
              <a:t>(10);}</a:t>
            </a:r>
          </a:p>
          <a:p>
            <a:pPr marL="0" indent="0">
              <a:lnSpc>
                <a:spcPct val="100000"/>
              </a:lnSpc>
              <a:buFont typeface="Arial" panose="020B0604020202020204" pitchFamily="34" charset="0"/>
              <a:buNone/>
            </a:pPr>
            <a:r>
              <a:rPr lang="en-US" sz="1900" b="1" dirty="0">
                <a:latin typeface="Consolas" panose="020B0609020204030204" pitchFamily="49" charset="0"/>
                <a:cs typeface="Courier New" panose="02070309020205020404" pitchFamily="49" charset="0"/>
              </a:rPr>
              <a:t>  }</a:t>
            </a:r>
          </a:p>
          <a:p>
            <a:pPr marL="0" indent="0">
              <a:buFont typeface="Arial" panose="020B0604020202020204" pitchFamily="34" charset="0"/>
              <a:buNone/>
            </a:pPr>
            <a:r>
              <a:rPr lang="en-US" sz="2100" b="1" dirty="0">
                <a:latin typeface="Consolas" panose="020B0609020204030204" pitchFamily="49" charset="0"/>
                <a:cs typeface="Courier New" panose="02070309020205020404" pitchFamily="49" charset="0"/>
              </a:rPr>
              <a:t>}</a:t>
            </a:r>
          </a:p>
        </p:txBody>
      </p:sp>
      <p:cxnSp>
        <p:nvCxnSpPr>
          <p:cNvPr id="5" name="Straight Connector 4">
            <a:extLst>
              <a:ext uri="{FF2B5EF4-FFF2-40B4-BE49-F238E27FC236}">
                <a16:creationId xmlns:a16="http://schemas.microsoft.com/office/drawing/2014/main" id="{4D8E52D2-E74D-431C-B2D4-A73E7C1727CB}"/>
              </a:ext>
            </a:extLst>
          </p:cNvPr>
          <p:cNvCxnSpPr>
            <a:cxnSpLocks/>
          </p:cNvCxnSpPr>
          <p:nvPr/>
        </p:nvCxnSpPr>
        <p:spPr>
          <a:xfrm>
            <a:off x="6022485" y="1375794"/>
            <a:ext cx="0" cy="484854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3549588-3B0C-467A-B180-D40F96B2430B}"/>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4304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299783" y="2133600"/>
            <a:ext cx="7742289" cy="1828800"/>
          </a:xfrm>
        </p:spPr>
        <p:txBody>
          <a:bodyPr>
            <a:normAutofit/>
          </a:bodyPr>
          <a:lstStyle/>
          <a:p>
            <a:r>
              <a:rPr lang="en-US" sz="8000" dirty="0">
                <a:solidFill>
                  <a:srgbClr val="FFC000"/>
                </a:solidFill>
              </a:rPr>
              <a:t>Interrupts</a:t>
            </a:r>
            <a:endParaRPr lang="en-GB" sz="8000" dirty="0">
              <a:solidFill>
                <a:srgbClr val="FFC0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45</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1026" name="Picture 2" descr="Image result for interrupt">
            <a:extLst>
              <a:ext uri="{FF2B5EF4-FFF2-40B4-BE49-F238E27FC236}">
                <a16:creationId xmlns:a16="http://schemas.microsoft.com/office/drawing/2014/main" id="{9DCA1260-189E-40A2-91C3-405CA7346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162" y="3343745"/>
            <a:ext cx="2886730" cy="340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3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8F1B16-151C-4706-B7AB-6C82759179B6}"/>
              </a:ext>
            </a:extLst>
          </p:cNvPr>
          <p:cNvGrpSpPr/>
          <p:nvPr/>
        </p:nvGrpSpPr>
        <p:grpSpPr>
          <a:xfrm>
            <a:off x="13855" y="1168237"/>
            <a:ext cx="12192001" cy="5707902"/>
            <a:chOff x="-1" y="1357409"/>
            <a:chExt cx="12192001" cy="4917518"/>
          </a:xfrm>
        </p:grpSpPr>
        <p:sp>
          <p:nvSpPr>
            <p:cNvPr id="6" name="Rectangle: Single Corner Snipped 5">
              <a:extLst>
                <a:ext uri="{FF2B5EF4-FFF2-40B4-BE49-F238E27FC236}">
                  <a16:creationId xmlns:a16="http://schemas.microsoft.com/office/drawing/2014/main" id="{EA5E15FB-D00D-43D4-9A1C-FAB2D30D99F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7" name="Rectangle: Single Corner Snipped 6">
              <a:extLst>
                <a:ext uri="{FF2B5EF4-FFF2-40B4-BE49-F238E27FC236}">
                  <a16:creationId xmlns:a16="http://schemas.microsoft.com/office/drawing/2014/main" id="{98CE1539-1444-4D71-B494-B99CFB1447F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B2CBD75-A7FD-4388-BCD9-F6EBFFC1CB38}"/>
              </a:ext>
            </a:extLst>
          </p:cNvPr>
          <p:cNvSpPr>
            <a:spLocks noGrp="1"/>
          </p:cNvSpPr>
          <p:nvPr>
            <p:ph type="sldNum" sz="quarter" idx="12"/>
          </p:nvPr>
        </p:nvSpPr>
        <p:spPr/>
        <p:txBody>
          <a:bodyPr/>
          <a:lstStyle/>
          <a:p>
            <a:fld id="{C263D6C4-4840-40CC-AC84-17E24B3B7BDE}" type="slidenum">
              <a:rPr lang="en-GB" smtClean="0"/>
              <a:pPr/>
              <a:t>46</a:t>
            </a:fld>
            <a:endParaRPr lang="en-GB" dirty="0"/>
          </a:p>
        </p:txBody>
      </p:sp>
      <p:sp>
        <p:nvSpPr>
          <p:cNvPr id="3" name="TextBox 2">
            <a:extLst>
              <a:ext uri="{FF2B5EF4-FFF2-40B4-BE49-F238E27FC236}">
                <a16:creationId xmlns:a16="http://schemas.microsoft.com/office/drawing/2014/main" id="{2F7B09AE-6A5B-4357-B520-72ACFF5E8A1F}"/>
              </a:ext>
            </a:extLst>
          </p:cNvPr>
          <p:cNvSpPr txBox="1"/>
          <p:nvPr/>
        </p:nvSpPr>
        <p:spPr>
          <a:xfrm>
            <a:off x="713509" y="1638360"/>
            <a:ext cx="11076709" cy="4154984"/>
          </a:xfrm>
          <a:prstGeom prst="rect">
            <a:avLst/>
          </a:prstGeom>
          <a:noFill/>
        </p:spPr>
        <p:txBody>
          <a:bodyPr wrap="square" rtlCol="0">
            <a:spAutoFit/>
          </a:bodyPr>
          <a:lstStyle/>
          <a:p>
            <a:r>
              <a:rPr lang="en-IN" sz="2400" dirty="0">
                <a:solidFill>
                  <a:schemeClr val="bg1"/>
                </a:solidFill>
                <a:latin typeface="Bahnschrift" panose="020B0502040204020203" pitchFamily="34" charset="0"/>
              </a:rPr>
              <a:t>You are reading a book , suddenly a courier guy comes and rings the door bell. The bell raises an alert for you , you put a bookmark , go receive the parcel and come back to start reading. </a:t>
            </a:r>
          </a:p>
          <a:p>
            <a:r>
              <a:rPr lang="en-IN" sz="2400" dirty="0">
                <a:solidFill>
                  <a:schemeClr val="bg1"/>
                </a:solidFill>
                <a:latin typeface="Bahnschrift" panose="020B0502040204020203" pitchFamily="34" charset="0"/>
              </a:rPr>
              <a:t>								</a:t>
            </a:r>
            <a:r>
              <a:rPr lang="en-IN" sz="2400" dirty="0">
                <a:solidFill>
                  <a:srgbClr val="00B0F0"/>
                </a:solidFill>
                <a:latin typeface="Bahnschrift" panose="020B0502040204020203" pitchFamily="34" charset="0"/>
              </a:rPr>
              <a:t>---- Situation 1.</a:t>
            </a:r>
          </a:p>
          <a:p>
            <a:endParaRPr lang="en-IN" sz="2400" dirty="0">
              <a:solidFill>
                <a:schemeClr val="bg1"/>
              </a:solidFill>
              <a:latin typeface="Bahnschrift" panose="020B0502040204020203" pitchFamily="34" charset="0"/>
            </a:endParaRPr>
          </a:p>
          <a:p>
            <a:r>
              <a:rPr lang="en-IN" sz="2400" dirty="0">
                <a:solidFill>
                  <a:schemeClr val="bg1"/>
                </a:solidFill>
                <a:latin typeface="Bahnschrift" panose="020B0502040204020203" pitchFamily="34" charset="0"/>
              </a:rPr>
              <a:t>Now , let’s take another situation. You are expecting an important letter delivery but unfortunately your doorbell is not working. So you have to go and check the letter box after say every half n hour.          </a:t>
            </a:r>
          </a:p>
          <a:p>
            <a:r>
              <a:rPr lang="en-IN" sz="2400" dirty="0">
                <a:solidFill>
                  <a:schemeClr val="bg1"/>
                </a:solidFill>
                <a:latin typeface="Bahnschrift" panose="020B0502040204020203" pitchFamily="34" charset="0"/>
              </a:rPr>
              <a:t>								</a:t>
            </a:r>
            <a:r>
              <a:rPr lang="en-IN" sz="2400" dirty="0">
                <a:solidFill>
                  <a:srgbClr val="00B0F0"/>
                </a:solidFill>
                <a:latin typeface="Bahnschrift" panose="020B0502040204020203" pitchFamily="34" charset="0"/>
              </a:rPr>
              <a:t>--- Situation 2.</a:t>
            </a:r>
          </a:p>
          <a:p>
            <a:endParaRPr lang="en-IN" sz="2400" dirty="0">
              <a:solidFill>
                <a:schemeClr val="bg1"/>
              </a:solidFill>
              <a:latin typeface="Bahnschrift" panose="020B0502040204020203" pitchFamily="34" charset="0"/>
            </a:endParaRPr>
          </a:p>
          <a:p>
            <a:endParaRPr lang="en-IN" sz="2400" dirty="0">
              <a:solidFill>
                <a:schemeClr val="bg1"/>
              </a:solidFill>
              <a:latin typeface="Bahnschrift" panose="020B0502040204020203" pitchFamily="34" charset="0"/>
            </a:endParaRPr>
          </a:p>
        </p:txBody>
      </p:sp>
      <p:sp>
        <p:nvSpPr>
          <p:cNvPr id="4" name="Rectangle 3">
            <a:extLst>
              <a:ext uri="{FF2B5EF4-FFF2-40B4-BE49-F238E27FC236}">
                <a16:creationId xmlns:a16="http://schemas.microsoft.com/office/drawing/2014/main" id="{5192C833-9757-4F49-9D66-40E4663F7CDC}"/>
              </a:ext>
            </a:extLst>
          </p:cNvPr>
          <p:cNvSpPr/>
          <p:nvPr/>
        </p:nvSpPr>
        <p:spPr>
          <a:xfrm>
            <a:off x="533400" y="542925"/>
            <a:ext cx="9092554" cy="584775"/>
          </a:xfrm>
          <a:prstGeom prst="rect">
            <a:avLst/>
          </a:prstGeom>
        </p:spPr>
        <p:txBody>
          <a:bodyPr wrap="none">
            <a:spAutoFit/>
          </a:bodyPr>
          <a:lstStyle/>
          <a:p>
            <a:r>
              <a:rPr lang="en-IN" sz="3200" b="1" dirty="0">
                <a:solidFill>
                  <a:srgbClr val="FFC000"/>
                </a:solidFill>
                <a:latin typeface="Bahnschrift" panose="020B0502040204020203" pitchFamily="34" charset="0"/>
              </a:rPr>
              <a:t>Let us think of a very common real world situation</a:t>
            </a:r>
          </a:p>
        </p:txBody>
      </p:sp>
      <p:pic>
        <p:nvPicPr>
          <p:cNvPr id="8" name="Picture 7">
            <a:extLst>
              <a:ext uri="{FF2B5EF4-FFF2-40B4-BE49-F238E27FC236}">
                <a16:creationId xmlns:a16="http://schemas.microsoft.com/office/drawing/2014/main" id="{7D34B118-C577-49BF-B2A3-C49626464A8E}"/>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1071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A0561C-FEA1-4710-A128-925A5FC32B72}"/>
              </a:ext>
            </a:extLst>
          </p:cNvPr>
          <p:cNvGrpSpPr/>
          <p:nvPr/>
        </p:nvGrpSpPr>
        <p:grpSpPr>
          <a:xfrm>
            <a:off x="13855" y="1012508"/>
            <a:ext cx="12192001" cy="5863631"/>
            <a:chOff x="-1" y="1357409"/>
            <a:chExt cx="12192001" cy="4917518"/>
          </a:xfrm>
        </p:grpSpPr>
        <p:sp>
          <p:nvSpPr>
            <p:cNvPr id="8" name="Rectangle: Single Corner Snipped 7">
              <a:extLst>
                <a:ext uri="{FF2B5EF4-FFF2-40B4-BE49-F238E27FC236}">
                  <a16:creationId xmlns:a16="http://schemas.microsoft.com/office/drawing/2014/main" id="{676B8497-44D2-48DF-80C0-18DAEE81516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9D8D19E0-07FC-467D-B139-4CDC6E51A13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CB8E4BD-4DC8-4BDE-9C26-0A40315777BB}"/>
              </a:ext>
            </a:extLst>
          </p:cNvPr>
          <p:cNvSpPr>
            <a:spLocks noGrp="1"/>
          </p:cNvSpPr>
          <p:nvPr>
            <p:ph type="sldNum" sz="quarter" idx="12"/>
          </p:nvPr>
        </p:nvSpPr>
        <p:spPr/>
        <p:txBody>
          <a:bodyPr/>
          <a:lstStyle/>
          <a:p>
            <a:fld id="{C263D6C4-4840-40CC-AC84-17E24B3B7BDE}" type="slidenum">
              <a:rPr lang="en-GB" smtClean="0"/>
              <a:pPr/>
              <a:t>47</a:t>
            </a:fld>
            <a:endParaRPr lang="en-GB" dirty="0"/>
          </a:p>
        </p:txBody>
      </p:sp>
      <p:sp>
        <p:nvSpPr>
          <p:cNvPr id="3" name="TextBox 2">
            <a:extLst>
              <a:ext uri="{FF2B5EF4-FFF2-40B4-BE49-F238E27FC236}">
                <a16:creationId xmlns:a16="http://schemas.microsoft.com/office/drawing/2014/main" id="{2CC40378-B886-4DB7-8A49-4DC12CF0F128}"/>
              </a:ext>
            </a:extLst>
          </p:cNvPr>
          <p:cNvSpPr txBox="1"/>
          <p:nvPr/>
        </p:nvSpPr>
        <p:spPr>
          <a:xfrm>
            <a:off x="553915" y="1212008"/>
            <a:ext cx="11471830" cy="2862322"/>
          </a:xfrm>
          <a:prstGeom prst="rect">
            <a:avLst/>
          </a:prstGeom>
          <a:noFill/>
        </p:spPr>
        <p:txBody>
          <a:bodyPr wrap="square" rtlCol="0">
            <a:spAutoFit/>
          </a:bodyPr>
          <a:lstStyle/>
          <a:p>
            <a:r>
              <a:rPr lang="en-IN" sz="2400" dirty="0">
                <a:solidFill>
                  <a:schemeClr val="bg1"/>
                </a:solidFill>
                <a:latin typeface="Bahnschrift Light" panose="020B0502040204020203" pitchFamily="34" charset="0"/>
              </a:rPr>
              <a:t>So we saw two different situations in the last slide. If you think from an MCU’s point of view the first case is what we called </a:t>
            </a:r>
            <a:r>
              <a:rPr lang="en-IN" sz="2400" b="1" i="1" dirty="0">
                <a:solidFill>
                  <a:srgbClr val="00B0F0"/>
                </a:solidFill>
                <a:latin typeface="Bahnschrift Light" panose="020B0502040204020203" pitchFamily="34" charset="0"/>
              </a:rPr>
              <a:t>Interrupting</a:t>
            </a:r>
            <a:r>
              <a:rPr lang="en-IN" sz="2400" dirty="0">
                <a:solidFill>
                  <a:srgbClr val="00B0F0"/>
                </a:solidFill>
                <a:latin typeface="Bahnschrift Light" panose="020B0502040204020203" pitchFamily="34" charset="0"/>
              </a:rPr>
              <a:t> </a:t>
            </a:r>
            <a:r>
              <a:rPr lang="en-IN" sz="2400" dirty="0">
                <a:solidFill>
                  <a:schemeClr val="bg1"/>
                </a:solidFill>
                <a:latin typeface="Bahnschrift Light" panose="020B0502040204020203" pitchFamily="34" charset="0"/>
              </a:rPr>
              <a:t>, i.e. raising an alarm while the second stage is called </a:t>
            </a:r>
            <a:r>
              <a:rPr lang="en-IN" sz="2400" b="1" i="1" dirty="0">
                <a:solidFill>
                  <a:srgbClr val="00B0F0"/>
                </a:solidFill>
                <a:latin typeface="Bahnschrift Light" panose="020B0502040204020203" pitchFamily="34" charset="0"/>
              </a:rPr>
              <a:t>Polling</a:t>
            </a:r>
            <a:r>
              <a:rPr lang="en-IN" sz="2400" dirty="0">
                <a:solidFill>
                  <a:srgbClr val="00B0F0"/>
                </a:solidFill>
                <a:latin typeface="Bahnschrift Light" panose="020B0502040204020203" pitchFamily="34" charset="0"/>
              </a:rPr>
              <a:t> </a:t>
            </a:r>
            <a:r>
              <a:rPr lang="en-IN" sz="2400" dirty="0">
                <a:solidFill>
                  <a:schemeClr val="bg1"/>
                </a:solidFill>
                <a:latin typeface="Bahnschrift Light" panose="020B0502040204020203" pitchFamily="34" charset="0"/>
              </a:rPr>
              <a:t>– waiting for a particular event to happen in order to move to next event.</a:t>
            </a:r>
          </a:p>
          <a:p>
            <a:endParaRPr lang="en-IN" u="sng" dirty="0">
              <a:solidFill>
                <a:schemeClr val="accent2">
                  <a:lumMod val="40000"/>
                  <a:lumOff val="60000"/>
                </a:schemeClr>
              </a:solidFill>
              <a:latin typeface="Bahnschrift Light" panose="020B0502040204020203" pitchFamily="34" charset="0"/>
            </a:endParaRPr>
          </a:p>
          <a:p>
            <a:endParaRPr lang="en-IN" u="sng" dirty="0">
              <a:solidFill>
                <a:schemeClr val="accent2">
                  <a:lumMod val="40000"/>
                  <a:lumOff val="60000"/>
                </a:schemeClr>
              </a:solidFill>
              <a:latin typeface="Bahnschrift Light" panose="020B0502040204020203" pitchFamily="34" charset="0"/>
            </a:endParaRPr>
          </a:p>
          <a:p>
            <a:r>
              <a:rPr lang="en-IN" sz="2400" dirty="0">
                <a:solidFill>
                  <a:schemeClr val="accent2">
                    <a:lumMod val="40000"/>
                    <a:lumOff val="60000"/>
                  </a:schemeClr>
                </a:solidFill>
                <a:latin typeface="Bahnschrift" panose="020B0502040204020203" pitchFamily="34" charset="0"/>
              </a:rPr>
              <a:t>Now that you know two terms – </a:t>
            </a:r>
            <a:r>
              <a:rPr lang="en-IN" sz="2400" u="sng" dirty="0">
                <a:solidFill>
                  <a:schemeClr val="accent2">
                    <a:lumMod val="40000"/>
                    <a:lumOff val="60000"/>
                  </a:schemeClr>
                </a:solidFill>
                <a:latin typeface="Bahnschrift" panose="020B0502040204020203" pitchFamily="34" charset="0"/>
              </a:rPr>
              <a:t>interrupt</a:t>
            </a:r>
            <a:r>
              <a:rPr lang="en-IN" sz="2400" dirty="0">
                <a:solidFill>
                  <a:schemeClr val="accent2">
                    <a:lumMod val="40000"/>
                    <a:lumOff val="60000"/>
                  </a:schemeClr>
                </a:solidFill>
                <a:latin typeface="Bahnschrift" panose="020B0502040204020203" pitchFamily="34" charset="0"/>
              </a:rPr>
              <a:t> &amp; </a:t>
            </a:r>
            <a:r>
              <a:rPr lang="en-IN" sz="2400" u="sng" dirty="0">
                <a:solidFill>
                  <a:schemeClr val="accent2">
                    <a:lumMod val="40000"/>
                    <a:lumOff val="60000"/>
                  </a:schemeClr>
                </a:solidFill>
                <a:latin typeface="Bahnschrift" panose="020B0502040204020203" pitchFamily="34" charset="0"/>
              </a:rPr>
              <a:t>polling</a:t>
            </a:r>
            <a:r>
              <a:rPr lang="en-IN" sz="2400" dirty="0">
                <a:solidFill>
                  <a:schemeClr val="accent2">
                    <a:lumMod val="40000"/>
                    <a:lumOff val="60000"/>
                  </a:schemeClr>
                </a:solidFill>
                <a:latin typeface="Bahnschrift" panose="020B0502040204020203" pitchFamily="34" charset="0"/>
              </a:rPr>
              <a:t> and their difference , let us see </a:t>
            </a:r>
            <a:r>
              <a:rPr lang="en-IN" sz="2400" dirty="0">
                <a:solidFill>
                  <a:srgbClr val="FFC000"/>
                </a:solidFill>
                <a:latin typeface="Bahnschrift" panose="020B0502040204020203" pitchFamily="34" charset="0"/>
              </a:rPr>
              <a:t>why do we need interrupts ? </a:t>
            </a:r>
            <a:r>
              <a:rPr lang="en-IN" sz="2400" dirty="0">
                <a:solidFill>
                  <a:schemeClr val="accent2">
                    <a:lumMod val="40000"/>
                    <a:lumOff val="60000"/>
                  </a:schemeClr>
                </a:solidFill>
                <a:latin typeface="Bahnschrift" panose="020B0502040204020203" pitchFamily="34" charset="0"/>
              </a:rPr>
              <a:t> </a:t>
            </a:r>
          </a:p>
        </p:txBody>
      </p:sp>
      <p:pic>
        <p:nvPicPr>
          <p:cNvPr id="2050" name="Picture 2" descr="Image result for inquisitive emoticon">
            <a:extLst>
              <a:ext uri="{FF2B5EF4-FFF2-40B4-BE49-F238E27FC236}">
                <a16:creationId xmlns:a16="http://schemas.microsoft.com/office/drawing/2014/main" id="{E48EC4CE-8B20-4F6F-9726-B4E2A3AB704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762" b="92177" l="2959" r="95858">
                        <a14:foregroundMark x1="51282" y1="10884" x2="60947" y2="6122"/>
                        <a14:foregroundMark x1="66864" y1="67347" x2="29783" y2="60884"/>
                        <a14:foregroundMark x1="29783" y1="60884" x2="47337" y2="70748"/>
                        <a14:foregroundMark x1="47337" y1="70748" x2="30966" y2="60204"/>
                        <a14:foregroundMark x1="30966" y1="60204" x2="50690" y2="71088"/>
                        <a14:foregroundMark x1="50690" y1="71088" x2="69625" y2="67007"/>
                        <a14:foregroundMark x1="69625" y1="67007" x2="52465" y2="80272"/>
                        <a14:foregroundMark x1="52465" y1="80272" x2="34517" y2="72789"/>
                        <a14:foregroundMark x1="34517" y1="72789" x2="48126" y2="92177"/>
                        <a14:foregroundMark x1="48126" y1="92177" x2="64892" y2="84694"/>
                        <a14:foregroundMark x1="64892" y1="84694" x2="72584" y2="65306"/>
                        <a14:foregroundMark x1="8284" y1="58844" x2="8679" y2="35714"/>
                        <a14:foregroundMark x1="9270" y1="58844" x2="5917" y2="87755"/>
                        <a14:foregroundMark x1="5917" y1="87755" x2="14201" y2="59524"/>
                        <a14:foregroundMark x1="14201" y1="59524" x2="14201" y2="59184"/>
                        <a14:foregroundMark x1="2959" y1="69048" x2="2959" y2="80272"/>
                        <a14:foregroundMark x1="60947" y1="8844" x2="43590" y2="6122"/>
                        <a14:foregroundMark x1="43590" y1="6122" x2="61341" y2="5102"/>
                        <a14:foregroundMark x1="61341" y1="5102" x2="62525" y2="7143"/>
                        <a14:foregroundMark x1="92110" y1="60204" x2="86982" y2="59184"/>
                        <a14:foregroundMark x1="95858" y1="67007" x2="94675" y2="88435"/>
                      </a14:backgroundRemoval>
                    </a14:imgEffect>
                  </a14:imgLayer>
                </a14:imgProps>
              </a:ext>
              <a:ext uri="{28A0092B-C50C-407E-A947-70E740481C1C}">
                <a14:useLocalDpi xmlns:a14="http://schemas.microsoft.com/office/drawing/2010/main" val="0"/>
              </a:ext>
            </a:extLst>
          </a:blip>
          <a:srcRect/>
          <a:stretch>
            <a:fillRect/>
          </a:stretch>
        </p:blipFill>
        <p:spPr bwMode="auto">
          <a:xfrm>
            <a:off x="7881453" y="4114419"/>
            <a:ext cx="2985217" cy="17310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11F4C21-6E69-41DA-9DB4-3BA6BABBA9B3}"/>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8063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A0561C-FEA1-4710-A128-925A5FC32B72}"/>
              </a:ext>
            </a:extLst>
          </p:cNvPr>
          <p:cNvGrpSpPr/>
          <p:nvPr/>
        </p:nvGrpSpPr>
        <p:grpSpPr>
          <a:xfrm>
            <a:off x="13855" y="1377355"/>
            <a:ext cx="12192001" cy="5498784"/>
            <a:chOff x="-1" y="1357409"/>
            <a:chExt cx="12192001" cy="4917518"/>
          </a:xfrm>
        </p:grpSpPr>
        <p:sp>
          <p:nvSpPr>
            <p:cNvPr id="8" name="Rectangle: Single Corner Snipped 7">
              <a:extLst>
                <a:ext uri="{FF2B5EF4-FFF2-40B4-BE49-F238E27FC236}">
                  <a16:creationId xmlns:a16="http://schemas.microsoft.com/office/drawing/2014/main" id="{676B8497-44D2-48DF-80C0-18DAEE81516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9D8D19E0-07FC-467D-B139-4CDC6E51A13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CB8E4BD-4DC8-4BDE-9C26-0A40315777BB}"/>
              </a:ext>
            </a:extLst>
          </p:cNvPr>
          <p:cNvSpPr>
            <a:spLocks noGrp="1"/>
          </p:cNvSpPr>
          <p:nvPr>
            <p:ph type="sldNum" sz="quarter" idx="12"/>
          </p:nvPr>
        </p:nvSpPr>
        <p:spPr/>
        <p:txBody>
          <a:bodyPr/>
          <a:lstStyle/>
          <a:p>
            <a:fld id="{C263D6C4-4840-40CC-AC84-17E24B3B7BDE}" type="slidenum">
              <a:rPr lang="en-GB" smtClean="0"/>
              <a:pPr/>
              <a:t>48</a:t>
            </a:fld>
            <a:endParaRPr lang="en-GB" dirty="0"/>
          </a:p>
        </p:txBody>
      </p:sp>
      <p:sp>
        <p:nvSpPr>
          <p:cNvPr id="3" name="TextBox 2">
            <a:extLst>
              <a:ext uri="{FF2B5EF4-FFF2-40B4-BE49-F238E27FC236}">
                <a16:creationId xmlns:a16="http://schemas.microsoft.com/office/drawing/2014/main" id="{2CC40378-B886-4DB7-8A49-4DC12CF0F128}"/>
              </a:ext>
            </a:extLst>
          </p:cNvPr>
          <p:cNvSpPr txBox="1"/>
          <p:nvPr/>
        </p:nvSpPr>
        <p:spPr>
          <a:xfrm>
            <a:off x="89108" y="1000125"/>
            <a:ext cx="11471830" cy="1354217"/>
          </a:xfrm>
          <a:prstGeom prst="rect">
            <a:avLst/>
          </a:prstGeom>
          <a:noFill/>
        </p:spPr>
        <p:txBody>
          <a:bodyPr wrap="square" rtlCol="0">
            <a:spAutoFit/>
          </a:bodyPr>
          <a:lstStyle/>
          <a:p>
            <a:endParaRPr lang="en-IN" dirty="0">
              <a:solidFill>
                <a:schemeClr val="accent2">
                  <a:lumMod val="40000"/>
                  <a:lumOff val="60000"/>
                </a:schemeClr>
              </a:solidFill>
              <a:latin typeface="Bahnschrift Light" panose="020B0502040204020203" pitchFamily="34" charset="0"/>
            </a:endParaRPr>
          </a:p>
          <a:p>
            <a:endParaRPr lang="en-IN" dirty="0">
              <a:solidFill>
                <a:srgbClr val="FFC000"/>
              </a:solidFill>
              <a:latin typeface="Bahnschrift Light" panose="020B0502040204020203" pitchFamily="34" charset="0"/>
            </a:endParaRPr>
          </a:p>
          <a:p>
            <a:endParaRPr lang="en-IN" dirty="0">
              <a:solidFill>
                <a:srgbClr val="FFC000"/>
              </a:solidFill>
              <a:latin typeface="Bahnschrift Light" panose="020B0502040204020203" pitchFamily="34" charset="0"/>
            </a:endParaRPr>
          </a:p>
          <a:p>
            <a:r>
              <a:rPr lang="en-IN" sz="2800" b="1" dirty="0">
                <a:solidFill>
                  <a:srgbClr val="FFC000"/>
                </a:solidFill>
                <a:latin typeface="Book Antiqua" panose="02040602050305030304" pitchFamily="18" charset="0"/>
              </a:rPr>
              <a:t>ANS:</a:t>
            </a:r>
            <a:r>
              <a:rPr lang="en-IN" dirty="0">
                <a:solidFill>
                  <a:srgbClr val="FFC000"/>
                </a:solidFill>
                <a:latin typeface="Bahnschrift Light" panose="020B0502040204020203" pitchFamily="34" charset="0"/>
              </a:rPr>
              <a:t>   </a:t>
            </a:r>
            <a:endParaRPr lang="en-US" dirty="0">
              <a:solidFill>
                <a:schemeClr val="accent2">
                  <a:lumMod val="40000"/>
                  <a:lumOff val="60000"/>
                </a:schemeClr>
              </a:solidFill>
              <a:latin typeface="Bahnschrift Light" panose="020B0502040204020203" pitchFamily="34" charset="0"/>
            </a:endParaRPr>
          </a:p>
        </p:txBody>
      </p:sp>
      <p:pic>
        <p:nvPicPr>
          <p:cNvPr id="2052" name="Picture 4" descr="Image result for interrupt and polling">
            <a:extLst>
              <a:ext uri="{FF2B5EF4-FFF2-40B4-BE49-F238E27FC236}">
                <a16:creationId xmlns:a16="http://schemas.microsoft.com/office/drawing/2014/main" id="{B9DCAD4A-8A6B-4C23-9D21-FAD60E86B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4" r="12889" b="6775"/>
          <a:stretch/>
        </p:blipFill>
        <p:spPr bwMode="auto">
          <a:xfrm>
            <a:off x="404794" y="2456941"/>
            <a:ext cx="4571999" cy="38298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FE26F9E-985D-413A-995F-8CD536E38184}"/>
              </a:ext>
            </a:extLst>
          </p:cNvPr>
          <p:cNvPicPr>
            <a:picLocks noChangeAspect="1"/>
          </p:cNvPicPr>
          <p:nvPr/>
        </p:nvPicPr>
        <p:blipFill>
          <a:blip r:embed="rId3"/>
          <a:stretch>
            <a:fillRect/>
          </a:stretch>
        </p:blipFill>
        <p:spPr>
          <a:xfrm>
            <a:off x="5139346" y="2456941"/>
            <a:ext cx="6647860" cy="3023704"/>
          </a:xfrm>
          <a:prstGeom prst="rect">
            <a:avLst/>
          </a:prstGeom>
        </p:spPr>
      </p:pic>
      <p:pic>
        <p:nvPicPr>
          <p:cNvPr id="5" name="Picture 2" descr="Image result for sense emoticon png">
            <a:extLst>
              <a:ext uri="{FF2B5EF4-FFF2-40B4-BE49-F238E27FC236}">
                <a16:creationId xmlns:a16="http://schemas.microsoft.com/office/drawing/2014/main" id="{EC62C007-380A-407E-A3BC-F4A3B0A211F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516" b="93359" l="4688" r="96094"/>
                    </a14:imgEffect>
                  </a14:imgLayer>
                </a14:imgProps>
              </a:ext>
              <a:ext uri="{28A0092B-C50C-407E-A947-70E740481C1C}">
                <a14:useLocalDpi xmlns:a14="http://schemas.microsoft.com/office/drawing/2010/main" val="0"/>
              </a:ext>
            </a:extLst>
          </a:blip>
          <a:srcRect/>
          <a:stretch>
            <a:fillRect/>
          </a:stretch>
        </p:blipFill>
        <p:spPr bwMode="auto">
          <a:xfrm>
            <a:off x="10535921" y="5624854"/>
            <a:ext cx="1251285" cy="12512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FCC3A5D-760E-4258-B323-78CEB9A7C04D}"/>
              </a:ext>
            </a:extLst>
          </p:cNvPr>
          <p:cNvPicPr>
            <a:picLocks noChangeAspect="1"/>
          </p:cNvPicPr>
          <p:nvPr/>
        </p:nvPicPr>
        <p:blipFill>
          <a:blip r:embed="rId6"/>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1551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F45896-76CD-470B-BEBA-706ADB8781A9}"/>
              </a:ext>
            </a:extLst>
          </p:cNvPr>
          <p:cNvGrpSpPr/>
          <p:nvPr/>
        </p:nvGrpSpPr>
        <p:grpSpPr>
          <a:xfrm>
            <a:off x="13855" y="1385455"/>
            <a:ext cx="12192001" cy="5518091"/>
            <a:chOff x="-1" y="1357409"/>
            <a:chExt cx="12192001" cy="4917518"/>
          </a:xfrm>
        </p:grpSpPr>
        <p:sp>
          <p:nvSpPr>
            <p:cNvPr id="12" name="Rectangle: Single Corner Snipped 11">
              <a:extLst>
                <a:ext uri="{FF2B5EF4-FFF2-40B4-BE49-F238E27FC236}">
                  <a16:creationId xmlns:a16="http://schemas.microsoft.com/office/drawing/2014/main" id="{53331876-B6B1-4DAB-848C-6521418B5A0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3" name="Rectangle: Single Corner Snipped 12">
              <a:extLst>
                <a:ext uri="{FF2B5EF4-FFF2-40B4-BE49-F238E27FC236}">
                  <a16:creationId xmlns:a16="http://schemas.microsoft.com/office/drawing/2014/main" id="{77EA6147-5879-4017-ABB6-020B36661FD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1732FF0B-DFE8-4AC7-8C21-50A96169C795}"/>
              </a:ext>
            </a:extLst>
          </p:cNvPr>
          <p:cNvSpPr>
            <a:spLocks noGrp="1"/>
          </p:cNvSpPr>
          <p:nvPr>
            <p:ph type="sldNum" sz="quarter" idx="12"/>
          </p:nvPr>
        </p:nvSpPr>
        <p:spPr/>
        <p:txBody>
          <a:bodyPr/>
          <a:lstStyle/>
          <a:p>
            <a:fld id="{C263D6C4-4840-40CC-AC84-17E24B3B7BDE}" type="slidenum">
              <a:rPr lang="en-GB" smtClean="0"/>
              <a:pPr/>
              <a:t>49</a:t>
            </a:fld>
            <a:endParaRPr lang="en-GB" dirty="0"/>
          </a:p>
        </p:txBody>
      </p:sp>
      <p:sp>
        <p:nvSpPr>
          <p:cNvPr id="4" name="TextBox 3">
            <a:extLst>
              <a:ext uri="{FF2B5EF4-FFF2-40B4-BE49-F238E27FC236}">
                <a16:creationId xmlns:a16="http://schemas.microsoft.com/office/drawing/2014/main" id="{1B3086EF-B67E-41BB-BAB2-FCF2A0FE00DC}"/>
              </a:ext>
            </a:extLst>
          </p:cNvPr>
          <p:cNvSpPr txBox="1"/>
          <p:nvPr/>
        </p:nvSpPr>
        <p:spPr>
          <a:xfrm>
            <a:off x="327561" y="526772"/>
            <a:ext cx="10924638" cy="5693866"/>
          </a:xfrm>
          <a:prstGeom prst="rect">
            <a:avLst/>
          </a:prstGeom>
          <a:noFill/>
        </p:spPr>
        <p:txBody>
          <a:bodyPr wrap="square" rtlCol="0">
            <a:spAutoFit/>
          </a:bodyPr>
          <a:lstStyle/>
          <a:p>
            <a:r>
              <a:rPr lang="en-IN" sz="3200" dirty="0">
                <a:solidFill>
                  <a:srgbClr val="FFC000"/>
                </a:solidFill>
                <a:latin typeface="Arial Black" panose="020B0A04020102020204" pitchFamily="34" charset="0"/>
              </a:rPr>
              <a:t>   </a:t>
            </a:r>
            <a:r>
              <a:rPr lang="en-IN" sz="4000" u="sng" dirty="0">
                <a:solidFill>
                  <a:srgbClr val="FFC000"/>
                </a:solidFill>
                <a:latin typeface="Arial Black" panose="020B0A04020102020204" pitchFamily="34" charset="0"/>
              </a:rPr>
              <a:t>Interrupts in Arduino</a:t>
            </a:r>
            <a:r>
              <a:rPr lang="en-IN" sz="4000" dirty="0">
                <a:solidFill>
                  <a:srgbClr val="FFC000"/>
                </a:solidFill>
                <a:latin typeface="Arial Black" panose="020B0A04020102020204" pitchFamily="34" charset="0"/>
              </a:rPr>
              <a:t>:</a:t>
            </a:r>
            <a:endParaRPr lang="en-IN" sz="3200" dirty="0">
              <a:solidFill>
                <a:srgbClr val="FFC000"/>
              </a:solidFill>
              <a:latin typeface="Arial Black" panose="020B0A04020102020204" pitchFamily="34" charset="0"/>
            </a:endParaRPr>
          </a:p>
          <a:p>
            <a:endParaRPr lang="en-IN" sz="3200" dirty="0">
              <a:solidFill>
                <a:schemeClr val="accent2">
                  <a:lumMod val="20000"/>
                  <a:lumOff val="80000"/>
                </a:schemeClr>
              </a:solidFill>
              <a:latin typeface="Arial Black" panose="020B0A04020102020204" pitchFamily="34" charset="0"/>
            </a:endParaRPr>
          </a:p>
          <a:p>
            <a:r>
              <a:rPr lang="en-IN" sz="2400" dirty="0">
                <a:solidFill>
                  <a:schemeClr val="accent2">
                    <a:lumMod val="40000"/>
                    <a:lumOff val="60000"/>
                  </a:schemeClr>
                </a:solidFill>
                <a:latin typeface="Bahnschrift Condensed" panose="020B0502040204020203" pitchFamily="34" charset="0"/>
              </a:rPr>
              <a:t>In Arduino , there are many types of interrupts :</a:t>
            </a:r>
          </a:p>
          <a:p>
            <a:endParaRPr lang="en-IN" sz="2400" dirty="0">
              <a:solidFill>
                <a:schemeClr val="accent2">
                  <a:lumMod val="40000"/>
                  <a:lumOff val="60000"/>
                </a:schemeClr>
              </a:solidFill>
              <a:latin typeface="Bahnschrift Condensed" panose="020B0502040204020203" pitchFamily="34" charset="0"/>
            </a:endParaRPr>
          </a:p>
          <a:p>
            <a:pPr marL="1441450" indent="-360363">
              <a:buAutoNum type="arabicPeriod"/>
            </a:pPr>
            <a:r>
              <a:rPr lang="en-IN" sz="2400" dirty="0">
                <a:solidFill>
                  <a:schemeClr val="bg1"/>
                </a:solidFill>
                <a:latin typeface="Bahnschrift Condensed" panose="020B0502040204020203" pitchFamily="34" charset="0"/>
              </a:rPr>
              <a:t>External Interrupt</a:t>
            </a:r>
          </a:p>
          <a:p>
            <a:pPr marL="1441450" indent="-360363">
              <a:buAutoNum type="arabicPeriod"/>
            </a:pPr>
            <a:r>
              <a:rPr lang="en-IN" sz="2400" dirty="0">
                <a:solidFill>
                  <a:schemeClr val="bg1"/>
                </a:solidFill>
                <a:latin typeface="Bahnschrift Condensed" panose="020B0502040204020203" pitchFamily="34" charset="0"/>
              </a:rPr>
              <a:t>Pin change interrupt</a:t>
            </a:r>
          </a:p>
          <a:p>
            <a:pPr marL="1441450" indent="-360363">
              <a:buAutoNum type="arabicPeriod"/>
            </a:pPr>
            <a:r>
              <a:rPr lang="en-IN" sz="2400" dirty="0">
                <a:solidFill>
                  <a:schemeClr val="bg1"/>
                </a:solidFill>
                <a:latin typeface="Bahnschrift Condensed" panose="020B0502040204020203" pitchFamily="34" charset="0"/>
              </a:rPr>
              <a:t>Interrupts in Timer</a:t>
            </a:r>
          </a:p>
          <a:p>
            <a:pPr marL="1441450" indent="-360363">
              <a:buAutoNum type="arabicPeriod"/>
            </a:pPr>
            <a:r>
              <a:rPr lang="en-IN" sz="2400" dirty="0">
                <a:solidFill>
                  <a:schemeClr val="bg1"/>
                </a:solidFill>
                <a:latin typeface="Bahnschrift Condensed" panose="020B0502040204020203" pitchFamily="34" charset="0"/>
              </a:rPr>
              <a:t>Interrupts in ADC</a:t>
            </a:r>
          </a:p>
          <a:p>
            <a:pPr marL="1441450" indent="-360363">
              <a:buAutoNum type="arabicPeriod"/>
            </a:pPr>
            <a:r>
              <a:rPr lang="en-IN" sz="2400" dirty="0">
                <a:solidFill>
                  <a:schemeClr val="bg1"/>
                </a:solidFill>
                <a:latin typeface="Bahnschrift Condensed" panose="020B0502040204020203" pitchFamily="34" charset="0"/>
              </a:rPr>
              <a:t>Interrupts in USART</a:t>
            </a:r>
          </a:p>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a:p>
            <a:r>
              <a:rPr lang="en-IN" sz="2400" dirty="0">
                <a:solidFill>
                  <a:schemeClr val="accent2">
                    <a:lumMod val="40000"/>
                    <a:lumOff val="60000"/>
                  </a:schemeClr>
                </a:solidFill>
                <a:latin typeface="Bahnschrift Condensed" panose="020B0502040204020203" pitchFamily="34" charset="0"/>
              </a:rPr>
              <a:t>With so many interrupts , if all fires at the same time , per say , how does the  microcontroller prioritize ?</a:t>
            </a:r>
            <a:endParaRPr lang="en-IN" sz="2400" dirty="0">
              <a:solidFill>
                <a:schemeClr val="accent2">
                  <a:lumMod val="20000"/>
                  <a:lumOff val="80000"/>
                </a:schemeClr>
              </a:solidFill>
              <a:latin typeface="Arial Black" panose="020B0A04020102020204" pitchFamily="34" charset="0"/>
            </a:endParaRPr>
          </a:p>
          <a:p>
            <a:endParaRPr lang="en-IN" sz="2800" dirty="0">
              <a:solidFill>
                <a:schemeClr val="accent2">
                  <a:lumMod val="60000"/>
                  <a:lumOff val="40000"/>
                </a:schemeClr>
              </a:solidFill>
              <a:latin typeface="Arial Black" panose="020B0A04020102020204" pitchFamily="34" charset="0"/>
            </a:endParaRPr>
          </a:p>
          <a:p>
            <a:endParaRPr lang="en-US" dirty="0">
              <a:solidFill>
                <a:schemeClr val="accent2">
                  <a:lumMod val="40000"/>
                  <a:lumOff val="60000"/>
                </a:schemeClr>
              </a:solidFill>
              <a:latin typeface="Arial Black" panose="020B0A04020102020204" pitchFamily="34" charset="0"/>
            </a:endParaRPr>
          </a:p>
        </p:txBody>
      </p:sp>
      <p:sp>
        <p:nvSpPr>
          <p:cNvPr id="5" name="AutoShape 2" descr="Image result for question emoticon">
            <a:extLst>
              <a:ext uri="{FF2B5EF4-FFF2-40B4-BE49-F238E27FC236}">
                <a16:creationId xmlns:a16="http://schemas.microsoft.com/office/drawing/2014/main" id="{C68A3339-B78D-4E79-A28B-28C522AD77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question emoticon">
            <a:extLst>
              <a:ext uri="{FF2B5EF4-FFF2-40B4-BE49-F238E27FC236}">
                <a16:creationId xmlns:a16="http://schemas.microsoft.com/office/drawing/2014/main" id="{E848E690-0F14-4570-9AC9-0B6441FB0B1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89171BB-29CF-4367-8384-6442E8E008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9" b="89778" l="6222" r="96889">
                        <a14:foregroundMark x1="49778" y1="33333" x2="49778" y2="33333"/>
                        <a14:foregroundMark x1="16000" y1="10222" x2="16000" y2="10222"/>
                        <a14:foregroundMark x1="51111" y1="28444" x2="51111" y2="28444"/>
                      </a14:backgroundRemoval>
                    </a14:imgEffect>
                  </a14:imgLayer>
                </a14:imgProps>
              </a:ext>
            </a:extLst>
          </a:blip>
          <a:stretch>
            <a:fillRect/>
          </a:stretch>
        </p:blipFill>
        <p:spPr>
          <a:xfrm>
            <a:off x="9312681" y="2662440"/>
            <a:ext cx="2142719" cy="2142719"/>
          </a:xfrm>
          <a:prstGeom prst="rect">
            <a:avLst/>
          </a:prstGeom>
        </p:spPr>
      </p:pic>
      <p:sp>
        <p:nvSpPr>
          <p:cNvPr id="3" name="Flowchart: Connector 2">
            <a:extLst>
              <a:ext uri="{FF2B5EF4-FFF2-40B4-BE49-F238E27FC236}">
                <a16:creationId xmlns:a16="http://schemas.microsoft.com/office/drawing/2014/main" id="{DB9389EB-6998-4B82-960B-2D4016FF4FDA}"/>
              </a:ext>
            </a:extLst>
          </p:cNvPr>
          <p:cNvSpPr/>
          <p:nvPr/>
        </p:nvSpPr>
        <p:spPr>
          <a:xfrm>
            <a:off x="515566" y="72957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307CD67-07F2-4936-BBE5-1DF52E066016}"/>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90155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a:solidFill>
                  <a:srgbClr val="FFC000"/>
                </a:solidFill>
                <a:latin typeface="Rockwell" panose="02060603020205020403" pitchFamily="18" charset="0"/>
              </a:rPr>
              <a:t>Clock in an MCU</a:t>
            </a:r>
          </a:p>
        </p:txBody>
      </p:sp>
      <p:sp>
        <p:nvSpPr>
          <p:cNvPr id="3" name="Content Placeholder 2"/>
          <p:cNvSpPr>
            <a:spLocks noGrp="1"/>
          </p:cNvSpPr>
          <p:nvPr>
            <p:ph idx="1"/>
          </p:nvPr>
        </p:nvSpPr>
        <p:spPr>
          <a:xfrm>
            <a:off x="481174" y="1537512"/>
            <a:ext cx="11214099" cy="3366995"/>
          </a:xfrm>
        </p:spPr>
        <p:txBody>
          <a:bodyPr>
            <a:noAutofit/>
          </a:bodyPr>
          <a:lstStyle/>
          <a:p>
            <a:r>
              <a:rPr lang="en-IN" sz="2500" dirty="0">
                <a:latin typeface="Nueva Std" panose="020B0503070504090203"/>
              </a:rPr>
              <a:t>The clock in the MCU is generated on the principle of piezoelectricity  using piezoelectric crystals.</a:t>
            </a:r>
          </a:p>
          <a:p>
            <a:pPr marL="0" indent="0">
              <a:buNone/>
            </a:pPr>
            <a:endParaRPr lang="en-IN" sz="2500" dirty="0">
              <a:latin typeface="Nueva Std" panose="020B0503070504090203"/>
            </a:endParaRPr>
          </a:p>
          <a:p>
            <a:r>
              <a:rPr lang="en-IN" sz="2500" dirty="0">
                <a:latin typeface="Nueva Std" panose="020B0503070504090203"/>
              </a:rPr>
              <a:t>Microcontrollers need clocks so that our programs can be executed in rhythm with</a:t>
            </a:r>
          </a:p>
          <a:p>
            <a:pPr marL="0" indent="0">
              <a:buNone/>
            </a:pPr>
            <a:r>
              <a:rPr lang="en-IN" sz="2500" dirty="0">
                <a:latin typeface="Nueva Std" panose="020B0503070504090203"/>
              </a:rPr>
              <a:t>    the clock. </a:t>
            </a:r>
          </a:p>
          <a:p>
            <a:pPr marL="0" indent="0">
              <a:buNone/>
            </a:pPr>
            <a:endParaRPr lang="en-IN" sz="2500" dirty="0">
              <a:latin typeface="Nueva Std" panose="020B0503070504090203"/>
            </a:endParaRPr>
          </a:p>
          <a:p>
            <a:r>
              <a:rPr lang="en-IN" sz="2500" dirty="0">
                <a:latin typeface="Nueva Std" panose="020B0503070504090203"/>
              </a:rPr>
              <a:t> A basic instruction is processed when a tick from the clock passes.</a:t>
            </a:r>
          </a:p>
          <a:p>
            <a:endParaRPr lang="en-IN" sz="2500" dirty="0">
              <a:latin typeface="Nueva Std" panose="020B0503070504090203"/>
            </a:endParaRPr>
          </a:p>
          <a:p>
            <a:r>
              <a:rPr lang="en-IN" sz="2500" dirty="0">
                <a:latin typeface="Nueva Std" panose="020B0503070504090203"/>
              </a:rPr>
              <a:t>The timer and counter functions in the microcontroller simply count in sync with the microcontroller clock. </a:t>
            </a:r>
          </a:p>
          <a:p>
            <a:endParaRPr lang="en-IN" sz="2500" dirty="0"/>
          </a:p>
        </p:txBody>
      </p:sp>
      <p:pic>
        <p:nvPicPr>
          <p:cNvPr id="4" name="Picture 3">
            <a:extLst>
              <a:ext uri="{FF2B5EF4-FFF2-40B4-BE49-F238E27FC236}">
                <a16:creationId xmlns:a16="http://schemas.microsoft.com/office/drawing/2014/main" id="{1ECA910C-9951-44D8-BEB7-8865CC400E86}"/>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9443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75913A-F780-4B90-BE95-34AF4D244436}"/>
              </a:ext>
            </a:extLst>
          </p:cNvPr>
          <p:cNvSpPr>
            <a:spLocks noGrp="1"/>
          </p:cNvSpPr>
          <p:nvPr>
            <p:ph type="sldNum" sz="quarter" idx="12"/>
          </p:nvPr>
        </p:nvSpPr>
        <p:spPr/>
        <p:txBody>
          <a:bodyPr/>
          <a:lstStyle/>
          <a:p>
            <a:fld id="{C263D6C4-4840-40CC-AC84-17E24B3B7BDE}" type="slidenum">
              <a:rPr lang="en-GB" smtClean="0"/>
              <a:pPr/>
              <a:t>50</a:t>
            </a:fld>
            <a:endParaRPr lang="en-GB" dirty="0"/>
          </a:p>
        </p:txBody>
      </p:sp>
      <p:pic>
        <p:nvPicPr>
          <p:cNvPr id="4" name="Picture 3">
            <a:extLst>
              <a:ext uri="{FF2B5EF4-FFF2-40B4-BE49-F238E27FC236}">
                <a16:creationId xmlns:a16="http://schemas.microsoft.com/office/drawing/2014/main" id="{F446D171-453E-4DB8-B3C9-46C1D2574600}"/>
              </a:ext>
            </a:extLst>
          </p:cNvPr>
          <p:cNvPicPr>
            <a:picLocks noChangeAspect="1"/>
          </p:cNvPicPr>
          <p:nvPr/>
        </p:nvPicPr>
        <p:blipFill>
          <a:blip r:embed="rId2"/>
          <a:stretch>
            <a:fillRect/>
          </a:stretch>
        </p:blipFill>
        <p:spPr>
          <a:xfrm>
            <a:off x="6076108" y="6012873"/>
            <a:ext cx="6053551" cy="805239"/>
          </a:xfrm>
          <a:prstGeom prst="rect">
            <a:avLst/>
          </a:prstGeom>
        </p:spPr>
      </p:pic>
      <p:pic>
        <p:nvPicPr>
          <p:cNvPr id="3" name="Picture 2">
            <a:extLst>
              <a:ext uri="{FF2B5EF4-FFF2-40B4-BE49-F238E27FC236}">
                <a16:creationId xmlns:a16="http://schemas.microsoft.com/office/drawing/2014/main" id="{45AE1F01-0B8C-4047-A760-51DDD9C77329}"/>
              </a:ext>
            </a:extLst>
          </p:cNvPr>
          <p:cNvPicPr>
            <a:picLocks noChangeAspect="1"/>
          </p:cNvPicPr>
          <p:nvPr/>
        </p:nvPicPr>
        <p:blipFill>
          <a:blip r:embed="rId3"/>
          <a:stretch>
            <a:fillRect/>
          </a:stretch>
        </p:blipFill>
        <p:spPr>
          <a:xfrm>
            <a:off x="6076108" y="66960"/>
            <a:ext cx="6053552" cy="5945913"/>
          </a:xfrm>
          <a:prstGeom prst="rect">
            <a:avLst/>
          </a:prstGeom>
        </p:spPr>
      </p:pic>
      <p:sp>
        <p:nvSpPr>
          <p:cNvPr id="9" name="TextBox 8">
            <a:extLst>
              <a:ext uri="{FF2B5EF4-FFF2-40B4-BE49-F238E27FC236}">
                <a16:creationId xmlns:a16="http://schemas.microsoft.com/office/drawing/2014/main" id="{2AF6CCF7-4C1F-4DA8-8B6A-1D8E25C6BA87}"/>
              </a:ext>
            </a:extLst>
          </p:cNvPr>
          <p:cNvSpPr txBox="1"/>
          <p:nvPr/>
        </p:nvSpPr>
        <p:spPr>
          <a:xfrm>
            <a:off x="419413" y="919765"/>
            <a:ext cx="5130222"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Priority order for interrupts</a:t>
            </a:r>
            <a:endParaRPr lang="en-US" sz="3200" dirty="0">
              <a:solidFill>
                <a:schemeClr val="accent2">
                  <a:lumMod val="20000"/>
                  <a:lumOff val="80000"/>
                </a:schemeClr>
              </a:solidFill>
              <a:latin typeface="Bahnschrift" panose="020B0502040204020203" pitchFamily="34" charset="0"/>
            </a:endParaRPr>
          </a:p>
        </p:txBody>
      </p:sp>
    </p:spTree>
    <p:extLst>
      <p:ext uri="{BB962C8B-B14F-4D97-AF65-F5344CB8AC3E}">
        <p14:creationId xmlns:p14="http://schemas.microsoft.com/office/powerpoint/2010/main" val="129430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D0717-3B21-4A08-8B3C-2A417A341E57}"/>
              </a:ext>
            </a:extLst>
          </p:cNvPr>
          <p:cNvSpPr>
            <a:spLocks noGrp="1"/>
          </p:cNvSpPr>
          <p:nvPr>
            <p:ph type="sldNum" sz="quarter" idx="12"/>
          </p:nvPr>
        </p:nvSpPr>
        <p:spPr/>
        <p:txBody>
          <a:bodyPr/>
          <a:lstStyle/>
          <a:p>
            <a:fld id="{C263D6C4-4840-40CC-AC84-17E24B3B7BDE}" type="slidenum">
              <a:rPr lang="en-GB" smtClean="0"/>
              <a:pPr/>
              <a:t>51</a:t>
            </a:fld>
            <a:endParaRPr lang="en-GB" dirty="0"/>
          </a:p>
        </p:txBody>
      </p:sp>
      <p:sp>
        <p:nvSpPr>
          <p:cNvPr id="3" name="TextBox 2">
            <a:extLst>
              <a:ext uri="{FF2B5EF4-FFF2-40B4-BE49-F238E27FC236}">
                <a16:creationId xmlns:a16="http://schemas.microsoft.com/office/drawing/2014/main" id="{F718C7B3-FB37-4D42-9010-5A00DF974D63}"/>
              </a:ext>
            </a:extLst>
          </p:cNvPr>
          <p:cNvSpPr txBox="1"/>
          <p:nvPr/>
        </p:nvSpPr>
        <p:spPr>
          <a:xfrm>
            <a:off x="492368" y="712177"/>
            <a:ext cx="9053413" cy="2646878"/>
          </a:xfrm>
          <a:prstGeom prst="rect">
            <a:avLst/>
          </a:prstGeom>
          <a:noFill/>
        </p:spPr>
        <p:txBody>
          <a:bodyPr wrap="square" rtlCol="0">
            <a:spAutoFit/>
          </a:bodyPr>
          <a:lstStyle/>
          <a:p>
            <a:r>
              <a:rPr lang="en-IN" sz="3200" dirty="0">
                <a:solidFill>
                  <a:srgbClr val="FFC000"/>
                </a:solidFill>
                <a:latin typeface="Arial Black" panose="020B0A04020102020204" pitchFamily="34" charset="0"/>
              </a:rPr>
              <a:t>   Interrupt Service Routine</a:t>
            </a:r>
          </a:p>
          <a:p>
            <a:endParaRPr lang="en-IN" sz="3200" dirty="0">
              <a:solidFill>
                <a:srgbClr val="FFC000"/>
              </a:solidFill>
              <a:latin typeface="Arial Black" panose="020B0A04020102020204" pitchFamily="34" charset="0"/>
            </a:endParaRPr>
          </a:p>
          <a:p>
            <a:pPr marL="285750" indent="-285750">
              <a:buFont typeface="Arial" panose="020B0604020202020204" pitchFamily="34" charset="0"/>
              <a:buChar char="•"/>
            </a:pPr>
            <a:r>
              <a:rPr lang="en-IN" sz="2400" dirty="0">
                <a:solidFill>
                  <a:schemeClr val="accent2">
                    <a:lumMod val="20000"/>
                    <a:lumOff val="80000"/>
                  </a:schemeClr>
                </a:solidFill>
                <a:latin typeface="Bahnschrift" panose="020B0502040204020203" pitchFamily="34" charset="0"/>
              </a:rPr>
              <a:t>The part of the code which contains the interrupt command to be executed.</a:t>
            </a:r>
          </a:p>
          <a:p>
            <a:endParaRPr lang="en-IN" dirty="0">
              <a:solidFill>
                <a:schemeClr val="accent2">
                  <a:lumMod val="40000"/>
                  <a:lumOff val="60000"/>
                </a:schemeClr>
              </a:solidFill>
              <a:latin typeface="Bahnschrift" panose="020B0502040204020203" pitchFamily="34" charset="0"/>
            </a:endParaRPr>
          </a:p>
          <a:p>
            <a:endParaRPr lang="en-IN" dirty="0">
              <a:solidFill>
                <a:schemeClr val="accent2">
                  <a:lumMod val="40000"/>
                  <a:lumOff val="60000"/>
                </a:schemeClr>
              </a:solidFill>
              <a:latin typeface="Bahnschrift" panose="020B0502040204020203" pitchFamily="34" charset="0"/>
            </a:endParaRPr>
          </a:p>
          <a:p>
            <a:endParaRPr lang="en-US" dirty="0">
              <a:solidFill>
                <a:schemeClr val="accent2">
                  <a:lumMod val="40000"/>
                  <a:lumOff val="60000"/>
                </a:schemeClr>
              </a:solidFill>
              <a:latin typeface="Bahnschrift" panose="020B0502040204020203" pitchFamily="34" charset="0"/>
            </a:endParaRPr>
          </a:p>
        </p:txBody>
      </p:sp>
      <p:pic>
        <p:nvPicPr>
          <p:cNvPr id="4" name="Picture 3">
            <a:extLst>
              <a:ext uri="{FF2B5EF4-FFF2-40B4-BE49-F238E27FC236}">
                <a16:creationId xmlns:a16="http://schemas.microsoft.com/office/drawing/2014/main" id="{F4027A75-7951-446C-8FE5-9BA8BD1EDC29}"/>
              </a:ext>
            </a:extLst>
          </p:cNvPr>
          <p:cNvPicPr>
            <a:picLocks noChangeAspect="1"/>
          </p:cNvPicPr>
          <p:nvPr/>
        </p:nvPicPr>
        <p:blipFill>
          <a:blip r:embed="rId2"/>
          <a:stretch>
            <a:fillRect/>
          </a:stretch>
        </p:blipFill>
        <p:spPr>
          <a:xfrm>
            <a:off x="2202006" y="2897187"/>
            <a:ext cx="7343775" cy="3600450"/>
          </a:xfrm>
          <a:prstGeom prst="rect">
            <a:avLst/>
          </a:prstGeom>
        </p:spPr>
      </p:pic>
      <p:sp>
        <p:nvSpPr>
          <p:cNvPr id="5" name="Flowchart: Connector 4">
            <a:extLst>
              <a:ext uri="{FF2B5EF4-FFF2-40B4-BE49-F238E27FC236}">
                <a16:creationId xmlns:a16="http://schemas.microsoft.com/office/drawing/2014/main" id="{4907B248-C72C-45EF-A8A1-620AF6C77E3A}"/>
              </a:ext>
            </a:extLst>
          </p:cNvPr>
          <p:cNvSpPr/>
          <p:nvPr/>
        </p:nvSpPr>
        <p:spPr>
          <a:xfrm>
            <a:off x="690664" y="943276"/>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9DCAD9-DC06-4E5B-9CEB-05CC823BA082}"/>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9808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BDCD97-38C7-4A42-B31A-08E829CE33AC}"/>
              </a:ext>
            </a:extLst>
          </p:cNvPr>
          <p:cNvSpPr>
            <a:spLocks noGrp="1"/>
          </p:cNvSpPr>
          <p:nvPr>
            <p:ph type="sldNum" sz="quarter" idx="12"/>
          </p:nvPr>
        </p:nvSpPr>
        <p:spPr/>
        <p:txBody>
          <a:bodyPr/>
          <a:lstStyle/>
          <a:p>
            <a:fld id="{C263D6C4-4840-40CC-AC84-17E24B3B7BDE}" type="slidenum">
              <a:rPr lang="en-GB" smtClean="0"/>
              <a:pPr/>
              <a:t>52</a:t>
            </a:fld>
            <a:endParaRPr lang="en-GB" dirty="0"/>
          </a:p>
        </p:txBody>
      </p:sp>
      <p:sp>
        <p:nvSpPr>
          <p:cNvPr id="4" name="TextBox 3">
            <a:extLst>
              <a:ext uri="{FF2B5EF4-FFF2-40B4-BE49-F238E27FC236}">
                <a16:creationId xmlns:a16="http://schemas.microsoft.com/office/drawing/2014/main" id="{2E27E3B1-8AA2-4B9A-8932-9E15493AD2A0}"/>
              </a:ext>
            </a:extLst>
          </p:cNvPr>
          <p:cNvSpPr txBox="1"/>
          <p:nvPr/>
        </p:nvSpPr>
        <p:spPr>
          <a:xfrm>
            <a:off x="540061" y="390132"/>
            <a:ext cx="8669216" cy="646331"/>
          </a:xfrm>
          <a:prstGeom prst="rect">
            <a:avLst/>
          </a:prstGeom>
          <a:noFill/>
        </p:spPr>
        <p:txBody>
          <a:bodyPr wrap="square" rtlCol="0">
            <a:spAutoFit/>
          </a:bodyPr>
          <a:lstStyle/>
          <a:p>
            <a:r>
              <a:rPr lang="en-IN" sz="3600" dirty="0">
                <a:solidFill>
                  <a:srgbClr val="FFC000"/>
                </a:solidFill>
                <a:latin typeface="Arial Black" panose="020B0A04020102020204" pitchFamily="34" charset="0"/>
              </a:rPr>
              <a:t>  Interrupt Pins in Arduino</a:t>
            </a:r>
            <a:r>
              <a:rPr lang="en-IN" dirty="0">
                <a:latin typeface="Arial Black" panose="020B0A04020102020204" pitchFamily="34" charset="0"/>
              </a:rPr>
              <a:t>:</a:t>
            </a:r>
            <a:endParaRPr lang="en-US" dirty="0"/>
          </a:p>
        </p:txBody>
      </p:sp>
      <p:pic>
        <p:nvPicPr>
          <p:cNvPr id="5" name="Picture 4">
            <a:extLst>
              <a:ext uri="{FF2B5EF4-FFF2-40B4-BE49-F238E27FC236}">
                <a16:creationId xmlns:a16="http://schemas.microsoft.com/office/drawing/2014/main" id="{550C517A-E9F7-4B33-9665-6AAECEE1E567}"/>
              </a:ext>
            </a:extLst>
          </p:cNvPr>
          <p:cNvPicPr>
            <a:picLocks noChangeAspect="1"/>
          </p:cNvPicPr>
          <p:nvPr/>
        </p:nvPicPr>
        <p:blipFill>
          <a:blip r:embed="rId2"/>
          <a:stretch>
            <a:fillRect/>
          </a:stretch>
        </p:blipFill>
        <p:spPr>
          <a:xfrm>
            <a:off x="1884452" y="986394"/>
            <a:ext cx="8164071" cy="5816372"/>
          </a:xfrm>
          <a:prstGeom prst="rect">
            <a:avLst/>
          </a:prstGeom>
        </p:spPr>
      </p:pic>
      <p:sp>
        <p:nvSpPr>
          <p:cNvPr id="7" name="Flowchart: Connector 6">
            <a:extLst>
              <a:ext uri="{FF2B5EF4-FFF2-40B4-BE49-F238E27FC236}">
                <a16:creationId xmlns:a16="http://schemas.microsoft.com/office/drawing/2014/main" id="{AB3DAD6C-C1F7-42F3-A9A4-9A64D62441A9}"/>
              </a:ext>
            </a:extLst>
          </p:cNvPr>
          <p:cNvSpPr/>
          <p:nvPr/>
        </p:nvSpPr>
        <p:spPr>
          <a:xfrm>
            <a:off x="598414" y="601813"/>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5C360E-53F0-4D81-8FF2-6B532C3CFA14}"/>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670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53</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70876"/>
            <a:ext cx="11315700" cy="4585871"/>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a:t>
            </a: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a:t>
            </a:r>
          </a:p>
          <a:p>
            <a:r>
              <a:rPr lang="en-IN" sz="2400" dirty="0">
                <a:solidFill>
                  <a:schemeClr val="accent2">
                    <a:lumMod val="20000"/>
                    <a:lumOff val="80000"/>
                  </a:schemeClr>
                </a:solidFill>
                <a:latin typeface="Bahnschrift" panose="020B0502040204020203" pitchFamily="34" charset="0"/>
              </a:rPr>
              <a:t>	In Arduino , External Interrupts can be used via any of the following set of 	pins</a:t>
            </a:r>
          </a:p>
          <a:p>
            <a:pPr marL="3048000" indent="-360363">
              <a:buAutoNum type="arabicPeriod"/>
            </a:pPr>
            <a:r>
              <a:rPr lang="en-IN" sz="2400" dirty="0">
                <a:solidFill>
                  <a:schemeClr val="accent2">
                    <a:lumMod val="20000"/>
                    <a:lumOff val="80000"/>
                  </a:schemeClr>
                </a:solidFill>
                <a:latin typeface="Bahnschrift" panose="020B0502040204020203" pitchFamily="34" charset="0"/>
              </a:rPr>
              <a:t>INT0 , INT1</a:t>
            </a:r>
          </a:p>
          <a:p>
            <a:pPr marL="3048000" indent="-360363">
              <a:buAutoNum type="arabicPeriod"/>
            </a:pPr>
            <a:r>
              <a:rPr lang="en-IN" sz="2400" dirty="0">
                <a:solidFill>
                  <a:schemeClr val="accent2">
                    <a:lumMod val="20000"/>
                    <a:lumOff val="80000"/>
                  </a:schemeClr>
                </a:solidFill>
                <a:latin typeface="Bahnschrift" panose="020B0502040204020203" pitchFamily="34" charset="0"/>
              </a:rPr>
              <a:t>PCINT pins( 23 pins )</a:t>
            </a:r>
          </a:p>
          <a:p>
            <a:endParaRPr lang="en-IN" sz="2400"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To control INT1 , INT 0 pins , we have three registers : EICRA , EIMSK &amp; EIFR.</a:t>
            </a:r>
          </a:p>
          <a:p>
            <a:endParaRPr lang="en-IN" sz="2400"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3200" dirty="0">
                <a:solidFill>
                  <a:schemeClr val="accent2">
                    <a:lumMod val="20000"/>
                    <a:lumOff val="80000"/>
                  </a:schemeClr>
                </a:solidFill>
                <a:latin typeface="Bahnschrift" panose="020B0502040204020203" pitchFamily="34" charset="0"/>
              </a:rPr>
              <a:t>EICRA :</a:t>
            </a:r>
            <a:endParaRPr lang="en-IN" dirty="0">
              <a:solidFill>
                <a:schemeClr val="accent2">
                  <a:lumMod val="20000"/>
                  <a:lumOff val="80000"/>
                </a:schemeClr>
              </a:solidFill>
              <a:latin typeface="Bahnschrift" panose="020B0502040204020203" pitchFamily="34" charset="0"/>
            </a:endParaRPr>
          </a:p>
        </p:txBody>
      </p:sp>
      <p:pic>
        <p:nvPicPr>
          <p:cNvPr id="4" name="Picture 3">
            <a:extLst>
              <a:ext uri="{FF2B5EF4-FFF2-40B4-BE49-F238E27FC236}">
                <a16:creationId xmlns:a16="http://schemas.microsoft.com/office/drawing/2014/main" id="{A3F93B42-CE3A-40EB-83CA-AF4D7DA09E45}"/>
              </a:ext>
            </a:extLst>
          </p:cNvPr>
          <p:cNvPicPr>
            <a:picLocks noChangeAspect="1"/>
          </p:cNvPicPr>
          <p:nvPr/>
        </p:nvPicPr>
        <p:blipFill>
          <a:blip r:embed="rId2"/>
          <a:stretch>
            <a:fillRect/>
          </a:stretch>
        </p:blipFill>
        <p:spPr>
          <a:xfrm>
            <a:off x="1509622" y="5035824"/>
            <a:ext cx="9742578" cy="1200173"/>
          </a:xfrm>
          <a:prstGeom prst="rect">
            <a:avLst/>
          </a:prstGeom>
        </p:spPr>
      </p:pic>
      <p:sp>
        <p:nvSpPr>
          <p:cNvPr id="7" name="Flowchart: Connector 6">
            <a:extLst>
              <a:ext uri="{FF2B5EF4-FFF2-40B4-BE49-F238E27FC236}">
                <a16:creationId xmlns:a16="http://schemas.microsoft.com/office/drawing/2014/main" id="{F1E78E83-29F2-43E8-9B99-98DC698F97E5}"/>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085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81AAE-A1E2-46BC-82E6-A6F6060A07A5}"/>
              </a:ext>
            </a:extLst>
          </p:cNvPr>
          <p:cNvSpPr>
            <a:spLocks noGrp="1"/>
          </p:cNvSpPr>
          <p:nvPr>
            <p:ph type="sldNum" sz="quarter" idx="12"/>
          </p:nvPr>
        </p:nvSpPr>
        <p:spPr/>
        <p:txBody>
          <a:bodyPr/>
          <a:lstStyle/>
          <a:p>
            <a:fld id="{C263D6C4-4840-40CC-AC84-17E24B3B7BDE}" type="slidenum">
              <a:rPr lang="en-GB" smtClean="0"/>
              <a:pPr/>
              <a:t>54</a:t>
            </a:fld>
            <a:endParaRPr lang="en-GB" dirty="0"/>
          </a:p>
        </p:txBody>
      </p:sp>
      <p:pic>
        <p:nvPicPr>
          <p:cNvPr id="3" name="Picture 2">
            <a:extLst>
              <a:ext uri="{FF2B5EF4-FFF2-40B4-BE49-F238E27FC236}">
                <a16:creationId xmlns:a16="http://schemas.microsoft.com/office/drawing/2014/main" id="{C8DDC9BD-F1AA-46D1-9029-6331B47C0D6A}"/>
              </a:ext>
            </a:extLst>
          </p:cNvPr>
          <p:cNvPicPr>
            <a:picLocks noChangeAspect="1"/>
          </p:cNvPicPr>
          <p:nvPr/>
        </p:nvPicPr>
        <p:blipFill>
          <a:blip r:embed="rId2"/>
          <a:stretch>
            <a:fillRect/>
          </a:stretch>
        </p:blipFill>
        <p:spPr>
          <a:xfrm>
            <a:off x="781068" y="2217554"/>
            <a:ext cx="10877532" cy="1785031"/>
          </a:xfrm>
          <a:prstGeom prst="rect">
            <a:avLst/>
          </a:prstGeom>
        </p:spPr>
      </p:pic>
      <p:sp>
        <p:nvSpPr>
          <p:cNvPr id="4" name="TextBox 3">
            <a:extLst>
              <a:ext uri="{FF2B5EF4-FFF2-40B4-BE49-F238E27FC236}">
                <a16:creationId xmlns:a16="http://schemas.microsoft.com/office/drawing/2014/main" id="{0F9E0296-5674-4542-BB0C-337C4189901A}"/>
              </a:ext>
            </a:extLst>
          </p:cNvPr>
          <p:cNvSpPr txBox="1"/>
          <p:nvPr/>
        </p:nvSpPr>
        <p:spPr>
          <a:xfrm>
            <a:off x="455885" y="1391536"/>
            <a:ext cx="7070480" cy="369332"/>
          </a:xfrm>
          <a:prstGeom prst="rect">
            <a:avLst/>
          </a:prstGeom>
          <a:noFill/>
        </p:spPr>
        <p:txBody>
          <a:bodyPr wrap="square" rtlCol="0">
            <a:spAutoFit/>
          </a:bodyPr>
          <a:lstStyle/>
          <a:p>
            <a:r>
              <a:rPr lang="en-IN" dirty="0">
                <a:solidFill>
                  <a:schemeClr val="accent2">
                    <a:lumMod val="20000"/>
                    <a:lumOff val="80000"/>
                  </a:schemeClr>
                </a:solidFill>
                <a:latin typeface="Bahnschrift" panose="020B0502040204020203" pitchFamily="34" charset="0"/>
              </a:rPr>
              <a:t>Function of Interrupt Sense Control(ISC) bits</a:t>
            </a:r>
            <a:endParaRPr lang="en-US" dirty="0">
              <a:solidFill>
                <a:schemeClr val="accent2">
                  <a:lumMod val="20000"/>
                  <a:lumOff val="80000"/>
                </a:schemeClr>
              </a:solidFill>
              <a:latin typeface="Bahnschrift" panose="020B0502040204020203" pitchFamily="34" charset="0"/>
            </a:endParaRPr>
          </a:p>
        </p:txBody>
      </p:sp>
      <p:sp>
        <p:nvSpPr>
          <p:cNvPr id="10" name="TextBox 9">
            <a:extLst>
              <a:ext uri="{FF2B5EF4-FFF2-40B4-BE49-F238E27FC236}">
                <a16:creationId xmlns:a16="http://schemas.microsoft.com/office/drawing/2014/main" id="{B5AEFEBF-9AB9-4985-95A4-0215CD24DD6C}"/>
              </a:ext>
            </a:extLst>
          </p:cNvPr>
          <p:cNvSpPr txBox="1"/>
          <p:nvPr/>
        </p:nvSpPr>
        <p:spPr>
          <a:xfrm>
            <a:off x="139700" y="370876"/>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(Contd..):</a:t>
            </a:r>
          </a:p>
        </p:txBody>
      </p:sp>
      <p:sp>
        <p:nvSpPr>
          <p:cNvPr id="13" name="Flowchart: Connector 12">
            <a:extLst>
              <a:ext uri="{FF2B5EF4-FFF2-40B4-BE49-F238E27FC236}">
                <a16:creationId xmlns:a16="http://schemas.microsoft.com/office/drawing/2014/main" id="{68368D38-4921-40C7-A63F-C45339AB86C9}"/>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rising edge falling edge">
            <a:extLst>
              <a:ext uri="{FF2B5EF4-FFF2-40B4-BE49-F238E27FC236}">
                <a16:creationId xmlns:a16="http://schemas.microsoft.com/office/drawing/2014/main" id="{C70A9A70-C97E-40CA-97F4-383BEABAB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889" y="4178228"/>
            <a:ext cx="5494548" cy="2440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0A37462-1EB9-434E-A65A-E9A1871F6EA3}"/>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2244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55</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70876"/>
            <a:ext cx="11315700" cy="3754874"/>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(Contd..):</a:t>
            </a: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a:t>
            </a:r>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EIMSK:</a:t>
            </a: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2800" dirty="0">
                <a:solidFill>
                  <a:schemeClr val="accent2">
                    <a:lumMod val="20000"/>
                    <a:lumOff val="80000"/>
                  </a:schemeClr>
                </a:solidFill>
                <a:latin typeface="Bahnschrift" panose="020B0502040204020203" pitchFamily="34" charset="0"/>
              </a:rPr>
              <a:t>EIFR:</a:t>
            </a:r>
            <a:r>
              <a:rPr lang="en-IN" dirty="0">
                <a:solidFill>
                  <a:schemeClr val="accent2">
                    <a:lumMod val="20000"/>
                    <a:lumOff val="80000"/>
                  </a:schemeClr>
                </a:solidFill>
                <a:latin typeface="Bahnschrift" panose="020B0502040204020203" pitchFamily="34" charset="0"/>
              </a:rPr>
              <a:t>  </a:t>
            </a:r>
            <a:endParaRPr lang="en-US" dirty="0">
              <a:solidFill>
                <a:schemeClr val="accent2">
                  <a:lumMod val="20000"/>
                  <a:lumOff val="80000"/>
                </a:schemeClr>
              </a:solidFill>
              <a:latin typeface="Bahnschrift" panose="020B0502040204020203" pitchFamily="34" charset="0"/>
            </a:endParaRPr>
          </a:p>
        </p:txBody>
      </p:sp>
      <p:pic>
        <p:nvPicPr>
          <p:cNvPr id="5" name="Picture 4">
            <a:extLst>
              <a:ext uri="{FF2B5EF4-FFF2-40B4-BE49-F238E27FC236}">
                <a16:creationId xmlns:a16="http://schemas.microsoft.com/office/drawing/2014/main" id="{BDFDD236-6271-4485-A57C-35DCBB71A6C3}"/>
              </a:ext>
            </a:extLst>
          </p:cNvPr>
          <p:cNvPicPr>
            <a:picLocks noChangeAspect="1"/>
          </p:cNvPicPr>
          <p:nvPr/>
        </p:nvPicPr>
        <p:blipFill>
          <a:blip r:embed="rId2"/>
          <a:stretch>
            <a:fillRect/>
          </a:stretch>
        </p:blipFill>
        <p:spPr>
          <a:xfrm>
            <a:off x="1726677" y="1595381"/>
            <a:ext cx="9742578" cy="1142720"/>
          </a:xfrm>
          <a:prstGeom prst="rect">
            <a:avLst/>
          </a:prstGeom>
        </p:spPr>
      </p:pic>
      <p:pic>
        <p:nvPicPr>
          <p:cNvPr id="6" name="Picture 5">
            <a:extLst>
              <a:ext uri="{FF2B5EF4-FFF2-40B4-BE49-F238E27FC236}">
                <a16:creationId xmlns:a16="http://schemas.microsoft.com/office/drawing/2014/main" id="{7662D033-7092-4086-9A64-1B3503B621A3}"/>
              </a:ext>
            </a:extLst>
          </p:cNvPr>
          <p:cNvPicPr>
            <a:picLocks noChangeAspect="1"/>
          </p:cNvPicPr>
          <p:nvPr/>
        </p:nvPicPr>
        <p:blipFill>
          <a:blip r:embed="rId3"/>
          <a:stretch>
            <a:fillRect/>
          </a:stretch>
        </p:blipFill>
        <p:spPr>
          <a:xfrm>
            <a:off x="1670188" y="3625585"/>
            <a:ext cx="9742578" cy="1228157"/>
          </a:xfrm>
          <a:prstGeom prst="rect">
            <a:avLst/>
          </a:prstGeom>
        </p:spPr>
      </p:pic>
      <p:sp>
        <p:nvSpPr>
          <p:cNvPr id="7" name="Flowchart: Connector 6">
            <a:extLst>
              <a:ext uri="{FF2B5EF4-FFF2-40B4-BE49-F238E27FC236}">
                <a16:creationId xmlns:a16="http://schemas.microsoft.com/office/drawing/2014/main" id="{F1E78E83-29F2-43E8-9B99-98DC698F97E5}"/>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770AF4-0CB0-4F40-A776-B4FA35A378DC}"/>
              </a:ext>
            </a:extLst>
          </p:cNvPr>
          <p:cNvSpPr/>
          <p:nvPr/>
        </p:nvSpPr>
        <p:spPr>
          <a:xfrm>
            <a:off x="2452256" y="2879261"/>
            <a:ext cx="9600044" cy="369332"/>
          </a:xfrm>
          <a:prstGeom prst="rect">
            <a:avLst/>
          </a:prstGeom>
        </p:spPr>
        <p:txBody>
          <a:bodyPr wrap="square">
            <a:spAutoFit/>
          </a:bodyPr>
          <a:lstStyle/>
          <a:p>
            <a:r>
              <a:rPr lang="en-IN" dirty="0">
                <a:solidFill>
                  <a:schemeClr val="bg1"/>
                </a:solidFill>
                <a:latin typeface="Bahnschrift" panose="020B0502040204020203" pitchFamily="34" charset="0"/>
              </a:rPr>
              <a:t>We need to write 1 to the INT1 and INT0 bits in EIMSK to enable the corresponding interrupts.</a:t>
            </a:r>
            <a:endParaRPr lang="en-US" dirty="0">
              <a:solidFill>
                <a:schemeClr val="bg1"/>
              </a:solidFill>
              <a:latin typeface="Bahnschrift" panose="020B0502040204020203" pitchFamily="34" charset="0"/>
            </a:endParaRPr>
          </a:p>
        </p:txBody>
      </p:sp>
      <p:sp>
        <p:nvSpPr>
          <p:cNvPr id="12" name="TextBox 11">
            <a:extLst>
              <a:ext uri="{FF2B5EF4-FFF2-40B4-BE49-F238E27FC236}">
                <a16:creationId xmlns:a16="http://schemas.microsoft.com/office/drawing/2014/main" id="{AA2EE5A4-202E-4818-930D-2FEF2E508FCF}"/>
              </a:ext>
            </a:extLst>
          </p:cNvPr>
          <p:cNvSpPr txBox="1"/>
          <p:nvPr/>
        </p:nvSpPr>
        <p:spPr>
          <a:xfrm>
            <a:off x="790973" y="5249992"/>
            <a:ext cx="11040808" cy="646331"/>
          </a:xfrm>
          <a:prstGeom prst="rect">
            <a:avLst/>
          </a:prstGeom>
          <a:noFill/>
        </p:spPr>
        <p:txBody>
          <a:bodyPr wrap="square" rtlCol="0">
            <a:spAutoFit/>
          </a:bodyPr>
          <a:lstStyle/>
          <a:p>
            <a:r>
              <a:rPr lang="en-IN" dirty="0">
                <a:solidFill>
                  <a:schemeClr val="bg1"/>
                </a:solidFill>
                <a:latin typeface="Bahnschrift" panose="020B0502040204020203" pitchFamily="34" charset="0"/>
              </a:rPr>
              <a:t>In EIFR , there are two bits INTF1 and INTF0 which get set to 1 whenever corresponding interrupt is fired, and get automatically set to 0 once that particular ISR is over.</a:t>
            </a:r>
            <a:endParaRPr lang="en-US" dirty="0">
              <a:solidFill>
                <a:schemeClr val="bg1"/>
              </a:solidFill>
              <a:latin typeface="Bahnschrift" panose="020B0502040204020203" pitchFamily="34" charset="0"/>
            </a:endParaRPr>
          </a:p>
        </p:txBody>
      </p:sp>
      <p:cxnSp>
        <p:nvCxnSpPr>
          <p:cNvPr id="13" name="Straight Arrow Connector 12">
            <a:extLst>
              <a:ext uri="{FF2B5EF4-FFF2-40B4-BE49-F238E27FC236}">
                <a16:creationId xmlns:a16="http://schemas.microsoft.com/office/drawing/2014/main" id="{0E773CD2-9BD5-4662-82ED-530D3B34735B}"/>
              </a:ext>
            </a:extLst>
          </p:cNvPr>
          <p:cNvCxnSpPr>
            <a:cxnSpLocks/>
          </p:cNvCxnSpPr>
          <p:nvPr/>
        </p:nvCxnSpPr>
        <p:spPr>
          <a:xfrm>
            <a:off x="493500" y="5446168"/>
            <a:ext cx="29747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2DDFA8A-F42D-4551-8E83-5A7714E3F7D7}"/>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15984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23B8AFA-9152-4192-880D-B91A3F7A42F6}"/>
              </a:ext>
            </a:extLst>
          </p:cNvPr>
          <p:cNvGrpSpPr/>
          <p:nvPr/>
        </p:nvGrpSpPr>
        <p:grpSpPr>
          <a:xfrm>
            <a:off x="13855" y="1385455"/>
            <a:ext cx="12192001" cy="5518091"/>
            <a:chOff x="-1" y="1357409"/>
            <a:chExt cx="12192001" cy="4917518"/>
          </a:xfrm>
        </p:grpSpPr>
        <p:sp>
          <p:nvSpPr>
            <p:cNvPr id="8" name="Rectangle: Single Corner Snipped 7">
              <a:extLst>
                <a:ext uri="{FF2B5EF4-FFF2-40B4-BE49-F238E27FC236}">
                  <a16:creationId xmlns:a16="http://schemas.microsoft.com/office/drawing/2014/main" id="{B15F43F6-1899-4624-8DCF-F58267CBDB7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E382C0B9-A7DF-40FB-BD11-1131D730800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E67514C4-1943-4287-93EC-44C57E8B5277}"/>
              </a:ext>
            </a:extLst>
          </p:cNvPr>
          <p:cNvSpPr>
            <a:spLocks noGrp="1"/>
          </p:cNvSpPr>
          <p:nvPr>
            <p:ph type="sldNum" sz="quarter" idx="12"/>
          </p:nvPr>
        </p:nvSpPr>
        <p:spPr/>
        <p:txBody>
          <a:bodyPr/>
          <a:lstStyle/>
          <a:p>
            <a:fld id="{C263D6C4-4840-40CC-AC84-17E24B3B7BDE}" type="slidenum">
              <a:rPr lang="en-GB" smtClean="0"/>
              <a:pPr/>
              <a:t>56</a:t>
            </a:fld>
            <a:endParaRPr lang="en-GB" dirty="0"/>
          </a:p>
        </p:txBody>
      </p:sp>
      <p:sp>
        <p:nvSpPr>
          <p:cNvPr id="3" name="TextBox 2">
            <a:extLst>
              <a:ext uri="{FF2B5EF4-FFF2-40B4-BE49-F238E27FC236}">
                <a16:creationId xmlns:a16="http://schemas.microsoft.com/office/drawing/2014/main" id="{F65039F8-4474-43EC-9953-688EF2C9EF31}"/>
              </a:ext>
            </a:extLst>
          </p:cNvPr>
          <p:cNvSpPr txBox="1"/>
          <p:nvPr/>
        </p:nvSpPr>
        <p:spPr>
          <a:xfrm>
            <a:off x="360484" y="542925"/>
            <a:ext cx="11192608" cy="5016758"/>
          </a:xfrm>
          <a:prstGeom prst="rect">
            <a:avLst/>
          </a:prstGeom>
          <a:noFill/>
        </p:spPr>
        <p:txBody>
          <a:bodyPr wrap="square" rtlCol="0">
            <a:spAutoFit/>
          </a:bodyPr>
          <a:lstStyle/>
          <a:p>
            <a:r>
              <a:rPr lang="en-IN" sz="3200">
                <a:solidFill>
                  <a:srgbClr val="FFC000"/>
                </a:solidFill>
                <a:latin typeface="Arial Black" panose="020B0A04020102020204" pitchFamily="34" charset="0"/>
              </a:rPr>
              <a:t>   How to code the interrupts ?</a:t>
            </a: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US" dirty="0">
              <a:solidFill>
                <a:schemeClr val="accent2">
                  <a:lumMod val="40000"/>
                  <a:lumOff val="60000"/>
                </a:schemeClr>
              </a:solidFill>
              <a:latin typeface="Bahnschrift" panose="020B0502040204020203" pitchFamily="34" charset="0"/>
            </a:endParaRPr>
          </a:p>
        </p:txBody>
      </p:sp>
      <p:sp>
        <p:nvSpPr>
          <p:cNvPr id="6" name="Flowchart: Connector 5">
            <a:extLst>
              <a:ext uri="{FF2B5EF4-FFF2-40B4-BE49-F238E27FC236}">
                <a16:creationId xmlns:a16="http://schemas.microsoft.com/office/drawing/2014/main" id="{487283D6-6EAA-438E-9643-956409E5B078}"/>
              </a:ext>
            </a:extLst>
          </p:cNvPr>
          <p:cNvSpPr/>
          <p:nvPr/>
        </p:nvSpPr>
        <p:spPr>
          <a:xfrm>
            <a:off x="515566" y="72957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1576C6-68AA-4E91-86E3-2149F124AEC6}"/>
              </a:ext>
            </a:extLst>
          </p:cNvPr>
          <p:cNvSpPr/>
          <p:nvPr/>
        </p:nvSpPr>
        <p:spPr>
          <a:xfrm>
            <a:off x="117586" y="1529162"/>
            <a:ext cx="7454811" cy="3970318"/>
          </a:xfrm>
          <a:prstGeom prst="rect">
            <a:avLst/>
          </a:prstGeom>
        </p:spPr>
        <p:txBody>
          <a:bodyPr wrap="square">
            <a:spAutoFit/>
          </a:bodyPr>
          <a:lstStyle/>
          <a:p>
            <a:r>
              <a:rPr lang="en-IN" dirty="0">
                <a:solidFill>
                  <a:schemeClr val="accent2">
                    <a:lumMod val="20000"/>
                    <a:lumOff val="80000"/>
                  </a:schemeClr>
                </a:solidFill>
                <a:latin typeface="Consolas" panose="020B0609020204030204" pitchFamily="49" charset="0"/>
              </a:rPr>
              <a:t>#include&lt;</a:t>
            </a:r>
            <a:r>
              <a:rPr lang="en-IN" dirty="0" err="1">
                <a:solidFill>
                  <a:schemeClr val="accent2">
                    <a:lumMod val="20000"/>
                    <a:lumOff val="80000"/>
                  </a:schemeClr>
                </a:solidFill>
                <a:latin typeface="Consolas" panose="020B0609020204030204" pitchFamily="49" charset="0"/>
              </a:rPr>
              <a:t>avr</a:t>
            </a:r>
            <a:r>
              <a:rPr lang="en-IN" dirty="0">
                <a:solidFill>
                  <a:schemeClr val="accent2">
                    <a:lumMod val="20000"/>
                    <a:lumOff val="80000"/>
                  </a:schemeClr>
                </a:solidFill>
                <a:latin typeface="Consolas" panose="020B0609020204030204" pitchFamily="49" charset="0"/>
              </a:rPr>
              <a:t>/</a:t>
            </a:r>
            <a:r>
              <a:rPr lang="en-IN" dirty="0" err="1">
                <a:solidFill>
                  <a:schemeClr val="accent2">
                    <a:lumMod val="20000"/>
                    <a:lumOff val="80000"/>
                  </a:schemeClr>
                </a:solidFill>
                <a:latin typeface="Consolas" panose="020B0609020204030204" pitchFamily="49" charset="0"/>
              </a:rPr>
              <a:t>io.h</a:t>
            </a:r>
            <a:r>
              <a:rPr lang="en-IN" dirty="0">
                <a:solidFill>
                  <a:schemeClr val="accent2">
                    <a:lumMod val="20000"/>
                    <a:lumOff val="80000"/>
                  </a:schemeClr>
                </a:solidFill>
                <a:latin typeface="Consolas" panose="020B0609020204030204" pitchFamily="49" charset="0"/>
              </a:rPr>
              <a:t>&gt;</a:t>
            </a:r>
          </a:p>
          <a:p>
            <a:endParaRPr lang="en-IN" dirty="0">
              <a:solidFill>
                <a:schemeClr val="accent2">
                  <a:lumMod val="20000"/>
                  <a:lumOff val="80000"/>
                </a:schemeClr>
              </a:solidFill>
              <a:latin typeface="Consolas" panose="020B0609020204030204" pitchFamily="49" charset="0"/>
            </a:endParaRPr>
          </a:p>
          <a:p>
            <a:r>
              <a:rPr lang="en-IN" dirty="0">
                <a:solidFill>
                  <a:schemeClr val="accent2">
                    <a:lumMod val="20000"/>
                    <a:lumOff val="80000"/>
                  </a:schemeClr>
                </a:solidFill>
                <a:latin typeface="Consolas" panose="020B0609020204030204" pitchFamily="49" charset="0"/>
              </a:rPr>
              <a:t>int main()</a:t>
            </a:r>
          </a:p>
          <a:p>
            <a:r>
              <a:rPr lang="en-IN" dirty="0">
                <a:solidFill>
                  <a:schemeClr val="accent2">
                    <a:lumMod val="20000"/>
                    <a:lumOff val="80000"/>
                  </a:schemeClr>
                </a:solidFill>
                <a:latin typeface="Consolas" panose="020B0609020204030204" pitchFamily="49" charset="0"/>
              </a:rPr>
              <a:t>{</a:t>
            </a:r>
          </a:p>
          <a:p>
            <a:r>
              <a:rPr lang="en-IN" dirty="0">
                <a:solidFill>
                  <a:schemeClr val="accent2">
                    <a:lumMod val="20000"/>
                    <a:lumOff val="80000"/>
                  </a:schemeClr>
                </a:solidFill>
                <a:latin typeface="Consolas" panose="020B0609020204030204" pitchFamily="49" charset="0"/>
              </a:rPr>
              <a:t>	SREG |=1&lt;&lt;I; //</a:t>
            </a:r>
            <a:r>
              <a:rPr lang="en-IN" i="1" dirty="0">
                <a:solidFill>
                  <a:schemeClr val="accent2">
                    <a:lumMod val="20000"/>
                    <a:lumOff val="80000"/>
                  </a:schemeClr>
                </a:solidFill>
                <a:latin typeface="Consolas" panose="020B0609020204030204" pitchFamily="49" charset="0"/>
              </a:rPr>
              <a:t>enables the global interrupt</a:t>
            </a:r>
          </a:p>
          <a:p>
            <a:r>
              <a:rPr lang="en-IN" dirty="0">
                <a:solidFill>
                  <a:schemeClr val="accent2">
                    <a:lumMod val="20000"/>
                    <a:lumOff val="80000"/>
                  </a:schemeClr>
                </a:solidFill>
                <a:latin typeface="Consolas" panose="020B0609020204030204" pitchFamily="49" charset="0"/>
              </a:rPr>
              <a:t>	EIMSK|=1&lt;&lt;INT0|1&lt;&lt;INT1; //</a:t>
            </a:r>
            <a:r>
              <a:rPr lang="en-IN" i="1" dirty="0">
                <a:solidFill>
                  <a:schemeClr val="accent2">
                    <a:lumMod val="20000"/>
                    <a:lumOff val="80000"/>
                  </a:schemeClr>
                </a:solidFill>
                <a:latin typeface="Consolas" panose="020B0609020204030204" pitchFamily="49" charset="0"/>
              </a:rPr>
              <a:t>enabling the interrupts</a:t>
            </a:r>
          </a:p>
          <a:p>
            <a:r>
              <a:rPr lang="en-IN" dirty="0">
                <a:solidFill>
                  <a:schemeClr val="accent2">
                    <a:lumMod val="20000"/>
                    <a:lumOff val="80000"/>
                  </a:schemeClr>
                </a:solidFill>
                <a:latin typeface="Consolas" panose="020B0609020204030204" pitchFamily="49" charset="0"/>
              </a:rPr>
              <a:t>	EICRA |=1&lt;&lt;ISC00|1&lt;&lt;ISC10; //</a:t>
            </a:r>
            <a:r>
              <a:rPr lang="en-IN" i="1" dirty="0">
                <a:solidFill>
                  <a:schemeClr val="accent2">
                    <a:lumMod val="20000"/>
                    <a:lumOff val="80000"/>
                  </a:schemeClr>
                </a:solidFill>
                <a:latin typeface="Consolas" panose="020B0609020204030204" pitchFamily="49" charset="0"/>
              </a:rPr>
              <a:t>setting the input  			//sense to any logical change</a:t>
            </a:r>
          </a:p>
          <a:p>
            <a:r>
              <a:rPr lang="en-IN" dirty="0">
                <a:solidFill>
                  <a:schemeClr val="accent2">
                    <a:lumMod val="20000"/>
                    <a:lumOff val="80000"/>
                  </a:schemeClr>
                </a:solidFill>
                <a:latin typeface="Consolas" panose="020B0609020204030204" pitchFamily="49" charset="0"/>
              </a:rPr>
              <a:t>	</a:t>
            </a:r>
          </a:p>
          <a:p>
            <a:r>
              <a:rPr lang="en-IN" dirty="0">
                <a:solidFill>
                  <a:schemeClr val="accent2">
                    <a:lumMod val="20000"/>
                    <a:lumOff val="80000"/>
                  </a:schemeClr>
                </a:solidFill>
                <a:latin typeface="Consolas" panose="020B0609020204030204" pitchFamily="49" charset="0"/>
              </a:rPr>
              <a:t>	while(1)</a:t>
            </a:r>
          </a:p>
          <a:p>
            <a:r>
              <a:rPr lang="en-IN" dirty="0">
                <a:solidFill>
                  <a:schemeClr val="accent2">
                    <a:lumMod val="20000"/>
                    <a:lumOff val="80000"/>
                  </a:schemeClr>
                </a:solidFill>
                <a:latin typeface="Consolas" panose="020B0609020204030204" pitchFamily="49" charset="0"/>
              </a:rPr>
              <a:t>	{</a:t>
            </a:r>
          </a:p>
          <a:p>
            <a:r>
              <a:rPr lang="en-IN" dirty="0">
                <a:solidFill>
                  <a:schemeClr val="accent2">
                    <a:lumMod val="20000"/>
                    <a:lumOff val="80000"/>
                  </a:schemeClr>
                </a:solidFill>
                <a:latin typeface="Consolas" panose="020B0609020204030204" pitchFamily="49" charset="0"/>
              </a:rPr>
              <a:t>	   /* body of the code*/</a:t>
            </a:r>
          </a:p>
          <a:p>
            <a:r>
              <a:rPr lang="en-IN" dirty="0">
                <a:solidFill>
                  <a:schemeClr val="accent2">
                    <a:lumMod val="20000"/>
                    <a:lumOff val="80000"/>
                  </a:schemeClr>
                </a:solidFill>
                <a:latin typeface="Consolas" panose="020B0609020204030204" pitchFamily="49" charset="0"/>
              </a:rPr>
              <a:t>	}</a:t>
            </a:r>
            <a:endParaRPr lang="en-IN" sz="1400" dirty="0">
              <a:solidFill>
                <a:schemeClr val="accent2">
                  <a:lumMod val="20000"/>
                  <a:lumOff val="80000"/>
                </a:schemeClr>
              </a:solidFill>
              <a:latin typeface="Consolas" panose="020B0609020204030204" pitchFamily="49" charset="0"/>
            </a:endParaRPr>
          </a:p>
          <a:p>
            <a:r>
              <a:rPr lang="en-IN" dirty="0">
                <a:solidFill>
                  <a:schemeClr val="accent2">
                    <a:lumMod val="20000"/>
                    <a:lumOff val="80000"/>
                  </a:schemeClr>
                </a:solidFill>
                <a:latin typeface="Consolas" panose="020B0609020204030204" pitchFamily="49" charset="0"/>
              </a:rPr>
              <a:t>}</a:t>
            </a:r>
            <a:endParaRPr lang="en-IN" dirty="0">
              <a:solidFill>
                <a:schemeClr val="accent2">
                  <a:lumMod val="40000"/>
                  <a:lumOff val="60000"/>
                </a:schemeClr>
              </a:solidFill>
              <a:latin typeface="Consolas" panose="020B0609020204030204" pitchFamily="49" charset="0"/>
            </a:endParaRPr>
          </a:p>
        </p:txBody>
      </p:sp>
      <p:sp>
        <p:nvSpPr>
          <p:cNvPr id="12" name="Rectangle 11">
            <a:extLst>
              <a:ext uri="{FF2B5EF4-FFF2-40B4-BE49-F238E27FC236}">
                <a16:creationId xmlns:a16="http://schemas.microsoft.com/office/drawing/2014/main" id="{20F6C9F9-1F79-453F-86B4-F30B8E0D3513}"/>
              </a:ext>
            </a:extLst>
          </p:cNvPr>
          <p:cNvSpPr/>
          <p:nvPr/>
        </p:nvSpPr>
        <p:spPr>
          <a:xfrm>
            <a:off x="7735062" y="1562833"/>
            <a:ext cx="3737798" cy="1754326"/>
          </a:xfrm>
          <a:prstGeom prst="rect">
            <a:avLst/>
          </a:prstGeom>
        </p:spPr>
        <p:txBody>
          <a:bodyPr wrap="square">
            <a:spAutoFit/>
          </a:bodyPr>
          <a:lstStyle/>
          <a:p>
            <a:r>
              <a:rPr lang="en-IN" dirty="0">
                <a:solidFill>
                  <a:schemeClr val="accent2">
                    <a:lumMod val="20000"/>
                    <a:lumOff val="80000"/>
                  </a:schemeClr>
                </a:solidFill>
                <a:latin typeface="Consolas" panose="020B0609020204030204" pitchFamily="49" charset="0"/>
              </a:rPr>
              <a:t>ISR(INT0_vect)   </a:t>
            </a:r>
          </a:p>
          <a:p>
            <a:r>
              <a:rPr lang="en-IN" dirty="0">
                <a:solidFill>
                  <a:schemeClr val="accent2">
                    <a:lumMod val="20000"/>
                    <a:lumOff val="80000"/>
                  </a:schemeClr>
                </a:solidFill>
                <a:latin typeface="Consolas" panose="020B0609020204030204" pitchFamily="49" charset="0"/>
              </a:rPr>
              <a:t>{</a:t>
            </a:r>
          </a:p>
          <a:p>
            <a:r>
              <a:rPr lang="en-IN" dirty="0">
                <a:solidFill>
                  <a:schemeClr val="accent2">
                    <a:lumMod val="20000"/>
                    <a:lumOff val="80000"/>
                  </a:schemeClr>
                </a:solidFill>
                <a:latin typeface="Consolas" panose="020B0609020204030204" pitchFamily="49" charset="0"/>
              </a:rPr>
              <a:t>    /*code*/</a:t>
            </a:r>
          </a:p>
          <a:p>
            <a:r>
              <a:rPr lang="en-IN" dirty="0">
                <a:solidFill>
                  <a:schemeClr val="accent2">
                    <a:lumMod val="20000"/>
                    <a:lumOff val="80000"/>
                  </a:schemeClr>
                </a:solidFill>
                <a:latin typeface="Consolas" panose="020B0609020204030204" pitchFamily="49" charset="0"/>
              </a:rPr>
              <a:t>}	</a:t>
            </a:r>
            <a:r>
              <a:rPr lang="en-IN" dirty="0">
                <a:solidFill>
                  <a:schemeClr val="accent2">
                    <a:lumMod val="40000"/>
                    <a:lumOff val="60000"/>
                  </a:schemeClr>
                </a:solidFill>
                <a:latin typeface="Consolas" panose="020B0609020204030204" pitchFamily="49" charset="0"/>
              </a:rPr>
              <a:t>			          </a:t>
            </a:r>
          </a:p>
          <a:p>
            <a:r>
              <a:rPr lang="en-IN" dirty="0">
                <a:solidFill>
                  <a:schemeClr val="accent2">
                    <a:lumMod val="40000"/>
                    <a:lumOff val="60000"/>
                  </a:schemeClr>
                </a:solidFill>
                <a:latin typeface="Consolas" panose="020B0609020204030204" pitchFamily="49" charset="0"/>
              </a:rPr>
              <a:t>	</a:t>
            </a:r>
          </a:p>
        </p:txBody>
      </p:sp>
      <p:cxnSp>
        <p:nvCxnSpPr>
          <p:cNvPr id="14" name="Straight Connector 13">
            <a:extLst>
              <a:ext uri="{FF2B5EF4-FFF2-40B4-BE49-F238E27FC236}">
                <a16:creationId xmlns:a16="http://schemas.microsoft.com/office/drawing/2014/main" id="{D24844FF-C6BB-4B05-8DA6-D1C860B925C5}"/>
              </a:ext>
            </a:extLst>
          </p:cNvPr>
          <p:cNvCxnSpPr/>
          <p:nvPr/>
        </p:nvCxnSpPr>
        <p:spPr>
          <a:xfrm>
            <a:off x="7443805" y="1562833"/>
            <a:ext cx="0" cy="475224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BEF9407-CFC5-47A2-97A6-A9587FA72049}"/>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9042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57</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658194"/>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Internal Interrupts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833149"/>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extBox 4">
            <a:extLst>
              <a:ext uri="{FF2B5EF4-FFF2-40B4-BE49-F238E27FC236}">
                <a16:creationId xmlns:a16="http://schemas.microsoft.com/office/drawing/2014/main" id="{ADEAF06E-9A02-45DF-ABEC-61D43729862C}"/>
              </a:ext>
            </a:extLst>
          </p:cNvPr>
          <p:cNvSpPr txBox="1"/>
          <p:nvPr/>
        </p:nvSpPr>
        <p:spPr>
          <a:xfrm>
            <a:off x="1011381" y="1789623"/>
            <a:ext cx="5732467" cy="1938992"/>
          </a:xfrm>
          <a:prstGeom prst="rect">
            <a:avLst/>
          </a:prstGeom>
          <a:noFill/>
        </p:spPr>
        <p:txBody>
          <a:bodyPr wrap="none" rtlCol="0">
            <a:spAutoFit/>
          </a:bodyPr>
          <a:lstStyle/>
          <a:p>
            <a:pPr marL="285750" indent="-285750">
              <a:buFont typeface="Wingdings" panose="05000000000000000000" pitchFamily="2" charset="2"/>
              <a:buChar char="v"/>
            </a:pPr>
            <a:r>
              <a:rPr lang="en-IN" sz="2400" dirty="0">
                <a:solidFill>
                  <a:schemeClr val="bg1"/>
                </a:solidFill>
              </a:rPr>
              <a:t>Here we will see only Timer Interrupts.</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Timer has 2 interrupt associated with it</a:t>
            </a:r>
          </a:p>
          <a:p>
            <a:pPr marL="1714500" lvl="3" indent="-342900">
              <a:buFont typeface="Wingdings" panose="05000000000000000000" pitchFamily="2" charset="2"/>
              <a:buChar char="q"/>
            </a:pPr>
            <a:r>
              <a:rPr lang="en-IN" sz="2400" dirty="0">
                <a:solidFill>
                  <a:schemeClr val="bg1"/>
                </a:solidFill>
              </a:rPr>
              <a:t> Timer overflow Interrupt</a:t>
            </a:r>
          </a:p>
          <a:p>
            <a:pPr marL="1714500" lvl="3" indent="-342900">
              <a:buFont typeface="Wingdings" panose="05000000000000000000" pitchFamily="2" charset="2"/>
              <a:buChar char="q"/>
            </a:pPr>
            <a:r>
              <a:rPr lang="en-IN" sz="2400" dirty="0">
                <a:solidFill>
                  <a:schemeClr val="bg1"/>
                </a:solidFill>
              </a:rPr>
              <a:t> Compare Match Interrupt</a:t>
            </a:r>
          </a:p>
        </p:txBody>
      </p:sp>
      <p:pic>
        <p:nvPicPr>
          <p:cNvPr id="7170" name="Picture 2" descr="Image result for timer interrupts">
            <a:extLst>
              <a:ext uri="{FF2B5EF4-FFF2-40B4-BE49-F238E27FC236}">
                <a16:creationId xmlns:a16="http://schemas.microsoft.com/office/drawing/2014/main" id="{8D096C41-8B95-453D-A7B5-77DE2AFD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934" y="4144500"/>
            <a:ext cx="5568460" cy="259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2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58</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658194"/>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Timer Overflow Interrupt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833149"/>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extBox 4">
            <a:extLst>
              <a:ext uri="{FF2B5EF4-FFF2-40B4-BE49-F238E27FC236}">
                <a16:creationId xmlns:a16="http://schemas.microsoft.com/office/drawing/2014/main" id="{ADEAF06E-9A02-45DF-ABEC-61D43729862C}"/>
              </a:ext>
            </a:extLst>
          </p:cNvPr>
          <p:cNvSpPr txBox="1"/>
          <p:nvPr/>
        </p:nvSpPr>
        <p:spPr>
          <a:xfrm>
            <a:off x="406677" y="1719517"/>
            <a:ext cx="11696215" cy="4524315"/>
          </a:xfrm>
          <a:prstGeom prst="rect">
            <a:avLst/>
          </a:prstGeom>
          <a:noFill/>
        </p:spPr>
        <p:txBody>
          <a:bodyPr wrap="none" rtlCol="0">
            <a:spAutoFit/>
          </a:bodyPr>
          <a:lstStyle/>
          <a:p>
            <a:pPr marL="285750" indent="-285750">
              <a:buFont typeface="Wingdings" panose="05000000000000000000" pitchFamily="2" charset="2"/>
              <a:buChar char="v"/>
            </a:pPr>
            <a:r>
              <a:rPr lang="en-IN" sz="2400" dirty="0">
                <a:solidFill>
                  <a:schemeClr val="bg1"/>
                </a:solidFill>
              </a:rPr>
              <a:t> Whenever Timer Counter overflows Timer overflow flag bit goes high.</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If the Interrupt is enabled then the corresponding interrupt will be fired</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Once the routine is completed the flag bit automatically goes to low.</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The I bit in SREG register should be high to call global interrupts. </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 To do that, include </a:t>
            </a:r>
            <a:r>
              <a:rPr lang="en-IN" sz="2400" dirty="0">
                <a:solidFill>
                  <a:srgbClr val="00B0F0"/>
                </a:solidFill>
                <a:latin typeface="Consolas" panose="020B0609020204030204" pitchFamily="49" charset="0"/>
              </a:rPr>
              <a:t>#include&lt;</a:t>
            </a:r>
            <a:r>
              <a:rPr lang="en-IN" sz="2400" dirty="0" err="1">
                <a:solidFill>
                  <a:srgbClr val="00B0F0"/>
                </a:solidFill>
                <a:latin typeface="Consolas" panose="020B0609020204030204" pitchFamily="49" charset="0"/>
              </a:rPr>
              <a:t>avr</a:t>
            </a:r>
            <a:r>
              <a:rPr lang="en-IN" sz="2400" dirty="0">
                <a:solidFill>
                  <a:srgbClr val="00B0F0"/>
                </a:solidFill>
                <a:latin typeface="Consolas" panose="020B0609020204030204" pitchFamily="49" charset="0"/>
              </a:rPr>
              <a:t>/</a:t>
            </a:r>
            <a:r>
              <a:rPr lang="en-IN" sz="2400" dirty="0" err="1">
                <a:solidFill>
                  <a:srgbClr val="00B0F0"/>
                </a:solidFill>
                <a:latin typeface="Consolas" panose="020B0609020204030204" pitchFamily="49" charset="0"/>
              </a:rPr>
              <a:t>interrupt.h</a:t>
            </a:r>
            <a:r>
              <a:rPr lang="en-IN" sz="2400" dirty="0">
                <a:solidFill>
                  <a:srgbClr val="00B0F0"/>
                </a:solidFill>
                <a:latin typeface="Consolas" panose="020B0609020204030204" pitchFamily="49" charset="0"/>
              </a:rPr>
              <a:t>&gt;</a:t>
            </a:r>
            <a:r>
              <a:rPr lang="en-IN" sz="2400" dirty="0">
                <a:solidFill>
                  <a:srgbClr val="00B0F0"/>
                </a:solidFill>
              </a:rPr>
              <a:t> </a:t>
            </a:r>
            <a:r>
              <a:rPr lang="en-IN" sz="2400" dirty="0">
                <a:solidFill>
                  <a:schemeClr val="bg1"/>
                </a:solidFill>
              </a:rPr>
              <a:t>and in the main() just call once </a:t>
            </a:r>
            <a:br>
              <a:rPr lang="en-IN" sz="2400" dirty="0">
                <a:solidFill>
                  <a:srgbClr val="00B0F0"/>
                </a:solidFill>
              </a:rPr>
            </a:br>
            <a:r>
              <a:rPr lang="en-IN" sz="2400" dirty="0">
                <a:solidFill>
                  <a:srgbClr val="00B0F0"/>
                </a:solidFill>
              </a:rPr>
              <a:t> </a:t>
            </a:r>
            <a:r>
              <a:rPr lang="en-IN" sz="2400" dirty="0">
                <a:solidFill>
                  <a:srgbClr val="00B0F0"/>
                </a:solidFill>
                <a:latin typeface="Consolas" panose="020B0609020204030204" pitchFamily="49" charset="0"/>
              </a:rPr>
              <a:t>sei()</a:t>
            </a:r>
            <a:r>
              <a:rPr lang="en-IN" sz="2400" dirty="0">
                <a:solidFill>
                  <a:srgbClr val="00B0F0"/>
                </a:solidFill>
              </a:rPr>
              <a:t> </a:t>
            </a:r>
            <a:r>
              <a:rPr lang="en-IN" sz="2400" dirty="0">
                <a:solidFill>
                  <a:schemeClr val="bg1"/>
                </a:solidFill>
              </a:rPr>
              <a:t>function. ( Set Interrupt Enable) . </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 Or else you can do this way also  </a:t>
            </a:r>
            <a:r>
              <a:rPr lang="en-IN" sz="2400" dirty="0">
                <a:solidFill>
                  <a:srgbClr val="63B7C6"/>
                </a:solidFill>
                <a:latin typeface="Consolas" panose="020B0609020204030204" pitchFamily="49" charset="0"/>
              </a:rPr>
              <a:t>SREG |=1&lt;&lt;I; </a:t>
            </a:r>
            <a:endParaRPr lang="en-IN" sz="2400" dirty="0">
              <a:solidFill>
                <a:srgbClr val="63B7C6"/>
              </a:solidFill>
            </a:endParaRPr>
          </a:p>
        </p:txBody>
      </p:sp>
    </p:spTree>
    <p:extLst>
      <p:ext uri="{BB962C8B-B14F-4D97-AF65-F5344CB8AC3E}">
        <p14:creationId xmlns:p14="http://schemas.microsoft.com/office/powerpoint/2010/main" val="787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126975"/>
            <a:ext cx="12192001" cy="577657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59</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39537"/>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Toggle Led using Interrupt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542200"/>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Content Placeholder 2">
            <a:extLst>
              <a:ext uri="{FF2B5EF4-FFF2-40B4-BE49-F238E27FC236}">
                <a16:creationId xmlns:a16="http://schemas.microsoft.com/office/drawing/2014/main" id="{1F653B6C-0FAE-4E86-9F38-74AB39AFAD15}"/>
              </a:ext>
            </a:extLst>
          </p:cNvPr>
          <p:cNvSpPr txBox="1">
            <a:spLocks/>
          </p:cNvSpPr>
          <p:nvPr/>
        </p:nvSpPr>
        <p:spPr>
          <a:xfrm>
            <a:off x="569191" y="1420184"/>
            <a:ext cx="3979358" cy="543781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#include&lt;</a:t>
            </a:r>
            <a:r>
              <a:rPr lang="en-US" sz="2000" dirty="0" err="1">
                <a:solidFill>
                  <a:schemeClr val="bg1"/>
                </a:solidFill>
                <a:latin typeface="Consolas" panose="020B0609020204030204" pitchFamily="49" charset="0"/>
                <a:cs typeface="Courier New" panose="02070309020205020404" pitchFamily="49" charset="0"/>
              </a:rPr>
              <a:t>avr</a:t>
            </a:r>
            <a:r>
              <a:rPr lang="en-US" sz="2000" dirty="0">
                <a:solidFill>
                  <a:schemeClr val="bg1"/>
                </a:solidFill>
                <a:latin typeface="Consolas" panose="020B0609020204030204" pitchFamily="49" charset="0"/>
                <a:cs typeface="Courier New" panose="02070309020205020404" pitchFamily="49" charset="0"/>
              </a:rPr>
              <a:t>/</a:t>
            </a:r>
            <a:r>
              <a:rPr lang="en-US" sz="2000" dirty="0" err="1">
                <a:solidFill>
                  <a:schemeClr val="bg1"/>
                </a:solidFill>
                <a:latin typeface="Consolas" panose="020B0609020204030204" pitchFamily="49" charset="0"/>
                <a:cs typeface="Courier New" panose="02070309020205020404" pitchFamily="49" charset="0"/>
              </a:rPr>
              <a:t>io.h</a:t>
            </a:r>
            <a:r>
              <a:rPr lang="en-US" sz="2000" dirty="0">
                <a:solidFill>
                  <a:schemeClr val="bg1"/>
                </a:solidFill>
                <a:latin typeface="Consolas" panose="020B0609020204030204" pitchFamily="49" charset="0"/>
                <a:cs typeface="Courier New" panose="02070309020205020404" pitchFamily="49" charset="0"/>
              </a:rPr>
              <a:t>&gt;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#include&lt;</a:t>
            </a:r>
            <a:r>
              <a:rPr lang="en-US" sz="2000" dirty="0" err="1">
                <a:solidFill>
                  <a:schemeClr val="bg1"/>
                </a:solidFill>
                <a:latin typeface="Consolas" panose="020B0609020204030204" pitchFamily="49" charset="0"/>
                <a:cs typeface="Courier New" panose="02070309020205020404" pitchFamily="49" charset="0"/>
              </a:rPr>
              <a:t>avr</a:t>
            </a:r>
            <a:r>
              <a:rPr lang="en-US" sz="2000" dirty="0">
                <a:solidFill>
                  <a:schemeClr val="bg1"/>
                </a:solidFill>
                <a:latin typeface="Consolas" panose="020B0609020204030204" pitchFamily="49" charset="0"/>
                <a:cs typeface="Courier New" panose="02070309020205020404" pitchFamily="49" charset="0"/>
              </a:rPr>
              <a:t>/</a:t>
            </a:r>
            <a:r>
              <a:rPr lang="en-US" sz="2000" dirty="0" err="1">
                <a:solidFill>
                  <a:schemeClr val="bg1"/>
                </a:solidFill>
                <a:latin typeface="Consolas" panose="020B0609020204030204" pitchFamily="49" charset="0"/>
                <a:cs typeface="Courier New" panose="02070309020205020404" pitchFamily="49" charset="0"/>
              </a:rPr>
              <a:t>interrupt.h</a:t>
            </a:r>
            <a:r>
              <a:rPr lang="en-US" sz="2000" dirty="0">
                <a:solidFill>
                  <a:schemeClr val="bg1"/>
                </a:solidFill>
                <a:latin typeface="Consolas" panose="020B0609020204030204" pitchFamily="49" charset="0"/>
                <a:cs typeface="Courier New" panose="02070309020205020404" pitchFamily="49" charset="0"/>
              </a:rPr>
              <a:t>&gt;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volatile </a:t>
            </a:r>
            <a:r>
              <a:rPr lang="en-US" sz="2000">
                <a:solidFill>
                  <a:schemeClr val="bg1"/>
                </a:solidFill>
                <a:latin typeface="Consolas" panose="020B0609020204030204" pitchFamily="49" charset="0"/>
                <a:cs typeface="Courier New" panose="02070309020205020404" pitchFamily="49" charset="0"/>
              </a:rPr>
              <a:t>int k = 0</a:t>
            </a:r>
            <a:r>
              <a:rPr lang="en-US" sz="2000" dirty="0">
                <a:solidFill>
                  <a:schemeClr val="bg1"/>
                </a:solidFill>
                <a:latin typeface="Consolas" panose="020B0609020204030204" pitchFamily="49" charset="0"/>
                <a:cs typeface="Courier New" panose="02070309020205020404" pitchFamily="49" charset="0"/>
              </a:rPr>
              <a: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ISR(TIMER0_OVF_vect) {</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    ++k;</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int main()</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sei();</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DDRB = 0x00;</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TCCR0A = 0x00;</a:t>
            </a:r>
          </a:p>
        </p:txBody>
      </p:sp>
      <p:sp>
        <p:nvSpPr>
          <p:cNvPr id="4" name="Rectangle 3">
            <a:extLst>
              <a:ext uri="{FF2B5EF4-FFF2-40B4-BE49-F238E27FC236}">
                <a16:creationId xmlns:a16="http://schemas.microsoft.com/office/drawing/2014/main" id="{A6CA3E2A-2AFA-4D5C-A6D4-7AD3032C5EAC}"/>
              </a:ext>
            </a:extLst>
          </p:cNvPr>
          <p:cNvSpPr/>
          <p:nvPr/>
        </p:nvSpPr>
        <p:spPr>
          <a:xfrm>
            <a:off x="6539345" y="1764070"/>
            <a:ext cx="6096000" cy="4308872"/>
          </a:xfrm>
          <a:prstGeom prst="rect">
            <a:avLst/>
          </a:prstGeom>
        </p:spPr>
        <p:txBody>
          <a:bodyPr>
            <a:spAutoFit/>
          </a:bodyPr>
          <a:lstStyle/>
          <a:p>
            <a:pPr>
              <a:lnSpc>
                <a:spcPct val="120000"/>
              </a:lnSpc>
            </a:pPr>
            <a:r>
              <a:rPr lang="en-IN" sz="2000" dirty="0">
                <a:solidFill>
                  <a:schemeClr val="bg1"/>
                </a:solidFill>
                <a:latin typeface="Consolas" panose="020B0609020204030204" pitchFamily="49" charset="0"/>
                <a:cs typeface="Courier New" panose="02070309020205020404" pitchFamily="49" charset="0"/>
              </a:rPr>
              <a:t>TCCR0B= (1&lt;&lt;CS02)|(1&lt;&lt;CS00);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while(1)</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if(k&gt;=200)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PORTB^=0xFF;</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k=0;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return 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a:t>
            </a:r>
            <a:endParaRPr lang="en-IN" sz="2000" dirty="0">
              <a:solidFill>
                <a:schemeClr val="bg1"/>
              </a:solidFill>
              <a:latin typeface="Consolas" panose="020B0609020204030204" pitchFamily="49" charset="0"/>
            </a:endParaRPr>
          </a:p>
          <a:p>
            <a:pPr>
              <a:spcBef>
                <a:spcPts val="600"/>
              </a:spcBef>
              <a:buNone/>
            </a:pPr>
            <a:endParaRPr lang="en-US" sz="2000" dirty="0">
              <a:solidFill>
                <a:schemeClr val="bg1"/>
              </a:solidFill>
              <a:latin typeface="Consolas" panose="020B0609020204030204" pitchFamily="49" charset="0"/>
              <a:cs typeface="Calibri Light" panose="020F0302020204030204" pitchFamily="34" charset="0"/>
            </a:endParaRPr>
          </a:p>
        </p:txBody>
      </p:sp>
      <p:cxnSp>
        <p:nvCxnSpPr>
          <p:cNvPr id="13" name="Straight Connector 12">
            <a:extLst>
              <a:ext uri="{FF2B5EF4-FFF2-40B4-BE49-F238E27FC236}">
                <a16:creationId xmlns:a16="http://schemas.microsoft.com/office/drawing/2014/main" id="{51016D74-03A3-4577-901D-F8CECDF52FDA}"/>
              </a:ext>
            </a:extLst>
          </p:cNvPr>
          <p:cNvCxnSpPr/>
          <p:nvPr/>
        </p:nvCxnSpPr>
        <p:spPr>
          <a:xfrm>
            <a:off x="5352118" y="1916369"/>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US" sz="4400" u="sng" dirty="0">
                <a:solidFill>
                  <a:srgbClr val="FFC000"/>
                </a:solidFill>
                <a:latin typeface="Rockwell" panose="02060603020205020403" pitchFamily="18" charset="0"/>
              </a:rPr>
              <a:t>Timers</a:t>
            </a:r>
            <a:r>
              <a:rPr lang="en-US" sz="4400" dirty="0">
                <a:solidFill>
                  <a:srgbClr val="FFC000"/>
                </a:solidFill>
                <a:latin typeface="Rockwell" panose="02060603020205020403" pitchFamily="18" charset="0"/>
              </a:rPr>
              <a:t>:</a:t>
            </a:r>
          </a:p>
        </p:txBody>
      </p:sp>
      <p:sp>
        <p:nvSpPr>
          <p:cNvPr id="3" name="Content Placeholder 2"/>
          <p:cNvSpPr>
            <a:spLocks noGrp="1"/>
          </p:cNvSpPr>
          <p:nvPr>
            <p:ph idx="1"/>
          </p:nvPr>
        </p:nvSpPr>
        <p:spPr>
          <a:xfrm>
            <a:off x="277110" y="1545619"/>
            <a:ext cx="11215235" cy="4979872"/>
          </a:xfrm>
        </p:spPr>
        <p:txBody>
          <a:bodyPr>
            <a:normAutofit fontScale="92500" lnSpcReduction="20000"/>
          </a:bodyPr>
          <a:lstStyle/>
          <a:p>
            <a:r>
              <a:rPr lang="en-IN" sz="2400" dirty="0">
                <a:latin typeface="Bookman Old Style" panose="02050604050505020204" pitchFamily="18" charset="0"/>
                <a:cs typeface="Andalus" pitchFamily="18" charset="-78"/>
              </a:rPr>
              <a:t>Counts in binary at a regular interval provided by a clock</a:t>
            </a:r>
          </a:p>
          <a:p>
            <a:pPr marL="0" indent="0">
              <a:buNone/>
            </a:pPr>
            <a:r>
              <a:rPr lang="en-IN" sz="2400" dirty="0">
                <a:latin typeface="Bookman Old Style" panose="02050604050505020204" pitchFamily="18" charset="0"/>
                <a:cs typeface="Andalus" pitchFamily="18" charset="-78"/>
              </a:rPr>
              <a:t>   and updates an 8 bit or 16 bit register.</a:t>
            </a:r>
          </a:p>
          <a:p>
            <a:pPr marL="0" indent="0">
              <a:buNone/>
            </a:pPr>
            <a:endParaRPr lang="en-IN" sz="2400" dirty="0">
              <a:latin typeface="Bookman Old Style" panose="02050604050505020204" pitchFamily="18" charset="0"/>
              <a:cs typeface="Andalus" pitchFamily="18" charset="-78"/>
            </a:endParaRPr>
          </a:p>
          <a:p>
            <a:r>
              <a:rPr lang="en-IN" sz="2400" dirty="0">
                <a:latin typeface="Bookman Old Style" panose="02050604050505020204" pitchFamily="18" charset="0"/>
                <a:cs typeface="Andalus" pitchFamily="18" charset="-78"/>
              </a:rPr>
              <a:t>A 16 bit timer implies that it counts from 0 to 2^16-1 </a:t>
            </a:r>
            <a:r>
              <a:rPr lang="en-IN" sz="2400" dirty="0" err="1">
                <a:latin typeface="Bookman Old Style" panose="02050604050505020204" pitchFamily="18" charset="0"/>
                <a:cs typeface="Andalus" pitchFamily="18" charset="-78"/>
              </a:rPr>
              <a:t>i.e</a:t>
            </a:r>
            <a:r>
              <a:rPr lang="en-IN" sz="2400" dirty="0">
                <a:latin typeface="Bookman Old Style" panose="02050604050505020204" pitchFamily="18" charset="0"/>
                <a:cs typeface="Andalus" pitchFamily="18" charset="-78"/>
              </a:rPr>
              <a:t> 0 to</a:t>
            </a:r>
          </a:p>
          <a:p>
            <a:pPr marL="0" indent="0">
              <a:buNone/>
            </a:pPr>
            <a:r>
              <a:rPr lang="en-IN" sz="2400" dirty="0">
                <a:latin typeface="Bookman Old Style" panose="02050604050505020204" pitchFamily="18" charset="0"/>
                <a:cs typeface="Andalus" pitchFamily="18" charset="-78"/>
              </a:rPr>
              <a:t>   65535 ….or in hexadecimal form---0x0000 to 0xFFFF</a:t>
            </a:r>
          </a:p>
          <a:p>
            <a:pPr marL="0" indent="0">
              <a:buNone/>
            </a:pPr>
            <a:endParaRPr lang="en-IN" sz="2400" dirty="0">
              <a:latin typeface="Bookman Old Style" panose="02050604050505020204" pitchFamily="18" charset="0"/>
              <a:cs typeface="Andalus" pitchFamily="18" charset="-78"/>
            </a:endParaRPr>
          </a:p>
          <a:p>
            <a:r>
              <a:rPr lang="en-IN" sz="2400" dirty="0">
                <a:latin typeface="Bookman Old Style" panose="02050604050505020204" pitchFamily="18" charset="0"/>
                <a:cs typeface="Andalus" pitchFamily="18" charset="-78"/>
              </a:rPr>
              <a:t>A timer has other register which specifies the counting mode, </a:t>
            </a:r>
          </a:p>
          <a:p>
            <a:pPr marL="0" indent="0">
              <a:buNone/>
            </a:pPr>
            <a:r>
              <a:rPr lang="en-IN" sz="2400" dirty="0">
                <a:latin typeface="Bookman Old Style" panose="02050604050505020204" pitchFamily="18" charset="0"/>
                <a:cs typeface="Andalus" pitchFamily="18" charset="-78"/>
              </a:rPr>
              <a:t>   the pace and about the functions of timer.</a:t>
            </a:r>
          </a:p>
          <a:p>
            <a:pPr marL="0" indent="0">
              <a:buNone/>
            </a:pPr>
            <a:endParaRPr lang="en-IN" sz="2400" dirty="0">
              <a:latin typeface="Bookman Old Style" panose="02050604050505020204" pitchFamily="18" charset="0"/>
              <a:cs typeface="Andalus" pitchFamily="18" charset="-78"/>
            </a:endParaRPr>
          </a:p>
          <a:p>
            <a:r>
              <a:rPr lang="en-IN" sz="2400" dirty="0">
                <a:latin typeface="Bookman Old Style" panose="02050604050505020204" pitchFamily="18" charset="0"/>
              </a:rPr>
              <a:t>Arduino UNO has three timers: </a:t>
            </a:r>
          </a:p>
          <a:p>
            <a:pPr marL="0" indent="0">
              <a:buNone/>
            </a:pPr>
            <a:r>
              <a:rPr lang="en-IN" sz="2400" dirty="0">
                <a:latin typeface="Bookman Old Style" panose="02050604050505020204" pitchFamily="18" charset="0"/>
              </a:rPr>
              <a:t>	TIMER0	8 bit</a:t>
            </a:r>
          </a:p>
          <a:p>
            <a:pPr marL="0" indent="0">
              <a:buNone/>
            </a:pPr>
            <a:r>
              <a:rPr lang="en-IN" sz="2400" dirty="0">
                <a:latin typeface="Bookman Old Style" panose="02050604050505020204" pitchFamily="18" charset="0"/>
              </a:rPr>
              <a:t>	TIMER1	16 bit</a:t>
            </a:r>
          </a:p>
          <a:p>
            <a:pPr marL="0" indent="0">
              <a:buNone/>
            </a:pPr>
            <a:r>
              <a:rPr lang="en-IN" sz="2400" dirty="0">
                <a:latin typeface="Bookman Old Style" panose="02050604050505020204" pitchFamily="18" charset="0"/>
              </a:rPr>
              <a:t>	TIMER2	8 bit</a:t>
            </a:r>
          </a:p>
          <a:p>
            <a:endParaRPr lang="en-IN" sz="2000" dirty="0">
              <a:solidFill>
                <a:srgbClr val="404040"/>
              </a:solidFill>
              <a:latin typeface="Bookman Old Style" panose="02050604050505020204" pitchFamily="18" charset="0"/>
              <a:cs typeface="Andalus" pitchFamily="18" charset="-78"/>
            </a:endParaRPr>
          </a:p>
          <a:p>
            <a:endParaRPr lang="en-US" sz="2000" dirty="0">
              <a:latin typeface="Bookman Old Style" panose="02050604050505020204" pitchFamily="18" charset="0"/>
            </a:endParaRPr>
          </a:p>
        </p:txBody>
      </p:sp>
      <p:pic>
        <p:nvPicPr>
          <p:cNvPr id="4" name="Picture 3">
            <a:extLst>
              <a:ext uri="{FF2B5EF4-FFF2-40B4-BE49-F238E27FC236}">
                <a16:creationId xmlns:a16="http://schemas.microsoft.com/office/drawing/2014/main" id="{52E62A9E-2D50-438B-A5E4-64700DF025D1}"/>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24825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pic>
        <p:nvPicPr>
          <p:cNvPr id="3" name="Picture 2">
            <a:extLst>
              <a:ext uri="{FF2B5EF4-FFF2-40B4-BE49-F238E27FC236}">
                <a16:creationId xmlns:a16="http://schemas.microsoft.com/office/drawing/2014/main" id="{E41A0424-11D8-4681-9D97-F913CD5EEF20}"/>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701731"/>
          </a:xfrm>
        </p:spPr>
        <p:txBody>
          <a:bodyPr/>
          <a:lstStyle/>
          <a:p>
            <a:r>
              <a:rPr lang="en-US" sz="4400" u="sng" dirty="0">
                <a:solidFill>
                  <a:srgbClr val="FFC000"/>
                </a:solidFill>
                <a:latin typeface="Rockwell" panose="02060603020205020403" pitchFamily="18" charset="0"/>
              </a:rPr>
              <a:t>Timers</a:t>
            </a:r>
            <a:r>
              <a:rPr lang="en-US" sz="4400" dirty="0">
                <a:solidFill>
                  <a:srgbClr val="FFC000"/>
                </a:solidFill>
                <a:latin typeface="Rockwell" panose="02060603020205020403" pitchFamily="18" charset="0"/>
              </a:rPr>
              <a:t>:</a:t>
            </a:r>
          </a:p>
        </p:txBody>
      </p:sp>
      <p:pic>
        <p:nvPicPr>
          <p:cNvPr id="4" name="Picture 3">
            <a:extLst>
              <a:ext uri="{FF2B5EF4-FFF2-40B4-BE49-F238E27FC236}">
                <a16:creationId xmlns:a16="http://schemas.microsoft.com/office/drawing/2014/main" id="{52E62A9E-2D50-438B-A5E4-64700DF025D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8" name="Picture 7">
            <a:extLst>
              <a:ext uri="{FF2B5EF4-FFF2-40B4-BE49-F238E27FC236}">
                <a16:creationId xmlns:a16="http://schemas.microsoft.com/office/drawing/2014/main" id="{5C5AB4B9-5724-498D-8636-6C97601A0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775" y="1468982"/>
            <a:ext cx="7783550" cy="5220779"/>
          </a:xfrm>
          <a:prstGeom prst="rect">
            <a:avLst/>
          </a:prstGeom>
        </p:spPr>
      </p:pic>
    </p:spTree>
    <p:extLst>
      <p:ext uri="{BB962C8B-B14F-4D97-AF65-F5344CB8AC3E}">
        <p14:creationId xmlns:p14="http://schemas.microsoft.com/office/powerpoint/2010/main" val="2054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88950" y="1531481"/>
            <a:ext cx="8946541" cy="4548408"/>
          </a:xfrm>
        </p:spPr>
        <p:txBody>
          <a:bodyPr>
            <a:normAutofit/>
          </a:bodyPr>
          <a:lstStyle/>
          <a:p>
            <a:r>
              <a:rPr lang="en-IN" dirty="0">
                <a:latin typeface="Nueva Std"/>
              </a:rPr>
              <a:t>The timer and counter functions in the microcontroller simply count in sync with the microcontroller clock.</a:t>
            </a:r>
          </a:p>
          <a:p>
            <a:endParaRPr lang="en-IN" dirty="0">
              <a:latin typeface="Nueva Std"/>
            </a:endParaRPr>
          </a:p>
          <a:p>
            <a:r>
              <a:rPr lang="en-IN" dirty="0">
                <a:latin typeface="Nueva Std"/>
              </a:rPr>
              <a:t> </a:t>
            </a:r>
            <a:r>
              <a:rPr lang="en-IN" dirty="0" err="1">
                <a:latin typeface="Nueva Std"/>
              </a:rPr>
              <a:t>Prescaling</a:t>
            </a:r>
            <a:r>
              <a:rPr lang="en-IN" dirty="0">
                <a:latin typeface="Nueva Std"/>
              </a:rPr>
              <a:t> is simply a way for the counter to skip a certain number of microcontroller clock ticks. </a:t>
            </a:r>
          </a:p>
          <a:p>
            <a:endParaRPr lang="en-IN" dirty="0">
              <a:latin typeface="Nueva Std"/>
            </a:endParaRPr>
          </a:p>
          <a:p>
            <a:r>
              <a:rPr lang="en-IN" dirty="0">
                <a:latin typeface="Nueva Std"/>
              </a:rPr>
              <a:t>The AVR microcontrollers allow </a:t>
            </a:r>
            <a:r>
              <a:rPr lang="en-IN" dirty="0" err="1">
                <a:latin typeface="Nueva Std"/>
              </a:rPr>
              <a:t>prescaling</a:t>
            </a:r>
            <a:r>
              <a:rPr lang="en-IN" dirty="0">
                <a:latin typeface="Nueva Std"/>
              </a:rPr>
              <a:t> (skipping) numbers of: 8, 64, 256 and 1024.</a:t>
            </a:r>
          </a:p>
        </p:txBody>
      </p:sp>
      <p:pic>
        <p:nvPicPr>
          <p:cNvPr id="1030" name="Picture 6" descr="http://data0.eklablog.com/scool/perso/images/divi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3101" y="4271267"/>
            <a:ext cx="1756281" cy="161076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413B5AF-56C7-4A6D-9CD5-A0FC4121E543}"/>
              </a:ext>
            </a:extLst>
          </p:cNvPr>
          <p:cNvSpPr>
            <a:spLocks noGrp="1"/>
          </p:cNvSpPr>
          <p:nvPr>
            <p:ph type="title"/>
          </p:nvPr>
        </p:nvSpPr>
        <p:spPr>
          <a:xfrm>
            <a:off x="488950" y="623045"/>
            <a:ext cx="11214100" cy="701731"/>
          </a:xfrm>
        </p:spPr>
        <p:txBody>
          <a:bodyPr/>
          <a:lstStyle/>
          <a:p>
            <a:r>
              <a:rPr lang="en-US" sz="4400" u="sng" dirty="0" err="1">
                <a:solidFill>
                  <a:srgbClr val="FFC000"/>
                </a:solidFill>
                <a:latin typeface="Rockwell" panose="02060603020205020403" pitchFamily="18" charset="0"/>
              </a:rPr>
              <a:t>Prescaler</a:t>
            </a:r>
            <a:r>
              <a:rPr lang="en-US" sz="4400" dirty="0">
                <a:solidFill>
                  <a:srgbClr val="FFC000"/>
                </a:solidFill>
                <a:latin typeface="Rockwell" panose="02060603020205020403" pitchFamily="18" charset="0"/>
              </a:rPr>
              <a:t>:</a:t>
            </a:r>
            <a:endParaRPr lang="en-IN" sz="4400" dirty="0"/>
          </a:p>
        </p:txBody>
      </p:sp>
      <p:pic>
        <p:nvPicPr>
          <p:cNvPr id="6" name="Picture 5">
            <a:extLst>
              <a:ext uri="{FF2B5EF4-FFF2-40B4-BE49-F238E27FC236}">
                <a16:creationId xmlns:a16="http://schemas.microsoft.com/office/drawing/2014/main" id="{85DBE1AE-559D-45BE-8CC4-D41F54809583}"/>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7071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88950" y="1531481"/>
            <a:ext cx="8946541" cy="4548408"/>
          </a:xfrm>
        </p:spPr>
        <p:txBody>
          <a:bodyPr>
            <a:normAutofit/>
          </a:bodyPr>
          <a:lstStyle/>
          <a:p>
            <a:r>
              <a:rPr lang="en-IN" dirty="0" err="1">
                <a:solidFill>
                  <a:srgbClr val="00B0F0"/>
                </a:solidFill>
                <a:latin typeface="Nueva Std"/>
              </a:rPr>
              <a:t>millis</a:t>
            </a:r>
            <a:r>
              <a:rPr lang="en-IN" dirty="0">
                <a:solidFill>
                  <a:srgbClr val="00B0F0"/>
                </a:solidFill>
                <a:latin typeface="Nueva Std"/>
              </a:rPr>
              <a:t>() </a:t>
            </a:r>
            <a:r>
              <a:rPr lang="en-IN" dirty="0">
                <a:latin typeface="Nueva Std"/>
              </a:rPr>
              <a:t>and </a:t>
            </a:r>
            <a:r>
              <a:rPr lang="en-IN" dirty="0">
                <a:solidFill>
                  <a:srgbClr val="00B0F0"/>
                </a:solidFill>
                <a:latin typeface="Nueva Std"/>
              </a:rPr>
              <a:t>micros() </a:t>
            </a:r>
            <a:r>
              <a:rPr lang="en-IN" dirty="0">
                <a:latin typeface="Nueva Std"/>
              </a:rPr>
              <a:t>function uses timer0.</a:t>
            </a:r>
          </a:p>
          <a:p>
            <a:endParaRPr lang="en-IN" dirty="0">
              <a:latin typeface="Nueva Std"/>
            </a:endParaRPr>
          </a:p>
          <a:p>
            <a:r>
              <a:rPr lang="en-IN" dirty="0">
                <a:latin typeface="Nueva Std"/>
              </a:rPr>
              <a:t>The</a:t>
            </a:r>
            <a:r>
              <a:rPr lang="en-IN" dirty="0">
                <a:solidFill>
                  <a:srgbClr val="00B0F0"/>
                </a:solidFill>
                <a:latin typeface="Nueva Std"/>
              </a:rPr>
              <a:t> </a:t>
            </a:r>
            <a:r>
              <a:rPr lang="en-IN" dirty="0" err="1">
                <a:solidFill>
                  <a:srgbClr val="00B0F0"/>
                </a:solidFill>
                <a:latin typeface="Nueva Std"/>
              </a:rPr>
              <a:t>analogwrite</a:t>
            </a:r>
            <a:r>
              <a:rPr lang="en-IN" dirty="0">
                <a:solidFill>
                  <a:srgbClr val="00B0F0"/>
                </a:solidFill>
                <a:latin typeface="Nueva Std"/>
              </a:rPr>
              <a:t>() </a:t>
            </a:r>
            <a:r>
              <a:rPr lang="en-IN" dirty="0">
                <a:latin typeface="Nueva Std"/>
              </a:rPr>
              <a:t>function</a:t>
            </a:r>
          </a:p>
          <a:p>
            <a:endParaRPr lang="en-IN" dirty="0">
              <a:latin typeface="Nueva Std"/>
            </a:endParaRPr>
          </a:p>
          <a:p>
            <a:r>
              <a:rPr lang="en-IN" dirty="0">
                <a:solidFill>
                  <a:srgbClr val="00B0F0"/>
                </a:solidFill>
                <a:latin typeface="Nueva Std"/>
              </a:rPr>
              <a:t>_</a:t>
            </a:r>
            <a:r>
              <a:rPr lang="en-IN" dirty="0" err="1">
                <a:solidFill>
                  <a:srgbClr val="00B0F0"/>
                </a:solidFill>
                <a:latin typeface="Nueva Std"/>
              </a:rPr>
              <a:t>delay_ms</a:t>
            </a:r>
            <a:r>
              <a:rPr lang="en-IN" dirty="0">
                <a:solidFill>
                  <a:srgbClr val="00B0F0"/>
                </a:solidFill>
                <a:latin typeface="Nueva Std"/>
              </a:rPr>
              <a:t>() </a:t>
            </a:r>
            <a:r>
              <a:rPr lang="en-IN" dirty="0">
                <a:latin typeface="Nueva Std"/>
              </a:rPr>
              <a:t>function</a:t>
            </a:r>
          </a:p>
          <a:p>
            <a:endParaRPr lang="en-IN" dirty="0">
              <a:latin typeface="Nueva Std"/>
            </a:endParaRPr>
          </a:p>
          <a:p>
            <a:r>
              <a:rPr lang="en-IN" dirty="0">
                <a:latin typeface="Nueva Std"/>
              </a:rPr>
              <a:t>Servo library (uses Timer 1) </a:t>
            </a:r>
          </a:p>
        </p:txBody>
      </p:sp>
      <p:pic>
        <p:nvPicPr>
          <p:cNvPr id="1030" name="Picture 6" descr="http://data0.eklablog.com/scool/perso/images/divi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3942333">
            <a:off x="9703101" y="4271267"/>
            <a:ext cx="1756281" cy="161076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413B5AF-56C7-4A6D-9CD5-A0FC4121E543}"/>
              </a:ext>
            </a:extLst>
          </p:cNvPr>
          <p:cNvSpPr>
            <a:spLocks noGrp="1"/>
          </p:cNvSpPr>
          <p:nvPr>
            <p:ph type="title"/>
          </p:nvPr>
        </p:nvSpPr>
        <p:spPr>
          <a:xfrm>
            <a:off x="488950" y="623045"/>
            <a:ext cx="11214100" cy="701731"/>
          </a:xfrm>
        </p:spPr>
        <p:txBody>
          <a:bodyPr/>
          <a:lstStyle/>
          <a:p>
            <a:r>
              <a:rPr lang="en-US" sz="4400" u="sng" dirty="0">
                <a:solidFill>
                  <a:srgbClr val="FFC000"/>
                </a:solidFill>
                <a:latin typeface="Rockwell" panose="02060603020205020403" pitchFamily="18" charset="0"/>
              </a:rPr>
              <a:t>Existing Timer Use:</a:t>
            </a:r>
            <a:endParaRPr lang="en-IN" sz="4400" dirty="0"/>
          </a:p>
        </p:txBody>
      </p:sp>
      <p:pic>
        <p:nvPicPr>
          <p:cNvPr id="6" name="Picture 5">
            <a:extLst>
              <a:ext uri="{FF2B5EF4-FFF2-40B4-BE49-F238E27FC236}">
                <a16:creationId xmlns:a16="http://schemas.microsoft.com/office/drawing/2014/main" id="{85DBE1AE-559D-45BE-8CC4-D41F54809583}"/>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6785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193</TotalTime>
  <Words>1792</Words>
  <Application>Microsoft Office PowerPoint</Application>
  <PresentationFormat>Widescreen</PresentationFormat>
  <Paragraphs>407</Paragraphs>
  <Slides>60</Slides>
  <Notes>0</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60</vt:i4>
      </vt:variant>
    </vt:vector>
  </HeadingPairs>
  <TitlesOfParts>
    <vt:vector size="84" baseType="lpstr">
      <vt:lpstr>Algerian</vt:lpstr>
      <vt:lpstr>Andalus</vt:lpstr>
      <vt:lpstr>Arial</vt:lpstr>
      <vt:lpstr>Arial Black</vt:lpstr>
      <vt:lpstr>Arial-BoldMT</vt:lpstr>
      <vt:lpstr>Bahnschrift</vt:lpstr>
      <vt:lpstr>Bahnschrift Condensed</vt:lpstr>
      <vt:lpstr>Bahnschrift Light</vt:lpstr>
      <vt:lpstr>Berlin Sans FB Demi</vt:lpstr>
      <vt:lpstr>Book Antiqua</vt:lpstr>
      <vt:lpstr>Bookman Old Style</vt:lpstr>
      <vt:lpstr>Calibri</vt:lpstr>
      <vt:lpstr>Calibri Light</vt:lpstr>
      <vt:lpstr>Cambria Math</vt:lpstr>
      <vt:lpstr>Code Bold</vt:lpstr>
      <vt:lpstr>Consolas</vt:lpstr>
      <vt:lpstr>Courier New</vt:lpstr>
      <vt:lpstr>Nueva Std</vt:lpstr>
      <vt:lpstr>Rockwell</vt:lpstr>
      <vt:lpstr>Tahoma</vt:lpstr>
      <vt:lpstr>Trade Gothic LT Pro</vt:lpstr>
      <vt:lpstr>Trebuchet MS</vt:lpstr>
      <vt:lpstr>Wingdings</vt:lpstr>
      <vt:lpstr>Theme1</vt:lpstr>
      <vt:lpstr>µ-CON Workshop’18</vt:lpstr>
      <vt:lpstr>Session 3: Timers and Interrupts</vt:lpstr>
      <vt:lpstr>TIMERS AND PWM</vt:lpstr>
      <vt:lpstr>PowerPoint Presentation</vt:lpstr>
      <vt:lpstr>Clock in an MCU</vt:lpstr>
      <vt:lpstr>Timers:</vt:lpstr>
      <vt:lpstr>Timers:</vt:lpstr>
      <vt:lpstr>Prescaler:</vt:lpstr>
      <vt:lpstr>Existing Timer Use:</vt:lpstr>
      <vt:lpstr>PowerPoint Presentation</vt:lpstr>
      <vt:lpstr>PowerPoint Presentation</vt:lpstr>
      <vt:lpstr>PowerPoint Presentation</vt:lpstr>
      <vt:lpstr>PowerPoint Presentation</vt:lpstr>
      <vt:lpstr>PowerPoint Presentation</vt:lpstr>
      <vt:lpstr>PowerPoint Presentation</vt:lpstr>
      <vt:lpstr>TCCR0A:</vt:lpstr>
      <vt:lpstr>TCCR0A(Contd..):</vt:lpstr>
      <vt:lpstr>TCCR0A(Contd..):</vt:lpstr>
      <vt:lpstr>TCCR0B:</vt:lpstr>
      <vt:lpstr>TCCR0B(Contd..):</vt:lpstr>
      <vt:lpstr>TCNT0:</vt:lpstr>
      <vt:lpstr>OCR0[A/B]:</vt:lpstr>
      <vt:lpstr>PowerPoint Presentation</vt:lpstr>
      <vt:lpstr>TOV0:</vt:lpstr>
      <vt:lpstr>PowerPoint Presentation</vt:lpstr>
      <vt:lpstr>Lets Calculate:</vt:lpstr>
      <vt:lpstr>Example Code:</vt:lpstr>
      <vt:lpstr>  Let’s CODE!! LED TOGGLING USING TIMER 0</vt:lpstr>
      <vt:lpstr>Coding:</vt:lpstr>
      <vt:lpstr>Coding:</vt:lpstr>
      <vt:lpstr>Pulse Width Modulation(PWM):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Generated Wave:</vt:lpstr>
      <vt:lpstr>PowerPoint Presentation</vt:lpstr>
      <vt:lpstr>PowerPoint Presentation</vt:lpstr>
      <vt:lpstr>Fast PWM :</vt:lpstr>
      <vt:lpstr>Applications of PWM:</vt:lpstr>
      <vt:lpstr>Code and task : Fading an LED</vt:lpstr>
      <vt:lpstr>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Clocks and timers</dc:title>
  <dc:creator>SUHAIL</dc:creator>
  <cp:lastModifiedBy>Aditya Singh</cp:lastModifiedBy>
  <cp:revision>86</cp:revision>
  <dcterms:created xsi:type="dcterms:W3CDTF">2015-10-14T17:51:10Z</dcterms:created>
  <dcterms:modified xsi:type="dcterms:W3CDTF">2018-09-25T16:18:25Z</dcterms:modified>
</cp:coreProperties>
</file>